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16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87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188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239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533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95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1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6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1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12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88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31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87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2B15477-8707-4168-8EED-C20798D80704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EB0B204-0E09-4AF1-8C89-B53BD6E84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5826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58937"/>
            <a:ext cx="9144000" cy="2116183"/>
          </a:xfrm>
        </p:spPr>
        <p:txBody>
          <a:bodyPr>
            <a:normAutofit fontScale="62500" lnSpcReduction="20000"/>
          </a:bodyPr>
          <a:lstStyle/>
          <a:p>
            <a:endParaRPr lang="cs-CZ" sz="8800" dirty="0"/>
          </a:p>
          <a:p>
            <a:pPr algn="ctr"/>
            <a:r>
              <a:rPr lang="cs-CZ" sz="12600" dirty="0"/>
              <a:t>ÚVODNÍ HODINA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281" y="552696"/>
            <a:ext cx="8177245" cy="393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2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8800" b="1" dirty="0"/>
              <a:t>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Organizace seminářů</a:t>
            </a:r>
            <a:endParaRPr lang="cs-CZ" dirty="0"/>
          </a:p>
          <a:p>
            <a:r>
              <a:rPr lang="cs-CZ" dirty="0"/>
              <a:t>prezenčně  dle rozvrhu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Organizace cvičení</a:t>
            </a:r>
            <a:endParaRPr lang="cs-CZ" dirty="0"/>
          </a:p>
          <a:p>
            <a:r>
              <a:rPr lang="cs-CZ" dirty="0"/>
              <a:t>na bazéně – metodický výstup</a:t>
            </a:r>
          </a:p>
          <a:p>
            <a:r>
              <a:rPr lang="cs-CZ" dirty="0"/>
              <a:t>metodika plavání tělesně postižených</a:t>
            </a:r>
          </a:p>
          <a:p>
            <a:r>
              <a:rPr lang="cs-CZ" dirty="0"/>
              <a:t>záchrana</a:t>
            </a:r>
          </a:p>
        </p:txBody>
      </p:sp>
    </p:spTree>
    <p:extLst>
      <p:ext uri="{BB962C8B-B14F-4D97-AF65-F5344CB8AC3E}">
        <p14:creationId xmlns:p14="http://schemas.microsoft.com/office/powerpoint/2010/main" val="254278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/>
              <a:t>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063931"/>
            <a:ext cx="10554574" cy="4271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b="1" dirty="0"/>
              <a:t>Požadavky k ukončení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u="sng" dirty="0"/>
              <a:t>Metodický list </a:t>
            </a:r>
            <a:r>
              <a:rPr lang="cs-CZ" dirty="0"/>
              <a:t> </a:t>
            </a:r>
          </a:p>
          <a:p>
            <a:r>
              <a:rPr lang="cs-CZ" u="sng" dirty="0"/>
              <a:t>Příprava na vyučovací jednotku </a:t>
            </a:r>
            <a:endParaRPr lang="cs-CZ" dirty="0"/>
          </a:p>
          <a:p>
            <a:r>
              <a:rPr lang="cs-CZ" u="sng" dirty="0"/>
              <a:t>Výstupy v hodinách na bazéně</a:t>
            </a:r>
            <a:endParaRPr lang="cs-CZ" dirty="0"/>
          </a:p>
          <a:p>
            <a:r>
              <a:rPr lang="cs-CZ" u="sng" dirty="0"/>
              <a:t>Absolvování praxe (MŠ) + písemná reflexe</a:t>
            </a:r>
            <a:endParaRPr lang="cs-CZ" dirty="0"/>
          </a:p>
          <a:p>
            <a:r>
              <a:rPr lang="cs-CZ" u="sng" dirty="0"/>
              <a:t>Docházka</a:t>
            </a:r>
            <a:endParaRPr lang="cs-CZ" dirty="0"/>
          </a:p>
          <a:p>
            <a:r>
              <a:rPr lang="cs-CZ" u="sng" dirty="0"/>
              <a:t>Ústní zkouška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16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564492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sz="4800" dirty="0"/>
              <a:t>STRUKTURA  PLAVECKÉ JEDNOTKY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18712" y="2011680"/>
            <a:ext cx="10554574" cy="4676503"/>
          </a:xfrm>
        </p:spPr>
        <p:txBody>
          <a:bodyPr/>
          <a:lstStyle/>
          <a:p>
            <a:pPr marL="0" indent="0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Struktura plavecké jednotky se neliší od klasické struktury běžné vyučovací jednotky tělesné výchovy a dělí se na: </a:t>
            </a:r>
          </a:p>
          <a:p>
            <a:pPr algn="ctr"/>
            <a:endParaRPr lang="cs-CZ" sz="2800" b="1" dirty="0"/>
          </a:p>
          <a:p>
            <a:pPr algn="ctr"/>
            <a:r>
              <a:rPr lang="cs-CZ" sz="2800" b="1" dirty="0"/>
              <a:t>Úvodní</a:t>
            </a:r>
          </a:p>
          <a:p>
            <a:pPr algn="ctr"/>
            <a:r>
              <a:rPr lang="cs-CZ" sz="2800" b="1" dirty="0"/>
              <a:t>Průpravnou</a:t>
            </a:r>
          </a:p>
          <a:p>
            <a:pPr algn="ctr"/>
            <a:r>
              <a:rPr lang="cs-CZ" sz="2800" b="1" dirty="0"/>
              <a:t>Hlavní </a:t>
            </a:r>
          </a:p>
          <a:p>
            <a:pPr algn="ctr"/>
            <a:r>
              <a:rPr lang="cs-CZ" sz="2800" b="1" dirty="0"/>
              <a:t>Závěrečnou</a:t>
            </a:r>
            <a:r>
              <a:rPr lang="cs-CZ" sz="2800" dirty="0"/>
              <a:t> 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35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600" dirty="0"/>
              <a:t>PŘEDPLAVECKÁ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257" y="1972492"/>
            <a:ext cx="11730445" cy="4715692"/>
          </a:xfrm>
        </p:spPr>
        <p:txBody>
          <a:bodyPr/>
          <a:lstStyle/>
          <a:p>
            <a:endParaRPr lang="cs-CZ" sz="2400" b="1" dirty="0"/>
          </a:p>
          <a:p>
            <a:r>
              <a:rPr lang="cs-CZ" sz="2400" b="1" dirty="0"/>
              <a:t>Úvodní část</a:t>
            </a:r>
            <a:r>
              <a:rPr lang="cs-CZ" sz="2400" dirty="0"/>
              <a:t> – nástup (neformální), prezence, seznámení  s programem hodiny, motivace</a:t>
            </a:r>
          </a:p>
          <a:p>
            <a:r>
              <a:rPr lang="cs-CZ" sz="2400" b="1" dirty="0"/>
              <a:t>Průpravná část</a:t>
            </a:r>
            <a:r>
              <a:rPr lang="cs-CZ" sz="2400" dirty="0"/>
              <a:t> -  samostatná nebo organizovaná činnost (hračky, honičky)</a:t>
            </a:r>
          </a:p>
          <a:p>
            <a:r>
              <a:rPr lang="cs-CZ" sz="2400" b="1" dirty="0"/>
              <a:t>Hlavní část </a:t>
            </a:r>
            <a:r>
              <a:rPr lang="cs-CZ" sz="2400" dirty="0"/>
              <a:t>– formou hry a správnou motivací opakování známých pohybových dovedností a navázání nových</a:t>
            </a:r>
          </a:p>
          <a:p>
            <a:r>
              <a:rPr lang="cs-CZ" sz="2400" b="1" dirty="0"/>
              <a:t>Závěrečná část </a:t>
            </a:r>
            <a:r>
              <a:rPr lang="cs-CZ" sz="2400" dirty="0"/>
              <a:t>– samostatná činnost, skluzavka, skoky a pády do vody, nástup, zhodnocení a pochvala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(http://iks.upol.cz/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/2014/04/Plavání.pdf)</a:t>
            </a:r>
          </a:p>
        </p:txBody>
      </p:sp>
    </p:spTree>
    <p:extLst>
      <p:ext uri="{BB962C8B-B14F-4D97-AF65-F5344CB8AC3E}">
        <p14:creationId xmlns:p14="http://schemas.microsoft.com/office/powerpoint/2010/main" val="17141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dirty="0"/>
              <a:t>PLAVECKÁ VÝUKA NA ZŠ a SŠ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509" y="2063931"/>
            <a:ext cx="11678193" cy="4702629"/>
          </a:xfrm>
        </p:spPr>
        <p:txBody>
          <a:bodyPr/>
          <a:lstStyle/>
          <a:p>
            <a:r>
              <a:rPr lang="cs-CZ" sz="2000" b="1" dirty="0"/>
              <a:t>Úvodní část </a:t>
            </a:r>
            <a:r>
              <a:rPr lang="cs-CZ" sz="2000" dirty="0"/>
              <a:t>– nástup, kontrola hygienických požadavků, prezence, seznámení s programem a cílem hodiny, organizační pokyny (bezpečnost), motivace, rozcvičení a protažení na suchu</a:t>
            </a:r>
          </a:p>
          <a:p>
            <a:r>
              <a:rPr lang="cs-CZ" sz="2000" b="1" dirty="0"/>
              <a:t>Průpravná část </a:t>
            </a:r>
            <a:r>
              <a:rPr lang="cs-CZ" sz="2000" dirty="0"/>
              <a:t>– rozplavání (dle možností žáků), hry ve vodě a herní činnosti zaměřené na jednotlivé plavecké dovednosti, průpravná cvičení pro hlavní část (prvkové plavání)</a:t>
            </a:r>
          </a:p>
          <a:p>
            <a:r>
              <a:rPr lang="cs-CZ" sz="2000" b="1" dirty="0"/>
              <a:t>Hlavní část </a:t>
            </a:r>
            <a:r>
              <a:rPr lang="cs-CZ" sz="2000" dirty="0"/>
              <a:t>– opakování probraného učiva v různých formách a způsobech (s využitím pomůcek, soutěže), nácvik nových prvků na suchu i ve vodě, spojování prvků v celek, zdokonalování a rozvoj techniky (kondiční plavání)</a:t>
            </a:r>
          </a:p>
          <a:p>
            <a:r>
              <a:rPr lang="cs-CZ" sz="2000" b="1" dirty="0"/>
              <a:t>Závěrečná část </a:t>
            </a:r>
            <a:r>
              <a:rPr lang="cs-CZ" sz="2000" dirty="0"/>
              <a:t>– různé hry, soutěže, skoky a pády do vody, potápění, vodní pólo, samostatná činnost, vyplavání, nástup, zhodnocení, pochvaly, nedostatky, nástin činnosti v dalších lekcích</a:t>
            </a:r>
          </a:p>
          <a:p>
            <a:pPr marL="0" indent="0">
              <a:buNone/>
            </a:pPr>
            <a:r>
              <a:rPr lang="cs-CZ" dirty="0"/>
              <a:t>(http://iks.upol.cz/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/2014/04/Plavání.pdf)</a:t>
            </a:r>
          </a:p>
        </p:txBody>
      </p:sp>
    </p:spTree>
    <p:extLst>
      <p:ext uri="{BB962C8B-B14F-4D97-AF65-F5344CB8AC3E}">
        <p14:creationId xmlns:p14="http://schemas.microsoft.com/office/powerpoint/2010/main" val="12037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788" y="404950"/>
            <a:ext cx="9326879" cy="6125936"/>
          </a:xfrm>
        </p:spPr>
      </p:pic>
    </p:spTree>
    <p:extLst>
      <p:ext uri="{BB962C8B-B14F-4D97-AF65-F5344CB8AC3E}">
        <p14:creationId xmlns:p14="http://schemas.microsoft.com/office/powerpoint/2010/main" val="519524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96</TotalTime>
  <Words>326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Citáty</vt:lpstr>
      <vt:lpstr>Prezentace aplikace PowerPoint</vt:lpstr>
      <vt:lpstr>ORGANIZACE</vt:lpstr>
      <vt:lpstr>POŽADAVKY</vt:lpstr>
      <vt:lpstr>  STRUKTURA  PLAVECKÉ JEDNOTKY </vt:lpstr>
      <vt:lpstr>PŘEDPLAVECKÁ VÝUKA</vt:lpstr>
      <vt:lpstr>PLAVECKÁ VÝUKA NA ZŠ a SŠ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obrázek</dc:title>
  <dc:creator>Dita Hlavoňová</dc:creator>
  <cp:lastModifiedBy>Dita Hlavoňová</cp:lastModifiedBy>
  <cp:revision>12</cp:revision>
  <dcterms:created xsi:type="dcterms:W3CDTF">2020-10-01T18:58:47Z</dcterms:created>
  <dcterms:modified xsi:type="dcterms:W3CDTF">2023-09-18T15:57:04Z</dcterms:modified>
</cp:coreProperties>
</file>