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6730" autoAdjust="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15753-B3D0-4DE0-9E3F-4D7F5FB97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2F3755-A037-452E-BE79-CF761716F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B1859F-6CF3-45DD-BB95-01ED6ADE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947F59-A6E3-4ADA-BA06-B7CF188C4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1B7879-4FC4-4735-B7FD-2BF65DA7A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12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88FC8-ED0A-42B5-B1F1-3A9DC727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B84519F-5DA1-4B97-842C-9E49FDB90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143975-E9FB-47F8-BF6A-9F52C7C6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F1F3F4-8E14-4E1D-897E-EA6C8227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AB7455-9C28-4245-9CDB-44F72DAE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79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61A62A8-8508-4E2E-A08D-F48D90D30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5EB6E7-4602-4DC7-8D27-2981213F0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1B6BA2-5FD2-4F45-8D41-C5E3D136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9AC233-0742-4F88-8AA9-7D8FA056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B2928D-686D-4E40-AA76-F8BBAEB1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44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6B111C-6684-4161-8732-BBD26CC29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EA1D1B-68D5-4EE0-AE7A-AC0DBA6CE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A1CAB6-FA53-4BF8-ACF9-E38BC245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77311B-5966-45BD-B0F8-77A98681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7410C5-8A46-4846-918C-56EE920F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89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62DE99-5B5F-4BA7-98AB-3F4B2841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D449085-5E3F-4BA7-ADE4-6C7C23888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872A72-2F33-4AE2-A51E-BABAD3163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E490BE-EBAC-4DD7-A48F-FBBC2643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AF137F-30D9-4F64-8D08-71E77A0BB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45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6CB50-8263-4B2B-B11F-E26EAEA2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98B00F-01F0-4253-9B30-7683ACDDB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4ED8934-AE6A-45EA-A1C0-B42893846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CE3EA45-DD97-4008-97B8-EBADE61AD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B49DDD-F0A7-4CDC-AFD6-368052BE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8720E3E-80F3-472E-B870-F9A07F21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48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F0715-CF44-404E-A8C5-D1F43E3B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77F29D1-8EC1-4BF4-A334-5C0734E42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4722853-CCC5-4F5B-8789-E4E37AE73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EFAC2AC-FEEE-4F68-B7F0-54F1B3DFAB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F7A26EF-1DD7-4028-8F7A-FB2895B07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0FE323A-FEFB-4A6F-82DA-9E0942C3D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C2B21C4-8B6E-433D-B4A7-E8B2C8963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82BD889-DF74-4A9F-B80E-7657F07B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02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2B740-D4D9-4227-A348-C291A9EFA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1D3374-8AF0-4670-A8A7-EB5104C8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E43084-1678-4985-9878-84E2B3403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E9D6253-3832-4243-AA6C-B5BA44F6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66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855D7B1-0086-42AB-BA43-138F571E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C8FCBBA-AE26-42BE-838D-B36D0ADB4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861E0A2-24D9-49E8-B5F9-8CC2792F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156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BB88C-1669-43C6-BC70-72914D125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05AD1D-442C-455C-8E8F-A12856881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E5024DD-61AA-469D-BBCF-BF5C33671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ED7917-EED0-496C-8B96-B039734C6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772200-A43A-4CDE-9999-1E791A24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D8B7773-E0F3-46DC-B3B6-44140618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53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8986F5-1DC1-423F-96CE-43DBB7A18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941BA68-9F62-4CC3-B205-2EA588E5E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BC838B1-88A8-4AAC-AA2A-06779CC6F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138377-7988-47AB-B3DB-82EEDAB4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F296CA5-DAC4-4C8D-99CD-7FF1144F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91962C-54E2-495A-A2C9-F98015B1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37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69E5BE2-7BBF-4C37-8ABD-B09F8F5F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1C43EF7-6DDB-40EF-9A4A-150ED78DC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F1D9D4-A74A-4FB9-8201-7FF76B945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C39D9-EF06-4DC9-935E-EE625BFC0342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1BAB2B-3AD2-47F7-A2FB-0279D470B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E9D818-C0E8-4130-B83D-34108CFCD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20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ps.muni.cz/impact/specialni-pedagogika/somatopedie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484613-F5E0-48CD-BA72-30ED6EDA09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Úvod do </a:t>
            </a:r>
            <a:r>
              <a:rPr lang="cs-CZ" dirty="0" err="1"/>
              <a:t>Integrativní</a:t>
            </a:r>
            <a:r>
              <a:rPr lang="cs-CZ" dirty="0"/>
              <a:t> speciální pedagogiky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13A954-D536-492B-A159-70A711636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32922"/>
            <a:ext cx="9144000" cy="724877"/>
          </a:xfrm>
        </p:spPr>
        <p:txBody>
          <a:bodyPr/>
          <a:lstStyle/>
          <a:p>
            <a:r>
              <a:rPr lang="cs-CZ" dirty="0"/>
              <a:t>Předmět: </a:t>
            </a:r>
            <a:r>
              <a:rPr lang="cs-CZ" dirty="0" err="1"/>
              <a:t>Ispg</a:t>
            </a:r>
            <a:r>
              <a:rPr lang="cs-CZ" dirty="0"/>
              <a:t> – </a:t>
            </a:r>
            <a:r>
              <a:rPr lang="cs-CZ" dirty="0" err="1"/>
              <a:t>np</a:t>
            </a:r>
            <a:r>
              <a:rPr lang="cs-CZ" dirty="0"/>
              <a:t>/</a:t>
            </a:r>
            <a:r>
              <a:rPr lang="cs-CZ" dirty="0" err="1"/>
              <a:t>nk</a:t>
            </a:r>
            <a:r>
              <a:rPr lang="cs-CZ" dirty="0"/>
              <a:t> 4133, A. Skotáková</a:t>
            </a:r>
          </a:p>
        </p:txBody>
      </p:sp>
    </p:spTree>
    <p:extLst>
      <p:ext uri="{BB962C8B-B14F-4D97-AF65-F5344CB8AC3E}">
        <p14:creationId xmlns:p14="http://schemas.microsoft.com/office/powerpoint/2010/main" val="259142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C192CE5-F673-4EAF-8ABD-56DFCA162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49" y="1192697"/>
            <a:ext cx="7133606" cy="459505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E3BAF87-B138-4E18-B0F1-880667F2A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DOKUMENTY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C2D6CB-99CD-42DB-91AB-FD8610FF7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cs-CZ" b="1" dirty="0"/>
              <a:t>Národní program vzdělávání ČR (Bílá kniha) 2001</a:t>
            </a:r>
          </a:p>
          <a:p>
            <a:pPr lvl="0"/>
            <a:r>
              <a:rPr lang="cs-CZ" b="1" dirty="0"/>
              <a:t>Národní akční plán inkluzivního vzdělávání (NAPIV) 2010 – Rozšíření Bílé knihy – </a:t>
            </a:r>
            <a:r>
              <a:rPr lang="cs-CZ" dirty="0"/>
              <a:t>cíl – inkluze jakožto vzdělávání všech dětí bez rozdílu v hlavním vzdělávacím proudu</a:t>
            </a:r>
          </a:p>
          <a:p>
            <a:r>
              <a:rPr lang="cs-CZ" b="1" dirty="0"/>
              <a:t>Národní plán podpory rovných příležitostí pro osoby se zdravotním postižením 2015–20 </a:t>
            </a:r>
            <a:r>
              <a:rPr lang="cs-CZ" dirty="0"/>
              <a:t>uskutečňování politiky v pomoci osobám se zdravotním znevýhodněním a jejich lepšímu začlenění do společnosti </a:t>
            </a:r>
          </a:p>
          <a:p>
            <a:r>
              <a:rPr lang="cs-CZ" b="1" dirty="0"/>
              <a:t>Akční plán inkluzivního vzdělávání (APIV) 2019-2020 </a:t>
            </a:r>
            <a:r>
              <a:rPr lang="cs-CZ" dirty="0"/>
              <a:t>informovanost  pro laickou i odbornou veřejnost, zkvalitnění služeb a omezení segregačních procesů</a:t>
            </a:r>
          </a:p>
          <a:p>
            <a:r>
              <a:rPr lang="cs-CZ" b="1" dirty="0"/>
              <a:t>STRATEGIE VZDĚLÁVACÍ POLITIKY do roku 2020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9444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F45320-39B2-4028-9E69-AD2376A0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Emil open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B357B56-76C9-47C0-8580-09B8DDD2A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7569"/>
            <a:ext cx="3263503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EC80B66-E0F8-413D-8AA2-516EF7123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41" y="230588"/>
            <a:ext cx="5086308" cy="38126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FC3B278-D734-4414-8E80-2E061AD2F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96" y="2949934"/>
            <a:ext cx="5213599" cy="390806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811E27B-7F3B-414E-9111-701B8FD7E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4138637"/>
            <a:ext cx="3263504" cy="24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68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E247D-5B81-4024-A1B5-59E921B5E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Soutěž v Moderní gymnastice MP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B3688BA4-1EAA-40C6-B7EC-D623DA1F2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253" y="3993362"/>
            <a:ext cx="4748498" cy="3157246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8E6EEC9-7CB4-49F9-AAEE-AA2299D95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858" y="2152612"/>
            <a:ext cx="4178415" cy="277820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4359F31-966D-4942-B4C9-187CBC703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73" y="1322648"/>
            <a:ext cx="4377903" cy="291084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13078F5D-4712-4382-9D73-579CE13C8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8770" y="4047747"/>
            <a:ext cx="3438939" cy="228652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4E5552A-0498-481C-A141-EFE5BC8DB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4" y="1264256"/>
            <a:ext cx="4044928" cy="268944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A4D2D77-5CD7-489A-8438-1F5685DC86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17" y="4286881"/>
            <a:ext cx="1872707" cy="24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59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2C713B6-0B71-4DBE-9A16-DE268CC4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A128F9C-2D5E-4050-BD28-12C7F405B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Inkluze – Ne být si rovni, ale mít stejné příležitosti</a:t>
            </a:r>
          </a:p>
          <a:p>
            <a:r>
              <a:rPr lang="cs-CZ" dirty="0"/>
              <a:t>4 oblasti inkluze:</a:t>
            </a:r>
          </a:p>
          <a:p>
            <a:pPr>
              <a:buFontTx/>
              <a:buChar char="-"/>
            </a:pPr>
            <a:r>
              <a:rPr lang="cs-CZ" b="1" dirty="0"/>
              <a:t>Fyzická</a:t>
            </a:r>
            <a:r>
              <a:rPr lang="cs-CZ" dirty="0"/>
              <a:t> – bariéry, materiál – daří se řešit</a:t>
            </a:r>
          </a:p>
          <a:p>
            <a:pPr>
              <a:buFontTx/>
              <a:buChar char="-"/>
            </a:pPr>
            <a:r>
              <a:rPr lang="cs-CZ" b="1" dirty="0"/>
              <a:t>Instrukce</a:t>
            </a:r>
            <a:r>
              <a:rPr lang="cs-CZ" dirty="0"/>
              <a:t> – materiály, kterým rozumí (MP,ZP,…)</a:t>
            </a:r>
          </a:p>
          <a:p>
            <a:pPr>
              <a:buFontTx/>
              <a:buChar char="-"/>
            </a:pPr>
            <a:r>
              <a:rPr lang="cs-CZ" b="1" dirty="0"/>
              <a:t>Sociální, psychologická </a:t>
            </a:r>
            <a:r>
              <a:rPr lang="cs-CZ" dirty="0"/>
              <a:t>– cítit se dobře, přátelství</a:t>
            </a:r>
          </a:p>
          <a:p>
            <a:pPr marL="0" indent="0">
              <a:buNone/>
            </a:pPr>
            <a:r>
              <a:rPr lang="cs-CZ" dirty="0"/>
              <a:t>„Nejsou úspěšní ti, co mají dobré výsledky, ale ti co umí spolupracovat“</a:t>
            </a:r>
          </a:p>
          <a:p>
            <a:pPr marL="0" indent="0">
              <a:buNone/>
            </a:pPr>
            <a:r>
              <a:rPr lang="cs-CZ" dirty="0"/>
              <a:t>Je třeba mít kontrolu nad tím, co </a:t>
            </a:r>
            <a:r>
              <a:rPr lang="cs-CZ"/>
              <a:t>žáci dělají?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3467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81D90-826D-457F-89AF-E3B502116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Přístupy k edukaci  osob s postižením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2D2CD52-6CF9-459B-BC2F-754738ED7939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8200" y="2563447"/>
            <a:ext cx="6734908" cy="1899138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17E24CB-8D51-4C31-9BF0-ECFEFB521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9414" y="1825625"/>
            <a:ext cx="3624385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Integration</a:t>
            </a:r>
            <a:endParaRPr lang="cs-CZ" dirty="0"/>
          </a:p>
          <a:p>
            <a:r>
              <a:rPr lang="cs-CZ" dirty="0" err="1"/>
              <a:t>Inclusion</a:t>
            </a:r>
            <a:endParaRPr lang="cs-CZ" dirty="0"/>
          </a:p>
          <a:p>
            <a:r>
              <a:rPr lang="cs-CZ" dirty="0" err="1"/>
              <a:t>Segregation</a:t>
            </a:r>
            <a:endParaRPr lang="cs-CZ" dirty="0"/>
          </a:p>
          <a:p>
            <a:r>
              <a:rPr lang="cs-CZ" dirty="0" err="1"/>
              <a:t>Exclusion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Historický kontext </a:t>
            </a:r>
            <a:r>
              <a:rPr lang="cs-CZ" dirty="0"/>
              <a:t>– extrémy: Sparta </a:t>
            </a:r>
            <a:r>
              <a:rPr lang="cs-CZ" dirty="0" err="1"/>
              <a:t>vs</a:t>
            </a:r>
            <a:r>
              <a:rPr lang="cs-CZ" dirty="0"/>
              <a:t> vzývání jinakosti</a:t>
            </a:r>
          </a:p>
          <a:p>
            <a:r>
              <a:rPr lang="cs-CZ" b="1" dirty="0"/>
              <a:t>Definice</a:t>
            </a:r>
            <a:r>
              <a:rPr lang="cs-CZ" dirty="0"/>
              <a:t> inkluze VS integrace </a:t>
            </a:r>
            <a:r>
              <a:rPr lang="cs-CZ" sz="1400" dirty="0"/>
              <a:t>http://www.fsps.muni.cz/impact/specialni-pedagogika/uvod-do-specialni-pedagogiky/</a:t>
            </a:r>
          </a:p>
        </p:txBody>
      </p:sp>
    </p:spTree>
    <p:extLst>
      <p:ext uri="{BB962C8B-B14F-4D97-AF65-F5344CB8AC3E}">
        <p14:creationId xmlns:p14="http://schemas.microsoft.com/office/powerpoint/2010/main" val="411909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2AA85E-79DF-4A7C-9298-3F851D5D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Integrace VS Inkluze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A532365-6B4D-40BF-B910-CCB9AC29FA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153444"/>
          <a:ext cx="10515600" cy="3695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2238">
                  <a:extLst>
                    <a:ext uri="{9D8B030D-6E8A-4147-A177-3AD203B41FA5}">
                      <a16:colId xmlns:a16="http://schemas.microsoft.com/office/drawing/2014/main" val="1692946998"/>
                    </a:ext>
                  </a:extLst>
                </a:gridCol>
                <a:gridCol w="3179917">
                  <a:extLst>
                    <a:ext uri="{9D8B030D-6E8A-4147-A177-3AD203B41FA5}">
                      <a16:colId xmlns:a16="http://schemas.microsoft.com/office/drawing/2014/main" val="3562437795"/>
                    </a:ext>
                  </a:extLst>
                </a:gridCol>
                <a:gridCol w="4883445">
                  <a:extLst>
                    <a:ext uri="{9D8B030D-6E8A-4147-A177-3AD203B41FA5}">
                      <a16:colId xmlns:a16="http://schemas.microsoft.com/office/drawing/2014/main" val="409506453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Integrace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Inkluze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434348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Výchozí model chápání postižení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Medicínský model postižení.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Sociální model postižení.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3642355"/>
                  </a:ext>
                </a:extLst>
              </a:tr>
              <a:tr h="1155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Na koho se zaměřuje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Pouze na žáka se zdravotním postižením.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Jak na žáky se zdrav. postižením, tak na žáky sociálně, ekonomicky slabé. Dále pak žáky z etnických, kulturních a jazykových skupin.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022464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Školské systémy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Předpokládá koexistenci škol hlavního vzdělávacího proudu se školami speciálními.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Jednotný systém vzdělávání. Vychází z myšlenky Škola pro všechny.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4604407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Pohled na žáky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Dělí žáky na dvě skupiny.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Žáci s postižením a bez postižení.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Jedna heterogenní skupina. Všichni zde mají stejná práva a různé potřeby.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7933927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Adaptace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Integrovaný žák se přizpůsobuje škole.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Škola se přizpůsobuje žákům.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8242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521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67587BCA-EADD-47B9-9B50-908B49809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89" y="3551359"/>
            <a:ext cx="4259385" cy="319453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7F2A087-1116-4CE5-8086-725E51D3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VS nevýhody začlenění žáka do běžné TV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D31A68-A699-4A7A-9020-AA12DA44A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Participace žáka</a:t>
            </a:r>
          </a:p>
          <a:p>
            <a:pPr marL="0" indent="0">
              <a:buNone/>
            </a:pPr>
            <a:r>
              <a:rPr lang="cs-CZ" dirty="0"/>
              <a:t>- plně a bez omezení</a:t>
            </a:r>
          </a:p>
          <a:p>
            <a:pPr>
              <a:buFontTx/>
              <a:buChar char="-"/>
            </a:pPr>
            <a:r>
              <a:rPr lang="cs-CZ" dirty="0"/>
              <a:t>s určitými limity a adaptacemi</a:t>
            </a:r>
          </a:p>
          <a:p>
            <a:pPr>
              <a:buFontTx/>
              <a:buChar char="-"/>
            </a:pPr>
            <a:r>
              <a:rPr lang="cs-CZ" dirty="0"/>
              <a:t>nemůže participovat, má jiný úkol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cs-CZ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Inkluzivní </a:t>
            </a:r>
            <a:r>
              <a:rPr lang="cs-CZ" sz="20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Tv</a:t>
            </a:r>
            <a:r>
              <a:rPr lang="cs-CZ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</a:p>
          <a:p>
            <a:pPr marL="0" indent="0">
              <a:buNone/>
            </a:pPr>
            <a:r>
              <a:rPr lang="cs-CZ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http://www.fsps.muni.cz/impact/specialni-pedagogika/somatopedie/</a:t>
            </a:r>
            <a:endParaRPr lang="cs-CZ" sz="1200" dirty="0"/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3EC612-7BA0-4BC9-AC8F-47775E6AD28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950325" y="1825625"/>
            <a:ext cx="32416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67D1CB-783E-4DD4-9BBC-04365791E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91" y="1232877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79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FDE9EC-5838-4801-BA2E-95D1120F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Modely adaptace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BD264B-FA16-41F8-BE95-BC916FFC5B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STEP </a:t>
            </a:r>
            <a:r>
              <a:rPr lang="cs-CZ" dirty="0"/>
              <a:t>(</a:t>
            </a:r>
            <a:r>
              <a:rPr lang="cs-CZ" b="1" dirty="0" err="1"/>
              <a:t>space</a:t>
            </a:r>
            <a:r>
              <a:rPr lang="cs-CZ" dirty="0"/>
              <a:t> – velikost, vodicí linie, </a:t>
            </a:r>
            <a:r>
              <a:rPr lang="cs-CZ" dirty="0" err="1"/>
              <a:t>síť,mantinely</a:t>
            </a:r>
            <a:r>
              <a:rPr lang="cs-CZ" dirty="0"/>
              <a:t> stolní tenis, </a:t>
            </a:r>
            <a:r>
              <a:rPr lang="cs-CZ" b="1" dirty="0" err="1"/>
              <a:t>task</a:t>
            </a:r>
            <a:r>
              <a:rPr lang="cs-CZ" b="1" dirty="0"/>
              <a:t> </a:t>
            </a:r>
            <a:r>
              <a:rPr lang="cs-CZ" dirty="0"/>
              <a:t>– jízda na vozíku, dva doteky, modifikace pohybu, </a:t>
            </a:r>
            <a:r>
              <a:rPr lang="cs-CZ" b="1" dirty="0" err="1"/>
              <a:t>equipment</a:t>
            </a:r>
            <a:r>
              <a:rPr lang="cs-CZ" b="1" dirty="0"/>
              <a:t> </a:t>
            </a:r>
            <a:r>
              <a:rPr lang="cs-CZ" dirty="0"/>
              <a:t>– ozvučení, připevnění k ruce, </a:t>
            </a:r>
            <a:r>
              <a:rPr lang="cs-CZ" b="1" dirty="0" err="1"/>
              <a:t>people</a:t>
            </a:r>
            <a:r>
              <a:rPr lang="cs-CZ" b="1" dirty="0"/>
              <a:t> –</a:t>
            </a:r>
            <a:r>
              <a:rPr lang="cs-CZ" dirty="0"/>
              <a:t>změna počtu, způsob kontaktu)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TREE </a:t>
            </a:r>
            <a:r>
              <a:rPr lang="cs-CZ" dirty="0"/>
              <a:t>(</a:t>
            </a:r>
            <a:r>
              <a:rPr lang="cs-CZ" dirty="0" err="1"/>
              <a:t>teaching</a:t>
            </a:r>
            <a:r>
              <a:rPr lang="cs-CZ" dirty="0"/>
              <a:t> style, </a:t>
            </a:r>
            <a:r>
              <a:rPr lang="cs-CZ" dirty="0" err="1"/>
              <a:t>rules</a:t>
            </a:r>
            <a:r>
              <a:rPr lang="cs-CZ" dirty="0"/>
              <a:t>, </a:t>
            </a:r>
            <a:r>
              <a:rPr lang="cs-CZ" dirty="0" err="1"/>
              <a:t>enviroment</a:t>
            </a:r>
            <a:r>
              <a:rPr lang="cs-CZ" dirty="0"/>
              <a:t>, </a:t>
            </a:r>
            <a:r>
              <a:rPr lang="cs-CZ" dirty="0" err="1"/>
              <a:t>equipment</a:t>
            </a:r>
            <a:r>
              <a:rPr lang="cs-CZ" dirty="0"/>
              <a:t>)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CHANGEIT </a:t>
            </a:r>
            <a:r>
              <a:rPr lang="cs-CZ" dirty="0"/>
              <a:t>(</a:t>
            </a:r>
            <a:r>
              <a:rPr lang="cs-CZ" dirty="0" err="1"/>
              <a:t>coaching</a:t>
            </a:r>
            <a:r>
              <a:rPr lang="cs-CZ" dirty="0"/>
              <a:t> style,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score</a:t>
            </a:r>
            <a:r>
              <a:rPr lang="cs-CZ" dirty="0"/>
              <a:t>, area,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players</a:t>
            </a:r>
            <a:r>
              <a:rPr lang="cs-CZ" dirty="0"/>
              <a:t>, game </a:t>
            </a:r>
            <a:r>
              <a:rPr lang="cs-CZ" dirty="0" err="1"/>
              <a:t>rules</a:t>
            </a:r>
            <a:r>
              <a:rPr lang="cs-CZ" dirty="0"/>
              <a:t>, </a:t>
            </a:r>
            <a:r>
              <a:rPr lang="cs-CZ" dirty="0" err="1"/>
              <a:t>equipmnt</a:t>
            </a:r>
            <a:r>
              <a:rPr lang="cs-CZ" dirty="0"/>
              <a:t>, intensity, </a:t>
            </a:r>
            <a:r>
              <a:rPr lang="cs-CZ" dirty="0" err="1"/>
              <a:t>time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b="1" dirty="0"/>
              <a:t>PEER TUTORING</a:t>
            </a:r>
          </a:p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A396445-6451-4186-9376-E7637AD781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438" y="207840"/>
            <a:ext cx="3263063" cy="43513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11F1FC-E358-4B3E-AA99-23C8A618E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4140200"/>
            <a:ext cx="3446584" cy="25849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8515C36-A5D3-49E2-973E-F706D7600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62" y="2442277"/>
            <a:ext cx="4360985" cy="22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79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26A833-5324-4080-9FE1-5F495FB4F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Koncepty při nichž je inkluze efektivnější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CD6BAE2-F06F-4E74-8B5D-A07BF1477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FIE</a:t>
            </a:r>
            <a:r>
              <a:rPr lang="cs-CZ" dirty="0"/>
              <a:t> – </a:t>
            </a:r>
            <a:r>
              <a:rPr lang="cs-CZ" dirty="0" err="1"/>
              <a:t>Feursteinovo</a:t>
            </a:r>
            <a:r>
              <a:rPr lang="cs-CZ" dirty="0"/>
              <a:t> instrumentální obohacování - http://www.atc-feuerstein.cz/clanek/37-II-Program-Instrumentalniho-obohacovani-Instrumental-Enrichment/index.htm</a:t>
            </a:r>
          </a:p>
          <a:p>
            <a:r>
              <a:rPr lang="cs-CZ" b="1" dirty="0"/>
              <a:t>Kritické myšlení </a:t>
            </a:r>
            <a:r>
              <a:rPr lang="cs-CZ" dirty="0"/>
              <a:t>- https://kritickemysleni.cz/</a:t>
            </a:r>
          </a:p>
          <a:p>
            <a:r>
              <a:rPr lang="cs-CZ" b="1" dirty="0"/>
              <a:t>Respektovat a být respektován</a:t>
            </a:r>
          </a:p>
          <a:p>
            <a:r>
              <a:rPr lang="cs-CZ" b="1" dirty="0"/>
              <a:t>Spolu a jinak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84A6A7B-1F0E-482B-8700-3D0B8058E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59" y="2661871"/>
            <a:ext cx="1874227" cy="2711382"/>
          </a:xfrm>
          <a:prstGeom prst="rect">
            <a:avLst/>
          </a:prstGeom>
        </p:spPr>
      </p:pic>
      <p:pic>
        <p:nvPicPr>
          <p:cNvPr id="2050" name="Picture 2" descr="Publikace Spolu a jinak ve výchově a vzdělávání | Mansio">
            <a:extLst>
              <a:ext uri="{FF2B5EF4-FFF2-40B4-BE49-F238E27FC236}">
                <a16:creationId xmlns:a16="http://schemas.microsoft.com/office/drawing/2014/main" id="{2EFA6F9C-BA94-4673-A6DD-E2F0D9A99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69" y="3903907"/>
            <a:ext cx="1744662" cy="24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202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3F9DC52-EF69-42E7-B400-A8BF432B3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7" y="831947"/>
            <a:ext cx="6043897" cy="45329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5C623D4-7BF7-4AF0-B7F3-3F19FF38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ÚMLUVY - vzdělávání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F0180F-24B9-4091-BB87-4C6CBB4B1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27" y="1872273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Všeobecná deklarace lidských práv (1948) </a:t>
            </a:r>
            <a:r>
              <a:rPr lang="cs-CZ" dirty="0"/>
              <a:t>Sjednocení stejných podmínek pro každého z nás, a to pro základní vzdělání zcela bezplatně. </a:t>
            </a:r>
          </a:p>
          <a:p>
            <a:r>
              <a:rPr lang="cs-CZ" b="1" dirty="0"/>
              <a:t>Úmluva OSN o právech dítěte (1989). Mimo jiné </a:t>
            </a:r>
            <a:r>
              <a:rPr lang="cs-CZ" dirty="0"/>
              <a:t>konkrétně poukazuje na děti se zdravotním znevýhodněním a jejich rovná práva se všemi ostatními.</a:t>
            </a:r>
          </a:p>
          <a:p>
            <a:r>
              <a:rPr lang="cs-CZ" b="1" dirty="0"/>
              <a:t>Světová deklarace vzdělání pro všechny (1990). K</a:t>
            </a:r>
            <a:r>
              <a:rPr lang="cs-CZ" dirty="0"/>
              <a:t>lade si za cíl uspokojení základních vzdělávacích potřeb pro všechny obyvatele naší planety.</a:t>
            </a:r>
          </a:p>
          <a:p>
            <a:r>
              <a:rPr lang="cs-CZ" b="1" dirty="0"/>
              <a:t>Salamanská deklarace UNESCO (1994). </a:t>
            </a:r>
            <a:r>
              <a:rPr lang="cs-CZ" dirty="0"/>
              <a:t>Cílem je vzdělání pro všechny.</a:t>
            </a:r>
          </a:p>
          <a:p>
            <a:r>
              <a:rPr lang="cs-CZ" b="1" dirty="0"/>
              <a:t>Úmluva OSN o právech osob se zdravotním postižením (2009). </a:t>
            </a:r>
            <a:r>
              <a:rPr lang="cs-CZ" dirty="0"/>
              <a:t>Nevyčlenění osob se specifickými potřebami z všeobecné vzdělávací soustavy, a to zcela bezplatně.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7889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4A94652-FA4A-42AF-8F6F-2C2802984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31" y="2564852"/>
            <a:ext cx="2713910" cy="407431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3CA2557-18BD-4C0A-B5EF-8C99F4D9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úmluvy – osoby se SVP v pohybových aktivitách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2AF057-A846-4BF6-AB80-B38ED9D477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Evropská charta sportu pro všechny: zdravotně postižené osoby (1987)</a:t>
            </a:r>
          </a:p>
          <a:p>
            <a:r>
              <a:rPr lang="cs-CZ" dirty="0"/>
              <a:t>Evropská charta sportu (2001)</a:t>
            </a:r>
          </a:p>
          <a:p>
            <a:r>
              <a:rPr lang="cs-CZ" dirty="0"/>
              <a:t>Doporučení Rady ministrů členských zemí EU (2003)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E0E1FAFC-A042-4CF9-BF6D-32A666C76B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Právo osob s postižením účastnit se aktivně volnočasových pohybových aktivit, včetně sportu dle jejich zájmu, schopností i limitů</a:t>
            </a:r>
          </a:p>
          <a:p>
            <a:r>
              <a:rPr lang="cs-CZ" dirty="0"/>
              <a:t>Právo být vzdělána  veden ve sportu kvalifikovanými odborníky</a:t>
            </a:r>
          </a:p>
          <a:p>
            <a:r>
              <a:rPr lang="cs-CZ" dirty="0"/>
              <a:t>Právo být vzdělán pro profesní uplatnění v oblasti sportu či profesích ve vztahu ke sportu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431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367DE5D-3E01-44C7-BC48-B26FFF94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57" y="3204375"/>
            <a:ext cx="4578037" cy="343352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106D041-F585-4007-9D27-25B7571F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LEGISLATIVA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DB9702-CE36-4713-AD26-64AFBD402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Školský zákon č. 561/2004 Sb. </a:t>
            </a:r>
          </a:p>
          <a:p>
            <a:pPr lvl="0"/>
            <a:r>
              <a:rPr lang="cs-CZ" b="1" dirty="0"/>
              <a:t>Vyhláška o vzdělávání žáků se speciálními vzdělávacími potřebami a žáků nadaných č. 27/2016 Sb. </a:t>
            </a:r>
            <a:endParaRPr lang="cs-CZ" dirty="0"/>
          </a:p>
          <a:p>
            <a:pPr lvl="0"/>
            <a:r>
              <a:rPr lang="cs-CZ" b="1" dirty="0"/>
              <a:t>Vyhláška o poskytování poradenských služeb ve školách a školských poradenských zařízeních č. 72/2005 Sb.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313516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4742</TotalTime>
  <Words>748</Words>
  <Application>Microsoft Office PowerPoint</Application>
  <PresentationFormat>Širokoúhlá obrazovka</PresentationFormat>
  <Paragraphs>83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Motiv Office</vt:lpstr>
      <vt:lpstr>Úvod do Integrativní speciální pedagogiky </vt:lpstr>
      <vt:lpstr>Přístupy k edukaci  osob s postižením</vt:lpstr>
      <vt:lpstr>Integrace VS Inkluze</vt:lpstr>
      <vt:lpstr>Výhody VS nevýhody začlenění žáka do běžné TV</vt:lpstr>
      <vt:lpstr>Modely adaptace</vt:lpstr>
      <vt:lpstr>Koncepty při nichž je inkluze efektivnější</vt:lpstr>
      <vt:lpstr>MEZINÁRODNÍ ÚMLUVY - vzdělávání</vt:lpstr>
      <vt:lpstr>Mezinárodní úmluvy – osoby se SVP v pohybových aktivitách</vt:lpstr>
      <vt:lpstr>LEGISLATIVA ČR</vt:lpstr>
      <vt:lpstr>DALŠÍ DOKUMENTY</vt:lpstr>
      <vt:lpstr>Emil open</vt:lpstr>
      <vt:lpstr>Soutěž v Moderní gymnastice MP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Alena Skotáková</dc:creator>
  <cp:lastModifiedBy>Alena Skotáková</cp:lastModifiedBy>
  <cp:revision>30</cp:revision>
  <dcterms:created xsi:type="dcterms:W3CDTF">2020-06-29T09:52:32Z</dcterms:created>
  <dcterms:modified xsi:type="dcterms:W3CDTF">2023-10-04T06:38:16Z</dcterms:modified>
</cp:coreProperties>
</file>