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sicr.cz/cz/Aktualit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39505"/>
            <a:ext cx="11361600" cy="2208509"/>
          </a:xfrm>
        </p:spPr>
        <p:txBody>
          <a:bodyPr/>
          <a:lstStyle/>
          <a:p>
            <a:pPr algn="ctr">
              <a:lnSpc>
                <a:spcPts val="5400"/>
              </a:lnSpc>
            </a:pPr>
            <a:r>
              <a:rPr lang="cs-CZ" altLang="cs-CZ" dirty="0"/>
              <a:t>7. Základní oblasti </a:t>
            </a:r>
            <a:br>
              <a:rPr lang="cs-CZ" altLang="cs-CZ" dirty="0"/>
            </a:br>
            <a:r>
              <a:rPr lang="cs-CZ" altLang="cs-CZ" dirty="0"/>
              <a:t>sportovní edukace</a:t>
            </a:r>
            <a:br>
              <a:rPr lang="cs-CZ" altLang="cs-CZ" dirty="0"/>
            </a:br>
            <a:r>
              <a:rPr lang="cs-CZ" altLang="cs-CZ" dirty="0"/>
              <a:t>8. Pedagogika školního sportu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AF065F-A43C-48AD-825C-31A4B7344C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04D97E-44B2-4209-B050-2F1A4A44D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tělesné zdatnosti dětí – 2022</a:t>
            </a: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13B1F9-75EB-445F-95B4-B364000C4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447" y="960895"/>
            <a:ext cx="11468745" cy="512219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Zadavatel – Česká školní inspekce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(viz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https://www.csicr.cz/cz/Aktuality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sportovní fakulty + katedry TV v ČR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říjen a listopad 2022 na všech školách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 7. ročník ZŠ, 2. ročník SŠ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plošné testování v Česku –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více než 30 lety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návaznost na šetření 2016 –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výuky TV na školách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dosavadní empirie – zdatnost dětí klesá + rozevírání nůžek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F2560D-20BF-4297-AFF3-048E9BC3008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787" y="1474152"/>
            <a:ext cx="5760720" cy="390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16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F2FED5-86C5-4DB9-AAA4-771B50E1C0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27BFC2-B142-42FA-A8A4-89279915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93" y="498826"/>
            <a:ext cx="10753200" cy="451576"/>
          </a:xfrm>
        </p:spPr>
        <p:txBody>
          <a:bodyPr/>
          <a:lstStyle/>
          <a:p>
            <a:r>
              <a:rPr lang="cs-CZ" dirty="0"/>
              <a:t>Stav TV – výsledky a doporučení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7D3CD-2250-4DA1-BE64-D2EFF482A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6314"/>
            <a:ext cx="10753200" cy="492577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i="1" dirty="0">
                <a:solidFill>
                  <a:srgbClr val="FF0000"/>
                </a:solidFill>
              </a:rPr>
              <a:t>Tělesná zdatnost žáků na základních a středních školách. Výuka tělesné výchovy a podpora pohybových aktivit.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dirty="0"/>
              <a:t>Tomáš Zatloukal et al. (2023). Česká školní inspekce. https://csicr.cz/CSICR/media/Prilohy/2023_p%c5%99%c3%adlohy/Dokumenty/TZ_Telesna-zdatnost-zaku-na-ZS-a-SS_final.pdf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Přehledová zpráva – obsahové zaměření: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Prostorové, materiální, personální podmínky, průběh TV, mimoškolní PA, ...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Výsledky měření tělesné zdatnosti žáků (3. a 7. r. ZŠ, 2. r. SŠ)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Závěry a doporučení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34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48250E-14DF-4FE1-99C8-6A20C77FE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C27A42-ECCB-4869-9871-4B677691D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Stav TV – výsledky a doporučení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2C8B71-C773-4708-B214-E65FA246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64319"/>
            <a:ext cx="11337436" cy="5561206"/>
          </a:xfrm>
        </p:spPr>
        <p:txBody>
          <a:bodyPr/>
          <a:lstStyle/>
          <a:p>
            <a:pPr marL="7200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Aktivní škola: inspirace pro podporu pohybových aktivit žáků: metodické doporučení</a:t>
            </a:r>
            <a:r>
              <a:rPr lang="cs-CZ" dirty="0"/>
              <a:t>. Karel Kovář et al. (2023). Česká školní inspekce. https://www.csicr.cz/CSICR/media/Prilohy/ 2023_ </a:t>
            </a:r>
            <a:r>
              <a:rPr lang="cs-CZ" dirty="0" err="1"/>
              <a:t>p%c5%99%c3%adlohy</a:t>
            </a:r>
            <a:r>
              <a:rPr lang="cs-CZ" dirty="0"/>
              <a:t>/Dokumenty/MD_Aktivni-skola_Inspirace-pro-podporu-pohybovych-aktivit.pdf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Příklady inspirativní praxe – zlepšení podmínek pro školní PA: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Zlepšovat prostorové a materiální podmínky pro výuku TV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Využívat disponibilní hodiny pro TV (3. hodina TV)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Usilovat o odborné zajištění výuky TV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Hledat nástroje pro vyšší motivaci žáků k pohybovým aktivitám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Sledovat trendy ve sportu a reagovat na zájmy žáků </a:t>
            </a:r>
          </a:p>
        </p:txBody>
      </p:sp>
    </p:spTree>
    <p:extLst>
      <p:ext uri="{BB962C8B-B14F-4D97-AF65-F5344CB8AC3E}">
        <p14:creationId xmlns:p14="http://schemas.microsoft.com/office/powerpoint/2010/main" val="631904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B8087B-233A-405D-9F7D-B5B36C6364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679584-0C31-4812-90F3-C51FFEF3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Stav TV – výsledky a doporučení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C80716-E957-4544-B696-2C30C6BC5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8644"/>
            <a:ext cx="11424692" cy="5511356"/>
          </a:xfrm>
        </p:spPr>
        <p:txBody>
          <a:bodyPr/>
          <a:lstStyle/>
          <a:p>
            <a:pPr marL="7200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Aktivní škola: inspirace …</a:t>
            </a:r>
            <a:r>
              <a:rPr lang="cs-CZ" dirty="0"/>
              <a:t> Karel Kovář et al. (2023).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Příklady inspirativní praxe – zlepšení podmínek pro školní PA: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Diagnostikovat vývoj žáků – dávat jim výsledky testů + doporučení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Realizovat kurzovní výuku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Nabízet zájmové vzdělávání s PA → rekreační sport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Organizovat školní sportovní akce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Utvářet pohybový režim žáků ve škole (protažení v hodinách, </a:t>
            </a:r>
            <a:br>
              <a:rPr lang="cs-CZ" dirty="0"/>
            </a:br>
            <a:r>
              <a:rPr lang="cs-CZ" dirty="0"/>
              <a:t>aktivní přestávky, sportovní kroužky, aktivní doprava do školy, ...)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cs-CZ" dirty="0"/>
              <a:t>Škola a bezpečnost – https://www.fsps.muni.cz/sdetmivpohode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200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Základní oblasti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1009"/>
            <a:ext cx="11181268" cy="51869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Dělení soudobého sportu </a:t>
            </a:r>
            <a:r>
              <a:rPr lang="cs-CZ" altLang="cs-CZ" sz="3200" b="1" dirty="0">
                <a:solidFill>
                  <a:srgbClr val="0000DC"/>
                </a:solidFill>
              </a:rPr>
              <a:t>(</a:t>
            </a:r>
            <a:r>
              <a:rPr lang="cs-CZ" altLang="cs-CZ" sz="3200" b="1" dirty="0" err="1">
                <a:solidFill>
                  <a:srgbClr val="0000DC"/>
                </a:solidFill>
              </a:rPr>
              <a:t>irl</a:t>
            </a:r>
            <a:r>
              <a:rPr lang="cs-CZ" altLang="cs-CZ" sz="3200" b="1" dirty="0">
                <a:solidFill>
                  <a:srgbClr val="0000DC"/>
                </a:solidFill>
              </a:rPr>
              <a:t>-sportu i </a:t>
            </a:r>
            <a:r>
              <a:rPr lang="cs-CZ" altLang="cs-CZ" sz="3200" b="1" dirty="0" err="1">
                <a:solidFill>
                  <a:srgbClr val="0000DC"/>
                </a:solidFill>
              </a:rPr>
              <a:t>esportu</a:t>
            </a:r>
            <a:r>
              <a:rPr lang="cs-CZ" altLang="cs-CZ" sz="3200" b="1" dirty="0">
                <a:solidFill>
                  <a:srgbClr val="0000DC"/>
                </a:solidFill>
              </a:rPr>
              <a:t>)</a:t>
            </a:r>
            <a:r>
              <a:rPr lang="cs-CZ" altLang="cs-CZ" sz="3200" b="1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školní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soutěžní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rekreační </a:t>
            </a:r>
            <a:endParaRPr lang="cs-CZ" altLang="cs-CZ" sz="3200" dirty="0">
              <a:sym typeface="Symbol" panose="05050102010706020507" pitchFamily="18" charset="2"/>
            </a:endParaRP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b="1" dirty="0">
                <a:solidFill>
                  <a:srgbClr val="FF0000"/>
                </a:solidFill>
              </a:rPr>
              <a:t>3 základní oblasti sportovní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 pedagogice sportu se rozvíjejí analogické </a:t>
            </a:r>
            <a:r>
              <a:rPr lang="cs-CZ" altLang="cs-CZ" sz="3200" b="1" dirty="0">
                <a:solidFill>
                  <a:srgbClr val="0000DC"/>
                </a:solidFill>
              </a:rPr>
              <a:t>subdisciplíny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hlavní zájem se soustředí na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dirty="0"/>
              <a:t>(zvláště v ČR)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 soutěžním sportu – především rozvoj sportovních </a:t>
            </a:r>
            <a:r>
              <a:rPr lang="cs-CZ" altLang="cs-CZ" sz="3200" b="1" dirty="0">
                <a:solidFill>
                  <a:srgbClr val="0000DC"/>
                </a:solidFill>
              </a:rPr>
              <a:t>talentů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zvýšený zájem o rekreační sport </a:t>
            </a:r>
            <a:r>
              <a:rPr lang="cs-CZ" altLang="cs-CZ" sz="3200" b="1" dirty="0">
                <a:solidFill>
                  <a:srgbClr val="0000DC"/>
                </a:solidFill>
              </a:rPr>
              <a:t>všech věkových kategorií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005201" cy="451576"/>
          </a:xfrm>
        </p:spPr>
        <p:txBody>
          <a:bodyPr/>
          <a:lstStyle/>
          <a:p>
            <a:r>
              <a:rPr lang="cs-CZ" altLang="cs-CZ" dirty="0"/>
              <a:t>Dílčí dělení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60895"/>
            <a:ext cx="11643681" cy="52671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vzdělávacích institucí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</a:t>
            </a:r>
            <a:r>
              <a:rPr lang="cs-CZ" alt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altLang="cs-CZ" sz="3200" b="1" dirty="0">
                <a:solidFill>
                  <a:srgbClr val="0000DC"/>
                </a:solidFill>
              </a:rPr>
              <a:t> dokumenty:</a:t>
            </a:r>
            <a:br>
              <a:rPr lang="cs-CZ" altLang="cs-CZ" sz="3200" dirty="0"/>
            </a:br>
            <a:r>
              <a:rPr lang="cs-CZ" altLang="cs-CZ" sz="3200" dirty="0"/>
              <a:t>MŠ, ZŠ, SŠ, VŠ, U3V, …, „nesportovní“ – </a:t>
            </a:r>
            <a:r>
              <a:rPr lang="cs-CZ" altLang="cs-CZ" sz="3200" b="1" dirty="0">
                <a:solidFill>
                  <a:srgbClr val="FF0000"/>
                </a:solidFill>
              </a:rPr>
              <a:t>sportovní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věku: </a:t>
            </a:r>
            <a:r>
              <a:rPr lang="cs-CZ" altLang="cs-CZ" sz="3200" dirty="0" err="1"/>
              <a:t>předžáci</a:t>
            </a:r>
            <a:r>
              <a:rPr lang="cs-CZ" altLang="cs-CZ" sz="3200" dirty="0"/>
              <a:t>, mladší žáci, starší žáci, mladší dorost, starší dorost, junioři, dospělí, veteráni – viz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kategorie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F0000"/>
                </a:solidFill>
              </a:rPr>
              <a:t>znevýhodnění </a:t>
            </a:r>
            <a:r>
              <a:rPr lang="cs-CZ" altLang="cs-CZ" sz="3200" dirty="0"/>
              <a:t>X intaktní populace, </a:t>
            </a:r>
            <a:r>
              <a:rPr lang="cs-CZ" altLang="cs-CZ" sz="3200" dirty="0" err="1"/>
              <a:t>APA</a:t>
            </a:r>
            <a:r>
              <a:rPr lang="cs-CZ" altLang="cs-CZ" sz="3200" dirty="0"/>
              <a:t>, aplikovaná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výkonnostní úrovně: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soutěžní sport: </a:t>
            </a:r>
            <a:r>
              <a:rPr lang="cs-CZ" altLang="cs-CZ" sz="3200" dirty="0"/>
              <a:t>talenti – výkonnostní – elitní – profesionálové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rekreační sport: </a:t>
            </a:r>
            <a:r>
              <a:rPr lang="cs-CZ" altLang="cs-CZ" sz="3200" dirty="0"/>
              <a:t>začátečníci – pokročilí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dělení sportů </a:t>
            </a:r>
            <a:r>
              <a:rPr lang="cs-CZ" altLang="cs-CZ" sz="3200" dirty="0"/>
              <a:t>(pohybových aktivit), sport – </a:t>
            </a:r>
            <a:r>
              <a:rPr lang="cs-CZ" altLang="cs-CZ" sz="3200" dirty="0" err="1"/>
              <a:t>esport</a:t>
            </a:r>
            <a:r>
              <a:rPr lang="cs-CZ" altLang="cs-CZ" sz="3200" dirty="0"/>
              <a:t> (?),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organizované – individuální </a:t>
            </a:r>
            <a:r>
              <a:rPr lang="cs-CZ" altLang="cs-CZ" sz="3200" dirty="0"/>
              <a:t>sportovní aktivity, …</a:t>
            </a: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627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30636"/>
            <a:ext cx="11620434" cy="51973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školní sport</a:t>
            </a:r>
            <a:r>
              <a:rPr lang="cs-CZ" altLang="cs-CZ" dirty="0"/>
              <a:t> (= instrumentální) </a:t>
            </a:r>
            <a:r>
              <a:rPr lang="cs-CZ" altLang="cs-CZ" sz="3200" b="1" dirty="0"/>
              <a:t>= sportovní a pohybové aktivity, které probíhají v rámci instituce školy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ne pouze </a:t>
            </a:r>
            <a:r>
              <a:rPr lang="cs-CZ" altLang="cs-CZ" sz="3200" b="1" dirty="0"/>
              <a:t>školní tělesná výchova</a:t>
            </a:r>
            <a:r>
              <a:rPr lang="cs-CZ" altLang="cs-CZ" sz="3200" dirty="0"/>
              <a:t>, ale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veškeré možnosti, akce, nabídky, </a:t>
            </a:r>
            <a:r>
              <a:rPr lang="cs-CZ" altLang="cs-CZ" sz="3200" dirty="0"/>
              <a:t>… sportovních aktivit: </a:t>
            </a:r>
            <a:br>
              <a:rPr lang="cs-CZ" altLang="cs-CZ" sz="3200" dirty="0"/>
            </a:br>
            <a:r>
              <a:rPr lang="cs-CZ" altLang="cs-CZ" sz="3200" dirty="0"/>
              <a:t>o přestávkách (viz tradice ve Švédsku), ve výuce, ve volných hodinách, v rámci kurzů, „</a:t>
            </a:r>
            <a:r>
              <a:rPr lang="cs-CZ" altLang="cs-CZ" sz="3200" dirty="0" err="1"/>
              <a:t>adapťáků</a:t>
            </a:r>
            <a:r>
              <a:rPr lang="cs-CZ" altLang="cs-CZ" sz="3200" dirty="0"/>
              <a:t>“, exkurzí, zájezdů, … 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motivace + propojení na rekreační </a:t>
            </a:r>
            <a:r>
              <a:rPr lang="cs-CZ" altLang="cs-CZ" sz="3200" dirty="0"/>
              <a:t>(i soutěžní) </a:t>
            </a:r>
            <a:r>
              <a:rPr lang="cs-CZ" altLang="cs-CZ" sz="3200" b="1" dirty="0"/>
              <a:t>sport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b="1" dirty="0"/>
              <a:t>→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b="1" dirty="0"/>
              <a:t>= výrazný </a:t>
            </a:r>
            <a:r>
              <a:rPr lang="cs-CZ" altLang="cs-CZ" sz="3200" b="1" dirty="0">
                <a:solidFill>
                  <a:srgbClr val="F01928"/>
                </a:solidFill>
              </a:rPr>
              <a:t>benefit</a:t>
            </a:r>
            <a:r>
              <a:rPr lang="cs-CZ" altLang="cs-CZ" sz="3200" b="1" dirty="0">
                <a:solidFill>
                  <a:srgbClr val="0000DC"/>
                </a:solidFill>
              </a:rPr>
              <a:t> dobré školy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cs-CZ" altLang="cs-CZ" sz="3200" dirty="0"/>
              <a:t>klíčový pro </a:t>
            </a:r>
            <a:r>
              <a:rPr lang="cs-CZ" altLang="cs-CZ" sz="3200" b="1" dirty="0">
                <a:solidFill>
                  <a:srgbClr val="0000DC"/>
                </a:solidFill>
              </a:rPr>
              <a:t>zdravou školu, školu v pohybu, aktivní školu, …</a:t>
            </a:r>
            <a:endParaRPr lang="cs-CZ" alt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26942"/>
            <a:ext cx="11442203" cy="54530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pedagogika školního sportu</a:t>
            </a:r>
            <a:r>
              <a:rPr lang="cs-CZ" altLang="cs-CZ" sz="3200" dirty="0"/>
              <a:t> u nás = </a:t>
            </a:r>
            <a:r>
              <a:rPr lang="cs-CZ" altLang="cs-CZ" sz="3200" b="1" dirty="0">
                <a:solidFill>
                  <a:srgbClr val="FF0000"/>
                </a:solidFill>
              </a:rPr>
              <a:t>didaktika</a:t>
            </a:r>
            <a:r>
              <a:rPr lang="cs-CZ" altLang="cs-CZ" sz="3200" dirty="0"/>
              <a:t> (školní) </a:t>
            </a:r>
            <a:r>
              <a:rPr lang="cs-CZ" altLang="cs-CZ" sz="3200" b="1" dirty="0">
                <a:solidFill>
                  <a:srgbClr val="FF0000"/>
                </a:solidFill>
              </a:rPr>
              <a:t>tělesné výchovy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(např. Vilímová, </a:t>
            </a:r>
            <a:r>
              <a:rPr lang="cs-CZ" altLang="cs-CZ" sz="3200" dirty="0" err="1"/>
              <a:t>Rychtecký</a:t>
            </a:r>
            <a:r>
              <a:rPr lang="cs-CZ" altLang="cs-CZ" sz="3200" dirty="0"/>
              <a:t>, Fialová, Kovář)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konkretizace</a:t>
            </a:r>
            <a:r>
              <a:rPr lang="cs-CZ" altLang="cs-CZ" sz="3200" dirty="0"/>
              <a:t> pojetí školního sportu v ČR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Rámcové vzdělávací programy </a:t>
            </a:r>
            <a:r>
              <a:rPr lang="cs-CZ" altLang="cs-CZ" sz="3200" dirty="0"/>
              <a:t>(např. </a:t>
            </a:r>
            <a:r>
              <a:rPr lang="cs-CZ" altLang="cs-CZ" sz="3200" dirty="0" err="1"/>
              <a:t>RVP</a:t>
            </a:r>
            <a:r>
              <a:rPr lang="cs-CZ" altLang="cs-CZ" sz="3200" dirty="0"/>
              <a:t> </a:t>
            </a:r>
            <a:r>
              <a:rPr lang="cs-CZ" altLang="cs-CZ" sz="3200" dirty="0" err="1"/>
              <a:t>GSP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 err="1"/>
              <a:t>RVP</a:t>
            </a:r>
            <a:r>
              <a:rPr lang="cs-CZ" altLang="cs-CZ" sz="3200" b="1" dirty="0"/>
              <a:t> pro základní vzdělávání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(2004):</a:t>
            </a:r>
            <a:r>
              <a:rPr lang="cs-CZ" altLang="cs-CZ" sz="3200" i="1" dirty="0"/>
              <a:t> </a:t>
            </a:r>
            <a:br>
              <a:rPr lang="cs-CZ" altLang="cs-CZ" sz="3200" i="1" dirty="0"/>
            </a:br>
            <a:r>
              <a:rPr lang="cs-CZ" altLang="cs-CZ" sz="3200" i="1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vzdělávací oblast Člověk a zdraví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výchova ke zdraví </a:t>
            </a:r>
            <a:br>
              <a:rPr lang="cs-CZ" altLang="cs-CZ" sz="3200" b="1" dirty="0"/>
            </a:br>
            <a:r>
              <a:rPr lang="cs-CZ" altLang="cs-CZ" sz="3200" b="1" dirty="0"/>
              <a:t>  </a:t>
            </a:r>
            <a:r>
              <a:rPr lang="cs-CZ" altLang="cs-CZ" sz="3200" dirty="0"/>
              <a:t>a</a:t>
            </a:r>
            <a:r>
              <a:rPr lang="cs-CZ" altLang="cs-CZ" sz="3200" b="1" dirty="0"/>
              <a:t> tělesná výchova </a:t>
            </a:r>
            <a:r>
              <a:rPr lang="cs-CZ" altLang="cs-CZ" sz="3200" dirty="0"/>
              <a:t>(i zdravotní tělesná výchova) </a:t>
            </a:r>
            <a:br>
              <a:rPr lang="cs-CZ" altLang="cs-CZ" sz="3200" dirty="0"/>
            </a:br>
            <a:r>
              <a:rPr lang="cs-CZ" altLang="cs-CZ" sz="3200" dirty="0"/>
              <a:t>- rozvíjení klíčových </a:t>
            </a:r>
            <a:r>
              <a:rPr lang="cs-CZ" altLang="cs-CZ" sz="3200" b="1" dirty="0"/>
              <a:t>kompetencí </a:t>
            </a:r>
            <a:r>
              <a:rPr lang="cs-CZ" altLang="cs-CZ" sz="3200" dirty="0"/>
              <a:t>žáků</a:t>
            </a:r>
            <a:br>
              <a:rPr lang="cs-CZ" altLang="cs-CZ" sz="3200" dirty="0"/>
            </a:br>
            <a:r>
              <a:rPr lang="cs-CZ" altLang="cs-CZ" sz="3200" dirty="0"/>
              <a:t>- pochopení zdraví jako nejdůležitější životní hodnoty</a:t>
            </a:r>
            <a:br>
              <a:rPr lang="cs-CZ" altLang="cs-CZ" sz="3200" dirty="0"/>
            </a:br>
            <a:r>
              <a:rPr lang="cs-CZ" altLang="cs-CZ" sz="3200" dirty="0"/>
              <a:t>- vnímání radostných prožitků z pohybových aktivit</a:t>
            </a:r>
            <a:br>
              <a:rPr lang="cs-CZ" altLang="cs-CZ" sz="3200" dirty="0"/>
            </a:br>
            <a:r>
              <a:rPr lang="cs-CZ" altLang="cs-CZ" sz="3200" dirty="0"/>
              <a:t>- pochopení významu zdatnosti, vzhledu, duševní pohody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84738"/>
            <a:ext cx="11319674" cy="5243262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Školní sport musí </a:t>
            </a:r>
            <a:r>
              <a:rPr lang="cs-CZ" altLang="cs-CZ" sz="3200" b="1" dirty="0">
                <a:solidFill>
                  <a:srgbClr val="F01928"/>
                </a:solidFill>
              </a:rPr>
              <a:t>reagovat na závěry výzkumů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snižuje se pohybová aktivita žáků a podíl organizovaných sportovních aktivit s narůstajícím školním věkem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existují rozpory mezi přáním, preferencemi a zájmy </a:t>
            </a:r>
            <a:br>
              <a:rPr lang="cs-CZ" altLang="cs-CZ" sz="3200" dirty="0"/>
            </a:br>
            <a:r>
              <a:rPr lang="cs-CZ" altLang="cs-CZ" sz="3200" dirty="0"/>
              <a:t>a realizovanou školní pohybovou aktivitou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…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Ve školním sportu jsou </a:t>
            </a:r>
            <a:r>
              <a:rPr lang="cs-CZ" altLang="cs-CZ" sz="3200" b="1" dirty="0">
                <a:solidFill>
                  <a:srgbClr val="0000DC"/>
                </a:solidFill>
              </a:rPr>
              <a:t>potřebné změny</a:t>
            </a:r>
            <a:r>
              <a:rPr lang="cs-CZ" altLang="cs-CZ" sz="3200" b="1" dirty="0"/>
              <a:t>, např.: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prohloubit ve výuce </a:t>
            </a:r>
            <a:r>
              <a:rPr lang="cs-CZ" altLang="cs-CZ" sz="3200" b="1" dirty="0">
                <a:solidFill>
                  <a:srgbClr val="F01928"/>
                </a:solidFill>
              </a:rPr>
              <a:t>orientaci na žáka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přípravu na </a:t>
            </a:r>
            <a:r>
              <a:rPr lang="cs-CZ" altLang="cs-CZ" sz="3200" b="1" dirty="0">
                <a:solidFill>
                  <a:srgbClr val="0000DC"/>
                </a:solidFill>
              </a:rPr>
              <a:t>zdravý životní styl </a:t>
            </a:r>
            <a:r>
              <a:rPr lang="cs-CZ" altLang="cs-CZ" sz="3200" dirty="0"/>
              <a:t>přeměnit na jeho ovlivňování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od jednostranné orientace na výkon přejít k </a:t>
            </a:r>
            <a:r>
              <a:rPr lang="cs-CZ" altLang="cs-CZ" sz="3200" b="1" dirty="0">
                <a:solidFill>
                  <a:srgbClr val="0000DC"/>
                </a:solidFill>
              </a:rPr>
              <a:t>uspokojení</a:t>
            </a:r>
            <a:r>
              <a:rPr lang="cs-CZ" altLang="cs-CZ" sz="3200" dirty="0"/>
              <a:t> žáků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podporovat </a:t>
            </a:r>
            <a:r>
              <a:rPr lang="cs-CZ" altLang="cs-CZ" sz="3200" b="1" dirty="0" err="1">
                <a:solidFill>
                  <a:srgbClr val="0000DC"/>
                </a:solidFill>
              </a:rPr>
              <a:t>prožitkovost</a:t>
            </a:r>
            <a:r>
              <a:rPr lang="cs-CZ" altLang="cs-CZ" sz="3200" dirty="0"/>
              <a:t>, seberealizaci, …</a:t>
            </a:r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8188"/>
            <a:ext cx="11248726" cy="56340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Nutné inovace v </a:t>
            </a:r>
            <a:r>
              <a:rPr lang="cs-CZ" altLang="cs-CZ" sz="3200" b="1" dirty="0">
                <a:solidFill>
                  <a:srgbClr val="FF0000"/>
                </a:solidFill>
              </a:rPr>
              <a:t>celoživotním vzdělávání učitelů TV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 proměnách informuje celoevropský </a:t>
            </a:r>
            <a:r>
              <a:rPr lang="cs-CZ" altLang="cs-CZ" sz="3200" b="1" dirty="0">
                <a:solidFill>
                  <a:srgbClr val="0000DC"/>
                </a:solidFill>
              </a:rPr>
              <a:t>projekt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AEHESIS</a:t>
            </a:r>
            <a:r>
              <a:rPr lang="cs-CZ" altLang="cs-CZ" sz="3200" dirty="0"/>
              <a:t> = výzkum vzdělávání sportovních profesí (</a:t>
            </a:r>
            <a:r>
              <a:rPr lang="cs-CZ" altLang="cs-CZ" sz="3200" dirty="0" err="1"/>
              <a:t>Aligning</a:t>
            </a:r>
            <a:r>
              <a:rPr lang="cs-CZ" altLang="cs-CZ" sz="3200" dirty="0"/>
              <a:t> a </a:t>
            </a:r>
            <a:r>
              <a:rPr lang="cs-CZ" altLang="cs-CZ" sz="3200" dirty="0" err="1"/>
              <a:t>European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Higher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Education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Structure</a:t>
            </a:r>
            <a:r>
              <a:rPr lang="cs-CZ" altLang="cs-CZ" sz="3200" dirty="0"/>
              <a:t> In Sport Science, http://eose.org/</a:t>
            </a:r>
            <a:r>
              <a:rPr lang="cs-CZ" altLang="cs-CZ" sz="3200" dirty="0" err="1"/>
              <a:t>our_work</a:t>
            </a:r>
            <a:r>
              <a:rPr lang="cs-CZ" altLang="cs-CZ" sz="3200" dirty="0"/>
              <a:t>/</a:t>
            </a:r>
            <a:r>
              <a:rPr lang="cs-CZ" altLang="cs-CZ" sz="3200" dirty="0" err="1"/>
              <a:t>aehesis</a:t>
            </a:r>
            <a:r>
              <a:rPr lang="cs-CZ" altLang="cs-CZ" sz="3200" dirty="0"/>
              <a:t>...) – doporučené kurikulum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požadavky současné mládeže musí reagovat studijní programy a další vzdělávání učitelů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více zastoupeny </a:t>
            </a:r>
            <a:r>
              <a:rPr lang="cs-CZ" altLang="cs-CZ" sz="3200" b="1" dirty="0">
                <a:solidFill>
                  <a:srgbClr val="0000DC"/>
                </a:solidFill>
              </a:rPr>
              <a:t>dobrodružné aktivity</a:t>
            </a:r>
            <a:r>
              <a:rPr lang="cs-CZ" altLang="cs-CZ" sz="3200" dirty="0"/>
              <a:t>, tance a hry než „klasická“ gymnastika, plavání nebo atletika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reflektování </a:t>
            </a:r>
            <a:r>
              <a:rPr lang="cs-CZ" altLang="cs-CZ" sz="3200" b="1" dirty="0">
                <a:solidFill>
                  <a:srgbClr val="FF0000"/>
                </a:solidFill>
              </a:rPr>
              <a:t>nových SA </a:t>
            </a:r>
            <a:r>
              <a:rPr lang="cs-CZ" altLang="cs-CZ" sz="3200" dirty="0"/>
              <a:t>– propojení s kyberprostorem, …</a:t>
            </a:r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08295"/>
            <a:ext cx="11706282" cy="4919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rozvoj vybraných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žáků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podpora bezprostředního a individuálního </a:t>
            </a:r>
            <a:r>
              <a:rPr lang="cs-CZ" altLang="cs-CZ" sz="3200" b="1" dirty="0">
                <a:solidFill>
                  <a:srgbClr val="0000DC"/>
                </a:solidFill>
              </a:rPr>
              <a:t>prožívání</a:t>
            </a:r>
            <a:r>
              <a:rPr lang="cs-CZ" altLang="cs-CZ" sz="3200" dirty="0"/>
              <a:t> výuky TV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koncepce TV, kdy žáci „</a:t>
            </a:r>
            <a:r>
              <a:rPr lang="cs-CZ" altLang="cs-CZ" sz="3200" b="1" dirty="0">
                <a:solidFill>
                  <a:srgbClr val="FF0000"/>
                </a:solidFill>
              </a:rPr>
              <a:t>berou sportovní aktivity za své</a:t>
            </a:r>
            <a:r>
              <a:rPr lang="cs-CZ" altLang="cs-CZ" sz="3200" dirty="0"/>
              <a:t>“ →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možnost </a:t>
            </a:r>
            <a:r>
              <a:rPr lang="cs-CZ" altLang="cs-CZ" sz="3200" b="1" dirty="0">
                <a:solidFill>
                  <a:srgbClr val="0000DC"/>
                </a:solidFill>
              </a:rPr>
              <a:t>vlastního rozhodování žáků </a:t>
            </a:r>
            <a:r>
              <a:rPr lang="cs-CZ" altLang="cs-CZ" sz="3200" dirty="0"/>
              <a:t>ve výuce TV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podpora participace žáků </a:t>
            </a:r>
            <a:r>
              <a:rPr lang="cs-CZ" altLang="cs-CZ" sz="3200" dirty="0"/>
              <a:t>na rozhodování o obsahu výuky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prolínání povinné TV do mimoškolních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volnočasových</a:t>
            </a:r>
            <a:r>
              <a:rPr lang="cs-CZ" altLang="cs-CZ" sz="3200" dirty="0"/>
              <a:t> aktivit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výzkumy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057835"/>
            <a:ext cx="11528611" cy="533338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vztah školní edukace a </a:t>
            </a:r>
            <a:r>
              <a:rPr lang="cs-CZ" altLang="cs-CZ" sz="3200" b="1" dirty="0"/>
              <a:t>podpory zdraví</a:t>
            </a:r>
            <a:r>
              <a:rPr lang="cs-CZ" altLang="cs-CZ" sz="3200" dirty="0"/>
              <a:t> (</a:t>
            </a:r>
            <a:r>
              <a:rPr lang="cs-CZ" altLang="cs-CZ" sz="3200" b="1" dirty="0">
                <a:solidFill>
                  <a:srgbClr val="FF0000"/>
                </a:solidFill>
              </a:rPr>
              <a:t>škola a zdraví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komunikace</a:t>
            </a:r>
            <a:r>
              <a:rPr lang="cs-CZ" altLang="cs-CZ" sz="3200" dirty="0"/>
              <a:t> a interakce ve výuce tělesné výchovy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možnosti</a:t>
            </a:r>
            <a:r>
              <a:rPr lang="cs-CZ" altLang="cs-CZ" sz="3200" b="1" dirty="0"/>
              <a:t> </a:t>
            </a:r>
            <a:r>
              <a:rPr lang="cs-CZ" altLang="cs-CZ" sz="3200" dirty="0"/>
              <a:t>školy při</a:t>
            </a:r>
            <a:r>
              <a:rPr lang="cs-CZ" altLang="cs-CZ" sz="3200" b="1" dirty="0"/>
              <a:t> výběru sportovních talentů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edukační a sociální </a:t>
            </a:r>
            <a:r>
              <a:rPr lang="cs-CZ" altLang="cs-CZ" sz="3200" b="1" dirty="0"/>
              <a:t>specifika sportovních škol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problematika</a:t>
            </a:r>
            <a:r>
              <a:rPr lang="cs-CZ" altLang="cs-CZ" sz="3200" b="1" dirty="0"/>
              <a:t> vztahu školního sportu a dívek: </a:t>
            </a:r>
            <a:br>
              <a:rPr lang="cs-CZ" altLang="cs-CZ" sz="3200" b="1" dirty="0"/>
            </a:br>
            <a:r>
              <a:rPr lang="cs-CZ" altLang="cs-CZ" sz="3200" dirty="0"/>
              <a:t>- specifičnosti v motorickém učení dívek</a:t>
            </a:r>
            <a:br>
              <a:rPr lang="cs-CZ" altLang="cs-CZ" sz="3200" dirty="0"/>
            </a:br>
            <a:r>
              <a:rPr lang="cs-CZ" altLang="cs-CZ" sz="3200" dirty="0"/>
              <a:t>- vliv působení školní TV na biologický a motorický rozvoj</a:t>
            </a:r>
            <a:br>
              <a:rPr lang="cs-CZ" altLang="cs-CZ" sz="3200" dirty="0"/>
            </a:br>
            <a:r>
              <a:rPr lang="cs-CZ" altLang="cs-CZ" sz="3200" dirty="0"/>
              <a:t>- nižší motivace dívek ke sportu ve volném čase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Covid</a:t>
            </a:r>
            <a:r>
              <a:rPr lang="cs-CZ" sz="3200" b="1" dirty="0">
                <a:solidFill>
                  <a:srgbClr val="0000DC"/>
                </a:solidFill>
              </a:rPr>
              <a:t>-19 a TV</a:t>
            </a:r>
            <a:r>
              <a:rPr lang="cs-CZ" sz="3200" dirty="0"/>
              <a:t>, sport, … (</a:t>
            </a:r>
            <a:r>
              <a:rPr lang="cs-CZ" sz="3200" dirty="0" err="1"/>
              <a:t>Covidové</a:t>
            </a:r>
            <a:r>
              <a:rPr lang="cs-CZ" sz="3200" dirty="0"/>
              <a:t> děti a pohyb – prof. Kolář)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765</TotalTime>
  <Words>1108</Words>
  <Application>Microsoft Office PowerPoint</Application>
  <PresentationFormat>Širokoúhlá obrazovka</PresentationFormat>
  <Paragraphs>105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7. Základní oblasti  sportovní edukace 8. Pedagogika školního sportu</vt:lpstr>
      <vt:lpstr>Základní oblasti sportovní edukace</vt:lpstr>
      <vt:lpstr>Dílčí dělení sportovní edukace</vt:lpstr>
      <vt:lpstr>Pedagogika školního sportu</vt:lpstr>
      <vt:lpstr>Pedagogika školního sportu</vt:lpstr>
      <vt:lpstr>Pedagogika školního sportu</vt:lpstr>
      <vt:lpstr>Pedagogika školního sportu</vt:lpstr>
      <vt:lpstr>Pedagogika školního sportu – tendence</vt:lpstr>
      <vt:lpstr>Pedagogika školního sportu – výzkumy</vt:lpstr>
      <vt:lpstr>Testování tělesné zdatnosti dětí – 2022 </vt:lpstr>
      <vt:lpstr>Stav TV – výsledky a doporučení </vt:lpstr>
      <vt:lpstr>Stav TV – výsledky a doporučení </vt:lpstr>
      <vt:lpstr>Stav TV – výsledky a doporučení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65</cp:revision>
  <cp:lastPrinted>2020-12-01T06:19:15Z</cp:lastPrinted>
  <dcterms:created xsi:type="dcterms:W3CDTF">2020-10-05T06:18:46Z</dcterms:created>
  <dcterms:modified xsi:type="dcterms:W3CDTF">2023-10-31T12:39:46Z</dcterms:modified>
</cp:coreProperties>
</file>