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handoutMasterIdLst>
    <p:handoutMasterId r:id="rId26"/>
  </p:handoutMasterIdLst>
  <p:sldIdLst>
    <p:sldId id="256" r:id="rId2"/>
    <p:sldId id="258" r:id="rId3"/>
    <p:sldId id="260" r:id="rId4"/>
    <p:sldId id="259" r:id="rId5"/>
    <p:sldId id="261" r:id="rId6"/>
    <p:sldId id="410" r:id="rId7"/>
    <p:sldId id="262" r:id="rId8"/>
    <p:sldId id="263" r:id="rId9"/>
    <p:sldId id="264" r:id="rId10"/>
    <p:sldId id="266" r:id="rId11"/>
    <p:sldId id="265" r:id="rId12"/>
    <p:sldId id="398" r:id="rId13"/>
    <p:sldId id="399" r:id="rId14"/>
    <p:sldId id="400" r:id="rId15"/>
    <p:sldId id="406" r:id="rId16"/>
    <p:sldId id="407" r:id="rId17"/>
    <p:sldId id="408" r:id="rId18"/>
    <p:sldId id="401" r:id="rId19"/>
    <p:sldId id="402" r:id="rId20"/>
    <p:sldId id="393" r:id="rId21"/>
    <p:sldId id="409" r:id="rId22"/>
    <p:sldId id="412" r:id="rId23"/>
    <p:sldId id="411" r:id="rId2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8AF"/>
    <a:srgbClr val="9100DC"/>
    <a:srgbClr val="0000DC"/>
    <a:srgbClr val="F01928"/>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29" autoAdjust="0"/>
    <p:restoredTop sz="79213" autoAdjust="0"/>
  </p:normalViewPr>
  <p:slideViewPr>
    <p:cSldViewPr snapToGrid="0">
      <p:cViewPr varScale="1">
        <p:scale>
          <a:sx n="98" d="100"/>
          <a:sy n="98" d="100"/>
        </p:scale>
        <p:origin x="1536" y="19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182562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334105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b="0" i="0" u="none" strike="noStrike" dirty="0">
                <a:solidFill>
                  <a:srgbClr val="000000"/>
                </a:solidFill>
                <a:effectLst/>
              </a:rPr>
              <a:t>P</a:t>
            </a:r>
            <a:r>
              <a:rPr lang="cs-CZ" b="0" i="0" u="none" strike="noStrike" dirty="0">
                <a:solidFill>
                  <a:srgbClr val="000000"/>
                </a:solidFill>
                <a:effectLst/>
                <a:latin typeface="-webkit-standard"/>
              </a:rPr>
              <a:t>ři prvním obdržení odměny, před zformováním návyku (A), se uvolní dopamin. Příště (B) se však hladina dopaminu zvedne ještě před reakcí, ihned po zaznamenání podnětu. To se pak projeví jako touha a nutkání jednat. Jakmile návyk zakoření, dopamin už po obdržení odměny nevzroste, protože už si počítáte. Pokud však zaznamenáte podnět a začnete očekávat odměnu, ale nezískáte ji, pak hladina dopaminu klesne, což pocítíte jako zklamání (C). Senzitivita dopaminové reakce je evidentní, když se odměna dostaví opožděně (D). Zaprvé identifikujete podnět, stoupne vám hladina dopaminu a vy pocítíte touhu. Poté zareagujete, jenže odměna nepřijde tak rychle, jak jste čekali, a dopamin začne klesat. Nakonec, když se odměna dostaví později, než jste doufali, hladina dopaminu se znovu zvedne. Jako by vám mozek říkal: „Vidíš, měl jsem pravdu. Příště nezapomeň stejný úkon zopakovat.“</a:t>
            </a:r>
            <a:endParaRPr lang="cs-CZ" b="0" i="0" u="none" strike="noStrike" dirty="0">
              <a:solidFill>
                <a:srgbClr val="000000"/>
              </a:solidFill>
              <a:effectLst/>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98843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b="1" i="0" u="none" strike="noStrike" dirty="0">
                <a:solidFill>
                  <a:srgbClr val="000000"/>
                </a:solidFill>
                <a:effectLst/>
              </a:rPr>
              <a:t>Hranice návyku:</a:t>
            </a:r>
            <a:endParaRPr lang="cs-CZ" b="0" i="0" u="none" strike="noStrike" dirty="0">
              <a:solidFill>
                <a:srgbClr val="000000"/>
              </a:solidFill>
              <a:effectLst/>
            </a:endParaRPr>
          </a:p>
          <a:p>
            <a:pPr algn="l"/>
            <a:r>
              <a:rPr lang="cs-CZ" b="0" i="0" u="none" strike="noStrike" dirty="0">
                <a:solidFill>
                  <a:srgbClr val="000000"/>
                </a:solidFill>
                <a:effectLst/>
              </a:rPr>
              <a:t>Na začátku (bod A) se úkon neobejde bez úsilí a soustředění. Po několika opakováních (bod B) už jej provádíme snáze, stále mu však musíme věnovat vědomou pozornost. S dostatečným cvikem (bod C) se úkon stává více automatickým než vědomým. Za určitou hranicí (hranice návyku) jej můžeme provádět víceméně bez přemýšlení. V tom okamžiku víme, že jsme si vybudovali nový návyk.</a:t>
            </a:r>
          </a:p>
          <a:p>
            <a:pPr algn="l"/>
            <a:endParaRPr lang="cs-CZ" b="0" i="0" u="none" strike="noStrike" dirty="0">
              <a:solidFill>
                <a:srgbClr val="000000"/>
              </a:solidFill>
              <a:effectLst/>
            </a:endParaRPr>
          </a:p>
          <a:p>
            <a:pPr algn="l"/>
            <a:r>
              <a:rPr lang="cs-CZ" b="1" i="0" u="none" strike="noStrike" dirty="0">
                <a:solidFill>
                  <a:srgbClr val="000000"/>
                </a:solidFill>
                <a:effectLst/>
              </a:rPr>
              <a:t>Desetiminutová chůze každý den</a:t>
            </a:r>
            <a:endParaRPr lang="cs-CZ" b="0" i="0" u="none" strike="noStrike" dirty="0">
              <a:solidFill>
                <a:srgbClr val="000000"/>
              </a:solidFill>
              <a:effectLst/>
            </a:endParaRPr>
          </a:p>
          <a:p>
            <a:pPr algn="l"/>
            <a:r>
              <a:rPr lang="cs-CZ" b="0" i="0" u="none" strike="noStrike" dirty="0">
                <a:solidFill>
                  <a:srgbClr val="000000"/>
                </a:solidFill>
                <a:effectLst/>
              </a:rPr>
              <a:t>V tomto grafu je zanesené chování člověka, který se každý den po snídani na deset minut projde. Povšimněte si, že s opakováním se zvyšuje i automatizace, až je nakonec dotyčný úkon maximálně snadný a automatický.</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57221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b="0" i="0" u="none" strike="noStrike" dirty="0">
                <a:solidFill>
                  <a:srgbClr val="000000"/>
                </a:solidFill>
                <a:effectLst/>
                <a:latin typeface="-webkit-standard"/>
              </a:rPr>
              <a:t>Maximální motivace dosahujete, když stojíte před problémem, který je obtížný tak akorát. V psychologii na tento jev odkazuje </a:t>
            </a:r>
            <a:r>
              <a:rPr lang="cs-CZ" b="0" i="0" u="none" strike="noStrike" dirty="0" err="1">
                <a:solidFill>
                  <a:srgbClr val="000000"/>
                </a:solidFill>
                <a:effectLst/>
                <a:latin typeface="-webkit-standard"/>
              </a:rPr>
              <a:t>Yerkes-Dodsonův</a:t>
            </a:r>
            <a:r>
              <a:rPr lang="cs-CZ" b="0" i="0" u="none" strike="noStrike" dirty="0">
                <a:solidFill>
                  <a:srgbClr val="000000"/>
                </a:solidFill>
                <a:effectLst/>
                <a:latin typeface="-webkit-standard"/>
              </a:rPr>
              <a:t> zákon, který popisuje optimální stupeň vzrušení jako střední bod mezi nudou a úzkostí.</a:t>
            </a:r>
            <a:br>
              <a:rPr lang="cs-CZ" b="0" i="0" u="none" strike="noStrike" dirty="0">
                <a:solidFill>
                  <a:srgbClr val="000000"/>
                </a:solidFill>
                <a:effectLst/>
                <a:latin typeface="-webkit-standard"/>
              </a:rPr>
            </a:br>
            <a:br>
              <a:rPr lang="cs-CZ" b="0" i="0" u="none" strike="noStrike" dirty="0">
                <a:solidFill>
                  <a:srgbClr val="000000"/>
                </a:solidFill>
                <a:effectLst/>
                <a:latin typeface="-webkit-standard"/>
              </a:rPr>
            </a:br>
            <a:r>
              <a:rPr lang="cs-CZ" b="0" i="0" u="none" strike="noStrike" dirty="0">
                <a:solidFill>
                  <a:srgbClr val="000000"/>
                </a:solidFill>
                <a:effectLst/>
                <a:latin typeface="-webkit-standard"/>
              </a:rPr>
              <a:t>Dovysvětlení: </a:t>
            </a:r>
            <a:r>
              <a:rPr lang="cs-CZ" b="0" i="0" u="none" strike="noStrike" dirty="0" err="1">
                <a:solidFill>
                  <a:srgbClr val="000000"/>
                </a:solidFill>
                <a:effectLst/>
              </a:rPr>
              <a:t>Yerkes-Dodsonův</a:t>
            </a:r>
            <a:r>
              <a:rPr lang="cs-CZ" b="0" i="0" u="none" strike="noStrike" dirty="0">
                <a:solidFill>
                  <a:srgbClr val="000000"/>
                </a:solidFill>
                <a:effectLst/>
              </a:rPr>
              <a:t> zákon říká, že naše motivace a výkon jsou nejlepší, když máme výzvu, která je "tak akorát" – ani příliš jednoduchá, aby nás nudila, ani příliš složitá, aby nás stresovala nebo paralyzovala úzkostí. Představte si to jako rovnováhu: když je něco příliš snadné, ztrácíme zájem a neuděláme to pořádně. Když je to naopak moc obtížné, cítíme se přetížení a může to vést k neúspěchu. Ideální je najít zlatý střed, kde nás úkol dostatečně vyzve, ale zároveň ho můžeme zvládnout – právě v tomto bodě máme největší motivaci a podáváme nejlepší výkon.</a:t>
            </a:r>
          </a:p>
          <a:p>
            <a:pPr algn="l"/>
            <a:r>
              <a:rPr lang="cs-CZ" b="0" i="0" u="none" strike="noStrike" dirty="0">
                <a:solidFill>
                  <a:srgbClr val="000000"/>
                </a:solidFill>
                <a:effectLst/>
              </a:rPr>
              <a:t>Tento princip můžeme uplatnit i při budování návyků – pokud si nastavíme cíle, které jsou reálně dosažitelné a zároveň trošku náročné, máme větší šanci je udržet a posouvat se dál.</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291625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u="none" strike="noStrike" dirty="0">
                <a:solidFill>
                  <a:srgbClr val="000000"/>
                </a:solidFill>
                <a:effectLst/>
                <a:latin typeface="-webkit-standard"/>
              </a:rPr>
              <a:t>Proces zvládnutí určité dovednosti či disciplíny vypadá tak, že postupně vrstvíte jedno zlepšení na druhé a každý nový návyk stavíte na těch stávajících, dokud nedosáhnete nové úrovně výkonu a neosvojíte si širší rozsah dovedností.</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382144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3845951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4115599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1" name="Obrázek 5">
            <a:extLst>
              <a:ext uri="{FF2B5EF4-FFF2-40B4-BE49-F238E27FC236}">
                <a16:creationId xmlns:a16="http://schemas.microsoft.com/office/drawing/2014/main" id="{AC617C30-30B9-5F40-B9CE-8190F0E78E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3999" y="414000"/>
            <a:ext cx="2019358" cy="10656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7F978BB5-2C40-1847-9BDD-10F4A7A7EB6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8">
            <a:extLst>
              <a:ext uri="{FF2B5EF4-FFF2-40B4-BE49-F238E27FC236}">
                <a16:creationId xmlns:a16="http://schemas.microsoft.com/office/drawing/2014/main" id="{89E476E0-A591-2D41-97B8-B350A84A3CC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5">
            <a:extLst>
              <a:ext uri="{FF2B5EF4-FFF2-40B4-BE49-F238E27FC236}">
                <a16:creationId xmlns:a16="http://schemas.microsoft.com/office/drawing/2014/main" id="{A2CCDBBA-9351-4241-8683-C6B09BB842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3999" y="414000"/>
            <a:ext cx="2019358" cy="10656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5AC8A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5">
            <a:extLst>
              <a:ext uri="{FF2B5EF4-FFF2-40B4-BE49-F238E27FC236}">
                <a16:creationId xmlns:a16="http://schemas.microsoft.com/office/drawing/2014/main" id="{10B27CBC-C779-8D49-81A2-7E60B02AB0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3999" y="415848"/>
            <a:ext cx="2019358" cy="106190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5AC8A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5">
            <a:extLst>
              <a:ext uri="{FF2B5EF4-FFF2-40B4-BE49-F238E27FC236}">
                <a16:creationId xmlns:a16="http://schemas.microsoft.com/office/drawing/2014/main" id="{5E93C79E-4EE6-7340-A532-170840922F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3999" y="415848"/>
            <a:ext cx="2019358" cy="106190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5AC8A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6" name="Obrázek 8">
            <a:extLst>
              <a:ext uri="{FF2B5EF4-FFF2-40B4-BE49-F238E27FC236}">
                <a16:creationId xmlns:a16="http://schemas.microsoft.com/office/drawing/2014/main" id="{04D6D823-4C68-D841-A02B-330212BF14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247"/>
            <a:ext cx="1132477" cy="597106"/>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PORT slide">
    <p:bg>
      <p:bgPr>
        <a:solidFill>
          <a:srgbClr val="5AC8AF"/>
        </a:solidFill>
        <a:effectLst/>
      </p:bgPr>
    </p:bg>
    <p:spTree>
      <p:nvGrpSpPr>
        <p:cNvPr id="1" name=""/>
        <p:cNvGrpSpPr/>
        <p:nvPr/>
      </p:nvGrpSpPr>
      <p:grpSpPr>
        <a:xfrm>
          <a:off x="0" y="0"/>
          <a:ext cx="0" cy="0"/>
          <a:chOff x="0" y="0"/>
          <a:chExt cx="0" cy="0"/>
        </a:xfrm>
      </p:grpSpPr>
      <p:pic>
        <p:nvPicPr>
          <p:cNvPr id="5" name="Grafický objekt 5">
            <a:extLst>
              <a:ext uri="{FF2B5EF4-FFF2-40B4-BE49-F238E27FC236}">
                <a16:creationId xmlns:a16="http://schemas.microsoft.com/office/drawing/2014/main" id="{CA39A22B-25AC-154A-995D-A5A321924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12678" y="2014200"/>
            <a:ext cx="5366645" cy="28296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B6CE4B49-42C3-6246-B1EB-3DAF3FFB86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75D85D30-781C-3645-A803-7D040A1B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E07BEE75-6ACF-F048-9475-FA5BD156AE0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B304B0A1-6A6D-2A4A-937E-72AE738379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0D0310EC-05B1-B942-BF73-CC87EC1CD1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788EED2-C169-0E4F-A0DE-FC58E3BECC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C893EBC8-BC9E-264D-9299-3E5F5EC46B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2FE25A66-24C4-FE4C-AD09-76419B1C76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cs-CZ" altLang="cs-CZ" noProof="0" smtClean="0"/>
              <a:pPr>
                <a:spcAft>
                  <a:spcPts val="600"/>
                </a:spcAft>
              </a:pPr>
              <a:t>1</a:t>
            </a:fld>
            <a:endParaRPr lang="cs-CZ" altLang="cs-CZ" noProof="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98502" y="2900365"/>
            <a:ext cx="5246518" cy="1171580"/>
          </a:xfrm>
        </p:spPr>
        <p:txBody>
          <a:bodyPr anchor="t">
            <a:normAutofit/>
          </a:bodyPr>
          <a:lstStyle/>
          <a:p>
            <a:r>
              <a:rPr lang="cs-CZ" dirty="0"/>
              <a:t>Návyky </a:t>
            </a:r>
            <a:br>
              <a:rPr lang="cs-CZ" dirty="0"/>
            </a:br>
            <a:r>
              <a:rPr lang="cs-CZ" dirty="0"/>
              <a:t>a jejich budování</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480560"/>
            <a:ext cx="5246518" cy="807422"/>
          </a:xfrm>
        </p:spPr>
        <p:txBody>
          <a:bodyPr anchor="t">
            <a:normAutofit/>
          </a:bodyPr>
          <a:lstStyle/>
          <a:p>
            <a:pPr>
              <a:spcAft>
                <a:spcPts val="600"/>
              </a:spcAft>
            </a:pPr>
            <a:r>
              <a:rPr lang="cs-CZ" dirty="0"/>
              <a:t>Mgr. Michaela Beníčková</a:t>
            </a:r>
          </a:p>
          <a:p>
            <a:pPr>
              <a:spcAft>
                <a:spcPts val="600"/>
              </a:spcAft>
            </a:pPr>
            <a:endParaRPr lang="cs-CZ" dirty="0"/>
          </a:p>
        </p:txBody>
      </p:sp>
      <p:pic>
        <p:nvPicPr>
          <p:cNvPr id="7" name="Obrázek 6" descr="Detailní záběr kontrolního seznamu">
            <a:extLst>
              <a:ext uri="{FF2B5EF4-FFF2-40B4-BE49-F238E27FC236}">
                <a16:creationId xmlns:a16="http://schemas.microsoft.com/office/drawing/2014/main" id="{D090BE46-B007-6405-4A30-B6B2315848F7}"/>
              </a:ext>
            </a:extLst>
          </p:cNvPr>
          <p:cNvPicPr>
            <a:picLocks noChangeAspect="1"/>
          </p:cNvPicPr>
          <p:nvPr/>
        </p:nvPicPr>
        <p:blipFill>
          <a:blip r:embed="rId3">
            <a:extLst>
              <a:ext uri="{28A0092B-C50C-407E-A947-70E740481C1C}">
                <a14:useLocalDpi xmlns:a14="http://schemas.microsoft.com/office/drawing/2010/main" val="0"/>
              </a:ext>
            </a:extLst>
          </a:blip>
          <a:srcRect l="37613" r="3053" b="-1"/>
          <a:stretch/>
        </p:blipFill>
        <p:spPr>
          <a:xfrm>
            <a:off x="6096000" y="10"/>
            <a:ext cx="6096000" cy="6857989"/>
          </a:xfrm>
          <a:prstGeom prst="rect">
            <a:avLst/>
          </a:prstGeom>
          <a:noFill/>
        </p:spPr>
      </p:pic>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dirty="0"/>
              <a:t>CORE058 BIOHACKING - upgrade životního stylu</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FFC44F9-B9ED-21C2-B941-FD1ADD7AD8B1}"/>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pic>
        <p:nvPicPr>
          <p:cNvPr id="7" name="Zástupný obsah 6" descr="Obsah obrázku text, snímek obrazovky, Písmo, číslo&#10;&#10;Popis byl vytvořen automaticky">
            <a:extLst>
              <a:ext uri="{FF2B5EF4-FFF2-40B4-BE49-F238E27FC236}">
                <a16:creationId xmlns:a16="http://schemas.microsoft.com/office/drawing/2014/main" id="{6D898A48-FF1F-AA87-B3E8-78DAAE6BF3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1280" y="0"/>
            <a:ext cx="6258560" cy="6801968"/>
          </a:xfrm>
        </p:spPr>
      </p:pic>
    </p:spTree>
    <p:extLst>
      <p:ext uri="{BB962C8B-B14F-4D97-AF65-F5344CB8AC3E}">
        <p14:creationId xmlns:p14="http://schemas.microsoft.com/office/powerpoint/2010/main" val="379029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DD6FA47-D2A9-37CB-5D6A-CB23DF1FCCFA}"/>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507E7F6E-6993-E7A6-F29F-9F99C9A520E2}"/>
              </a:ext>
            </a:extLst>
          </p:cNvPr>
          <p:cNvSpPr>
            <a:spLocks noGrp="1"/>
          </p:cNvSpPr>
          <p:nvPr>
            <p:ph type="title"/>
          </p:nvPr>
        </p:nvSpPr>
        <p:spPr/>
        <p:txBody>
          <a:bodyPr/>
          <a:lstStyle/>
          <a:p>
            <a:r>
              <a:rPr lang="cs-CZ" dirty="0"/>
              <a:t>PODNĚT – TOUHA – REAKCE – ODMĚNA </a:t>
            </a:r>
          </a:p>
        </p:txBody>
      </p:sp>
      <p:graphicFrame>
        <p:nvGraphicFramePr>
          <p:cNvPr id="7" name="Tabulka 7">
            <a:extLst>
              <a:ext uri="{FF2B5EF4-FFF2-40B4-BE49-F238E27FC236}">
                <a16:creationId xmlns:a16="http://schemas.microsoft.com/office/drawing/2014/main" id="{9F7F280B-7E24-B45E-9A2F-65F099E6C1F7}"/>
              </a:ext>
            </a:extLst>
          </p:cNvPr>
          <p:cNvGraphicFramePr>
            <a:graphicFrameLocks/>
          </p:cNvGraphicFramePr>
          <p:nvPr>
            <p:extLst>
              <p:ext uri="{D42A27DB-BD31-4B8C-83A1-F6EECF244321}">
                <p14:modId xmlns:p14="http://schemas.microsoft.com/office/powerpoint/2010/main" val="648165093"/>
              </p:ext>
            </p:extLst>
          </p:nvPr>
        </p:nvGraphicFramePr>
        <p:xfrm>
          <a:off x="239350" y="2365241"/>
          <a:ext cx="11713299" cy="2809604"/>
        </p:xfrm>
        <a:graphic>
          <a:graphicData uri="http://schemas.openxmlformats.org/drawingml/2006/table">
            <a:tbl>
              <a:tblPr firstRow="1" bandRow="1">
                <a:tableStyleId>{5C22544A-7EE6-4342-B048-85BDC9FD1C3A}</a:tableStyleId>
              </a:tblPr>
              <a:tblGrid>
                <a:gridCol w="1894250">
                  <a:extLst>
                    <a:ext uri="{9D8B030D-6E8A-4147-A177-3AD203B41FA5}">
                      <a16:colId xmlns:a16="http://schemas.microsoft.com/office/drawing/2014/main" val="3195308488"/>
                    </a:ext>
                  </a:extLst>
                </a:gridCol>
                <a:gridCol w="5107350">
                  <a:extLst>
                    <a:ext uri="{9D8B030D-6E8A-4147-A177-3AD203B41FA5}">
                      <a16:colId xmlns:a16="http://schemas.microsoft.com/office/drawing/2014/main" val="670949628"/>
                    </a:ext>
                  </a:extLst>
                </a:gridCol>
                <a:gridCol w="4711699">
                  <a:extLst>
                    <a:ext uri="{9D8B030D-6E8A-4147-A177-3AD203B41FA5}">
                      <a16:colId xmlns:a16="http://schemas.microsoft.com/office/drawing/2014/main" val="415989513"/>
                    </a:ext>
                  </a:extLst>
                </a:gridCol>
              </a:tblGrid>
              <a:tr h="489857">
                <a:tc>
                  <a:txBody>
                    <a:bodyPr/>
                    <a:lstStyle/>
                    <a:p>
                      <a:pPr algn="ctr"/>
                      <a:endParaRPr lang="cs-CZ" sz="2400" dirty="0"/>
                    </a:p>
                  </a:txBody>
                  <a:tcPr/>
                </a:tc>
                <a:tc>
                  <a:txBody>
                    <a:bodyPr/>
                    <a:lstStyle/>
                    <a:p>
                      <a:pPr algn="ctr"/>
                      <a:r>
                        <a:rPr lang="cs-CZ" sz="2400" dirty="0"/>
                        <a:t>DOBRÝ NÁVYK</a:t>
                      </a:r>
                    </a:p>
                    <a:p>
                      <a:pPr algn="ctr"/>
                      <a:r>
                        <a:rPr lang="cs-CZ" sz="2400" dirty="0"/>
                        <a:t>Jak si vybudovat dobrý návyk.</a:t>
                      </a:r>
                    </a:p>
                  </a:txBody>
                  <a:tcPr/>
                </a:tc>
                <a:tc>
                  <a:txBody>
                    <a:bodyPr/>
                    <a:lstStyle/>
                    <a:p>
                      <a:pPr algn="ctr"/>
                      <a:r>
                        <a:rPr lang="cs-CZ" sz="2400" dirty="0"/>
                        <a:t>ŠPATNÝ NÁVYK</a:t>
                      </a:r>
                    </a:p>
                    <a:p>
                      <a:pPr algn="ctr"/>
                      <a:r>
                        <a:rPr lang="cs-CZ" sz="2400" dirty="0"/>
                        <a:t>Jak se zbavit špatného návyku</a:t>
                      </a:r>
                    </a:p>
                  </a:txBody>
                  <a:tcPr/>
                </a:tc>
                <a:extLst>
                  <a:ext uri="{0D108BD9-81ED-4DB2-BD59-A6C34878D82A}">
                    <a16:rowId xmlns:a16="http://schemas.microsoft.com/office/drawing/2014/main" val="2627275213"/>
                  </a:ext>
                </a:extLst>
              </a:tr>
              <a:tr h="496661">
                <a:tc>
                  <a:txBody>
                    <a:bodyPr/>
                    <a:lstStyle/>
                    <a:p>
                      <a:pPr algn="ctr"/>
                      <a:r>
                        <a:rPr lang="cs-CZ" sz="2400" dirty="0"/>
                        <a:t>PODNĚT</a:t>
                      </a:r>
                    </a:p>
                  </a:txBody>
                  <a:tcPr/>
                </a:tc>
                <a:tc>
                  <a:txBody>
                    <a:bodyPr/>
                    <a:lstStyle/>
                    <a:p>
                      <a:pPr algn="ctr"/>
                      <a:r>
                        <a:rPr lang="cs-CZ" sz="2400" dirty="0"/>
                        <a:t>Musí to být nápadné.</a:t>
                      </a:r>
                    </a:p>
                  </a:txBody>
                  <a:tcPr/>
                </a:tc>
                <a:tc>
                  <a:txBody>
                    <a:bodyPr/>
                    <a:lstStyle/>
                    <a:p>
                      <a:pPr algn="ctr"/>
                      <a:r>
                        <a:rPr lang="cs-CZ" sz="2400" dirty="0"/>
                        <a:t>Musí to být neviditelné</a:t>
                      </a:r>
                    </a:p>
                  </a:txBody>
                  <a:tcPr/>
                </a:tc>
                <a:extLst>
                  <a:ext uri="{0D108BD9-81ED-4DB2-BD59-A6C34878D82A}">
                    <a16:rowId xmlns:a16="http://schemas.microsoft.com/office/drawing/2014/main" val="1785286975"/>
                  </a:ext>
                </a:extLst>
              </a:tr>
              <a:tr h="496661">
                <a:tc>
                  <a:txBody>
                    <a:bodyPr/>
                    <a:lstStyle/>
                    <a:p>
                      <a:pPr algn="ctr"/>
                      <a:r>
                        <a:rPr lang="cs-CZ" sz="2400" dirty="0"/>
                        <a:t>TOUHA</a:t>
                      </a:r>
                    </a:p>
                  </a:txBody>
                  <a:tcPr/>
                </a:tc>
                <a:tc>
                  <a:txBody>
                    <a:bodyPr/>
                    <a:lstStyle/>
                    <a:p>
                      <a:pPr algn="ctr"/>
                      <a:r>
                        <a:rPr lang="cs-CZ" sz="2400" dirty="0"/>
                        <a:t>Musí to být přitažlivé.</a:t>
                      </a:r>
                    </a:p>
                  </a:txBody>
                  <a:tcPr/>
                </a:tc>
                <a:tc>
                  <a:txBody>
                    <a:bodyPr/>
                    <a:lstStyle/>
                    <a:p>
                      <a:pPr algn="ctr"/>
                      <a:r>
                        <a:rPr lang="cs-CZ" sz="2400" dirty="0"/>
                        <a:t>Musí to být nevábné.</a:t>
                      </a:r>
                    </a:p>
                  </a:txBody>
                  <a:tcPr/>
                </a:tc>
                <a:extLst>
                  <a:ext uri="{0D108BD9-81ED-4DB2-BD59-A6C34878D82A}">
                    <a16:rowId xmlns:a16="http://schemas.microsoft.com/office/drawing/2014/main" val="10816934"/>
                  </a:ext>
                </a:extLst>
              </a:tr>
              <a:tr h="496661">
                <a:tc>
                  <a:txBody>
                    <a:bodyPr/>
                    <a:lstStyle/>
                    <a:p>
                      <a:pPr algn="ctr"/>
                      <a:r>
                        <a:rPr lang="cs-CZ" sz="2400" dirty="0"/>
                        <a:t>REAKCE</a:t>
                      </a:r>
                    </a:p>
                  </a:txBody>
                  <a:tcPr/>
                </a:tc>
                <a:tc>
                  <a:txBody>
                    <a:bodyPr/>
                    <a:lstStyle/>
                    <a:p>
                      <a:pPr algn="ctr"/>
                      <a:r>
                        <a:rPr lang="cs-CZ" sz="2400" dirty="0"/>
                        <a:t>Musí to být snadné.</a:t>
                      </a:r>
                    </a:p>
                  </a:txBody>
                  <a:tcPr/>
                </a:tc>
                <a:tc>
                  <a:txBody>
                    <a:bodyPr/>
                    <a:lstStyle/>
                    <a:p>
                      <a:pPr algn="ctr"/>
                      <a:r>
                        <a:rPr lang="cs-CZ" sz="2400" dirty="0"/>
                        <a:t>Musí to být obtížné.</a:t>
                      </a:r>
                    </a:p>
                  </a:txBody>
                  <a:tcPr/>
                </a:tc>
                <a:extLst>
                  <a:ext uri="{0D108BD9-81ED-4DB2-BD59-A6C34878D82A}">
                    <a16:rowId xmlns:a16="http://schemas.microsoft.com/office/drawing/2014/main" val="307817917"/>
                  </a:ext>
                </a:extLst>
              </a:tr>
              <a:tr h="496661">
                <a:tc>
                  <a:txBody>
                    <a:bodyPr/>
                    <a:lstStyle/>
                    <a:p>
                      <a:pPr algn="ctr"/>
                      <a:r>
                        <a:rPr lang="cs-CZ" sz="2400" dirty="0"/>
                        <a:t>ODMĚNA</a:t>
                      </a:r>
                    </a:p>
                  </a:txBody>
                  <a:tcPr/>
                </a:tc>
                <a:tc>
                  <a:txBody>
                    <a:bodyPr/>
                    <a:lstStyle/>
                    <a:p>
                      <a:pPr algn="ctr"/>
                      <a:r>
                        <a:rPr lang="cs-CZ" sz="2400" dirty="0"/>
                        <a:t>Musí to být uspokojivé.</a:t>
                      </a:r>
                    </a:p>
                  </a:txBody>
                  <a:tcPr/>
                </a:tc>
                <a:tc>
                  <a:txBody>
                    <a:bodyPr/>
                    <a:lstStyle/>
                    <a:p>
                      <a:pPr algn="ctr"/>
                      <a:r>
                        <a:rPr lang="cs-CZ" sz="2400" dirty="0"/>
                        <a:t>Musí to být neuspokojivé.</a:t>
                      </a:r>
                    </a:p>
                  </a:txBody>
                  <a:tcPr/>
                </a:tc>
                <a:extLst>
                  <a:ext uri="{0D108BD9-81ED-4DB2-BD59-A6C34878D82A}">
                    <a16:rowId xmlns:a16="http://schemas.microsoft.com/office/drawing/2014/main" val="1202652772"/>
                  </a:ext>
                </a:extLst>
              </a:tr>
            </a:tbl>
          </a:graphicData>
        </a:graphic>
      </p:graphicFrame>
    </p:spTree>
    <p:extLst>
      <p:ext uri="{BB962C8B-B14F-4D97-AF65-F5344CB8AC3E}">
        <p14:creationId xmlns:p14="http://schemas.microsoft.com/office/powerpoint/2010/main" val="407602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B49B186-F179-40A7-986B-6FA41A12DA9D}"/>
              </a:ext>
            </a:extLst>
          </p:cNvPr>
          <p:cNvSpPr>
            <a:spLocks noGrp="1"/>
          </p:cNvSpPr>
          <p:nvPr>
            <p:ph type="ftr" sz="quarter" idx="10"/>
          </p:nvPr>
        </p:nvSpPr>
        <p:spPr/>
        <p:txBody>
          <a:bodyPr/>
          <a:lstStyle/>
          <a:p>
            <a:r>
              <a:rPr lang="cs-CZ" dirty="0"/>
              <a:t>Zápatí prezentace</a:t>
            </a:r>
          </a:p>
        </p:txBody>
      </p:sp>
      <p:sp>
        <p:nvSpPr>
          <p:cNvPr id="3" name="Zástupný symbol pro číslo snímku 2">
            <a:extLst>
              <a:ext uri="{FF2B5EF4-FFF2-40B4-BE49-F238E27FC236}">
                <a16:creationId xmlns:a16="http://schemas.microsoft.com/office/drawing/2014/main" id="{1E9FB217-6503-4CFD-837B-1411286B4942}"/>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5E340C0A-3293-478E-BEC3-CC2CFC8D5A06}"/>
              </a:ext>
            </a:extLst>
          </p:cNvPr>
          <p:cNvSpPr>
            <a:spLocks noGrp="1"/>
          </p:cNvSpPr>
          <p:nvPr>
            <p:ph type="title"/>
          </p:nvPr>
        </p:nvSpPr>
        <p:spPr>
          <a:xfrm>
            <a:off x="414000" y="396196"/>
            <a:ext cx="10753200" cy="451576"/>
          </a:xfrm>
        </p:spPr>
        <p:txBody>
          <a:bodyPr/>
          <a:lstStyle/>
          <a:p>
            <a:r>
              <a:rPr lang="cs-CZ" dirty="0"/>
              <a:t>PODNĚT a jeho nápadnost </a:t>
            </a:r>
          </a:p>
        </p:txBody>
      </p:sp>
      <p:pic>
        <p:nvPicPr>
          <p:cNvPr id="7" name="Zástupný obsah 6">
            <a:extLst>
              <a:ext uri="{FF2B5EF4-FFF2-40B4-BE49-F238E27FC236}">
                <a16:creationId xmlns:a16="http://schemas.microsoft.com/office/drawing/2014/main" id="{F354EBFC-010F-4937-9643-BBD7A26488AC}"/>
              </a:ext>
            </a:extLst>
          </p:cNvPr>
          <p:cNvPicPr>
            <a:picLocks noGrp="1" noChangeAspect="1"/>
          </p:cNvPicPr>
          <p:nvPr>
            <p:ph idx="1"/>
          </p:nvPr>
        </p:nvPicPr>
        <p:blipFill>
          <a:blip r:embed="rId2"/>
          <a:stretch>
            <a:fillRect/>
          </a:stretch>
        </p:blipFill>
        <p:spPr>
          <a:xfrm rot="21289248">
            <a:off x="444627" y="1004031"/>
            <a:ext cx="5797243" cy="5490658"/>
          </a:xfrm>
        </p:spPr>
      </p:pic>
      <p:sp>
        <p:nvSpPr>
          <p:cNvPr id="10" name="Zástupný obsah 4">
            <a:extLst>
              <a:ext uri="{FF2B5EF4-FFF2-40B4-BE49-F238E27FC236}">
                <a16:creationId xmlns:a16="http://schemas.microsoft.com/office/drawing/2014/main" id="{C972AC18-DBD7-427E-8EFF-F792E508C7F9}"/>
              </a:ext>
            </a:extLst>
          </p:cNvPr>
          <p:cNvSpPr txBox="1">
            <a:spLocks/>
          </p:cNvSpPr>
          <p:nvPr/>
        </p:nvSpPr>
        <p:spPr>
          <a:xfrm>
            <a:off x="7076932" y="1583322"/>
            <a:ext cx="4464828" cy="152531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kern="0" dirty="0"/>
              <a:t>uvědomění si návyku</a:t>
            </a:r>
          </a:p>
          <a:p>
            <a:r>
              <a:rPr lang="cs-CZ" kern="0" dirty="0"/>
              <a:t>kumulace návyku</a:t>
            </a:r>
          </a:p>
          <a:p>
            <a:r>
              <a:rPr lang="cs-CZ" kern="0" dirty="0"/>
              <a:t>stanovení ČASU a MÍSTA</a:t>
            </a:r>
          </a:p>
        </p:txBody>
      </p:sp>
      <p:sp>
        <p:nvSpPr>
          <p:cNvPr id="11" name="Nadpis 3">
            <a:extLst>
              <a:ext uri="{FF2B5EF4-FFF2-40B4-BE49-F238E27FC236}">
                <a16:creationId xmlns:a16="http://schemas.microsoft.com/office/drawing/2014/main" id="{5C94C72D-3997-4F9D-A0A4-3B05915815D9}"/>
              </a:ext>
            </a:extLst>
          </p:cNvPr>
          <p:cNvSpPr txBox="1">
            <a:spLocks/>
          </p:cNvSpPr>
          <p:nvPr/>
        </p:nvSpPr>
        <p:spPr>
          <a:xfrm>
            <a:off x="7076932" y="3523572"/>
            <a:ext cx="4796163"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stávající NÁVYK</a:t>
            </a:r>
          </a:p>
        </p:txBody>
      </p:sp>
      <p:sp>
        <p:nvSpPr>
          <p:cNvPr id="12" name="Nadpis 3">
            <a:extLst>
              <a:ext uri="{FF2B5EF4-FFF2-40B4-BE49-F238E27FC236}">
                <a16:creationId xmlns:a16="http://schemas.microsoft.com/office/drawing/2014/main" id="{F2AD7A4E-1F79-42BB-B21F-FADD65EC3BEA}"/>
              </a:ext>
            </a:extLst>
          </p:cNvPr>
          <p:cNvSpPr txBox="1">
            <a:spLocks/>
          </p:cNvSpPr>
          <p:nvPr/>
        </p:nvSpPr>
        <p:spPr>
          <a:xfrm>
            <a:off x="6746968" y="5324849"/>
            <a:ext cx="4796163"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r>
              <a:rPr lang="cs-CZ" kern="0" dirty="0"/>
              <a:t>nový NÁVYK</a:t>
            </a:r>
          </a:p>
        </p:txBody>
      </p:sp>
      <p:sp>
        <p:nvSpPr>
          <p:cNvPr id="13" name="Šipka: dolů 12">
            <a:extLst>
              <a:ext uri="{FF2B5EF4-FFF2-40B4-BE49-F238E27FC236}">
                <a16:creationId xmlns:a16="http://schemas.microsoft.com/office/drawing/2014/main" id="{97C34E1C-AFA7-44BD-914E-95886F372946}"/>
              </a:ext>
            </a:extLst>
          </p:cNvPr>
          <p:cNvSpPr/>
          <p:nvPr/>
        </p:nvSpPr>
        <p:spPr bwMode="auto">
          <a:xfrm>
            <a:off x="8918712" y="4312584"/>
            <a:ext cx="452673" cy="674829"/>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a:ln>
                <a:noFill/>
              </a:ln>
              <a:solidFill>
                <a:schemeClr val="bg1"/>
              </a:solidFill>
              <a:effectLst/>
              <a:latin typeface="+mn-lt"/>
            </a:endParaRPr>
          </a:p>
        </p:txBody>
      </p:sp>
      <p:sp>
        <p:nvSpPr>
          <p:cNvPr id="14" name="TextovéPole 13">
            <a:extLst>
              <a:ext uri="{FF2B5EF4-FFF2-40B4-BE49-F238E27FC236}">
                <a16:creationId xmlns:a16="http://schemas.microsoft.com/office/drawing/2014/main" id="{9BA5BC16-8368-40E0-9872-7F89D2F75886}"/>
              </a:ext>
            </a:extLst>
          </p:cNvPr>
          <p:cNvSpPr txBox="1"/>
          <p:nvPr/>
        </p:nvSpPr>
        <p:spPr>
          <a:xfrm flipH="1">
            <a:off x="4459850" y="6443295"/>
            <a:ext cx="2018010" cy="338554"/>
          </a:xfrm>
          <a:prstGeom prst="rect">
            <a:avLst/>
          </a:prstGeom>
          <a:noFill/>
        </p:spPr>
        <p:txBody>
          <a:bodyPr wrap="square" rtlCol="0">
            <a:spAutoFit/>
          </a:bodyPr>
          <a:lstStyle/>
          <a:p>
            <a:pPr algn="l"/>
            <a:r>
              <a:rPr lang="cs-CZ" sz="1600" dirty="0" err="1">
                <a:latin typeface="+mn-lt"/>
              </a:rPr>
              <a:t>Clear</a:t>
            </a:r>
            <a:r>
              <a:rPr lang="cs-CZ" sz="1600" dirty="0">
                <a:latin typeface="+mn-lt"/>
              </a:rPr>
              <a:t>, 2020</a:t>
            </a:r>
          </a:p>
        </p:txBody>
      </p:sp>
    </p:spTree>
    <p:extLst>
      <p:ext uri="{BB962C8B-B14F-4D97-AF65-F5344CB8AC3E}">
        <p14:creationId xmlns:p14="http://schemas.microsoft.com/office/powerpoint/2010/main" val="384913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BCD17FB-D32A-4987-9272-8C5F6BE7FD4D}"/>
              </a:ext>
            </a:extLst>
          </p:cNvPr>
          <p:cNvSpPr>
            <a:spLocks noGrp="1"/>
          </p:cNvSpPr>
          <p:nvPr>
            <p:ph type="ftr" sz="quarter" idx="10"/>
          </p:nvPr>
        </p:nvSpPr>
        <p:spPr/>
        <p:txBody>
          <a:bodyPr/>
          <a:lstStyle/>
          <a:p>
            <a:r>
              <a:rPr lang="cs-CZ" dirty="0"/>
              <a:t>Zdroj: MELVIL, Atomové návyky – doplňkové materiály k audioknize</a:t>
            </a:r>
          </a:p>
        </p:txBody>
      </p:sp>
      <p:sp>
        <p:nvSpPr>
          <p:cNvPr id="3" name="Zástupný symbol pro číslo snímku 2">
            <a:extLst>
              <a:ext uri="{FF2B5EF4-FFF2-40B4-BE49-F238E27FC236}">
                <a16:creationId xmlns:a16="http://schemas.microsoft.com/office/drawing/2014/main" id="{853ECB3F-CFB9-4325-B084-262A266427C9}"/>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4D0DF74B-E8D7-4334-A277-8F9E20BDD759}"/>
              </a:ext>
            </a:extLst>
          </p:cNvPr>
          <p:cNvSpPr>
            <a:spLocks noGrp="1"/>
          </p:cNvSpPr>
          <p:nvPr>
            <p:ph type="title"/>
          </p:nvPr>
        </p:nvSpPr>
        <p:spPr>
          <a:xfrm>
            <a:off x="720000" y="729000"/>
            <a:ext cx="10753200" cy="451576"/>
          </a:xfrm>
        </p:spPr>
        <p:txBody>
          <a:bodyPr/>
          <a:lstStyle/>
          <a:p>
            <a:r>
              <a:rPr lang="cs-CZ" dirty="0"/>
              <a:t>TOUHA a ODMĚNA</a:t>
            </a:r>
            <a:br>
              <a:rPr lang="cs-CZ" dirty="0"/>
            </a:br>
            <a:r>
              <a:rPr lang="cs-CZ" dirty="0"/>
              <a:t> </a:t>
            </a:r>
          </a:p>
        </p:txBody>
      </p:sp>
      <p:sp>
        <p:nvSpPr>
          <p:cNvPr id="5" name="Zástupný obsah 4">
            <a:extLst>
              <a:ext uri="{FF2B5EF4-FFF2-40B4-BE49-F238E27FC236}">
                <a16:creationId xmlns:a16="http://schemas.microsoft.com/office/drawing/2014/main" id="{E47E8E20-1193-4A9B-A179-FB8C63531FEE}"/>
              </a:ext>
            </a:extLst>
          </p:cNvPr>
          <p:cNvSpPr>
            <a:spLocks noGrp="1"/>
          </p:cNvSpPr>
          <p:nvPr>
            <p:ph idx="1"/>
          </p:nvPr>
        </p:nvSpPr>
        <p:spPr>
          <a:xfrm>
            <a:off x="540000" y="1710001"/>
            <a:ext cx="6754880" cy="4139998"/>
          </a:xfrm>
        </p:spPr>
        <p:txBody>
          <a:bodyPr/>
          <a:lstStyle/>
          <a:p>
            <a:r>
              <a:rPr lang="cs-CZ" dirty="0"/>
              <a:t>přitažlivost</a:t>
            </a:r>
          </a:p>
          <a:p>
            <a:r>
              <a:rPr lang="cs-CZ" dirty="0"/>
              <a:t>nárust hladiny dopaminu</a:t>
            </a:r>
          </a:p>
          <a:p>
            <a:endParaRPr lang="cs-CZ" dirty="0"/>
          </a:p>
          <a:p>
            <a:r>
              <a:rPr lang="cs-CZ" dirty="0"/>
              <a:t>Motivační rituál = před obtížných návykem zařadit vždy něco příjemného</a:t>
            </a:r>
          </a:p>
        </p:txBody>
      </p:sp>
      <p:pic>
        <p:nvPicPr>
          <p:cNvPr id="11" name="Obrázek 10" descr="Obsah obrázku text, diagram, Písmo, Vykreslený graf&#10;&#10;Popis byl vytvořen automaticky">
            <a:extLst>
              <a:ext uri="{FF2B5EF4-FFF2-40B4-BE49-F238E27FC236}">
                <a16:creationId xmlns:a16="http://schemas.microsoft.com/office/drawing/2014/main" id="{0A97B271-F998-CB67-61F0-7ABD40FE0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880" y="92145"/>
            <a:ext cx="4785361" cy="6765856"/>
          </a:xfrm>
          <a:prstGeom prst="rect">
            <a:avLst/>
          </a:prstGeom>
        </p:spPr>
      </p:pic>
    </p:spTree>
    <p:extLst>
      <p:ext uri="{BB962C8B-B14F-4D97-AF65-F5344CB8AC3E}">
        <p14:creationId xmlns:p14="http://schemas.microsoft.com/office/powerpoint/2010/main" val="291222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074C5BC-B0FC-4A5B-BEA7-9057E344FE08}"/>
              </a:ext>
            </a:extLst>
          </p:cNvPr>
          <p:cNvSpPr>
            <a:spLocks noGrp="1"/>
          </p:cNvSpPr>
          <p:nvPr>
            <p:ph type="ftr" sz="quarter" idx="10"/>
          </p:nvPr>
        </p:nvSpPr>
        <p:spPr/>
        <p:txBody>
          <a:bodyPr/>
          <a:lstStyle/>
          <a:p>
            <a:r>
              <a:rPr lang="cs-CZ" dirty="0"/>
              <a:t>Zdroj: MELVIL, Atomové návyky – doplňkové materiály k audioknize</a:t>
            </a:r>
          </a:p>
        </p:txBody>
      </p:sp>
      <p:sp>
        <p:nvSpPr>
          <p:cNvPr id="3" name="Zástupný symbol pro číslo snímku 2">
            <a:extLst>
              <a:ext uri="{FF2B5EF4-FFF2-40B4-BE49-F238E27FC236}">
                <a16:creationId xmlns:a16="http://schemas.microsoft.com/office/drawing/2014/main" id="{85D107D6-00C6-45D1-8151-F6F45F0D0A9E}"/>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D17B7F5A-E221-4A4A-AE0E-8FA4A189C91C}"/>
              </a:ext>
            </a:extLst>
          </p:cNvPr>
          <p:cNvSpPr>
            <a:spLocks noGrp="1"/>
          </p:cNvSpPr>
          <p:nvPr>
            <p:ph type="title"/>
          </p:nvPr>
        </p:nvSpPr>
        <p:spPr>
          <a:xfrm>
            <a:off x="640859" y="698062"/>
            <a:ext cx="11757136" cy="557919"/>
          </a:xfrm>
        </p:spPr>
        <p:txBody>
          <a:bodyPr/>
          <a:lstStyle/>
          <a:p>
            <a:r>
              <a:rPr lang="cs-CZ" dirty="0"/>
              <a:t>MUSÍ TO BÝT SNADNÉ</a:t>
            </a:r>
          </a:p>
        </p:txBody>
      </p:sp>
      <p:sp>
        <p:nvSpPr>
          <p:cNvPr id="5" name="Zástupný obsah 4">
            <a:extLst>
              <a:ext uri="{FF2B5EF4-FFF2-40B4-BE49-F238E27FC236}">
                <a16:creationId xmlns:a16="http://schemas.microsoft.com/office/drawing/2014/main" id="{B68DD615-52A7-4E21-9DAE-EA4D1DD06AF3}"/>
              </a:ext>
            </a:extLst>
          </p:cNvPr>
          <p:cNvSpPr>
            <a:spLocks noGrp="1"/>
          </p:cNvSpPr>
          <p:nvPr>
            <p:ph idx="1"/>
          </p:nvPr>
        </p:nvSpPr>
        <p:spPr>
          <a:xfrm>
            <a:off x="640859" y="1435395"/>
            <a:ext cx="10753200" cy="3668389"/>
          </a:xfrm>
        </p:spPr>
        <p:txBody>
          <a:bodyPr/>
          <a:lstStyle/>
          <a:p>
            <a:r>
              <a:rPr lang="cs-CZ" dirty="0"/>
              <a:t>pomalu, ale ne pozpátku</a:t>
            </a:r>
          </a:p>
          <a:p>
            <a:r>
              <a:rPr lang="cs-CZ" dirty="0"/>
              <a:t>automatičnost</a:t>
            </a:r>
          </a:p>
        </p:txBody>
      </p:sp>
      <p:pic>
        <p:nvPicPr>
          <p:cNvPr id="8" name="Obrázek 7" descr="Obsah obrázku řada/pruh, diagram, text, Vykreslený graf&#10;&#10;Popis byl vytvořen automaticky">
            <a:extLst>
              <a:ext uri="{FF2B5EF4-FFF2-40B4-BE49-F238E27FC236}">
                <a16:creationId xmlns:a16="http://schemas.microsoft.com/office/drawing/2014/main" id="{4BFB0DDD-96A8-23BF-4DD1-61E81E29C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49" y="2405257"/>
            <a:ext cx="5386652" cy="3870927"/>
          </a:xfrm>
          <a:prstGeom prst="rect">
            <a:avLst/>
          </a:prstGeom>
        </p:spPr>
      </p:pic>
      <p:pic>
        <p:nvPicPr>
          <p:cNvPr id="12" name="Obrázek 11" descr="Obsah obrázku text, snímek obrazovky, Písmo, vzor&#10;&#10;Popis byl vytvořen automaticky">
            <a:extLst>
              <a:ext uri="{FF2B5EF4-FFF2-40B4-BE49-F238E27FC236}">
                <a16:creationId xmlns:a16="http://schemas.microsoft.com/office/drawing/2014/main" id="{A4D31ACB-9F9D-8FE6-953E-C5541FBE0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150" y="1435395"/>
            <a:ext cx="5950850" cy="4295979"/>
          </a:xfrm>
          <a:prstGeom prst="rect">
            <a:avLst/>
          </a:prstGeom>
        </p:spPr>
      </p:pic>
    </p:spTree>
    <p:extLst>
      <p:ext uri="{BB962C8B-B14F-4D97-AF65-F5344CB8AC3E}">
        <p14:creationId xmlns:p14="http://schemas.microsoft.com/office/powerpoint/2010/main" val="322400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2A976CD-F754-4D20-ABAD-D82023285ABD}"/>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A2F1D937-DF04-4E0F-8F99-040074279710}"/>
              </a:ext>
            </a:extLst>
          </p:cNvPr>
          <p:cNvSpPr>
            <a:spLocks noGrp="1"/>
          </p:cNvSpPr>
          <p:nvPr>
            <p:ph type="title"/>
          </p:nvPr>
        </p:nvSpPr>
        <p:spPr>
          <a:xfrm>
            <a:off x="414000" y="503690"/>
            <a:ext cx="10753200" cy="451576"/>
          </a:xfrm>
        </p:spPr>
        <p:txBody>
          <a:bodyPr/>
          <a:lstStyle/>
          <a:p>
            <a:r>
              <a:rPr lang="cs-CZ" dirty="0"/>
              <a:t>ZÁKON NEJMENŠÍHO ODPORU</a:t>
            </a:r>
          </a:p>
        </p:txBody>
      </p:sp>
      <p:sp>
        <p:nvSpPr>
          <p:cNvPr id="5" name="Zástupný obsah 4">
            <a:extLst>
              <a:ext uri="{FF2B5EF4-FFF2-40B4-BE49-F238E27FC236}">
                <a16:creationId xmlns:a16="http://schemas.microsoft.com/office/drawing/2014/main" id="{F85B7E7C-604B-4410-9AEE-3BC34ED15326}"/>
              </a:ext>
            </a:extLst>
          </p:cNvPr>
          <p:cNvSpPr>
            <a:spLocks noGrp="1"/>
          </p:cNvSpPr>
          <p:nvPr>
            <p:ph idx="1"/>
          </p:nvPr>
        </p:nvSpPr>
        <p:spPr>
          <a:xfrm>
            <a:off x="666000" y="898795"/>
            <a:ext cx="10753200" cy="1571012"/>
          </a:xfrm>
        </p:spPr>
        <p:txBody>
          <a:bodyPr/>
          <a:lstStyle/>
          <a:p>
            <a:endParaRPr lang="cs-CZ" dirty="0"/>
          </a:p>
          <a:p>
            <a:r>
              <a:rPr lang="cs-CZ" dirty="0"/>
              <a:t>pravidlo 2 min</a:t>
            </a:r>
          </a:p>
        </p:txBody>
      </p:sp>
      <p:graphicFrame>
        <p:nvGraphicFramePr>
          <p:cNvPr id="6" name="Tabulka 6">
            <a:extLst>
              <a:ext uri="{FF2B5EF4-FFF2-40B4-BE49-F238E27FC236}">
                <a16:creationId xmlns:a16="http://schemas.microsoft.com/office/drawing/2014/main" id="{2F61BC15-88B6-499D-B4AC-1A4B9F43F81E}"/>
              </a:ext>
            </a:extLst>
          </p:cNvPr>
          <p:cNvGraphicFramePr>
            <a:graphicFrameLocks noGrp="1"/>
          </p:cNvGraphicFramePr>
          <p:nvPr/>
        </p:nvGraphicFramePr>
        <p:xfrm>
          <a:off x="539999" y="2007691"/>
          <a:ext cx="11239045" cy="2656649"/>
        </p:xfrm>
        <a:graphic>
          <a:graphicData uri="http://schemas.openxmlformats.org/drawingml/2006/table">
            <a:tbl>
              <a:tblPr firstRow="1" bandRow="1">
                <a:tableStyleId>{5C22544A-7EE6-4342-B048-85BDC9FD1C3A}</a:tableStyleId>
              </a:tblPr>
              <a:tblGrid>
                <a:gridCol w="2247809">
                  <a:extLst>
                    <a:ext uri="{9D8B030D-6E8A-4147-A177-3AD203B41FA5}">
                      <a16:colId xmlns:a16="http://schemas.microsoft.com/office/drawing/2014/main" val="1774563742"/>
                    </a:ext>
                  </a:extLst>
                </a:gridCol>
                <a:gridCol w="2247809">
                  <a:extLst>
                    <a:ext uri="{9D8B030D-6E8A-4147-A177-3AD203B41FA5}">
                      <a16:colId xmlns:a16="http://schemas.microsoft.com/office/drawing/2014/main" val="2006870405"/>
                    </a:ext>
                  </a:extLst>
                </a:gridCol>
                <a:gridCol w="2247809">
                  <a:extLst>
                    <a:ext uri="{9D8B030D-6E8A-4147-A177-3AD203B41FA5}">
                      <a16:colId xmlns:a16="http://schemas.microsoft.com/office/drawing/2014/main" val="2016133652"/>
                    </a:ext>
                  </a:extLst>
                </a:gridCol>
                <a:gridCol w="2247809">
                  <a:extLst>
                    <a:ext uri="{9D8B030D-6E8A-4147-A177-3AD203B41FA5}">
                      <a16:colId xmlns:a16="http://schemas.microsoft.com/office/drawing/2014/main" val="2126907507"/>
                    </a:ext>
                  </a:extLst>
                </a:gridCol>
                <a:gridCol w="2247809">
                  <a:extLst>
                    <a:ext uri="{9D8B030D-6E8A-4147-A177-3AD203B41FA5}">
                      <a16:colId xmlns:a16="http://schemas.microsoft.com/office/drawing/2014/main" val="1191697151"/>
                    </a:ext>
                  </a:extLst>
                </a:gridCol>
              </a:tblGrid>
              <a:tr h="637187">
                <a:tc>
                  <a:txBody>
                    <a:bodyPr/>
                    <a:lstStyle/>
                    <a:p>
                      <a:pPr algn="ctr"/>
                      <a:r>
                        <a:rPr lang="cs-CZ" dirty="0"/>
                        <a:t>VELMI SNADNÉ</a:t>
                      </a:r>
                    </a:p>
                  </a:txBody>
                  <a:tcPr anchor="ctr"/>
                </a:tc>
                <a:tc>
                  <a:txBody>
                    <a:bodyPr/>
                    <a:lstStyle/>
                    <a:p>
                      <a:pPr algn="ctr"/>
                      <a:r>
                        <a:rPr lang="cs-CZ" dirty="0"/>
                        <a:t>SNADNÉ</a:t>
                      </a:r>
                    </a:p>
                  </a:txBody>
                  <a:tcPr anchor="ctr"/>
                </a:tc>
                <a:tc>
                  <a:txBody>
                    <a:bodyPr/>
                    <a:lstStyle/>
                    <a:p>
                      <a:pPr algn="ctr"/>
                      <a:r>
                        <a:rPr lang="cs-CZ" dirty="0"/>
                        <a:t>PRŮMĚRNÉ</a:t>
                      </a:r>
                    </a:p>
                  </a:txBody>
                  <a:tcPr anchor="ctr"/>
                </a:tc>
                <a:tc>
                  <a:txBody>
                    <a:bodyPr/>
                    <a:lstStyle/>
                    <a:p>
                      <a:pPr algn="ctr"/>
                      <a:r>
                        <a:rPr lang="cs-CZ" dirty="0"/>
                        <a:t>OBTÍŽNÉ</a:t>
                      </a:r>
                    </a:p>
                  </a:txBody>
                  <a:tcPr anchor="ctr"/>
                </a:tc>
                <a:tc>
                  <a:txBody>
                    <a:bodyPr/>
                    <a:lstStyle/>
                    <a:p>
                      <a:pPr algn="ctr"/>
                      <a:r>
                        <a:rPr lang="cs-CZ" dirty="0"/>
                        <a:t>VELMI OBTÍŽNÉ</a:t>
                      </a:r>
                    </a:p>
                  </a:txBody>
                  <a:tcPr anchor="ctr"/>
                </a:tc>
                <a:extLst>
                  <a:ext uri="{0D108BD9-81ED-4DB2-BD59-A6C34878D82A}">
                    <a16:rowId xmlns:a16="http://schemas.microsoft.com/office/drawing/2014/main" val="3272195386"/>
                  </a:ext>
                </a:extLst>
              </a:tr>
              <a:tr h="1009731">
                <a:tc>
                  <a:txBody>
                    <a:bodyPr/>
                    <a:lstStyle/>
                    <a:p>
                      <a:pPr algn="ctr"/>
                      <a:r>
                        <a:rPr lang="cs-CZ" dirty="0"/>
                        <a:t>obout si tenisky</a:t>
                      </a:r>
                    </a:p>
                  </a:txBody>
                  <a:tcPr anchor="ctr"/>
                </a:tc>
                <a:tc>
                  <a:txBody>
                    <a:bodyPr/>
                    <a:lstStyle/>
                    <a:p>
                      <a:pPr algn="ctr"/>
                      <a:r>
                        <a:rPr lang="cs-CZ" dirty="0"/>
                        <a:t>jít deset minut</a:t>
                      </a:r>
                    </a:p>
                  </a:txBody>
                  <a:tcPr anchor="ctr"/>
                </a:tc>
                <a:tc>
                  <a:txBody>
                    <a:bodyPr/>
                    <a:lstStyle/>
                    <a:p>
                      <a:pPr algn="ctr"/>
                      <a:r>
                        <a:rPr lang="cs-CZ" dirty="0"/>
                        <a:t>ujít 10 tis. kroků</a:t>
                      </a:r>
                    </a:p>
                  </a:txBody>
                  <a:tcPr anchor="ctr"/>
                </a:tc>
                <a:tc>
                  <a:txBody>
                    <a:bodyPr/>
                    <a:lstStyle/>
                    <a:p>
                      <a:pPr algn="ctr"/>
                      <a:r>
                        <a:rPr lang="cs-CZ" dirty="0"/>
                        <a:t>uběhnout 5 km</a:t>
                      </a:r>
                    </a:p>
                  </a:txBody>
                  <a:tcPr anchor="ctr"/>
                </a:tc>
                <a:tc>
                  <a:txBody>
                    <a:bodyPr/>
                    <a:lstStyle/>
                    <a:p>
                      <a:pPr algn="ctr"/>
                      <a:r>
                        <a:rPr lang="cs-CZ" dirty="0"/>
                        <a:t>uběhnout maraton</a:t>
                      </a:r>
                    </a:p>
                  </a:txBody>
                  <a:tcPr anchor="ctr"/>
                </a:tc>
                <a:extLst>
                  <a:ext uri="{0D108BD9-81ED-4DB2-BD59-A6C34878D82A}">
                    <a16:rowId xmlns:a16="http://schemas.microsoft.com/office/drawing/2014/main" val="1850805930"/>
                  </a:ext>
                </a:extLst>
              </a:tr>
              <a:tr h="1009731">
                <a:tc>
                  <a:txBody>
                    <a:bodyPr/>
                    <a:lstStyle/>
                    <a:p>
                      <a:pPr algn="ctr"/>
                      <a:r>
                        <a:rPr lang="cs-CZ" dirty="0"/>
                        <a:t>otevřít si zápisky</a:t>
                      </a:r>
                    </a:p>
                  </a:txBody>
                  <a:tcPr anchor="ctr"/>
                </a:tc>
                <a:tc>
                  <a:txBody>
                    <a:bodyPr/>
                    <a:lstStyle/>
                    <a:p>
                      <a:pPr algn="ctr"/>
                      <a:r>
                        <a:rPr lang="cs-CZ" dirty="0"/>
                        <a:t>učit se 10 min</a:t>
                      </a:r>
                    </a:p>
                  </a:txBody>
                  <a:tcPr anchor="ctr"/>
                </a:tc>
                <a:tc>
                  <a:txBody>
                    <a:bodyPr/>
                    <a:lstStyle/>
                    <a:p>
                      <a:pPr algn="ctr"/>
                      <a:r>
                        <a:rPr lang="cs-CZ" dirty="0"/>
                        <a:t>učit se 3 hod</a:t>
                      </a:r>
                    </a:p>
                  </a:txBody>
                  <a:tcPr anchor="ctr"/>
                </a:tc>
                <a:tc>
                  <a:txBody>
                    <a:bodyPr/>
                    <a:lstStyle/>
                    <a:p>
                      <a:pPr algn="ctr"/>
                      <a:r>
                        <a:rPr lang="cs-CZ" dirty="0"/>
                        <a:t>získat samé „A“</a:t>
                      </a:r>
                    </a:p>
                  </a:txBody>
                  <a:tcPr anchor="ctr"/>
                </a:tc>
                <a:tc>
                  <a:txBody>
                    <a:bodyPr/>
                    <a:lstStyle/>
                    <a:p>
                      <a:pPr algn="ctr"/>
                      <a:r>
                        <a:rPr lang="cs-CZ" dirty="0"/>
                        <a:t>získat titul</a:t>
                      </a:r>
                    </a:p>
                  </a:txBody>
                  <a:tcPr anchor="ctr"/>
                </a:tc>
                <a:extLst>
                  <a:ext uri="{0D108BD9-81ED-4DB2-BD59-A6C34878D82A}">
                    <a16:rowId xmlns:a16="http://schemas.microsoft.com/office/drawing/2014/main" val="3361309492"/>
                  </a:ext>
                </a:extLst>
              </a:tr>
            </a:tbl>
          </a:graphicData>
        </a:graphic>
      </p:graphicFrame>
      <p:graphicFrame>
        <p:nvGraphicFramePr>
          <p:cNvPr id="7" name="Tabulka 6">
            <a:extLst>
              <a:ext uri="{FF2B5EF4-FFF2-40B4-BE49-F238E27FC236}">
                <a16:creationId xmlns:a16="http://schemas.microsoft.com/office/drawing/2014/main" id="{3C667494-B695-4B03-8906-F993DD6C6597}"/>
              </a:ext>
            </a:extLst>
          </p:cNvPr>
          <p:cNvGraphicFramePr>
            <a:graphicFrameLocks noGrp="1"/>
          </p:cNvGraphicFramePr>
          <p:nvPr/>
        </p:nvGraphicFramePr>
        <p:xfrm>
          <a:off x="539999" y="4949474"/>
          <a:ext cx="11239045" cy="1009731"/>
        </p:xfrm>
        <a:graphic>
          <a:graphicData uri="http://schemas.openxmlformats.org/drawingml/2006/table">
            <a:tbl>
              <a:tblPr firstRow="1" bandRow="1">
                <a:tableStyleId>{5C22544A-7EE6-4342-B048-85BDC9FD1C3A}</a:tableStyleId>
              </a:tblPr>
              <a:tblGrid>
                <a:gridCol w="2247809">
                  <a:extLst>
                    <a:ext uri="{9D8B030D-6E8A-4147-A177-3AD203B41FA5}">
                      <a16:colId xmlns:a16="http://schemas.microsoft.com/office/drawing/2014/main" val="3691318792"/>
                    </a:ext>
                  </a:extLst>
                </a:gridCol>
                <a:gridCol w="2247809">
                  <a:extLst>
                    <a:ext uri="{9D8B030D-6E8A-4147-A177-3AD203B41FA5}">
                      <a16:colId xmlns:a16="http://schemas.microsoft.com/office/drawing/2014/main" val="865283018"/>
                    </a:ext>
                  </a:extLst>
                </a:gridCol>
                <a:gridCol w="2247809">
                  <a:extLst>
                    <a:ext uri="{9D8B030D-6E8A-4147-A177-3AD203B41FA5}">
                      <a16:colId xmlns:a16="http://schemas.microsoft.com/office/drawing/2014/main" val="1823222402"/>
                    </a:ext>
                  </a:extLst>
                </a:gridCol>
                <a:gridCol w="2247809">
                  <a:extLst>
                    <a:ext uri="{9D8B030D-6E8A-4147-A177-3AD203B41FA5}">
                      <a16:colId xmlns:a16="http://schemas.microsoft.com/office/drawing/2014/main" val="787521946"/>
                    </a:ext>
                  </a:extLst>
                </a:gridCol>
                <a:gridCol w="2247809">
                  <a:extLst>
                    <a:ext uri="{9D8B030D-6E8A-4147-A177-3AD203B41FA5}">
                      <a16:colId xmlns:a16="http://schemas.microsoft.com/office/drawing/2014/main" val="3478828550"/>
                    </a:ext>
                  </a:extLst>
                </a:gridCol>
              </a:tblGrid>
              <a:tr h="1009731">
                <a:tc>
                  <a:txBody>
                    <a:bodyPr/>
                    <a:lstStyle/>
                    <a:p>
                      <a:pPr algn="ctr"/>
                      <a:endParaRPr lang="cs-CZ" dirty="0"/>
                    </a:p>
                  </a:txBody>
                  <a:tcPr anchor="ctr"/>
                </a:tc>
                <a:tc>
                  <a:txBody>
                    <a:bodyPr/>
                    <a:lstStyle/>
                    <a:p>
                      <a:pPr algn="ctr"/>
                      <a:endParaRPr lang="cs-CZ" dirty="0"/>
                    </a:p>
                  </a:txBody>
                  <a:tcPr anchor="ctr"/>
                </a:tc>
                <a:tc>
                  <a:txBody>
                    <a:bodyPr/>
                    <a:lstStyle/>
                    <a:p>
                      <a:pPr algn="ctr"/>
                      <a:endParaRPr lang="cs-CZ" dirty="0"/>
                    </a:p>
                  </a:txBody>
                  <a:tcPr anchor="ctr"/>
                </a:tc>
                <a:tc>
                  <a:txBody>
                    <a:bodyPr/>
                    <a:lstStyle/>
                    <a:p>
                      <a:pPr algn="ctr"/>
                      <a:endParaRPr lang="cs-CZ" dirty="0"/>
                    </a:p>
                  </a:txBody>
                  <a:tcPr anchor="ctr"/>
                </a:tc>
                <a:tc>
                  <a:txBody>
                    <a:bodyPr/>
                    <a:lstStyle/>
                    <a:p>
                      <a:pPr algn="ctr"/>
                      <a:endParaRPr lang="cs-CZ" dirty="0"/>
                    </a:p>
                  </a:txBody>
                  <a:tcPr anchor="ctr"/>
                </a:tc>
                <a:extLst>
                  <a:ext uri="{0D108BD9-81ED-4DB2-BD59-A6C34878D82A}">
                    <a16:rowId xmlns:a16="http://schemas.microsoft.com/office/drawing/2014/main" val="1971370784"/>
                  </a:ext>
                </a:extLst>
              </a:tr>
            </a:tbl>
          </a:graphicData>
        </a:graphic>
      </p:graphicFrame>
    </p:spTree>
    <p:extLst>
      <p:ext uri="{BB962C8B-B14F-4D97-AF65-F5344CB8AC3E}">
        <p14:creationId xmlns:p14="http://schemas.microsoft.com/office/powerpoint/2010/main" val="161568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FB7752F-EC67-43DE-8463-2DFFFF89D020}"/>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C5B24E51-2FB4-4B23-8E8C-07F9AACDA8F3}"/>
              </a:ext>
            </a:extLst>
          </p:cNvPr>
          <p:cNvSpPr>
            <a:spLocks noGrp="1"/>
          </p:cNvSpPr>
          <p:nvPr>
            <p:ph type="title"/>
          </p:nvPr>
        </p:nvSpPr>
        <p:spPr/>
        <p:txBody>
          <a:bodyPr/>
          <a:lstStyle/>
          <a:p>
            <a:r>
              <a:rPr lang="cs-CZ" dirty="0"/>
              <a:t>MUSÍ TO BÝT USPOKOJIVÉ</a:t>
            </a:r>
          </a:p>
        </p:txBody>
      </p:sp>
      <p:sp>
        <p:nvSpPr>
          <p:cNvPr id="5" name="Zástupný obsah 4">
            <a:extLst>
              <a:ext uri="{FF2B5EF4-FFF2-40B4-BE49-F238E27FC236}">
                <a16:creationId xmlns:a16="http://schemas.microsoft.com/office/drawing/2014/main" id="{BEA42AA1-5993-4A3B-B556-44D44DE0670C}"/>
              </a:ext>
            </a:extLst>
          </p:cNvPr>
          <p:cNvSpPr>
            <a:spLocks noGrp="1"/>
          </p:cNvSpPr>
          <p:nvPr>
            <p:ph idx="1"/>
          </p:nvPr>
        </p:nvSpPr>
        <p:spPr/>
        <p:txBody>
          <a:bodyPr/>
          <a:lstStyle/>
          <a:p>
            <a:r>
              <a:rPr lang="cs-CZ" dirty="0"/>
              <a:t>jednou z nejuspokojivějších emocí je pocit, že </a:t>
            </a:r>
            <a:r>
              <a:rPr lang="cs-CZ" b="1" dirty="0"/>
              <a:t>děláme pokroky</a:t>
            </a:r>
          </a:p>
          <a:p>
            <a:r>
              <a:rPr lang="cs-CZ" dirty="0"/>
              <a:t>NÁVYKOMETR (kalendář, diář, aplikace – </a:t>
            </a:r>
            <a:r>
              <a:rPr lang="cs-CZ" i="1" dirty="0" err="1"/>
              <a:t>HabitShare</a:t>
            </a:r>
            <a:r>
              <a:rPr lang="cs-CZ" i="1" dirty="0"/>
              <a:t>, </a:t>
            </a:r>
            <a:r>
              <a:rPr lang="cs-CZ" i="1" dirty="0" err="1"/>
              <a:t>Habatica</a:t>
            </a:r>
            <a:r>
              <a:rPr lang="cs-CZ" dirty="0"/>
              <a:t>)</a:t>
            </a:r>
          </a:p>
          <a:p>
            <a:endParaRPr lang="cs-CZ" dirty="0"/>
          </a:p>
          <a:p>
            <a:r>
              <a:rPr lang="cs-CZ" b="1" dirty="0" err="1"/>
              <a:t>Don't</a:t>
            </a:r>
            <a:r>
              <a:rPr lang="cs-CZ" b="1" dirty="0"/>
              <a:t> </a:t>
            </a:r>
            <a:r>
              <a:rPr lang="cs-CZ" b="1" dirty="0" err="1"/>
              <a:t>break</a:t>
            </a:r>
            <a:r>
              <a:rPr lang="cs-CZ" b="1" dirty="0"/>
              <a:t> </a:t>
            </a:r>
            <a:r>
              <a:rPr lang="cs-CZ" b="1" dirty="0" err="1"/>
              <a:t>the</a:t>
            </a:r>
            <a:r>
              <a:rPr lang="cs-CZ" b="1" dirty="0"/>
              <a:t> </a:t>
            </a:r>
            <a:r>
              <a:rPr lang="cs-CZ" b="1" dirty="0" err="1"/>
              <a:t>chain</a:t>
            </a:r>
            <a:r>
              <a:rPr lang="cs-CZ" b="1" dirty="0"/>
              <a:t> - nepřetrhni řetěz!</a:t>
            </a:r>
          </a:p>
          <a:p>
            <a:endParaRPr lang="cs-CZ" dirty="0"/>
          </a:p>
          <a:p>
            <a:r>
              <a:rPr lang="cs-CZ" dirty="0"/>
              <a:t>Vynechání někdy jednoho dne nevadí, ale 2 už vadí, aby byla zachována kontinuita.</a:t>
            </a:r>
          </a:p>
        </p:txBody>
      </p:sp>
    </p:spTree>
    <p:extLst>
      <p:ext uri="{BB962C8B-B14F-4D97-AF65-F5344CB8AC3E}">
        <p14:creationId xmlns:p14="http://schemas.microsoft.com/office/powerpoint/2010/main" val="248349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FF53BB-1EF1-4087-BDA7-38E2412DA24B}"/>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76DF7B17-F91B-4F82-BE56-15C65A4E50BC}"/>
              </a:ext>
            </a:extLst>
          </p:cNvPr>
          <p:cNvSpPr>
            <a:spLocks noGrp="1"/>
          </p:cNvSpPr>
          <p:nvPr>
            <p:ph type="title"/>
          </p:nvPr>
        </p:nvSpPr>
        <p:spPr>
          <a:xfrm>
            <a:off x="670838" y="648002"/>
            <a:ext cx="11521162" cy="648000"/>
          </a:xfrm>
        </p:spPr>
        <p:txBody>
          <a:bodyPr/>
          <a:lstStyle/>
          <a:p>
            <a:r>
              <a:rPr lang="cs-CZ" dirty="0"/>
              <a:t>MUSÍ TO BÝT NEUSPOKOJIVÉ – špatný návyk</a:t>
            </a:r>
          </a:p>
        </p:txBody>
      </p:sp>
      <p:sp>
        <p:nvSpPr>
          <p:cNvPr id="5" name="Zástupný obsah 4">
            <a:extLst>
              <a:ext uri="{FF2B5EF4-FFF2-40B4-BE49-F238E27FC236}">
                <a16:creationId xmlns:a16="http://schemas.microsoft.com/office/drawing/2014/main" id="{1281A6CF-54BF-4705-AF5E-C400E283F361}"/>
              </a:ext>
            </a:extLst>
          </p:cNvPr>
          <p:cNvSpPr>
            <a:spLocks noGrp="1"/>
          </p:cNvSpPr>
          <p:nvPr>
            <p:ph idx="1"/>
          </p:nvPr>
        </p:nvSpPr>
        <p:spPr/>
        <p:txBody>
          <a:bodyPr/>
          <a:lstStyle/>
          <a:p>
            <a:pPr marL="72000" indent="0">
              <a:buNone/>
            </a:pPr>
            <a:r>
              <a:rPr lang="cs-CZ" dirty="0"/>
              <a:t>TRÉNINKOVÝ PARTNER</a:t>
            </a:r>
          </a:p>
          <a:p>
            <a:r>
              <a:rPr lang="cs-CZ" dirty="0"/>
              <a:t>porušení disciplíny</a:t>
            </a:r>
          </a:p>
          <a:p>
            <a:pPr marL="72000" indent="0">
              <a:buNone/>
            </a:pPr>
            <a:endParaRPr lang="cs-CZ" dirty="0"/>
          </a:p>
          <a:p>
            <a:r>
              <a:rPr lang="cs-CZ" dirty="0"/>
              <a:t>Co je okamžitě odměněno, to opakujeme!</a:t>
            </a:r>
          </a:p>
          <a:p>
            <a:r>
              <a:rPr lang="cs-CZ" dirty="0"/>
              <a:t>Co je okamžitě potrestáno, tomu se vyhýbáme!</a:t>
            </a:r>
          </a:p>
        </p:txBody>
      </p:sp>
    </p:spTree>
    <p:extLst>
      <p:ext uri="{BB962C8B-B14F-4D97-AF65-F5344CB8AC3E}">
        <p14:creationId xmlns:p14="http://schemas.microsoft.com/office/powerpoint/2010/main" val="1678171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ECDED18-CD3E-4F07-B1FA-EED2776DFAA9}"/>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pic>
        <p:nvPicPr>
          <p:cNvPr id="10" name="Zástupný obsah 9" descr="Obsah obrázku diagram, řada/pruh, Vykreslený graf&#10;&#10;Popis byl vytvořen automaticky">
            <a:extLst>
              <a:ext uri="{FF2B5EF4-FFF2-40B4-BE49-F238E27FC236}">
                <a16:creationId xmlns:a16="http://schemas.microsoft.com/office/drawing/2014/main" id="{B58223A0-BF62-EE05-FE8B-EAB645BE22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1413" y="1187532"/>
            <a:ext cx="5867294" cy="5670468"/>
          </a:xfrm>
        </p:spPr>
      </p:pic>
      <p:sp>
        <p:nvSpPr>
          <p:cNvPr id="4" name="Nadpis 3">
            <a:extLst>
              <a:ext uri="{FF2B5EF4-FFF2-40B4-BE49-F238E27FC236}">
                <a16:creationId xmlns:a16="http://schemas.microsoft.com/office/drawing/2014/main" id="{3FC28AEE-D3F7-494C-AB92-6EE6B23C3F8C}"/>
              </a:ext>
            </a:extLst>
          </p:cNvPr>
          <p:cNvSpPr>
            <a:spLocks noGrp="1"/>
          </p:cNvSpPr>
          <p:nvPr>
            <p:ph type="title"/>
          </p:nvPr>
        </p:nvSpPr>
        <p:spPr>
          <a:xfrm>
            <a:off x="540000" y="631101"/>
            <a:ext cx="11847870" cy="451576"/>
          </a:xfrm>
        </p:spPr>
        <p:txBody>
          <a:bodyPr/>
          <a:lstStyle/>
          <a:p>
            <a:r>
              <a:rPr lang="cs-CZ" dirty="0"/>
              <a:t>Zásada zlatého středu – vrchol motivace</a:t>
            </a:r>
          </a:p>
        </p:txBody>
      </p:sp>
    </p:spTree>
    <p:extLst>
      <p:ext uri="{BB962C8B-B14F-4D97-AF65-F5344CB8AC3E}">
        <p14:creationId xmlns:p14="http://schemas.microsoft.com/office/powerpoint/2010/main" val="195142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12E19E8-99DC-4540-95F3-B653C3BC26F5}"/>
              </a:ext>
            </a:extLst>
          </p:cNvPr>
          <p:cNvSpPr>
            <a:spLocks noGrp="1"/>
          </p:cNvSpPr>
          <p:nvPr>
            <p:ph type="ftr" sz="quarter" idx="10"/>
          </p:nvPr>
        </p:nvSpPr>
        <p:spPr/>
        <p:txBody>
          <a:bodyPr/>
          <a:lstStyle/>
          <a:p>
            <a:r>
              <a:rPr lang="cs-CZ" dirty="0"/>
              <a:t>Zdroj: MELVIL, Atomové návyky – doplňkové materiály k audioknize</a:t>
            </a:r>
          </a:p>
        </p:txBody>
      </p:sp>
      <p:sp>
        <p:nvSpPr>
          <p:cNvPr id="3" name="Zástupný symbol pro číslo snímku 2">
            <a:extLst>
              <a:ext uri="{FF2B5EF4-FFF2-40B4-BE49-F238E27FC236}">
                <a16:creationId xmlns:a16="http://schemas.microsoft.com/office/drawing/2014/main" id="{E29CC419-5AE4-4347-97A7-4A3CD1978694}"/>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A406BA57-8EFC-4B9B-A2D4-FA5A21EB2324}"/>
              </a:ext>
            </a:extLst>
          </p:cNvPr>
          <p:cNvSpPr>
            <a:spLocks noGrp="1"/>
          </p:cNvSpPr>
          <p:nvPr>
            <p:ph type="title"/>
          </p:nvPr>
        </p:nvSpPr>
        <p:spPr>
          <a:xfrm>
            <a:off x="540000" y="697951"/>
            <a:ext cx="10753200" cy="451576"/>
          </a:xfrm>
        </p:spPr>
        <p:txBody>
          <a:bodyPr/>
          <a:lstStyle/>
          <a:p>
            <a:r>
              <a:rPr lang="cs-CZ" dirty="0"/>
              <a:t>Osvojení návyku a disciplíny</a:t>
            </a:r>
          </a:p>
        </p:txBody>
      </p:sp>
      <p:pic>
        <p:nvPicPr>
          <p:cNvPr id="8" name="Zástupný obsah 7" descr="Obsah obrázku text, řada/pruh, diagram, Vykreslený graf&#10;&#10;Popis byl vytvořen automaticky">
            <a:extLst>
              <a:ext uri="{FF2B5EF4-FFF2-40B4-BE49-F238E27FC236}">
                <a16:creationId xmlns:a16="http://schemas.microsoft.com/office/drawing/2014/main" id="{D01FCB26-9A69-02CF-3A43-6CA090178D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000" y="1270677"/>
            <a:ext cx="5888890" cy="4836173"/>
          </a:xfrm>
        </p:spPr>
      </p:pic>
      <p:pic>
        <p:nvPicPr>
          <p:cNvPr id="10" name="Obrázek 9" descr="Obsah obrázku diagram, řada/pruh, text&#10;&#10;Popis byl vytvořen automaticky">
            <a:extLst>
              <a:ext uri="{FF2B5EF4-FFF2-40B4-BE49-F238E27FC236}">
                <a16:creationId xmlns:a16="http://schemas.microsoft.com/office/drawing/2014/main" id="{D1FE9C2F-A414-C1BF-90AB-3BFCBC1F8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891" y="1917700"/>
            <a:ext cx="5800209" cy="4796167"/>
          </a:xfrm>
          <a:prstGeom prst="rect">
            <a:avLst/>
          </a:prstGeom>
        </p:spPr>
      </p:pic>
    </p:spTree>
    <p:extLst>
      <p:ext uri="{BB962C8B-B14F-4D97-AF65-F5344CB8AC3E}">
        <p14:creationId xmlns:p14="http://schemas.microsoft.com/office/powerpoint/2010/main" val="79991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A3227BC-BB9A-3B37-3BAD-8791FED4E534}"/>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2</a:t>
            </a:fld>
            <a:endParaRPr lang="cs-CZ" altLang="cs-CZ"/>
          </a:p>
        </p:txBody>
      </p:sp>
      <p:sp>
        <p:nvSpPr>
          <p:cNvPr id="4" name="Nadpis 3">
            <a:extLst>
              <a:ext uri="{FF2B5EF4-FFF2-40B4-BE49-F238E27FC236}">
                <a16:creationId xmlns:a16="http://schemas.microsoft.com/office/drawing/2014/main" id="{37E4942F-994F-EA1E-F2A9-422ACA8BD341}"/>
              </a:ext>
            </a:extLst>
          </p:cNvPr>
          <p:cNvSpPr>
            <a:spLocks noGrp="1"/>
          </p:cNvSpPr>
          <p:nvPr>
            <p:ph type="title"/>
          </p:nvPr>
        </p:nvSpPr>
        <p:spPr>
          <a:xfrm>
            <a:off x="720000" y="720000"/>
            <a:ext cx="10753200" cy="451576"/>
          </a:xfrm>
        </p:spPr>
        <p:txBody>
          <a:bodyPr anchor="t">
            <a:noAutofit/>
          </a:bodyPr>
          <a:lstStyle/>
          <a:p>
            <a:r>
              <a:rPr lang="cs-CZ" dirty="0"/>
              <a:t>Co jsou to návyky?</a:t>
            </a:r>
          </a:p>
        </p:txBody>
      </p:sp>
      <p:pic>
        <p:nvPicPr>
          <p:cNvPr id="7" name="Obrázek 6" descr="Praní člověkem">
            <a:extLst>
              <a:ext uri="{FF2B5EF4-FFF2-40B4-BE49-F238E27FC236}">
                <a16:creationId xmlns:a16="http://schemas.microsoft.com/office/drawing/2014/main" id="{D3FA562A-90B5-44A9-41CF-AB6E860565C4}"/>
              </a:ext>
            </a:extLst>
          </p:cNvPr>
          <p:cNvPicPr>
            <a:picLocks noChangeAspect="1"/>
          </p:cNvPicPr>
          <p:nvPr/>
        </p:nvPicPr>
        <p:blipFill>
          <a:blip r:embed="rId2">
            <a:extLst>
              <a:ext uri="{28A0092B-C50C-407E-A947-70E740481C1C}">
                <a14:useLocalDpi xmlns:a14="http://schemas.microsoft.com/office/drawing/2010/main" val="0"/>
              </a:ext>
            </a:extLst>
          </a:blip>
          <a:srcRect l="15154" r="685" b="3"/>
          <a:stretch/>
        </p:blipFill>
        <p:spPr>
          <a:xfrm>
            <a:off x="720000" y="1953505"/>
            <a:ext cx="4217681" cy="3345057"/>
          </a:xfrm>
          <a:prstGeom prst="rect">
            <a:avLst/>
          </a:prstGeom>
          <a:noFill/>
        </p:spPr>
      </p:pic>
      <p:sp>
        <p:nvSpPr>
          <p:cNvPr id="5" name="Zástupný obsah 4">
            <a:extLst>
              <a:ext uri="{FF2B5EF4-FFF2-40B4-BE49-F238E27FC236}">
                <a16:creationId xmlns:a16="http://schemas.microsoft.com/office/drawing/2014/main" id="{C888EB22-044B-9276-37B1-AC5A9C38F806}"/>
              </a:ext>
            </a:extLst>
          </p:cNvPr>
          <p:cNvSpPr>
            <a:spLocks noGrp="1"/>
          </p:cNvSpPr>
          <p:nvPr>
            <p:ph idx="30"/>
          </p:nvPr>
        </p:nvSpPr>
        <p:spPr>
          <a:xfrm>
            <a:off x="5197984" y="1436540"/>
            <a:ext cx="6274016" cy="4526495"/>
          </a:xfrm>
        </p:spPr>
        <p:txBody>
          <a:bodyPr>
            <a:normAutofit/>
          </a:bodyPr>
          <a:lstStyle/>
          <a:p>
            <a:pPr>
              <a:spcAft>
                <a:spcPts val="600"/>
              </a:spcAft>
            </a:pPr>
            <a:r>
              <a:rPr lang="cs-CZ" sz="2000" dirty="0"/>
              <a:t>Přibližně </a:t>
            </a:r>
            <a:r>
              <a:rPr lang="cs-CZ" sz="2000" b="1" dirty="0"/>
              <a:t>40 % </a:t>
            </a:r>
            <a:r>
              <a:rPr lang="cs-CZ" sz="2000" dirty="0"/>
              <a:t>našich každodenních aktivit tvoří návyky. </a:t>
            </a:r>
          </a:p>
          <a:p>
            <a:pPr>
              <a:spcAft>
                <a:spcPts val="600"/>
              </a:spcAft>
            </a:pPr>
            <a:r>
              <a:rPr lang="cs-CZ" sz="2000" dirty="0"/>
              <a:t>Aktivity, které provádíme bez vědomého úsilí či hlubšího přemýšlení (čištění zubů, </a:t>
            </a:r>
            <a:r>
              <a:rPr lang="cs-CZ" sz="2000" dirty="0" err="1"/>
              <a:t>scrollování</a:t>
            </a:r>
            <a:r>
              <a:rPr lang="cs-CZ" sz="2000" dirty="0"/>
              <a:t> na </a:t>
            </a:r>
            <a:r>
              <a:rPr lang="cs-CZ" sz="2000" dirty="0" err="1"/>
              <a:t>instagramu</a:t>
            </a:r>
            <a:r>
              <a:rPr lang="cs-CZ" sz="2000" dirty="0"/>
              <a:t>, …)</a:t>
            </a:r>
          </a:p>
          <a:p>
            <a:pPr>
              <a:spcAft>
                <a:spcPts val="600"/>
              </a:spcAft>
            </a:pPr>
            <a:r>
              <a:rPr lang="cs-CZ" sz="2000" dirty="0"/>
              <a:t>Jedná se o snahu mozku optimalizovat energetické zdroje tím, že opakované činnosti automatizuje. </a:t>
            </a:r>
          </a:p>
          <a:p>
            <a:pPr>
              <a:spcAft>
                <a:spcPts val="600"/>
              </a:spcAft>
            </a:pPr>
            <a:r>
              <a:rPr lang="cs-CZ" sz="2000" dirty="0"/>
              <a:t>Díky tomu můžeme věnovat více mentální energie náročnějším úkolům a rozhodnutím.</a:t>
            </a:r>
          </a:p>
        </p:txBody>
      </p:sp>
    </p:spTree>
    <p:extLst>
      <p:ext uri="{BB962C8B-B14F-4D97-AF65-F5344CB8AC3E}">
        <p14:creationId xmlns:p14="http://schemas.microsoft.com/office/powerpoint/2010/main" val="13599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2A6611-9BC3-4402-A3BF-5277279924EC}"/>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B25660C0-FAE9-438D-AA0F-3BDC7F5362D5}"/>
              </a:ext>
            </a:extLst>
          </p:cNvPr>
          <p:cNvSpPr>
            <a:spLocks noGrp="1"/>
          </p:cNvSpPr>
          <p:nvPr>
            <p:ph type="title"/>
          </p:nvPr>
        </p:nvSpPr>
        <p:spPr/>
        <p:txBody>
          <a:bodyPr/>
          <a:lstStyle/>
          <a:p>
            <a:r>
              <a:rPr lang="cs-CZ" dirty="0"/>
              <a:t>PRAVIDLA</a:t>
            </a:r>
          </a:p>
        </p:txBody>
      </p:sp>
      <p:sp>
        <p:nvSpPr>
          <p:cNvPr id="5" name="Zástupný obsah 4">
            <a:extLst>
              <a:ext uri="{FF2B5EF4-FFF2-40B4-BE49-F238E27FC236}">
                <a16:creationId xmlns:a16="http://schemas.microsoft.com/office/drawing/2014/main" id="{24A82332-859E-4597-8BF1-300B78FB6148}"/>
              </a:ext>
            </a:extLst>
          </p:cNvPr>
          <p:cNvSpPr>
            <a:spLocks noGrp="1"/>
          </p:cNvSpPr>
          <p:nvPr>
            <p:ph idx="1"/>
          </p:nvPr>
        </p:nvSpPr>
        <p:spPr/>
        <p:txBody>
          <a:bodyPr/>
          <a:lstStyle/>
          <a:p>
            <a:r>
              <a:rPr lang="cs-CZ" dirty="0"/>
              <a:t>ne vše na 100 % (nikdo není dokonalý) → 80:20</a:t>
            </a:r>
          </a:p>
          <a:p>
            <a:r>
              <a:rPr lang="cs-CZ" dirty="0"/>
              <a:t>méně je více</a:t>
            </a:r>
          </a:p>
          <a:p>
            <a:r>
              <a:rPr lang="cs-CZ" dirty="0"/>
              <a:t>snadnější cesta není horší, ba naopak je lepší než žádný</a:t>
            </a:r>
          </a:p>
          <a:p>
            <a:r>
              <a:rPr lang="cs-CZ" dirty="0"/>
              <a:t>vše je individuální</a:t>
            </a:r>
          </a:p>
        </p:txBody>
      </p:sp>
    </p:spTree>
    <p:extLst>
      <p:ext uri="{BB962C8B-B14F-4D97-AF65-F5344CB8AC3E}">
        <p14:creationId xmlns:p14="http://schemas.microsoft.com/office/powerpoint/2010/main" val="1037363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49D8257-1419-46B0-D78C-3310A61DD6FD}"/>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391DB2EA-4C8A-7028-F43A-BA0A14CEF623}"/>
              </a:ext>
            </a:extLst>
          </p:cNvPr>
          <p:cNvSpPr>
            <a:spLocks noGrp="1"/>
          </p:cNvSpPr>
          <p:nvPr>
            <p:ph type="title"/>
          </p:nvPr>
        </p:nvSpPr>
        <p:spPr/>
        <p:txBody>
          <a:bodyPr/>
          <a:lstStyle/>
          <a:p>
            <a:r>
              <a:rPr lang="cs-CZ" dirty="0"/>
              <a:t>ÚKOL 2: Strategie pro tvorbu návyku</a:t>
            </a:r>
          </a:p>
        </p:txBody>
      </p:sp>
      <p:sp>
        <p:nvSpPr>
          <p:cNvPr id="5" name="Zástupný obsah 4">
            <a:extLst>
              <a:ext uri="{FF2B5EF4-FFF2-40B4-BE49-F238E27FC236}">
                <a16:creationId xmlns:a16="http://schemas.microsoft.com/office/drawing/2014/main" id="{A5190075-8CD0-B569-EAB4-037DE39C3C4A}"/>
              </a:ext>
            </a:extLst>
          </p:cNvPr>
          <p:cNvSpPr>
            <a:spLocks noGrp="1"/>
          </p:cNvSpPr>
          <p:nvPr>
            <p:ph idx="1"/>
          </p:nvPr>
        </p:nvSpPr>
        <p:spPr>
          <a:xfrm>
            <a:off x="720000" y="1493520"/>
            <a:ext cx="10753200" cy="5120640"/>
          </a:xfrm>
        </p:spPr>
        <p:txBody>
          <a:bodyPr/>
          <a:lstStyle/>
          <a:p>
            <a:r>
              <a:rPr lang="cs-CZ" dirty="0"/>
              <a:t>Vaším úkolem je vytvořit smyčku návyku podle následujících kroků:</a:t>
            </a:r>
          </a:p>
          <a:p>
            <a:pPr lvl="1"/>
            <a:r>
              <a:rPr lang="cs-CZ" b="1" dirty="0"/>
              <a:t>1. Vyberte si návyk</a:t>
            </a:r>
            <a:r>
              <a:rPr lang="cs-CZ" dirty="0"/>
              <a:t>, který chcete zavést do svého každodenního života. Tento návyk by měl být jednoduchý a snadno proveditelný.</a:t>
            </a:r>
          </a:p>
          <a:p>
            <a:pPr lvl="1"/>
            <a:r>
              <a:rPr lang="cs-CZ" b="1" dirty="0"/>
              <a:t>2. Stanovte podnět</a:t>
            </a:r>
            <a:r>
              <a:rPr lang="cs-CZ" dirty="0"/>
              <a:t>, který vám bude připomínat, že je čas začít s návykem. Podnět může být událost, připomínka v telefonu nebo spojení s jinou aktivitou, kterou už pravidelně děláte.</a:t>
            </a:r>
          </a:p>
          <a:p>
            <a:pPr lvl="1"/>
            <a:r>
              <a:rPr lang="cs-CZ" b="1" dirty="0"/>
              <a:t>3. Vytvořte jednoduchou rutinu</a:t>
            </a:r>
            <a:r>
              <a:rPr lang="cs-CZ" dirty="0"/>
              <a:t>, kterou budete po podnětu opakovat. Rutina by měla být na začátku snadná, aby vás neodradila.</a:t>
            </a:r>
          </a:p>
          <a:p>
            <a:pPr lvl="1"/>
            <a:r>
              <a:rPr lang="cs-CZ" b="1" dirty="0"/>
              <a:t>4. Zvolte odměnu</a:t>
            </a:r>
            <a:r>
              <a:rPr lang="cs-CZ" dirty="0"/>
              <a:t>, která vás bude motivovat k pokračování v dané rutině. Odměna by měla být příjemná a přímo spojená s dokončením návyku.</a:t>
            </a:r>
          </a:p>
          <a:p>
            <a:pPr lvl="1"/>
            <a:endParaRPr lang="cs-CZ" dirty="0"/>
          </a:p>
          <a:p>
            <a:r>
              <a:rPr lang="cs-CZ" sz="2000" b="1" i="1" dirty="0"/>
              <a:t>Příklad: </a:t>
            </a:r>
            <a:r>
              <a:rPr lang="cs-CZ" sz="2000" i="1" dirty="0"/>
              <a:t>Vyberu si návyk čtení 10 minut denně. Můj podnět bude po ranní kávě začít číst. Rutina bude číst 10 minut knihu, a odměna bude pocit spokojenosti a krátká procházka.</a:t>
            </a:r>
          </a:p>
          <a:p>
            <a:endParaRPr lang="cs-CZ" sz="2000" dirty="0"/>
          </a:p>
        </p:txBody>
      </p:sp>
    </p:spTree>
    <p:extLst>
      <p:ext uri="{BB962C8B-B14F-4D97-AF65-F5344CB8AC3E}">
        <p14:creationId xmlns:p14="http://schemas.microsoft.com/office/powerpoint/2010/main" val="380046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C5DE905-1F6C-FD41-E764-E880FF13A6F5}"/>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1BD406EC-FEB8-3FAD-1757-92AFD4C52761}"/>
              </a:ext>
            </a:extLst>
          </p:cNvPr>
          <p:cNvSpPr>
            <a:spLocks noGrp="1"/>
          </p:cNvSpPr>
          <p:nvPr>
            <p:ph type="title"/>
          </p:nvPr>
        </p:nvSpPr>
        <p:spPr/>
        <p:txBody>
          <a:bodyPr/>
          <a:lstStyle/>
          <a:p>
            <a:r>
              <a:rPr lang="cs-CZ" dirty="0"/>
              <a:t>Překážky na cestě k novému návyku</a:t>
            </a:r>
          </a:p>
        </p:txBody>
      </p:sp>
      <p:sp>
        <p:nvSpPr>
          <p:cNvPr id="5" name="Zástupný obsah 4">
            <a:extLst>
              <a:ext uri="{FF2B5EF4-FFF2-40B4-BE49-F238E27FC236}">
                <a16:creationId xmlns:a16="http://schemas.microsoft.com/office/drawing/2014/main" id="{5533FDA8-28D8-21A2-B9E6-3ABE12AB2737}"/>
              </a:ext>
            </a:extLst>
          </p:cNvPr>
          <p:cNvSpPr>
            <a:spLocks noGrp="1"/>
          </p:cNvSpPr>
          <p:nvPr>
            <p:ph idx="1"/>
          </p:nvPr>
        </p:nvSpPr>
        <p:spPr/>
        <p:txBody>
          <a:bodyPr/>
          <a:lstStyle/>
          <a:p>
            <a:r>
              <a:rPr lang="cs-CZ" dirty="0"/>
              <a:t>Jedna věc je jistá, </a:t>
            </a:r>
            <a:r>
              <a:rPr lang="cs-CZ" b="1" dirty="0"/>
              <a:t>překážky 100% přijdou</a:t>
            </a:r>
            <a:r>
              <a:rPr lang="cs-CZ" dirty="0"/>
              <a:t>!</a:t>
            </a:r>
          </a:p>
          <a:p>
            <a:r>
              <a:rPr lang="cs-CZ" dirty="0"/>
              <a:t>Čím lépe budete připraveni na překážky, tím lépe zareagujete, což výrazně zvýší pravděpodobnost, že svůj návyk udržíte. </a:t>
            </a:r>
          </a:p>
          <a:p>
            <a:r>
              <a:rPr lang="cs-CZ" dirty="0"/>
              <a:t>Nejčastější jsou: nedostatek motivace/ disciplíny; nedostatek času; rozptýlení okolím.</a:t>
            </a:r>
          </a:p>
          <a:p>
            <a:r>
              <a:rPr lang="cs-CZ" dirty="0"/>
              <a:t>Jakmile máte smyčku návyku, přemýšlejte o možných překážkách a navrhněte konkrétní kroky k jejich překonání (viz další úkol).</a:t>
            </a:r>
          </a:p>
          <a:p>
            <a:endParaRPr lang="cs-CZ" dirty="0"/>
          </a:p>
        </p:txBody>
      </p:sp>
    </p:spTree>
    <p:extLst>
      <p:ext uri="{BB962C8B-B14F-4D97-AF65-F5344CB8AC3E}">
        <p14:creationId xmlns:p14="http://schemas.microsoft.com/office/powerpoint/2010/main" val="3388227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BA1C76C-E4BE-BDC8-D3AB-A6C63052EE16}"/>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EC7AC366-2CB4-8DBB-B07A-FBCD2B63F6E0}"/>
              </a:ext>
            </a:extLst>
          </p:cNvPr>
          <p:cNvSpPr>
            <a:spLocks noGrp="1"/>
          </p:cNvSpPr>
          <p:nvPr>
            <p:ph type="title"/>
          </p:nvPr>
        </p:nvSpPr>
        <p:spPr/>
        <p:txBody>
          <a:bodyPr/>
          <a:lstStyle/>
          <a:p>
            <a:r>
              <a:rPr lang="cs-CZ" dirty="0"/>
              <a:t>ÚKOL 3: Strategie pro překování překážek a nastavení pravidel u nového návyku</a:t>
            </a:r>
          </a:p>
        </p:txBody>
      </p:sp>
      <p:sp>
        <p:nvSpPr>
          <p:cNvPr id="5" name="Zástupný obsah 4">
            <a:extLst>
              <a:ext uri="{FF2B5EF4-FFF2-40B4-BE49-F238E27FC236}">
                <a16:creationId xmlns:a16="http://schemas.microsoft.com/office/drawing/2014/main" id="{19720B78-50F0-BBE1-90D9-DCB741C19350}"/>
              </a:ext>
            </a:extLst>
          </p:cNvPr>
          <p:cNvSpPr>
            <a:spLocks noGrp="1"/>
          </p:cNvSpPr>
          <p:nvPr>
            <p:ph idx="1"/>
          </p:nvPr>
        </p:nvSpPr>
        <p:spPr>
          <a:xfrm>
            <a:off x="720000" y="2133600"/>
            <a:ext cx="10753200" cy="3794760"/>
          </a:xfrm>
        </p:spPr>
        <p:txBody>
          <a:bodyPr/>
          <a:lstStyle/>
          <a:p>
            <a:r>
              <a:rPr lang="cs-CZ" sz="2600" dirty="0"/>
              <a:t>Identifikujte všechny možné překážky (včetně těch zmíněných dříve), na které můžete při praktikování nového návyku narazit a ke každé si </a:t>
            </a:r>
            <a:r>
              <a:rPr lang="cs-CZ" sz="2600" b="1" dirty="0"/>
              <a:t>napište strategii, jak ji překonáte</a:t>
            </a:r>
            <a:r>
              <a:rPr lang="cs-CZ" sz="2600" dirty="0"/>
              <a:t>. </a:t>
            </a:r>
          </a:p>
          <a:p>
            <a:r>
              <a:rPr lang="cs-CZ" sz="2600" dirty="0"/>
              <a:t>Taktéž si naplánujte </a:t>
            </a:r>
            <a:r>
              <a:rPr lang="cs-CZ" sz="2600" b="1" dirty="0"/>
              <a:t>pravidla pro výjimky</a:t>
            </a:r>
            <a:r>
              <a:rPr lang="cs-CZ" sz="2600" dirty="0"/>
              <a:t>. Tedy to, v jakých případech nebudete návyk dodržovat, pokud takové případy jsou (např. během nemoci, v den oslavy atd.)</a:t>
            </a:r>
          </a:p>
          <a:p>
            <a:r>
              <a:rPr lang="cs-CZ" sz="2600" dirty="0"/>
              <a:t>To vám pomůže připravit se na reálné situace a zajistí, že návyk bude mít větší šanci na úspěch.</a:t>
            </a:r>
          </a:p>
          <a:p>
            <a:endParaRPr lang="cs-CZ" sz="2600" dirty="0"/>
          </a:p>
        </p:txBody>
      </p:sp>
    </p:spTree>
    <p:extLst>
      <p:ext uri="{BB962C8B-B14F-4D97-AF65-F5344CB8AC3E}">
        <p14:creationId xmlns:p14="http://schemas.microsoft.com/office/powerpoint/2010/main" val="48577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4F9A51D-3556-41C5-33E6-1BDD739955C8}"/>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7BF822B4-3438-EA40-2DC1-CE39B3B6269D}"/>
              </a:ext>
            </a:extLst>
          </p:cNvPr>
          <p:cNvSpPr>
            <a:spLocks noGrp="1"/>
          </p:cNvSpPr>
          <p:nvPr>
            <p:ph type="title"/>
          </p:nvPr>
        </p:nvSpPr>
        <p:spPr/>
        <p:txBody>
          <a:bodyPr/>
          <a:lstStyle/>
          <a:p>
            <a:r>
              <a:rPr lang="cs-CZ" dirty="0"/>
              <a:t>Zlozvyky</a:t>
            </a:r>
          </a:p>
        </p:txBody>
      </p:sp>
      <p:sp>
        <p:nvSpPr>
          <p:cNvPr id="5" name="Zástupný obsah 4">
            <a:extLst>
              <a:ext uri="{FF2B5EF4-FFF2-40B4-BE49-F238E27FC236}">
                <a16:creationId xmlns:a16="http://schemas.microsoft.com/office/drawing/2014/main" id="{9FE15B49-82DF-C251-B20D-2032EC368FEB}"/>
              </a:ext>
            </a:extLst>
          </p:cNvPr>
          <p:cNvSpPr>
            <a:spLocks noGrp="1"/>
          </p:cNvSpPr>
          <p:nvPr>
            <p:ph idx="1"/>
          </p:nvPr>
        </p:nvSpPr>
        <p:spPr/>
        <p:txBody>
          <a:bodyPr/>
          <a:lstStyle/>
          <a:p>
            <a:r>
              <a:rPr lang="cs-CZ" dirty="0"/>
              <a:t>Jedná se o opakované činnosti, které mohou </a:t>
            </a:r>
            <a:r>
              <a:rPr lang="cs-CZ" b="1" dirty="0"/>
              <a:t>negativně</a:t>
            </a:r>
            <a:r>
              <a:rPr lang="cs-CZ" dirty="0"/>
              <a:t> ovlivňovat naše zdraví, produktivitu, vztahy nebo naši vlastní spokojenost. </a:t>
            </a:r>
          </a:p>
          <a:p>
            <a:r>
              <a:rPr lang="cs-CZ" dirty="0"/>
              <a:t>Často vznikají nevědomky a je těžké se jich zbavit, protože poskytují krátkodobé uspokojení (kouření, prokrastinace, nadměrné používání technologií nebo nezdravé stravování).</a:t>
            </a:r>
          </a:p>
          <a:p>
            <a:r>
              <a:rPr lang="cs-CZ" dirty="0"/>
              <a:t>Klíčem k odstranění zlozvyků je jejich </a:t>
            </a:r>
            <a:r>
              <a:rPr lang="cs-CZ" b="1" dirty="0"/>
              <a:t>identifikace</a:t>
            </a:r>
            <a:r>
              <a:rPr lang="cs-CZ" dirty="0"/>
              <a:t>, nahrazení pozitivními návyky a udržování motivace k dlouhodobé změně.</a:t>
            </a:r>
          </a:p>
        </p:txBody>
      </p:sp>
    </p:spTree>
    <p:extLst>
      <p:ext uri="{BB962C8B-B14F-4D97-AF65-F5344CB8AC3E}">
        <p14:creationId xmlns:p14="http://schemas.microsoft.com/office/powerpoint/2010/main" val="39294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AE9CA2E-3E00-FC9A-42D9-1A7C640405F8}"/>
              </a:ext>
            </a:extLst>
          </p:cNvPr>
          <p:cNvSpPr>
            <a:spLocks noGrp="1"/>
          </p:cNvSpPr>
          <p:nvPr>
            <p:ph type="ftr" sz="quarter" idx="10"/>
          </p:nvPr>
        </p:nvSpPr>
        <p:spPr/>
        <p:txBody>
          <a:bodyPr/>
          <a:lstStyle/>
          <a:p>
            <a:r>
              <a:rPr lang="cs-CZ" dirty="0"/>
              <a:t>Zdroj: MELVIL, Atomové návyky – doplňkové materiály k audioknize</a:t>
            </a:r>
          </a:p>
        </p:txBody>
      </p:sp>
      <p:sp>
        <p:nvSpPr>
          <p:cNvPr id="3" name="Zástupný symbol pro číslo snímku 2">
            <a:extLst>
              <a:ext uri="{FF2B5EF4-FFF2-40B4-BE49-F238E27FC236}">
                <a16:creationId xmlns:a16="http://schemas.microsoft.com/office/drawing/2014/main" id="{F29773F0-E334-B024-6E76-D67B78F97ABF}"/>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8D5C4009-B18B-532F-1C23-434FC9B8FAA4}"/>
              </a:ext>
            </a:extLst>
          </p:cNvPr>
          <p:cNvSpPr>
            <a:spLocks noGrp="1"/>
          </p:cNvSpPr>
          <p:nvPr>
            <p:ph type="title"/>
          </p:nvPr>
        </p:nvSpPr>
        <p:spPr/>
        <p:txBody>
          <a:bodyPr/>
          <a:lstStyle/>
          <a:p>
            <a:r>
              <a:rPr lang="cs-CZ" dirty="0"/>
              <a:t>Malé změny vedou k velkým výsledkům</a:t>
            </a:r>
          </a:p>
        </p:txBody>
      </p:sp>
      <p:sp>
        <p:nvSpPr>
          <p:cNvPr id="5" name="Zástupný obsah 4">
            <a:extLst>
              <a:ext uri="{FF2B5EF4-FFF2-40B4-BE49-F238E27FC236}">
                <a16:creationId xmlns:a16="http://schemas.microsoft.com/office/drawing/2014/main" id="{1CC2667A-3FDA-0F4D-73C1-D5907594C9BF}"/>
              </a:ext>
            </a:extLst>
          </p:cNvPr>
          <p:cNvSpPr>
            <a:spLocks noGrp="1"/>
          </p:cNvSpPr>
          <p:nvPr>
            <p:ph idx="1"/>
          </p:nvPr>
        </p:nvSpPr>
        <p:spPr>
          <a:xfrm>
            <a:off x="720000" y="1692002"/>
            <a:ext cx="6369569" cy="4139998"/>
          </a:xfrm>
        </p:spPr>
        <p:txBody>
          <a:bodyPr/>
          <a:lstStyle/>
          <a:p>
            <a:r>
              <a:rPr lang="cs-CZ" dirty="0"/>
              <a:t>Každodenní malý krok je v dlouhodobém horizontu významný.</a:t>
            </a:r>
          </a:p>
          <a:p>
            <a:r>
              <a:rPr lang="cs-CZ" dirty="0"/>
              <a:t>Když se každý den zlepšíte o 1 % po dobu jednoho roku, za rok na tom budete 37x lépe, než kdybyste nedělali vůbec nic. </a:t>
            </a:r>
          </a:p>
          <a:p>
            <a:r>
              <a:rPr lang="cs-CZ" b="1" dirty="0"/>
              <a:t>Trpělivost a konzistence </a:t>
            </a:r>
            <a:r>
              <a:rPr lang="cs-CZ" dirty="0"/>
              <a:t>jako základ budování návyků.</a:t>
            </a:r>
          </a:p>
        </p:txBody>
      </p:sp>
      <p:pic>
        <p:nvPicPr>
          <p:cNvPr id="7" name="Obrázek 6" descr="Obsah obrázku text, řada/pruh, diagram, snímek obrazovky&#10;&#10;Popis byl vytvořen automaticky">
            <a:extLst>
              <a:ext uri="{FF2B5EF4-FFF2-40B4-BE49-F238E27FC236}">
                <a16:creationId xmlns:a16="http://schemas.microsoft.com/office/drawing/2014/main" id="{363D6204-132F-3B7B-AA1B-EACCC1426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095" y="1512961"/>
            <a:ext cx="5200905" cy="4498080"/>
          </a:xfrm>
          <a:prstGeom prst="rect">
            <a:avLst/>
          </a:prstGeom>
        </p:spPr>
      </p:pic>
    </p:spTree>
    <p:extLst>
      <p:ext uri="{BB962C8B-B14F-4D97-AF65-F5344CB8AC3E}">
        <p14:creationId xmlns:p14="http://schemas.microsoft.com/office/powerpoint/2010/main" val="24358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řada/pruh, diagram, Vykreslený graf&#10;&#10;Popis byl vytvořen automaticky">
            <a:extLst>
              <a:ext uri="{FF2B5EF4-FFF2-40B4-BE49-F238E27FC236}">
                <a16:creationId xmlns:a16="http://schemas.microsoft.com/office/drawing/2014/main" id="{35D1913C-8557-3F18-0DE0-3A769016A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79879"/>
            <a:ext cx="6140944" cy="4498242"/>
          </a:xfrm>
          <a:prstGeom prst="rect">
            <a:avLst/>
          </a:prstGeom>
        </p:spPr>
      </p:pic>
      <p:sp>
        <p:nvSpPr>
          <p:cNvPr id="2" name="Zástupný symbol pro zápatí 1">
            <a:extLst>
              <a:ext uri="{FF2B5EF4-FFF2-40B4-BE49-F238E27FC236}">
                <a16:creationId xmlns:a16="http://schemas.microsoft.com/office/drawing/2014/main" id="{DA6C9EA6-336D-DB87-A3B2-EED831E11171}"/>
              </a:ext>
            </a:extLst>
          </p:cNvPr>
          <p:cNvSpPr>
            <a:spLocks noGrp="1"/>
          </p:cNvSpPr>
          <p:nvPr>
            <p:ph type="ftr" sz="quarter" idx="10"/>
          </p:nvPr>
        </p:nvSpPr>
        <p:spPr/>
        <p:txBody>
          <a:bodyPr/>
          <a:lstStyle/>
          <a:p>
            <a:r>
              <a:rPr lang="cs-CZ" dirty="0"/>
              <a:t>Zdroj: MELVIL, Atomové návyky – doplňkové materiály k audioknize</a:t>
            </a:r>
          </a:p>
        </p:txBody>
      </p:sp>
      <p:sp>
        <p:nvSpPr>
          <p:cNvPr id="3" name="Zástupný symbol pro číslo snímku 2">
            <a:extLst>
              <a:ext uri="{FF2B5EF4-FFF2-40B4-BE49-F238E27FC236}">
                <a16:creationId xmlns:a16="http://schemas.microsoft.com/office/drawing/2014/main" id="{8097ADC1-42BD-17A1-126F-480B02E3A222}"/>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5" name="Zástupný obsah 4">
            <a:extLst>
              <a:ext uri="{FF2B5EF4-FFF2-40B4-BE49-F238E27FC236}">
                <a16:creationId xmlns:a16="http://schemas.microsoft.com/office/drawing/2014/main" id="{2E85ADB1-3A37-CD81-4180-76DB98F627E4}"/>
              </a:ext>
            </a:extLst>
          </p:cNvPr>
          <p:cNvSpPr>
            <a:spLocks noGrp="1"/>
          </p:cNvSpPr>
          <p:nvPr>
            <p:ph idx="1"/>
          </p:nvPr>
        </p:nvSpPr>
        <p:spPr>
          <a:xfrm>
            <a:off x="666001" y="717452"/>
            <a:ext cx="6002085" cy="5510547"/>
          </a:xfrm>
        </p:spPr>
        <p:txBody>
          <a:bodyPr/>
          <a:lstStyle/>
          <a:p>
            <a:r>
              <a:rPr lang="cs-CZ" dirty="0"/>
              <a:t>Celý proces transformace při budování nových návyků má velmi pomalé tempo (nevidíme žádné rychlé výsledky), což může snižovat naše odhodlání a motivaci. </a:t>
            </a:r>
          </a:p>
          <a:p>
            <a:r>
              <a:rPr lang="cs-CZ" dirty="0"/>
              <a:t>Z toho důvodu ale nepřikládáme velkou důležitost ani </a:t>
            </a:r>
            <a:r>
              <a:rPr lang="cs-CZ" b="1" dirty="0"/>
              <a:t>špatným návykům</a:t>
            </a:r>
            <a:r>
              <a:rPr lang="cs-CZ" dirty="0"/>
              <a:t>, protože nevedou akutně k negativním výsledkům a jednotlivá "špatná" rozhodnutí je v tomto případě velmi snadné přehlížet. </a:t>
            </a:r>
          </a:p>
        </p:txBody>
      </p:sp>
    </p:spTree>
    <p:extLst>
      <p:ext uri="{BB962C8B-B14F-4D97-AF65-F5344CB8AC3E}">
        <p14:creationId xmlns:p14="http://schemas.microsoft.com/office/powerpoint/2010/main" val="13726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BAD2B02-0C92-C267-76B6-27ECF7C45C08}"/>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87FC362A-099E-C555-2B05-6B68642D6E20}"/>
              </a:ext>
            </a:extLst>
          </p:cNvPr>
          <p:cNvSpPr>
            <a:spLocks noGrp="1"/>
          </p:cNvSpPr>
          <p:nvPr>
            <p:ph type="title"/>
          </p:nvPr>
        </p:nvSpPr>
        <p:spPr/>
        <p:txBody>
          <a:bodyPr/>
          <a:lstStyle/>
          <a:p>
            <a:r>
              <a:rPr lang="cs-CZ" dirty="0"/>
              <a:t>ÚKOL 1: Seznam mých návyků (10 minut)</a:t>
            </a:r>
          </a:p>
        </p:txBody>
      </p:sp>
      <p:sp>
        <p:nvSpPr>
          <p:cNvPr id="5" name="Zástupný obsah 4">
            <a:extLst>
              <a:ext uri="{FF2B5EF4-FFF2-40B4-BE49-F238E27FC236}">
                <a16:creationId xmlns:a16="http://schemas.microsoft.com/office/drawing/2014/main" id="{39DA17B9-C2ED-67F5-4F86-08871F2B4CC4}"/>
              </a:ext>
            </a:extLst>
          </p:cNvPr>
          <p:cNvSpPr>
            <a:spLocks noGrp="1"/>
          </p:cNvSpPr>
          <p:nvPr>
            <p:ph idx="1"/>
          </p:nvPr>
        </p:nvSpPr>
        <p:spPr>
          <a:xfrm>
            <a:off x="720000" y="1447800"/>
            <a:ext cx="10753200" cy="4780200"/>
          </a:xfrm>
        </p:spPr>
        <p:txBody>
          <a:bodyPr/>
          <a:lstStyle/>
          <a:p>
            <a:r>
              <a:rPr lang="cs-CZ" sz="2400" dirty="0"/>
              <a:t>Vezměte si tužku a papír/ mobil a otevřete poznámky</a:t>
            </a:r>
          </a:p>
          <a:p>
            <a:r>
              <a:rPr lang="cs-CZ" sz="2400" dirty="0"/>
              <a:t>Napište si </a:t>
            </a:r>
            <a:r>
              <a:rPr lang="cs-CZ" sz="2400" b="1" dirty="0"/>
              <a:t>10 návyků</a:t>
            </a:r>
            <a:r>
              <a:rPr lang="cs-CZ" sz="2400" dirty="0"/>
              <a:t>, které jste si během života osvojili (pozitivní i negativní.</a:t>
            </a:r>
          </a:p>
          <a:p>
            <a:r>
              <a:rPr lang="cs-CZ" sz="2400" dirty="0"/>
              <a:t>Ke každému návyku připojte, jaký má vliv na váš život nebo na život, který chcete žít:</a:t>
            </a:r>
          </a:p>
          <a:p>
            <a:endParaRPr lang="cs-CZ" sz="2400" dirty="0"/>
          </a:p>
          <a:p>
            <a:pPr marL="72000" indent="0">
              <a:buNone/>
            </a:pPr>
            <a:r>
              <a:rPr lang="cs-CZ" sz="2400" dirty="0"/>
              <a:t>	</a:t>
            </a:r>
            <a:r>
              <a:rPr lang="cs-CZ" sz="2400" b="1" dirty="0"/>
              <a:t>	 + (pozitivní), - (negativní), nebo . (neutrální)</a:t>
            </a:r>
          </a:p>
          <a:p>
            <a:pPr marL="72000" indent="0">
              <a:buNone/>
            </a:pPr>
            <a:endParaRPr lang="cs-CZ" sz="2400" b="1" dirty="0"/>
          </a:p>
          <a:p>
            <a:r>
              <a:rPr lang="cs-CZ" sz="2400" dirty="0"/>
              <a:t>Taky se zamyslete nad tím, které z těchto návyků si chcete udržet, který byste raději nahradili a jak by se Vám změnil život, kdybyste změnili jeden negativní návyk.</a:t>
            </a:r>
          </a:p>
        </p:txBody>
      </p:sp>
    </p:spTree>
    <p:extLst>
      <p:ext uri="{BB962C8B-B14F-4D97-AF65-F5344CB8AC3E}">
        <p14:creationId xmlns:p14="http://schemas.microsoft.com/office/powerpoint/2010/main" val="269635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03FF71EB-D2CB-4923-3F84-89A05EBB3EA6}"/>
              </a:ext>
            </a:extLst>
          </p:cNvPr>
          <p:cNvPicPr>
            <a:picLocks noChangeAspect="1"/>
          </p:cNvPicPr>
          <p:nvPr/>
        </p:nvPicPr>
        <p:blipFill>
          <a:blip r:embed="rId2"/>
          <a:stretch>
            <a:fillRect/>
          </a:stretch>
        </p:blipFill>
        <p:spPr>
          <a:xfrm>
            <a:off x="6937920" y="20334"/>
            <a:ext cx="3844413" cy="6837666"/>
          </a:xfrm>
          <a:prstGeom prst="rect">
            <a:avLst/>
          </a:prstGeom>
        </p:spPr>
      </p:pic>
      <p:sp>
        <p:nvSpPr>
          <p:cNvPr id="2" name="Zástupný symbol pro zápatí 1">
            <a:extLst>
              <a:ext uri="{FF2B5EF4-FFF2-40B4-BE49-F238E27FC236}">
                <a16:creationId xmlns:a16="http://schemas.microsoft.com/office/drawing/2014/main" id="{75C8FE38-43A8-39C1-45AD-256BD3E4119B}"/>
              </a:ext>
            </a:extLst>
          </p:cNvPr>
          <p:cNvSpPr>
            <a:spLocks noGrp="1"/>
          </p:cNvSpPr>
          <p:nvPr>
            <p:ph type="ftr" sz="quarter" idx="10"/>
          </p:nvPr>
        </p:nvSpPr>
        <p:spPr/>
        <p:txBody>
          <a:bodyPr/>
          <a:lstStyle/>
          <a:p>
            <a:r>
              <a:rPr lang="cs-CZ" dirty="0"/>
              <a:t>Zdroj: MELVIL, Atomové návyky – doplňkové materiály k audioknize</a:t>
            </a:r>
          </a:p>
        </p:txBody>
      </p:sp>
      <p:sp>
        <p:nvSpPr>
          <p:cNvPr id="3" name="Zástupný symbol pro číslo snímku 2">
            <a:extLst>
              <a:ext uri="{FF2B5EF4-FFF2-40B4-BE49-F238E27FC236}">
                <a16:creationId xmlns:a16="http://schemas.microsoft.com/office/drawing/2014/main" id="{8FC03F27-35B4-30FD-1F18-674EE5652B2A}"/>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1BFD1A05-BCB6-572E-7B44-698CCAA9FF44}"/>
              </a:ext>
            </a:extLst>
          </p:cNvPr>
          <p:cNvSpPr>
            <a:spLocks noGrp="1"/>
          </p:cNvSpPr>
          <p:nvPr>
            <p:ph type="title"/>
          </p:nvPr>
        </p:nvSpPr>
        <p:spPr/>
        <p:txBody>
          <a:bodyPr/>
          <a:lstStyle/>
          <a:p>
            <a:r>
              <a:rPr lang="cs-CZ" dirty="0"/>
              <a:t>Jak začít návyky budovat?</a:t>
            </a:r>
          </a:p>
        </p:txBody>
      </p:sp>
      <p:pic>
        <p:nvPicPr>
          <p:cNvPr id="11" name="Zástupný obsah 10" descr="Obsah obrázku kruh, diagram, snímek obrazovky, řada/pruh&#10;&#10;Popis byl vytvořen automaticky">
            <a:extLst>
              <a:ext uri="{FF2B5EF4-FFF2-40B4-BE49-F238E27FC236}">
                <a16:creationId xmlns:a16="http://schemas.microsoft.com/office/drawing/2014/main" id="{A2CD741D-D452-1CD3-7495-8BFD27D395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01251"/>
            <a:ext cx="7184928" cy="4631249"/>
          </a:xfrm>
        </p:spPr>
      </p:pic>
    </p:spTree>
    <p:extLst>
      <p:ext uri="{BB962C8B-B14F-4D97-AF65-F5344CB8AC3E}">
        <p14:creationId xmlns:p14="http://schemas.microsoft.com/office/powerpoint/2010/main" val="114334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283066B-254B-4090-8071-6C469A49188D}"/>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1ABE21B5-CB1C-44CB-444C-863A38DC15CE}"/>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7453FC8C-8F20-D50D-BB03-0D03C35A1501}"/>
              </a:ext>
            </a:extLst>
          </p:cNvPr>
          <p:cNvSpPr>
            <a:spLocks noGrp="1"/>
          </p:cNvSpPr>
          <p:nvPr>
            <p:ph idx="1"/>
          </p:nvPr>
        </p:nvSpPr>
        <p:spPr/>
        <p:txBody>
          <a:bodyPr/>
          <a:lstStyle/>
          <a:p>
            <a:r>
              <a:rPr lang="cs-CZ" dirty="0"/>
              <a:t>Změna probíhá ve 3 rovinách (změna výsledku, procesu a identity).</a:t>
            </a:r>
          </a:p>
          <a:p>
            <a:r>
              <a:rPr lang="cs-CZ" dirty="0"/>
              <a:t>Nejúčinnější je soustředit se na to, kým se chceme stát (na identitu).</a:t>
            </a:r>
          </a:p>
          <a:p>
            <a:r>
              <a:rPr lang="cs-CZ" dirty="0"/>
              <a:t>Identita se rodí z toho, co děláme (z návyků) – každým jedním činem „hlasujeme“ pro to, kým chceme být.</a:t>
            </a:r>
          </a:p>
        </p:txBody>
      </p:sp>
    </p:spTree>
    <p:extLst>
      <p:ext uri="{BB962C8B-B14F-4D97-AF65-F5344CB8AC3E}">
        <p14:creationId xmlns:p14="http://schemas.microsoft.com/office/powerpoint/2010/main" val="155571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47F9B0C-8623-B22E-CC35-4FDC5B772455}"/>
              </a:ext>
            </a:extLst>
          </p:cNvPr>
          <p:cNvSpPr>
            <a:spLocks noGrp="1"/>
          </p:cNvSpPr>
          <p:nvPr>
            <p:ph type="ftr" sz="quarter" idx="10"/>
          </p:nvPr>
        </p:nvSpPr>
        <p:spPr/>
        <p:txBody>
          <a:bodyPr/>
          <a:lstStyle/>
          <a:p>
            <a:r>
              <a:rPr lang="cs-CZ" dirty="0"/>
              <a:t>Zdroj: MELVIL, Atomové návyky – doplňkové materiály k audioknize</a:t>
            </a:r>
          </a:p>
        </p:txBody>
      </p:sp>
      <p:sp>
        <p:nvSpPr>
          <p:cNvPr id="3" name="Zástupný symbol pro číslo snímku 2">
            <a:extLst>
              <a:ext uri="{FF2B5EF4-FFF2-40B4-BE49-F238E27FC236}">
                <a16:creationId xmlns:a16="http://schemas.microsoft.com/office/drawing/2014/main" id="{E0D7F6E3-D400-9762-8E7D-B8E35F137743}"/>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FED102DB-7531-81CD-0F27-200395FA9ABE}"/>
              </a:ext>
            </a:extLst>
          </p:cNvPr>
          <p:cNvSpPr>
            <a:spLocks noGrp="1"/>
          </p:cNvSpPr>
          <p:nvPr>
            <p:ph type="title"/>
          </p:nvPr>
        </p:nvSpPr>
        <p:spPr/>
        <p:txBody>
          <a:bodyPr/>
          <a:lstStyle/>
          <a:p>
            <a:r>
              <a:rPr lang="cs-CZ" dirty="0"/>
              <a:t>Fáze vývoje návyku</a:t>
            </a:r>
          </a:p>
        </p:txBody>
      </p:sp>
      <p:pic>
        <p:nvPicPr>
          <p:cNvPr id="9" name="Obrázek 8" descr="Obsah obrázku text, diagram, řada/pruh, Písmo&#10;&#10;Popis byl vytvořen automaticky">
            <a:extLst>
              <a:ext uri="{FF2B5EF4-FFF2-40B4-BE49-F238E27FC236}">
                <a16:creationId xmlns:a16="http://schemas.microsoft.com/office/drawing/2014/main" id="{218C18BD-6B57-A0AE-85F0-242B766DA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670" y="121920"/>
            <a:ext cx="5849330" cy="6614160"/>
          </a:xfrm>
          <a:prstGeom prst="rect">
            <a:avLst/>
          </a:prstGeom>
        </p:spPr>
      </p:pic>
      <p:pic>
        <p:nvPicPr>
          <p:cNvPr id="6" name="Zástupný obsah 6">
            <a:extLst>
              <a:ext uri="{FF2B5EF4-FFF2-40B4-BE49-F238E27FC236}">
                <a16:creationId xmlns:a16="http://schemas.microsoft.com/office/drawing/2014/main" id="{D91AB616-DBD2-1E25-5D04-6C1D4EFE34CA}"/>
              </a:ext>
            </a:extLst>
          </p:cNvPr>
          <p:cNvPicPr>
            <a:picLocks noGrp="1" noChangeAspect="1"/>
          </p:cNvPicPr>
          <p:nvPr>
            <p:ph idx="1"/>
          </p:nvPr>
        </p:nvPicPr>
        <p:blipFill>
          <a:blip r:embed="rId3"/>
          <a:stretch>
            <a:fillRect/>
          </a:stretch>
        </p:blipFill>
        <p:spPr>
          <a:xfrm>
            <a:off x="296536" y="2315488"/>
            <a:ext cx="6046134" cy="1384300"/>
          </a:xfrm>
        </p:spPr>
      </p:pic>
    </p:spTree>
    <p:extLst>
      <p:ext uri="{BB962C8B-B14F-4D97-AF65-F5344CB8AC3E}">
        <p14:creationId xmlns:p14="http://schemas.microsoft.com/office/powerpoint/2010/main" val="183287155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port-prezentace-16-9-cz-v11.potx" id="{68C0F6E9-3E3D-43EF-AA8F-59803821B974}" vid="{5DFD00D7-A41E-477F-8575-56E3B6857AA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1434</TotalTime>
  <Words>1637</Words>
  <Application>Microsoft Macintosh PowerPoint</Application>
  <PresentationFormat>Širokoúhlá obrazovka</PresentationFormat>
  <Paragraphs>166</Paragraphs>
  <Slides>23</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-webkit-standard</vt:lpstr>
      <vt:lpstr>Arial</vt:lpstr>
      <vt:lpstr>Tahoma</vt:lpstr>
      <vt:lpstr>Wingdings</vt:lpstr>
      <vt:lpstr>Prezentace_MU_CZ</vt:lpstr>
      <vt:lpstr>Návyky  a jejich budování</vt:lpstr>
      <vt:lpstr>Co jsou to návyky?</vt:lpstr>
      <vt:lpstr>Zlozvyky</vt:lpstr>
      <vt:lpstr>Malé změny vedou k velkým výsledkům</vt:lpstr>
      <vt:lpstr>Prezentace aplikace PowerPoint</vt:lpstr>
      <vt:lpstr>ÚKOL 1: Seznam mých návyků (10 minut)</vt:lpstr>
      <vt:lpstr>Jak začít návyky budovat?</vt:lpstr>
      <vt:lpstr>Prezentace aplikace PowerPoint</vt:lpstr>
      <vt:lpstr>Fáze vývoje návyku</vt:lpstr>
      <vt:lpstr>Prezentace aplikace PowerPoint</vt:lpstr>
      <vt:lpstr>PODNĚT – TOUHA – REAKCE – ODMĚNA </vt:lpstr>
      <vt:lpstr>PODNĚT a jeho nápadnost </vt:lpstr>
      <vt:lpstr>TOUHA a ODMĚNA  </vt:lpstr>
      <vt:lpstr>MUSÍ TO BÝT SNADNÉ</vt:lpstr>
      <vt:lpstr>ZÁKON NEJMENŠÍHO ODPORU</vt:lpstr>
      <vt:lpstr>MUSÍ TO BÝT USPOKOJIVÉ</vt:lpstr>
      <vt:lpstr>MUSÍ TO BÝT NEUSPOKOJIVÉ – špatný návyk</vt:lpstr>
      <vt:lpstr>Zásada zlatého středu – vrchol motivace</vt:lpstr>
      <vt:lpstr>Osvojení návyku a disciplíny</vt:lpstr>
      <vt:lpstr>PRAVIDLA</vt:lpstr>
      <vt:lpstr>ÚKOL 2: Strategie pro tvorbu návyku</vt:lpstr>
      <vt:lpstr>Překážky na cestě k novému návyku</vt:lpstr>
      <vt:lpstr>ÚKOL 3: Strategie pro překování překážek a nastavení pravidel u nového návyku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Michaela Beníčková</dc:creator>
  <cp:lastModifiedBy>Michaela Beníčková</cp:lastModifiedBy>
  <cp:revision>6</cp:revision>
  <cp:lastPrinted>1601-01-01T00:00:00Z</cp:lastPrinted>
  <dcterms:created xsi:type="dcterms:W3CDTF">2024-09-30T08:25:38Z</dcterms:created>
  <dcterms:modified xsi:type="dcterms:W3CDTF">2024-10-01T08:20:20Z</dcterms:modified>
</cp:coreProperties>
</file>