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4902" autoAdjust="0"/>
  </p:normalViewPr>
  <p:slideViewPr>
    <p:cSldViewPr>
      <p:cViewPr varScale="1">
        <p:scale>
          <a:sx n="60" d="100"/>
          <a:sy n="60" d="100"/>
        </p:scale>
        <p:origin x="-25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FDFA2-3D88-4AE9-970F-45AA43BAA0A6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5189E-6017-468D-8E6F-2A5180D8288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067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Až</a:t>
            </a:r>
            <a:r>
              <a:rPr lang="cs-CZ" sz="1000" baseline="0" dirty="0" smtClean="0"/>
              <a:t> do věku dospělosti se člověk v mnoha směrech mění. Má-li být trénink dlouhodobě úspěšný, nelze tato fakta ignorovat.</a:t>
            </a:r>
          </a:p>
          <a:p>
            <a:r>
              <a:rPr lang="cs-CZ" sz="1000" baseline="0" dirty="0" smtClean="0"/>
              <a:t>Nervová soustava je po 6.roce dostatečně vyzrálá i pro složitější, koordinačně náročné pohyby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5189E-6017-468D-8E6F-2A5180D8288B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Stupeň biologického</a:t>
            </a:r>
            <a:r>
              <a:rPr lang="cs-CZ" baseline="0" dirty="0" smtClean="0"/>
              <a:t> rozvoje se přímo dotýká sportu a tréninku mládeže a stupeň tělesného rozvoje se přímo odráží na sportovní výkonnosti. Více vyvinutí jedinci dosahuji díky své tělesné převaze poměrně dobrých výkonů a zpravidla vydrží i vyšší tréninkové zatížení. Nezřídka jsou považováni za talenty, později však bývají dosaženi a předstiženi. Rozdíl mezi stejně starými jedinci může být v některých obdobích až 3 roky.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5189E-6017-468D-8E6F-2A5180D8288B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Nově</a:t>
            </a:r>
            <a:r>
              <a:rPr lang="cs-CZ" baseline="0" dirty="0" smtClean="0"/>
              <a:t> naučené</a:t>
            </a:r>
            <a:r>
              <a:rPr lang="cs-CZ" dirty="0" smtClean="0"/>
              <a:t> dovednosti mohou  mít malou trvanlivost</a:t>
            </a:r>
            <a:r>
              <a:rPr lang="cs-CZ" baseline="0" dirty="0" smtClean="0"/>
              <a:t> při nedostatečně častém opakování.</a:t>
            </a:r>
          </a:p>
          <a:p>
            <a:r>
              <a:rPr lang="cs-CZ" baseline="0" dirty="0" smtClean="0"/>
              <a:t>Preferujeme herní formu učení. Nejefektivnější forma učení – IMITAČNÍ: předvedení dokonalé ukázky, děti se ji snaží napodobit. Rozvíjíme koordinaci a rovnováhu. 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5189E-6017-468D-8E6F-2A5180D8288B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Charakteristika</a:t>
            </a:r>
            <a:r>
              <a:rPr lang="cs-CZ" baseline="0" dirty="0" smtClean="0"/>
              <a:t> období: děti jsou snadno ovladatelné, optimistické, mají zájem o vše nové. Soutěží rády a s vervou. Baví je hra. </a:t>
            </a:r>
          </a:p>
          <a:p>
            <a:r>
              <a:rPr lang="cs-CZ" baseline="0" dirty="0" smtClean="0"/>
              <a:t>Děti snadno přijímají názory druhých, proto by trenér měl působit především vlastním příkladem, být přirozenou autoritou. Elán dětí je třeba postupně usměrňovat od spontánní pohybové aktivity k systematickému tréninku, s čím souvisí i usměrňování morálních norem.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5189E-6017-468D-8E6F-2A5180D8288B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11-12 let vrchol ve všeobecném vývoji. Roztěkanosti pohybů přechází v plynulost, účelnost</a:t>
            </a:r>
            <a:r>
              <a:rPr lang="cs-CZ" baseline="0" dirty="0" smtClean="0"/>
              <a:t> a přesnost provedení. Děti rychle chápou a snadno se učí nové pohybové dovednosti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5189E-6017-468D-8E6F-2A5180D8288B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 větší obtíže</a:t>
            </a:r>
            <a:r>
              <a:rPr lang="cs-CZ" baseline="0" dirty="0" smtClean="0"/>
              <a:t> jsou přechodné a časem odezní. Trenér by měl být starším a zkušenějším (chápajícím) přítelem, jít příkladem v dobrém slova smyslu.</a:t>
            </a:r>
          </a:p>
          <a:p>
            <a:r>
              <a:rPr lang="cs-CZ" dirty="0" smtClean="0"/>
              <a:t>Je</a:t>
            </a:r>
            <a:r>
              <a:rPr lang="cs-CZ" baseline="0" dirty="0" smtClean="0"/>
              <a:t> třeba upevňovat zájem o sport, ale současně je třeba se vyvarovat toho, že nic jiného neexistuje.</a:t>
            </a:r>
          </a:p>
          <a:p>
            <a:r>
              <a:rPr lang="cs-CZ" baseline="0" dirty="0" smtClean="0"/>
              <a:t>Svěřence vedeme k lepšímu využívání času.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5189E-6017-468D-8E6F-2A5180D8288B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82A012-9DAB-4828-BF16-33F70B580ECC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B1CDD7-EC4B-41FF-AD09-8BC03222E9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2A012-9DAB-4828-BF16-33F70B580ECC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1CDD7-EC4B-41FF-AD09-8BC03222E9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2A012-9DAB-4828-BF16-33F70B580ECC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1CDD7-EC4B-41FF-AD09-8BC03222E9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2A012-9DAB-4828-BF16-33F70B580ECC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1CDD7-EC4B-41FF-AD09-8BC03222E9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2A012-9DAB-4828-BF16-33F70B580ECC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1CDD7-EC4B-41FF-AD09-8BC03222E9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2A012-9DAB-4828-BF16-33F70B580ECC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1CDD7-EC4B-41FF-AD09-8BC03222E9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2A012-9DAB-4828-BF16-33F70B580ECC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1CDD7-EC4B-41FF-AD09-8BC03222E9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2A012-9DAB-4828-BF16-33F70B580ECC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1CDD7-EC4B-41FF-AD09-8BC03222E9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82A012-9DAB-4828-BF16-33F70B580ECC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1CDD7-EC4B-41FF-AD09-8BC03222E9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82A012-9DAB-4828-BF16-33F70B580ECC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B1CDD7-EC4B-41FF-AD09-8BC03222E9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82A012-9DAB-4828-BF16-33F70B580ECC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B1CDD7-EC4B-41FF-AD09-8BC03222E9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82A012-9DAB-4828-BF16-33F70B580ECC}" type="datetimeFigureOut">
              <a:rPr lang="cs-CZ" smtClean="0"/>
              <a:pPr/>
              <a:t>21.9.2020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B1CDD7-EC4B-41FF-AD09-8BC03222E9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Vývojové zákonitosti žákovského a dorosteneckého věku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smtClean="0"/>
              <a:t>Děkuji za pozornost…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smtClean="0"/>
              <a:t>Následuje přednáška: </a:t>
            </a:r>
          </a:p>
          <a:p>
            <a:pPr marL="109728" indent="0">
              <a:buNone/>
            </a:pPr>
            <a:r>
              <a:rPr lang="cs-CZ" dirty="0" smtClean="0"/>
              <a:t>Dlouhodobá koncepce sportovního tréninku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111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změnami tělesných rozměrů a proporcí</a:t>
            </a:r>
          </a:p>
          <a:p>
            <a:r>
              <a:rPr lang="cs-CZ" dirty="0" smtClean="0"/>
              <a:t>stavbou a funkcí tělesných orgánů</a:t>
            </a:r>
          </a:p>
          <a:p>
            <a:r>
              <a:rPr lang="cs-CZ" dirty="0" smtClean="0"/>
              <a:t>psychikou, chováním</a:t>
            </a:r>
          </a:p>
          <a:p>
            <a:r>
              <a:rPr lang="cs-CZ" dirty="0" smtClean="0"/>
              <a:t>výkonností</a:t>
            </a:r>
          </a:p>
          <a:p>
            <a:endParaRPr lang="cs-CZ" dirty="0" smtClean="0"/>
          </a:p>
          <a:p>
            <a:r>
              <a:rPr lang="cs-CZ" dirty="0" smtClean="0"/>
              <a:t>změny – do 18ti let hovoříme o růstu, vývoji a dozrávání - mají různou intenzitu a dynamiku</a:t>
            </a:r>
          </a:p>
          <a:p>
            <a:r>
              <a:rPr lang="cs-CZ" dirty="0" smtClean="0"/>
              <a:t>přímo souvisí se sportovním výkonem: v důsledku vývojových změn se výkonnost v pohybových činnostech přirozeně zvyšuje.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Věkové zvláštnosti jsou definovány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Věk dítěte je dán:</a:t>
            </a:r>
          </a:p>
          <a:p>
            <a:r>
              <a:rPr lang="cs-CZ" dirty="0" smtClean="0"/>
              <a:t> kalendářním věkem (=datum narození) </a:t>
            </a:r>
          </a:p>
          <a:p>
            <a:r>
              <a:rPr lang="cs-CZ" dirty="0" smtClean="0"/>
              <a:t>biologickým věkem (=stupněm dosaženého vývoje, tzn. výškou a hmotností, proporcemi, kostní zralostí…)</a:t>
            </a:r>
          </a:p>
          <a:p>
            <a:endParaRPr lang="cs-CZ" dirty="0" smtClean="0"/>
          </a:p>
          <a:p>
            <a:r>
              <a:rPr lang="cs-CZ" dirty="0" smtClean="0"/>
              <a:t>Vývojová akcelerace (=biologický věk je vyšší než kalendářní věk)</a:t>
            </a:r>
          </a:p>
          <a:p>
            <a:r>
              <a:rPr lang="cs-CZ" dirty="0" smtClean="0"/>
              <a:t>Vývojová retardace (=kalendářní věk převyšuje věk biologický)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Kalendářní x Biologický věk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mladší školní věk (6-11 let)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starší školní věk (11-15 let)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dorostový věk (15-18 let)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KALENDÁŘNÍ VĚK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Pohybový vývoj je charakterizován: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vysokou spontánní aktivitou</a:t>
            </a:r>
          </a:p>
          <a:p>
            <a:r>
              <a:rPr lang="cs-CZ" dirty="0" smtClean="0"/>
              <a:t>lehkým a rychlým učením nových pohybových dovedností</a:t>
            </a:r>
          </a:p>
          <a:p>
            <a:r>
              <a:rPr lang="cs-CZ" dirty="0" smtClean="0"/>
              <a:t>nejpříznivější věk pro motorické učení</a:t>
            </a:r>
          </a:p>
          <a:p>
            <a:r>
              <a:rPr lang="cs-CZ" dirty="0" smtClean="0"/>
              <a:t>zlepšuje se schopnost provádět složitější koordinační pohyby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školní věk (6-11 let)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Trenérský přístup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tréninku a soutěžení převládá herní princip (tzn. radostný charakter činnosti, příjemné prožitky z pohybu)</a:t>
            </a:r>
          </a:p>
          <a:p>
            <a:r>
              <a:rPr lang="cs-CZ" dirty="0" smtClean="0"/>
              <a:t>prohry by neměly být negativně hodnoceny ani trenérem ani rodiči (zbytečný stres)</a:t>
            </a:r>
          </a:p>
          <a:p>
            <a:r>
              <a:rPr lang="cs-CZ" dirty="0" smtClean="0"/>
              <a:t>tréninková činnost musí být pestrá a často obměňovaná</a:t>
            </a:r>
          </a:p>
          <a:p>
            <a:r>
              <a:rPr lang="cs-CZ" dirty="0" smtClean="0"/>
              <a:t>formujeme kladný vztah ke sportu</a:t>
            </a:r>
          </a:p>
          <a:p>
            <a:r>
              <a:rPr lang="cs-CZ" dirty="0" smtClean="0"/>
              <a:t>rozvoj koncentrace, posilování vůle, formování osobnosti, kolektivní cítění</a:t>
            </a:r>
          </a:p>
          <a:p>
            <a:r>
              <a:rPr lang="cs-CZ" dirty="0" smtClean="0"/>
              <a:t>Výchovné působení trenéra by mělo posilovat správnou životosprávu, hygienické návyky a celkový denní režim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Mladší školní věk (6-11 let)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Pohybový vývoj je charakterizován:</a:t>
            </a:r>
          </a:p>
          <a:p>
            <a:endParaRPr lang="cs-CZ" dirty="0" smtClean="0"/>
          </a:p>
          <a:p>
            <a:r>
              <a:rPr lang="cs-CZ" dirty="0" smtClean="0"/>
              <a:t>dokonalejší a přesnější provedení pohybu</a:t>
            </a:r>
          </a:p>
          <a:p>
            <a:r>
              <a:rPr lang="cs-CZ" dirty="0" smtClean="0"/>
              <a:t>rychlé pochopení, snadno se učí nové pohybové dovednosti</a:t>
            </a:r>
          </a:p>
          <a:p>
            <a:r>
              <a:rPr lang="cs-CZ" dirty="0" smtClean="0"/>
              <a:t>dovednosti naučené v tomto období mají dlouhodobější charakter</a:t>
            </a:r>
          </a:p>
          <a:p>
            <a:r>
              <a:rPr lang="cs-CZ" dirty="0" smtClean="0"/>
              <a:t>ke konci období nástup puberty = disproporce mezi částmi těla</a:t>
            </a:r>
          </a:p>
          <a:p>
            <a:r>
              <a:rPr lang="cs-CZ" dirty="0" smtClean="0"/>
              <a:t>v období puberty zhoršení koordinace, přesnosti a plynulosti pohybů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Starší školní věk (11-15 let)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Trenérský přístup</a:t>
            </a:r>
          </a:p>
          <a:p>
            <a:endParaRPr lang="cs-CZ" dirty="0" smtClean="0"/>
          </a:p>
          <a:p>
            <a:r>
              <a:rPr lang="cs-CZ" dirty="0" smtClean="0"/>
              <a:t>vyžaduje vědomosti a zkušenosti</a:t>
            </a:r>
          </a:p>
          <a:p>
            <a:r>
              <a:rPr lang="cs-CZ" dirty="0" smtClean="0"/>
              <a:t>snaha o získání důvěry = diskrétní a taktní přístup</a:t>
            </a:r>
          </a:p>
          <a:p>
            <a:r>
              <a:rPr lang="cs-CZ" dirty="0" smtClean="0"/>
              <a:t>prohřešky řešit až s odstupem času - po odpadnutí vášní</a:t>
            </a:r>
          </a:p>
          <a:p>
            <a:r>
              <a:rPr lang="cs-CZ" dirty="0" smtClean="0"/>
              <a:t>nedostatky vytýkat „mezi čtyřma očima“</a:t>
            </a:r>
          </a:p>
          <a:p>
            <a:r>
              <a:rPr lang="cs-CZ" dirty="0" smtClean="0"/>
              <a:t>trénink přechází od hry k systematické činnosti – stává se povinností (chce-li sportovec v budoucnosti dosáhnout úspěchů)</a:t>
            </a:r>
          </a:p>
          <a:p>
            <a:r>
              <a:rPr lang="cs-CZ" dirty="0" smtClean="0"/>
              <a:t>podpora nejen ve sportu, ale i v kulturním vyžití, při plnění školních povinností,…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Starší školní věk (11-15 let)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Vysoká efektivita tréninku:</a:t>
            </a:r>
          </a:p>
          <a:p>
            <a:r>
              <a:rPr lang="cs-CZ" dirty="0" smtClean="0"/>
              <a:t>základní koordinace pohybů: 6-8 let</a:t>
            </a:r>
          </a:p>
          <a:p>
            <a:r>
              <a:rPr lang="cs-CZ" dirty="0" smtClean="0"/>
              <a:t>kombinace pohybů: 7-10 let</a:t>
            </a:r>
          </a:p>
          <a:p>
            <a:r>
              <a:rPr lang="cs-CZ" dirty="0" smtClean="0"/>
              <a:t>rychlostní schopnosti (frekvence): 7-10 let</a:t>
            </a:r>
          </a:p>
          <a:p>
            <a:r>
              <a:rPr lang="cs-CZ" dirty="0" smtClean="0"/>
              <a:t>rovnováha: 8-13 let</a:t>
            </a:r>
          </a:p>
          <a:p>
            <a:r>
              <a:rPr lang="cs-CZ" dirty="0" smtClean="0"/>
              <a:t>pohyblivost: 10-13 let</a:t>
            </a:r>
          </a:p>
          <a:p>
            <a:r>
              <a:rPr lang="cs-CZ" dirty="0" smtClean="0"/>
              <a:t>komplikovaná motorika: 10-13 let</a:t>
            </a:r>
          </a:p>
          <a:p>
            <a:r>
              <a:rPr lang="cs-CZ" dirty="0" smtClean="0"/>
              <a:t>přesnost pohybu: 10-13 let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Střední efektivita tréninku:</a:t>
            </a:r>
          </a:p>
          <a:p>
            <a:r>
              <a:rPr lang="cs-CZ" dirty="0" smtClean="0"/>
              <a:t>správné a rychlé reakce: 7-11 let</a:t>
            </a:r>
          </a:p>
          <a:p>
            <a:r>
              <a:rPr lang="cs-CZ" dirty="0" smtClean="0"/>
              <a:t>rychlá a výbušná síla: 10-15 let</a:t>
            </a:r>
          </a:p>
          <a:p>
            <a:r>
              <a:rPr lang="cs-CZ" dirty="0" smtClean="0"/>
              <a:t>základní silový rozvoj: 10-13 let</a:t>
            </a:r>
          </a:p>
          <a:p>
            <a:r>
              <a:rPr lang="cs-CZ" dirty="0" smtClean="0"/>
              <a:t>vytrvalost: 11-14 let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1101</TotalTime>
  <Words>756</Words>
  <Application>Microsoft Office PowerPoint</Application>
  <PresentationFormat>Předvádění na obrazovce (4:3)</PresentationFormat>
  <Paragraphs>98</Paragraphs>
  <Slides>10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Shluk</vt:lpstr>
      <vt:lpstr>Vývojové zákonitosti žákovského a dorosteneckého věku</vt:lpstr>
      <vt:lpstr>Věkové zvláštnosti jsou definovány</vt:lpstr>
      <vt:lpstr>Kalendářní x Biologický věk</vt:lpstr>
      <vt:lpstr>KALENDÁŘNÍ VĚK</vt:lpstr>
      <vt:lpstr>Mladší školní věk (6-11 let)</vt:lpstr>
      <vt:lpstr>Mladší školní věk (6-11 let)</vt:lpstr>
      <vt:lpstr>Starší školní věk (11-15 let)</vt:lpstr>
      <vt:lpstr>Starší školní věk (11-15 let)</vt:lpstr>
      <vt:lpstr>Shrnutí</vt:lpstr>
      <vt:lpstr>Prezentace aplikace PowerPoint</vt:lpstr>
    </vt:vector>
  </TitlesOfParts>
  <Company>Teplarny Brno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Vývojové zákonitosti žákovského a dorosteneckého věku</dc:title>
  <dc:creator>Jana Satrapova</dc:creator>
  <cp:lastModifiedBy>Jana Satrapová</cp:lastModifiedBy>
  <cp:revision>31</cp:revision>
  <dcterms:created xsi:type="dcterms:W3CDTF">2010-09-17T20:37:53Z</dcterms:created>
  <dcterms:modified xsi:type="dcterms:W3CDTF">2020-09-21T11:11:40Z</dcterms:modified>
</cp:coreProperties>
</file>