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0" r:id="rId12"/>
    <p:sldId id="266" r:id="rId13"/>
    <p:sldId id="267" r:id="rId14"/>
    <p:sldId id="268" r:id="rId15"/>
    <p:sldId id="269" r:id="rId16"/>
    <p:sldId id="271" r:id="rId17"/>
    <p:sldId id="273" r:id="rId18"/>
    <p:sldId id="274" r:id="rId19"/>
    <p:sldId id="272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6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5912-7CC1-4EC5-8395-3FE528C81C28}" type="datetimeFigureOut">
              <a:rPr lang="cs-CZ" smtClean="0"/>
              <a:t>22.03.2021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DBF7E-D9CF-49D6-8882-6B5B78182E62}" type="slidenum">
              <a:rPr lang="cs-CZ" smtClean="0"/>
              <a:t>‹#›</a:t>
            </a:fld>
            <a:endParaRPr lang="cs-CZ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5912-7CC1-4EC5-8395-3FE528C81C28}" type="datetimeFigureOut">
              <a:rPr lang="cs-CZ" smtClean="0"/>
              <a:t>22.03.2021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DBF7E-D9CF-49D6-8882-6B5B78182E6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5912-7CC1-4EC5-8395-3FE528C81C28}" type="datetimeFigureOut">
              <a:rPr lang="cs-CZ" smtClean="0"/>
              <a:t>22.03.2021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DBF7E-D9CF-49D6-8882-6B5B78182E6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5912-7CC1-4EC5-8395-3FE528C81C28}" type="datetimeFigureOut">
              <a:rPr lang="cs-CZ" smtClean="0"/>
              <a:t>22.03.2021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DBF7E-D9CF-49D6-8882-6B5B78182E6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5912-7CC1-4EC5-8395-3FE528C81C28}" type="datetimeFigureOut">
              <a:rPr lang="cs-CZ" smtClean="0"/>
              <a:t>22.03.2021</a:t>
            </a:fld>
            <a:endParaRPr lang="cs-CZ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DBF7E-D9CF-49D6-8882-6B5B78182E6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5912-7CC1-4EC5-8395-3FE528C81C28}" type="datetimeFigureOut">
              <a:rPr lang="cs-CZ" smtClean="0"/>
              <a:t>22.03.2021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DBF7E-D9CF-49D6-8882-6B5B78182E6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5912-7CC1-4EC5-8395-3FE528C81C28}" type="datetimeFigureOut">
              <a:rPr lang="cs-CZ" smtClean="0"/>
              <a:t>22.03.2021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DBF7E-D9CF-49D6-8882-6B5B78182E6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5912-7CC1-4EC5-8395-3FE528C81C28}" type="datetimeFigureOut">
              <a:rPr lang="cs-CZ" smtClean="0"/>
              <a:t>22.03.2021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DBF7E-D9CF-49D6-8882-6B5B78182E6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5912-7CC1-4EC5-8395-3FE528C81C28}" type="datetimeFigureOut">
              <a:rPr lang="cs-CZ" smtClean="0"/>
              <a:t>22.03.2021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DBF7E-D9CF-49D6-8882-6B5B78182E6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5912-7CC1-4EC5-8395-3FE528C81C28}" type="datetimeFigureOut">
              <a:rPr lang="cs-CZ" smtClean="0"/>
              <a:t>22.03.2021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DBF7E-D9CF-49D6-8882-6B5B78182E62}" type="slidenum">
              <a:rPr lang="cs-CZ" smtClean="0"/>
              <a:t>‹#›</a:t>
            </a:fld>
            <a:endParaRPr lang="cs-CZ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5912-7CC1-4EC5-8395-3FE528C81C28}" type="datetimeFigureOut">
              <a:rPr lang="cs-CZ" smtClean="0"/>
              <a:t>22.03.2021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DBF7E-D9CF-49D6-8882-6B5B78182E62}" type="slidenum">
              <a:rPr lang="cs-CZ" smtClean="0"/>
              <a:t>‹#›</a:t>
            </a:fld>
            <a:endParaRPr lang="cs-CZ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0E475912-7CC1-4EC5-8395-3FE528C81C28}" type="datetimeFigureOut">
              <a:rPr lang="cs-CZ" smtClean="0"/>
              <a:t>22.03.2021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DBDBF7E-D9CF-49D6-8882-6B5B78182E62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Vytrvalostní trénink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plavecký trénink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10789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 1 – shrnutí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 začátku sezóny 8-12 týdnů tvoří 60 – 70 % objemu plavání</a:t>
            </a:r>
          </a:p>
          <a:p>
            <a:r>
              <a:rPr lang="cs-CZ" dirty="0" smtClean="0"/>
              <a:t>aerobní kapacita se pravděpodobně zvyšuje na úkor anaerobní kapacity (rozporuplné výzkumy) je žádoucí v dalších fázích sezóny trénink vytrvalosti omezit</a:t>
            </a:r>
          </a:p>
          <a:p>
            <a:r>
              <a:rPr lang="cs-CZ" dirty="0" smtClean="0"/>
              <a:t>aerobní kapacita se nesmí snížit příliš – plavec „nevydrží“ závod</a:t>
            </a:r>
          </a:p>
          <a:p>
            <a:r>
              <a:rPr lang="cs-CZ" dirty="0" smtClean="0"/>
              <a:t>zvyšuje % metabolismu tuků (není důležitým zdrojem energie při závodech)</a:t>
            </a:r>
          </a:p>
          <a:p>
            <a:r>
              <a:rPr lang="cs-CZ" dirty="0" smtClean="0"/>
              <a:t>využití glykogenu je nižší než v En2 a En3, využíváme ho, aby svaly dostaly prostor k obnově glykogenu po prahovém a </a:t>
            </a:r>
            <a:r>
              <a:rPr lang="cs-CZ" dirty="0" err="1" smtClean="0"/>
              <a:t>přetěžovacím</a:t>
            </a:r>
            <a:r>
              <a:rPr lang="cs-CZ" dirty="0" smtClean="0"/>
              <a:t> tréninku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71114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En1 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3x800 na 70-80%, TF 120-150, úsilí malé až střední</a:t>
            </a:r>
          </a:p>
          <a:p>
            <a:r>
              <a:rPr lang="cs-CZ" dirty="0" smtClean="0"/>
              <a:t>souvislé plavání 2000 m</a:t>
            </a:r>
          </a:p>
          <a:p>
            <a:r>
              <a:rPr lang="cs-CZ" dirty="0" smtClean="0"/>
              <a:t>15x200 </a:t>
            </a:r>
            <a:r>
              <a:rPr lang="cs-CZ" dirty="0" err="1" smtClean="0"/>
              <a:t>io</a:t>
            </a:r>
            <a:r>
              <a:rPr lang="cs-CZ" dirty="0" smtClean="0"/>
              <a:t>. 10-15´´</a:t>
            </a:r>
          </a:p>
          <a:p>
            <a:r>
              <a:rPr lang="cs-CZ" dirty="0" smtClean="0"/>
              <a:t>.....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52274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En2 </a:t>
            </a:r>
            <a:r>
              <a:rPr lang="cs-CZ" dirty="0"/>
              <a:t>– </a:t>
            </a:r>
            <a:r>
              <a:rPr lang="cs-CZ" dirty="0" smtClean="0"/>
              <a:t>prahový </a:t>
            </a:r>
            <a:r>
              <a:rPr lang="cs-CZ" dirty="0"/>
              <a:t>vytrvalostní trénink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tréninková rychlost odpovídá prahové rychlosti (rychlost anaerobního prahu jedince)</a:t>
            </a:r>
          </a:p>
          <a:p>
            <a:r>
              <a:rPr lang="cs-CZ" sz="3200" dirty="0" smtClean="0"/>
              <a:t>určujeme individuálně</a:t>
            </a:r>
          </a:p>
          <a:p>
            <a:r>
              <a:rPr lang="cs-CZ" sz="3200" dirty="0" smtClean="0"/>
              <a:t>je to velmi efektivní tréninková metoda</a:t>
            </a:r>
          </a:p>
          <a:p>
            <a:r>
              <a:rPr lang="cs-CZ" sz="3200" dirty="0" smtClean="0"/>
              <a:t>pauza mezi tímto typem tréninku by měla být minimálně 36 hodin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2699242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En2 - účinky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hlavní účinky</a:t>
            </a:r>
          </a:p>
          <a:p>
            <a:pPr lvl="1"/>
            <a:r>
              <a:rPr lang="cs-CZ" dirty="0" smtClean="0"/>
              <a:t>zvýšení procenta využití VO2max</a:t>
            </a:r>
          </a:p>
          <a:p>
            <a:pPr lvl="1"/>
            <a:r>
              <a:rPr lang="cs-CZ" dirty="0" smtClean="0"/>
              <a:t>zvýšené odstraňování laktátu ze svalů a krve</a:t>
            </a:r>
          </a:p>
          <a:p>
            <a:pPr lvl="1"/>
            <a:r>
              <a:rPr lang="cs-CZ" dirty="0" smtClean="0"/>
              <a:t>zvýšení počtu kapilár v okolí pomalých a rychlých svalových vláken</a:t>
            </a:r>
          </a:p>
          <a:p>
            <a:pPr lvl="1"/>
            <a:r>
              <a:rPr lang="cs-CZ" dirty="0" smtClean="0"/>
              <a:t>zvýšení myoglobinu a mitochondrií v pomalých a rychlých svalových vláknech</a:t>
            </a:r>
          </a:p>
          <a:p>
            <a:r>
              <a:rPr lang="cs-CZ" dirty="0" smtClean="0"/>
              <a:t>druhotné účinky</a:t>
            </a:r>
          </a:p>
          <a:p>
            <a:pPr lvl="1"/>
            <a:r>
              <a:rPr lang="cs-CZ" dirty="0" smtClean="0"/>
              <a:t>zvýšení objemu srdečního stahu</a:t>
            </a:r>
          </a:p>
          <a:p>
            <a:pPr lvl="1"/>
            <a:r>
              <a:rPr lang="cs-CZ" dirty="0" smtClean="0"/>
              <a:t>zvýšení kapacity plicních kapilár</a:t>
            </a:r>
          </a:p>
          <a:p>
            <a:pPr lvl="1"/>
            <a:r>
              <a:rPr lang="cs-CZ" dirty="0" smtClean="0"/>
              <a:t>zlepšení toku krve</a:t>
            </a:r>
          </a:p>
          <a:p>
            <a:pPr lvl="1"/>
            <a:r>
              <a:rPr lang="cs-CZ" dirty="0" smtClean="0"/>
              <a:t>zvýšení VO2max zejména v rychlých svalových vláknech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14304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En2 sezónní plánování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určitý podíl En2 by měl být zařazován do všech fází plavecké tréninkové sezóny</a:t>
            </a:r>
          </a:p>
          <a:p>
            <a:r>
              <a:rPr lang="cs-CZ" dirty="0" smtClean="0"/>
              <a:t>množství En 2 by se mělo snižovat během závěrečných 3-4 týdnů před vyladěním</a:t>
            </a:r>
          </a:p>
          <a:p>
            <a:r>
              <a:rPr lang="cs-CZ" dirty="0" smtClean="0"/>
              <a:t>hlavním zdrojem energie je glykogen</a:t>
            </a:r>
          </a:p>
          <a:p>
            <a:r>
              <a:rPr lang="cs-CZ" dirty="0" smtClean="0"/>
              <a:t>pokud plavec odplave sérii dlouhou 1500 m a více, ztratí pracující svaly 50-70 % zásob glykogenu</a:t>
            </a:r>
          </a:p>
          <a:p>
            <a:r>
              <a:rPr lang="cs-CZ" dirty="0" smtClean="0"/>
              <a:t>jakmile je glykogen vyčerpán je třeba zařadit sníženou aktivitu 24-48 hodin pro obnovení většiny jeho zásob</a:t>
            </a:r>
          </a:p>
          <a:p>
            <a:r>
              <a:rPr lang="cs-CZ" dirty="0" smtClean="0"/>
              <a:t>při nedodržení hrozí ztráta svalové hmoty a jejich vytrvalost se spíše sníží než zlepší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77473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 2 sestavování sérií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DÉLKA SÉRIE 500 – 4000 m (za optimální se považuje něco mezi 2000 – 4000 m), vyjádřeno v čase 6 – 45´, ideální doba trvání 20-45´</a:t>
            </a:r>
          </a:p>
          <a:p>
            <a:r>
              <a:rPr lang="cs-CZ" dirty="0" smtClean="0"/>
              <a:t>DÉLKA OPAKOVÁNÍ 25 – 4000 m, doporučovány jsou úseky 200 m a delší; u kratších úseků lze plavat rychleji než prahovou rychlostí (časté odpočinky), což ale stimuluje více anaerobní metabolismus než aerobní a účinek tréninku se snižuje</a:t>
            </a:r>
          </a:p>
          <a:p>
            <a:r>
              <a:rPr lang="cs-CZ" dirty="0" smtClean="0"/>
              <a:t>DÉLKA ODPOČINKU pro 25-50 m 5-10´´, se zvyšujícím se počtem opakování mohu prodloužit, 15-30´´ pro jakoukoli další délku opakovaní</a:t>
            </a:r>
          </a:p>
        </p:txBody>
      </p:sp>
    </p:spTree>
    <p:extLst>
      <p:ext uri="{BB962C8B-B14F-4D97-AF65-F5344CB8AC3E}">
        <p14:creationId xmlns:p14="http://schemas.microsoft.com/office/powerpoint/2010/main" val="33144575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En 2 sestavování sérií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TRÉNINKOVÁ RYCHLOST na úrovni anaerobního </a:t>
            </a:r>
            <a:r>
              <a:rPr lang="cs-CZ" dirty="0" smtClean="0"/>
              <a:t>prahu</a:t>
            </a:r>
          </a:p>
          <a:p>
            <a:r>
              <a:rPr lang="cs-CZ" dirty="0" smtClean="0"/>
              <a:t>plavec nemusí trénovat přesně prahovou rychlostí, když to +/- trefí, má trénink stejný účinek</a:t>
            </a:r>
            <a:endParaRPr lang="cs-CZ" dirty="0"/>
          </a:p>
          <a:p>
            <a:r>
              <a:rPr lang="cs-CZ" dirty="0" smtClean="0"/>
              <a:t>laboratorní měření hodnota laktátu 3-5 </a:t>
            </a:r>
            <a:r>
              <a:rPr lang="cs-CZ" dirty="0" err="1" smtClean="0"/>
              <a:t>mmol</a:t>
            </a:r>
            <a:r>
              <a:rPr lang="cs-CZ" dirty="0" smtClean="0"/>
              <a:t>/l krve</a:t>
            </a:r>
          </a:p>
          <a:p>
            <a:r>
              <a:rPr lang="cs-CZ" dirty="0" smtClean="0"/>
              <a:t>s využitím TF: 10-20 tepů pod SF </a:t>
            </a:r>
            <a:r>
              <a:rPr lang="cs-CZ" dirty="0" err="1" smtClean="0"/>
              <a:t>max</a:t>
            </a:r>
            <a:endParaRPr lang="cs-CZ" dirty="0" smtClean="0"/>
          </a:p>
          <a:p>
            <a:r>
              <a:rPr lang="cs-CZ" dirty="0" smtClean="0"/>
              <a:t>nejjednodušší způsob, jak zajistit, aby plavec plaval v blízkosti prahové rychlosti je sestavit sérii tak, že ji nemůže plavat rychleji ani s maximálním úsilím – 20´ a krátké odpočinky (pokud začnou ze začátku plavat rychleji, zakyselení a vyčerpaný glykogen je donutí zpomalit); pozor, nesmíme je nechat plavat příliš pomalu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28741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 2 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vynaložené úsilí je nepříjemné 80-90% SF </a:t>
            </a:r>
            <a:r>
              <a:rPr lang="cs-CZ" dirty="0" err="1" smtClean="0"/>
              <a:t>max</a:t>
            </a:r>
            <a:r>
              <a:rPr lang="cs-CZ" dirty="0" smtClean="0"/>
              <a:t> (160-170 tepů)</a:t>
            </a:r>
          </a:p>
          <a:p>
            <a:r>
              <a:rPr lang="cs-CZ" dirty="0" smtClean="0"/>
              <a:t>je třeba zařazovat v průběhu celé sezony</a:t>
            </a:r>
          </a:p>
          <a:p>
            <a:r>
              <a:rPr lang="cs-CZ" dirty="0" smtClean="0"/>
              <a:t>stanovení individuální prahové rychlosti</a:t>
            </a:r>
          </a:p>
          <a:p>
            <a:r>
              <a:rPr lang="cs-CZ" dirty="0" smtClean="0"/>
              <a:t>cílem tréninku je postupné zvýšení plavecké rychlosti, aby plavec byl schopen udržovat rovnováhu mezi tvorbou laktátu a jeho odbouráváním</a:t>
            </a:r>
          </a:p>
          <a:p>
            <a:r>
              <a:rPr lang="cs-CZ" dirty="0" smtClean="0"/>
              <a:t>zvyšování rychlosti postupně, je dobré každé 2-4 týdny opakovat testovací sérii pro ověření, zda se prahová rychlost zlepšila</a:t>
            </a:r>
          </a:p>
          <a:p>
            <a:r>
              <a:rPr lang="cs-CZ" dirty="0" smtClean="0"/>
              <a:t>další ukazatel zlepšení – stejná průměrná rychlost, ale nižší SF</a:t>
            </a:r>
          </a:p>
        </p:txBody>
      </p:sp>
    </p:spTree>
    <p:extLst>
      <p:ext uri="{BB962C8B-B14F-4D97-AF65-F5344CB8AC3E}">
        <p14:creationId xmlns:p14="http://schemas.microsoft.com/office/powerpoint/2010/main" val="15756943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En2 souhrnné doporučení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délka série 500 m nebo 6´ a více; </a:t>
            </a:r>
            <a:r>
              <a:rPr lang="cs-CZ" dirty="0" err="1" smtClean="0"/>
              <a:t>optimal</a:t>
            </a:r>
            <a:r>
              <a:rPr lang="cs-CZ" dirty="0" smtClean="0"/>
              <a:t> 2000 – 4000 m, tj. 20-45´</a:t>
            </a:r>
          </a:p>
          <a:p>
            <a:r>
              <a:rPr lang="cs-CZ" dirty="0" smtClean="0"/>
              <a:t>délka opakování jakákoliv vzdálenost, </a:t>
            </a:r>
            <a:r>
              <a:rPr lang="cs-CZ" dirty="0" err="1" smtClean="0"/>
              <a:t>optimal</a:t>
            </a:r>
            <a:r>
              <a:rPr lang="cs-CZ" dirty="0" smtClean="0"/>
              <a:t> 200 m, </a:t>
            </a:r>
            <a:r>
              <a:rPr lang="cs-CZ" dirty="0" err="1" smtClean="0"/>
              <a:t>tj</a:t>
            </a:r>
            <a:r>
              <a:rPr lang="cs-CZ" dirty="0" smtClean="0"/>
              <a:t> 2´ a více</a:t>
            </a:r>
          </a:p>
          <a:p>
            <a:r>
              <a:rPr lang="cs-CZ" dirty="0" smtClean="0"/>
              <a:t>délka odpočinku 5-10´´ pro krátké úseky, 10-20´´ pro střední úseky, 20- 30 (60)´´pro dlouhé úseky</a:t>
            </a:r>
          </a:p>
          <a:p>
            <a:r>
              <a:rPr lang="cs-CZ" dirty="0" smtClean="0"/>
              <a:t>tréninková rychlost dostačující pro vyvolání laktátu 3-5 </a:t>
            </a:r>
            <a:r>
              <a:rPr lang="cs-CZ" dirty="0" err="1" smtClean="0"/>
              <a:t>mmol</a:t>
            </a:r>
            <a:r>
              <a:rPr lang="cs-CZ" dirty="0" smtClean="0"/>
              <a:t>/l nebo rychlost 10-20 tepů pod SF </a:t>
            </a:r>
            <a:r>
              <a:rPr lang="cs-CZ" dirty="0" err="1" smtClean="0"/>
              <a:t>max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32966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En2-příklady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6x200 až 400 m </a:t>
            </a:r>
            <a:r>
              <a:rPr lang="cs-CZ" dirty="0" err="1" smtClean="0"/>
              <a:t>io</a:t>
            </a:r>
            <a:r>
              <a:rPr lang="cs-CZ" dirty="0" smtClean="0"/>
              <a:t>. 15 – 20´´</a:t>
            </a:r>
          </a:p>
          <a:p>
            <a:r>
              <a:rPr lang="cs-CZ" dirty="0" smtClean="0"/>
              <a:t>20x-40x 100 </a:t>
            </a:r>
            <a:r>
              <a:rPr lang="cs-CZ" dirty="0" err="1" smtClean="0"/>
              <a:t>io</a:t>
            </a:r>
            <a:r>
              <a:rPr lang="cs-CZ" dirty="0" smtClean="0"/>
              <a:t>. 10´´</a:t>
            </a:r>
          </a:p>
          <a:p>
            <a:r>
              <a:rPr lang="cs-CZ" dirty="0" smtClean="0"/>
              <a:t>10x-20x 200 </a:t>
            </a:r>
            <a:r>
              <a:rPr lang="cs-CZ" dirty="0" err="1" smtClean="0"/>
              <a:t>io</a:t>
            </a:r>
            <a:r>
              <a:rPr lang="cs-CZ" dirty="0" smtClean="0"/>
              <a:t>. 10´´</a:t>
            </a:r>
          </a:p>
          <a:p>
            <a:r>
              <a:rPr lang="cs-CZ" dirty="0" smtClean="0"/>
              <a:t>5-10x 400 </a:t>
            </a:r>
            <a:r>
              <a:rPr lang="cs-CZ" dirty="0" err="1" smtClean="0"/>
              <a:t>io</a:t>
            </a:r>
            <a:r>
              <a:rPr lang="cs-CZ" dirty="0" smtClean="0"/>
              <a:t>. 10-15´´</a:t>
            </a:r>
          </a:p>
          <a:p>
            <a:r>
              <a:rPr lang="cs-CZ" dirty="0" smtClean="0"/>
              <a:t>3-4x 800 </a:t>
            </a:r>
            <a:r>
              <a:rPr lang="cs-CZ" dirty="0" err="1" smtClean="0"/>
              <a:t>io</a:t>
            </a:r>
            <a:r>
              <a:rPr lang="cs-CZ" dirty="0" smtClean="0"/>
              <a:t>. 30´´</a:t>
            </a:r>
          </a:p>
          <a:p>
            <a:r>
              <a:rPr lang="cs-CZ" dirty="0" smtClean="0"/>
              <a:t>5x200 </a:t>
            </a:r>
            <a:r>
              <a:rPr lang="cs-CZ" dirty="0" err="1" smtClean="0"/>
              <a:t>io</a:t>
            </a:r>
            <a:r>
              <a:rPr lang="cs-CZ" dirty="0" smtClean="0"/>
              <a:t>. 10´´ + 3x300 </a:t>
            </a:r>
            <a:r>
              <a:rPr lang="cs-CZ" dirty="0" err="1" smtClean="0"/>
              <a:t>io</a:t>
            </a:r>
            <a:r>
              <a:rPr lang="cs-CZ" dirty="0" smtClean="0"/>
              <a:t>. 15´´ + 2x400 </a:t>
            </a:r>
            <a:r>
              <a:rPr lang="cs-CZ" dirty="0" err="1" smtClean="0"/>
              <a:t>io</a:t>
            </a:r>
            <a:r>
              <a:rPr lang="cs-CZ" dirty="0" smtClean="0"/>
              <a:t>. 20´´</a:t>
            </a:r>
          </a:p>
          <a:p>
            <a:r>
              <a:rPr lang="cs-CZ" dirty="0" smtClean="0"/>
              <a:t>.....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5465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Oblasti </a:t>
            </a:r>
            <a:r>
              <a:rPr lang="cs-CZ" dirty="0" smtClean="0"/>
              <a:t>plaveckého tréninku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vytrvalostní trénink</a:t>
            </a:r>
          </a:p>
          <a:p>
            <a:r>
              <a:rPr lang="cs-CZ" dirty="0" smtClean="0"/>
              <a:t>trénink sprintu</a:t>
            </a:r>
          </a:p>
          <a:p>
            <a:r>
              <a:rPr lang="cs-CZ" dirty="0" smtClean="0"/>
              <a:t>trénink závodního tempa</a:t>
            </a:r>
          </a:p>
          <a:p>
            <a:r>
              <a:rPr lang="cs-CZ" dirty="0" smtClean="0"/>
              <a:t>zotavovací trénink</a:t>
            </a:r>
          </a:p>
          <a:p>
            <a:r>
              <a:rPr lang="cs-CZ" dirty="0" smtClean="0"/>
              <a:t>trénink síly a výkonu</a:t>
            </a:r>
          </a:p>
          <a:p>
            <a:r>
              <a:rPr lang="cs-CZ" dirty="0" smtClean="0"/>
              <a:t>trénink </a:t>
            </a:r>
            <a:r>
              <a:rPr lang="cs-CZ" dirty="0" smtClean="0"/>
              <a:t>flexibility</a:t>
            </a:r>
          </a:p>
          <a:p>
            <a:endParaRPr lang="cs-CZ" dirty="0" smtClean="0"/>
          </a:p>
          <a:p>
            <a:r>
              <a:rPr lang="cs-CZ" dirty="0" err="1" smtClean="0"/>
              <a:t>skills</a:t>
            </a:r>
            <a:r>
              <a:rPr lang="cs-CZ" dirty="0" smtClean="0"/>
              <a:t> (starty, obrátky, výjezdy, dohmaty,...)</a:t>
            </a:r>
            <a:endParaRPr lang="cs-CZ" dirty="0"/>
          </a:p>
          <a:p>
            <a:r>
              <a:rPr lang="cs-CZ" dirty="0" smtClean="0"/>
              <a:t>technická cvičení</a:t>
            </a:r>
          </a:p>
          <a:p>
            <a:r>
              <a:rPr lang="cs-CZ" dirty="0" smtClean="0"/>
              <a:t>trénink strategie závodu</a:t>
            </a:r>
          </a:p>
          <a:p>
            <a:endParaRPr lang="cs-CZ" dirty="0"/>
          </a:p>
          <a:p>
            <a:r>
              <a:rPr lang="cs-CZ" dirty="0" smtClean="0"/>
              <a:t>rozvíjíme všechny složky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91518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En3 přetěžující vytrvalostní trénink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 smtClean="0"/>
              <a:t>rychlost nad hranicí anaerobního prahu (o 1-2´´ rychleji)</a:t>
            </a:r>
          </a:p>
          <a:p>
            <a:r>
              <a:rPr lang="cs-CZ" sz="3200" dirty="0" smtClean="0"/>
              <a:t>trénink je vysoce anaerobní a vyvolává silné zakyselení</a:t>
            </a:r>
          </a:p>
          <a:p>
            <a:r>
              <a:rPr lang="cs-CZ" sz="3200" dirty="0" smtClean="0"/>
              <a:t>při nedodržení dostatečné doby odpočinku (2-3 dny) nebezpečí vyčerpání svalového glykogenu, poškození svalových vláken způsobených překyselením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55550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1143000"/>
          </a:xfrm>
        </p:spPr>
        <p:txBody>
          <a:bodyPr/>
          <a:lstStyle/>
          <a:p>
            <a:r>
              <a:rPr lang="cs-CZ" dirty="0" smtClean="0"/>
              <a:t>En3 účinky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zvýšení </a:t>
            </a:r>
            <a:r>
              <a:rPr lang="cs-CZ" dirty="0" err="1" smtClean="0"/>
              <a:t>pufrovací</a:t>
            </a:r>
            <a:r>
              <a:rPr lang="cs-CZ" dirty="0" smtClean="0"/>
              <a:t> kapacity všech svalových vláken</a:t>
            </a:r>
          </a:p>
          <a:p>
            <a:r>
              <a:rPr lang="cs-CZ" dirty="0" smtClean="0"/>
              <a:t>zvýšení maximální spotřeby kyslíku ve všech trénovaných svalových vláknech</a:t>
            </a:r>
          </a:p>
          <a:p>
            <a:r>
              <a:rPr lang="cs-CZ" dirty="0" smtClean="0"/>
              <a:t>zvýšení počtu kapilár v okolí všech svalových vláken</a:t>
            </a:r>
          </a:p>
          <a:p>
            <a:r>
              <a:rPr lang="cs-CZ" dirty="0" smtClean="0"/>
              <a:t>zvýšení množství myoglobinu a mitochondrií ve všech trénovaných svalových vláknech</a:t>
            </a:r>
          </a:p>
          <a:p>
            <a:r>
              <a:rPr lang="cs-CZ" dirty="0" smtClean="0"/>
              <a:t>zvýšení rychlosti odstraňování laktátu ze všech trénovaných svalových vláken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88415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 3 sezónní plánování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zařazovat ve všech částech plavecké přípravy</a:t>
            </a:r>
          </a:p>
          <a:p>
            <a:r>
              <a:rPr lang="cs-CZ" dirty="0" smtClean="0"/>
              <a:t>na tento trénink ale neklademe důraz dokud plavci nezlepší svoji aerobní kapacitu základním a prahovým </a:t>
            </a:r>
            <a:r>
              <a:rPr lang="cs-CZ" dirty="0" err="1" smtClean="0"/>
              <a:t>trénikem</a:t>
            </a:r>
            <a:endParaRPr lang="cs-CZ" dirty="0" smtClean="0"/>
          </a:p>
          <a:p>
            <a:r>
              <a:rPr lang="cs-CZ" dirty="0" smtClean="0"/>
              <a:t>důraz začínáme klást 4-6 týdnů před nejdůležitějším závodem, objem by se měl snížit během závěrečných 3-4 týdnů před vyladěním</a:t>
            </a:r>
          </a:p>
          <a:p>
            <a:r>
              <a:rPr lang="cs-CZ" dirty="0" smtClean="0"/>
              <a:t>po jedné nebo dvou po sobě následujících TJ zaměřených na En3 by měly následovat 1,5 – 3 dny lehčího tréninku</a:t>
            </a:r>
          </a:p>
          <a:p>
            <a:r>
              <a:rPr lang="cs-CZ" dirty="0" smtClean="0"/>
              <a:t>týdně zařadit pouze 1 – 2 delší série, kratší série se mohou plavat častěji</a:t>
            </a:r>
          </a:p>
          <a:p>
            <a:r>
              <a:rPr lang="cs-CZ" dirty="0" smtClean="0"/>
              <a:t>variantně poslední úseky ze série En1 a En2 plavat tempem En3</a:t>
            </a:r>
          </a:p>
          <a:p>
            <a:r>
              <a:rPr lang="cs-CZ" dirty="0" smtClean="0"/>
              <a:t>při sestavování TJ musím zohlednit i série En2 a Sp1 (tolerance laktátu) (vzájemně se nesmí zařazovat v době odpočinku od jednoho či druhého typu </a:t>
            </a:r>
            <a:r>
              <a:rPr lang="cs-CZ" dirty="0" err="1" smtClean="0"/>
              <a:t>tréniku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19750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 3 sestavování sérií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DÉLKA SÉRIE minimálně 500 m nebo 6´, maximálně 1200 – 2000 m nebo 15-20´</a:t>
            </a:r>
          </a:p>
          <a:p>
            <a:r>
              <a:rPr lang="cs-CZ" dirty="0" smtClean="0"/>
              <a:t>DÉLKA OPAKOVÁNÍ buď souvislé plavání 1000-2000 m nebo série jakýchkoliv úseků od 25m s velmi krátkými </a:t>
            </a:r>
            <a:r>
              <a:rPr lang="cs-CZ" dirty="0" err="1" smtClean="0"/>
              <a:t>io</a:t>
            </a:r>
            <a:r>
              <a:rPr lang="cs-CZ" dirty="0" smtClean="0"/>
              <a:t>. </a:t>
            </a:r>
          </a:p>
          <a:p>
            <a:r>
              <a:rPr lang="cs-CZ" dirty="0" smtClean="0"/>
              <a:t>DÉLKA ODPOČINKU </a:t>
            </a:r>
            <a:r>
              <a:rPr lang="cs-CZ" dirty="0" err="1" smtClean="0"/>
              <a:t>io</a:t>
            </a:r>
            <a:r>
              <a:rPr lang="cs-CZ" dirty="0" smtClean="0"/>
              <a:t>. 20-30´´ pro krátké úseky, 30´´ - minuty pro delší úseky</a:t>
            </a:r>
          </a:p>
          <a:p>
            <a:r>
              <a:rPr lang="cs-CZ" dirty="0" smtClean="0"/>
              <a:t>velmi krátké intervaly pomáhají plavcům simulovat souvislé plavání delší dobu závodní rychlostí nebo rychlostí blížící se závodní rychlosti</a:t>
            </a:r>
          </a:p>
          <a:p>
            <a:r>
              <a:rPr lang="cs-CZ" dirty="0" smtClean="0"/>
              <a:t>TRÉNINKOVÁ RYCHLOST laktát vyšší než 6 </a:t>
            </a:r>
            <a:r>
              <a:rPr lang="cs-CZ" dirty="0" err="1" smtClean="0"/>
              <a:t>mmol</a:t>
            </a:r>
            <a:r>
              <a:rPr lang="cs-CZ" dirty="0" smtClean="0"/>
              <a:t>/l, rychlost o 2 – 3´´ vyšší než individuální prahová rychlost, SF maximální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24911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En3 progresivní přetížení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 zvýšit nároky na tréninkovou sérii: zvýšení objemu, zvýšení intenzity nebo snížení odpočinku</a:t>
            </a:r>
          </a:p>
          <a:p>
            <a:r>
              <a:rPr lang="cs-CZ" dirty="0" smtClean="0"/>
              <a:t>pokud plavci mohou plavat rychleji znamená to, že se zlepšili a je třeba použít přetížení – zvednou/zpřísnit požadavky</a:t>
            </a:r>
          </a:p>
          <a:p>
            <a:r>
              <a:rPr lang="cs-CZ" dirty="0" smtClean="0"/>
              <a:t>je dobré vytvořit jakoukoliv testovací sérii a pravidelně vyhodnocovat, zda došlo ke zlepšení</a:t>
            </a:r>
          </a:p>
          <a:p>
            <a:r>
              <a:rPr lang="cs-CZ" dirty="0" smtClean="0"/>
              <a:t>lze vyhodnotit také pomocí laktátového testování (pro většinu trenérů nedostupné)</a:t>
            </a:r>
          </a:p>
          <a:p>
            <a:r>
              <a:rPr lang="cs-CZ" dirty="0" smtClean="0"/>
              <a:t>POZOR: pokud plavci plavou v tréninku příliš často rychlostí vyšší než je prahová rychlost, můžou ztrácet vytrvalost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31550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En3 souhrnná doporučení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délka série 500m nebo 6´ a více, optimální délka série 1200 – 2000 m, což odpovídá 15-20´</a:t>
            </a:r>
          </a:p>
          <a:p>
            <a:r>
              <a:rPr lang="cs-CZ" dirty="0" smtClean="0"/>
              <a:t>délka opakování 25-2000 m</a:t>
            </a:r>
          </a:p>
          <a:p>
            <a:r>
              <a:rPr lang="cs-CZ" dirty="0" smtClean="0"/>
              <a:t>délka odpočinku 5 – 30´´ pro krátké úseky, 15-60´´ pro střední tratě, 30´´ - 2´ pro delší úseky</a:t>
            </a:r>
          </a:p>
          <a:p>
            <a:r>
              <a:rPr lang="cs-CZ" dirty="0" smtClean="0"/>
              <a:t>tréninková rychlost vyšší než prahová o 1- 2 (3)´´ (zajišťuje aktivaci rychlých svalových vláken typu B, TF maximální</a:t>
            </a:r>
          </a:p>
          <a:p>
            <a:r>
              <a:rPr lang="cs-CZ" dirty="0" smtClean="0"/>
              <a:t>velmi účinný vytrvalostní trénink</a:t>
            </a:r>
          </a:p>
          <a:p>
            <a:r>
              <a:rPr lang="cs-CZ" dirty="0" smtClean="0"/>
              <a:t>tvrdá práce (laktát 6-10 </a:t>
            </a:r>
            <a:r>
              <a:rPr lang="cs-CZ" dirty="0" err="1" smtClean="0"/>
              <a:t>mmol</a:t>
            </a:r>
            <a:r>
              <a:rPr lang="cs-CZ" dirty="0" smtClean="0"/>
              <a:t>/l, SF 190-200)</a:t>
            </a:r>
          </a:p>
        </p:txBody>
      </p:sp>
    </p:spTree>
    <p:extLst>
      <p:ext uri="{BB962C8B-B14F-4D97-AF65-F5344CB8AC3E}">
        <p14:creationId xmlns:p14="http://schemas.microsoft.com/office/powerpoint/2010/main" val="28612093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En3 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30x50 K i. 40´´</a:t>
            </a:r>
          </a:p>
          <a:p>
            <a:r>
              <a:rPr lang="cs-CZ" dirty="0" smtClean="0"/>
              <a:t>8x100 K i. 1´10´´</a:t>
            </a:r>
          </a:p>
          <a:p>
            <a:r>
              <a:rPr lang="cs-CZ" dirty="0" smtClean="0"/>
              <a:t>6x300 </a:t>
            </a:r>
            <a:r>
              <a:rPr lang="cs-CZ" dirty="0" err="1" smtClean="0"/>
              <a:t>io</a:t>
            </a:r>
            <a:r>
              <a:rPr lang="cs-CZ" dirty="0" smtClean="0"/>
              <a:t>. 60-90´´</a:t>
            </a:r>
          </a:p>
          <a:p>
            <a:r>
              <a:rPr lang="cs-CZ" dirty="0" smtClean="0"/>
              <a:t>20-40x50 </a:t>
            </a:r>
            <a:r>
              <a:rPr lang="cs-CZ" dirty="0" err="1" smtClean="0"/>
              <a:t>io</a:t>
            </a:r>
            <a:r>
              <a:rPr lang="cs-CZ" dirty="0" smtClean="0"/>
              <a:t>. 15´´</a:t>
            </a:r>
          </a:p>
          <a:p>
            <a:r>
              <a:rPr lang="cs-CZ" dirty="0" smtClean="0"/>
              <a:t>15-20x 100 </a:t>
            </a:r>
            <a:r>
              <a:rPr lang="cs-CZ" dirty="0" err="1" smtClean="0"/>
              <a:t>io</a:t>
            </a:r>
            <a:r>
              <a:rPr lang="cs-CZ" dirty="0" smtClean="0"/>
              <a:t>. 10-30´´</a:t>
            </a:r>
          </a:p>
          <a:p>
            <a:r>
              <a:rPr lang="cs-CZ" dirty="0" smtClean="0"/>
              <a:t>6-10x 200 </a:t>
            </a:r>
            <a:r>
              <a:rPr lang="cs-CZ" dirty="0" err="1" smtClean="0"/>
              <a:t>io</a:t>
            </a:r>
            <a:r>
              <a:rPr lang="cs-CZ" dirty="0" smtClean="0"/>
              <a:t>. 10-30´´</a:t>
            </a:r>
          </a:p>
          <a:p>
            <a:r>
              <a:rPr lang="cs-CZ" dirty="0" smtClean="0"/>
              <a:t>3-5x 400 </a:t>
            </a:r>
            <a:r>
              <a:rPr lang="cs-CZ" dirty="0" err="1" smtClean="0"/>
              <a:t>io</a:t>
            </a:r>
            <a:r>
              <a:rPr lang="cs-CZ" dirty="0" smtClean="0"/>
              <a:t>. 15´´-60´´</a:t>
            </a:r>
          </a:p>
          <a:p>
            <a:r>
              <a:rPr lang="cs-CZ" dirty="0" smtClean="0"/>
              <a:t>2x300 </a:t>
            </a:r>
            <a:r>
              <a:rPr lang="cs-CZ" dirty="0" err="1" smtClean="0"/>
              <a:t>io</a:t>
            </a:r>
            <a:r>
              <a:rPr lang="cs-CZ" dirty="0" smtClean="0"/>
              <a:t>, 30´´ + 3x200 </a:t>
            </a:r>
            <a:r>
              <a:rPr lang="cs-CZ" dirty="0" err="1" smtClean="0"/>
              <a:t>io</a:t>
            </a:r>
            <a:r>
              <a:rPr lang="cs-CZ" dirty="0" smtClean="0"/>
              <a:t>. 30´´ + 5x100 </a:t>
            </a:r>
            <a:r>
              <a:rPr lang="cs-CZ" dirty="0" err="1" smtClean="0"/>
              <a:t>io</a:t>
            </a:r>
            <a:r>
              <a:rPr lang="cs-CZ" dirty="0" smtClean="0"/>
              <a:t>. 30´´</a:t>
            </a:r>
          </a:p>
          <a:p>
            <a:r>
              <a:rPr lang="cs-CZ" dirty="0" smtClean="0"/>
              <a:t>10-20 x 100 v nejkratším možném intervalu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30039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Rozdíl mezi sprintery a vytrvalci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Sprinteři nemají psychiku na vytrvalostní trénink, je pro ně příliš náročný a nudný, nebaví je</a:t>
            </a:r>
          </a:p>
          <a:p>
            <a:r>
              <a:rPr lang="cs-CZ" dirty="0" smtClean="0"/>
              <a:t>Sprintery je vhodné trénovat samostatně, odděleně od vytrvalců a </a:t>
            </a:r>
            <a:r>
              <a:rPr lang="cs-CZ" dirty="0" err="1" smtClean="0"/>
              <a:t>středotraťařů</a:t>
            </a:r>
            <a:r>
              <a:rPr lang="cs-CZ" dirty="0" smtClean="0"/>
              <a:t>, jinak hrozí, že to zabalí</a:t>
            </a:r>
          </a:p>
          <a:p>
            <a:r>
              <a:rPr lang="cs-CZ" dirty="0" smtClean="0"/>
              <a:t>poměr jednotlivých typů tréninku v sezóně záleží na konkrétním plavci a jeho specializaci</a:t>
            </a:r>
          </a:p>
          <a:p>
            <a:r>
              <a:rPr lang="cs-CZ" dirty="0" smtClean="0"/>
              <a:t>musím trénovat na konkrétní trať </a:t>
            </a:r>
            <a:r>
              <a:rPr lang="cs-CZ" smtClean="0"/>
              <a:t>a disciplínu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2377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Anaerobní a aerobní práh - opakování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rychlost anaerobního prahu = efektivní tréninkové tempo pro zlepšování aerobní vytrvalosti, protože:</a:t>
            </a:r>
          </a:p>
          <a:p>
            <a:pPr lvl="1"/>
            <a:r>
              <a:rPr lang="cs-CZ" dirty="0"/>
              <a:t>trénování touto rychlostí zlepšuje aerobní kapacitu rychlých i pomalých svalových vláken (trénink při pomalejší rychlosti nezlepšuje aerobní kapacitu rychlých svalových vláken)</a:t>
            </a:r>
          </a:p>
          <a:p>
            <a:pPr lvl="1"/>
            <a:r>
              <a:rPr lang="cs-CZ" dirty="0"/>
              <a:t>sportovci mohou na úrovni anaerobního prahu trénovat 30 – 60´, aniž by docházelo ke kumulaci laktátu nebo poškození svalů</a:t>
            </a:r>
          </a:p>
          <a:p>
            <a:r>
              <a:rPr lang="cs-CZ" dirty="0" smtClean="0"/>
              <a:t>trénink pouze při této rychlosti je výborný pro zlepšení aerobní vytrvalosti, především rychlých svalových vláken. Pokud bychom však trénovali pouze v této rychlosti nezlepšíme aerobní vytrvalost na maximálně možnou úroveň.</a:t>
            </a:r>
          </a:p>
          <a:p>
            <a:r>
              <a:rPr lang="cs-CZ" dirty="0" smtClean="0"/>
              <a:t>aerobní práh stanovuje minimální rychlost, která vyvolá zlepšení aerobní kapacity pomalých svalových vláken a některých rychlých svalových vláken</a:t>
            </a:r>
          </a:p>
        </p:txBody>
      </p:sp>
    </p:spTree>
    <p:extLst>
      <p:ext uri="{BB962C8B-B14F-4D97-AF65-F5344CB8AC3E}">
        <p14:creationId xmlns:p14="http://schemas.microsoft.com/office/powerpoint/2010/main" val="1739313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Tři úrovně vytrvaleckého tréninku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En1 (VY1) – základní vytrvalostní trénink</a:t>
            </a:r>
          </a:p>
          <a:p>
            <a:endParaRPr lang="cs-CZ" dirty="0" smtClean="0"/>
          </a:p>
          <a:p>
            <a:r>
              <a:rPr lang="cs-CZ" dirty="0" smtClean="0"/>
              <a:t>En2 (VY2) – prahový vytrvalostní trénink</a:t>
            </a:r>
          </a:p>
          <a:p>
            <a:endParaRPr lang="cs-CZ" dirty="0" smtClean="0"/>
          </a:p>
          <a:p>
            <a:r>
              <a:rPr lang="cs-CZ" dirty="0" smtClean="0"/>
              <a:t>En3 (VY3) – přetěžující vytrvalostní trénink</a:t>
            </a:r>
          </a:p>
          <a:p>
            <a:endParaRPr lang="cs-CZ" dirty="0"/>
          </a:p>
          <a:p>
            <a:r>
              <a:rPr lang="cs-CZ" dirty="0" smtClean="0"/>
              <a:t>úkolem vytrvalostního tréninku je zlepšení aerobní kapacity organismu, která umožní plavcům plavat rychleji při nižším využití anaerobního metabolismu – kyselina mléčná se akumuluje později, </a:t>
            </a:r>
            <a:r>
              <a:rPr lang="cs-CZ" dirty="0" err="1" smtClean="0"/>
              <a:t>acidosa</a:t>
            </a:r>
            <a:r>
              <a:rPr lang="cs-CZ" dirty="0" smtClean="0"/>
              <a:t> se zdržuje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6341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En1 – základní vytrvalostní trénink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cs-CZ" sz="3800" dirty="0" smtClean="0"/>
              <a:t>VY1, podprahový trénink</a:t>
            </a:r>
          </a:p>
          <a:p>
            <a:pPr lvl="1"/>
            <a:r>
              <a:rPr lang="cs-CZ" sz="3800" dirty="0" smtClean="0"/>
              <a:t>cílem je získání vysoké aerobní kapacity organismu</a:t>
            </a:r>
          </a:p>
          <a:p>
            <a:pPr lvl="1"/>
            <a:r>
              <a:rPr lang="cs-CZ" sz="3800" dirty="0" smtClean="0"/>
              <a:t>je základem plavecké přípravy ve všech věkových kategoriích</a:t>
            </a:r>
          </a:p>
          <a:p>
            <a:pPr lvl="1"/>
            <a:r>
              <a:rPr lang="cs-CZ" sz="3800" dirty="0" smtClean="0"/>
              <a:t>je provádět nižší rychlostí než je rychlost na hranici anaerobního prahu</a:t>
            </a:r>
          </a:p>
          <a:p>
            <a:pPr lvl="1"/>
            <a:r>
              <a:rPr lang="cs-CZ" sz="3800" dirty="0" smtClean="0"/>
              <a:t>zahrnuje plavání dlouhých úseků střední rychlostí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9682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En1 - účinky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většinu práce, vč. efektu adaptace na trénink, zastanou pomalá svalová vlákna a tím poskytují čas pro rychlejší naplnění (glykogenem) rychlých vláken</a:t>
            </a:r>
          </a:p>
          <a:p>
            <a:r>
              <a:rPr lang="cs-CZ" dirty="0" smtClean="0"/>
              <a:t>hlavní účinky</a:t>
            </a:r>
          </a:p>
          <a:p>
            <a:pPr lvl="1"/>
            <a:r>
              <a:rPr lang="cs-CZ" dirty="0" smtClean="0"/>
              <a:t>zvýšení objemu srdečního stahu a srdečního výdeje</a:t>
            </a:r>
          </a:p>
          <a:p>
            <a:pPr lvl="1"/>
            <a:r>
              <a:rPr lang="cs-CZ" dirty="0" smtClean="0"/>
              <a:t>zvýšení kapacity plicních kapilár</a:t>
            </a:r>
          </a:p>
          <a:p>
            <a:pPr lvl="1"/>
            <a:r>
              <a:rPr lang="cs-CZ" dirty="0" smtClean="0"/>
              <a:t>zlepšení toku krve</a:t>
            </a:r>
          </a:p>
          <a:p>
            <a:pPr lvl="1"/>
            <a:r>
              <a:rPr lang="cs-CZ" dirty="0" smtClean="0"/>
              <a:t>zvýšení počtu kapilár v okolí pomalých svalových vláken</a:t>
            </a:r>
          </a:p>
          <a:p>
            <a:pPr lvl="1"/>
            <a:r>
              <a:rPr lang="cs-CZ" dirty="0" smtClean="0"/>
              <a:t>zvýšení rychlosti odstraňování laktátu z pomalých svalových vláken</a:t>
            </a:r>
          </a:p>
          <a:p>
            <a:pPr lvl="1"/>
            <a:r>
              <a:rPr lang="cs-CZ" dirty="0" smtClean="0"/>
              <a:t>zvýšení rychlosti odstraňování laktátu z krve</a:t>
            </a:r>
          </a:p>
          <a:p>
            <a:r>
              <a:rPr lang="cs-CZ" dirty="0" smtClean="0"/>
              <a:t>druhotné účinky</a:t>
            </a:r>
          </a:p>
          <a:p>
            <a:pPr lvl="1"/>
            <a:r>
              <a:rPr lang="cs-CZ" dirty="0" smtClean="0"/>
              <a:t>více času pro nahrazení svalového glykogenu v rychlých svalových vláknech</a:t>
            </a:r>
          </a:p>
          <a:p>
            <a:pPr lvl="1"/>
            <a:r>
              <a:rPr lang="cs-CZ" dirty="0" smtClean="0"/>
              <a:t>více času pro nahrazení svalového glykogenu v pomalých svalových vláknech</a:t>
            </a:r>
          </a:p>
          <a:p>
            <a:pPr lvl="1"/>
            <a:r>
              <a:rPr lang="cs-CZ" dirty="0" smtClean="0"/>
              <a:t>více energie pocházející z tukových zásob při všech </a:t>
            </a:r>
            <a:r>
              <a:rPr lang="cs-CZ" dirty="0" err="1" smtClean="0"/>
              <a:t>submaximálních</a:t>
            </a:r>
            <a:r>
              <a:rPr lang="cs-CZ" dirty="0" smtClean="0"/>
              <a:t> rychlostech</a:t>
            </a:r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85996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En1 – sestavování sérií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opakované série tvoří 4 proměnné:</a:t>
            </a:r>
          </a:p>
          <a:p>
            <a:pPr lvl="1"/>
            <a:r>
              <a:rPr lang="cs-CZ" dirty="0" smtClean="0"/>
              <a:t>délka série</a:t>
            </a:r>
          </a:p>
          <a:p>
            <a:pPr lvl="1"/>
            <a:r>
              <a:rPr lang="cs-CZ" dirty="0" smtClean="0"/>
              <a:t>délka odpočinku</a:t>
            </a:r>
          </a:p>
          <a:p>
            <a:pPr lvl="1"/>
            <a:r>
              <a:rPr lang="cs-CZ" dirty="0" smtClean="0"/>
              <a:t>délka opakovaného úseku</a:t>
            </a:r>
          </a:p>
          <a:p>
            <a:pPr lvl="1"/>
            <a:r>
              <a:rPr lang="cs-CZ" dirty="0" smtClean="0"/>
              <a:t>tréninková rychlost</a:t>
            </a:r>
          </a:p>
          <a:p>
            <a:r>
              <a:rPr lang="cs-CZ" dirty="0" smtClean="0"/>
              <a:t>DÉLKA SÉRIE vyjadřujeme v metrech nebo časem, který je potřebný k absolvování série</a:t>
            </a:r>
          </a:p>
          <a:p>
            <a:r>
              <a:rPr lang="cs-CZ" dirty="0" smtClean="0"/>
              <a:t>vzdálenosti pro série od 500 m (6´plavání) až po maximální vzdálenost, kterou je plavec schopen v dané TJ uplavat</a:t>
            </a:r>
          </a:p>
          <a:p>
            <a:r>
              <a:rPr lang="cs-CZ" dirty="0" smtClean="0"/>
              <a:t>protože rychlost plavání je nízká, volíme delší úseky a delší doby trvání tréninku</a:t>
            </a:r>
          </a:p>
          <a:p>
            <a:r>
              <a:rPr lang="cs-CZ" dirty="0" smtClean="0"/>
              <a:t>efektivní série by měla být dlouhá 2000 m  - 10000 m, což dopovídá době trvání 20´ - 2 hod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3254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En1 – sestavování sérií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DÉLKA OPAKOVANÉHO ÚSEKU je jakákoliv opakovaná trať 25 m – 4 km, i když pro tento typ tréninku se tratě 25-50 m příliš nedoporučují (když plavci často odpočívají, trénují často vyšší rychlostí než potřebuji)</a:t>
            </a:r>
          </a:p>
          <a:p>
            <a:r>
              <a:rPr lang="cs-CZ" dirty="0" smtClean="0"/>
              <a:t>doporučené úseky od 200 m (nebo by měli trvat déle než 2´), často se používají 100 m úseky (přeplněné lajny se lépe organizují)</a:t>
            </a:r>
          </a:p>
          <a:p>
            <a:r>
              <a:rPr lang="cs-CZ" dirty="0" smtClean="0"/>
              <a:t>TRÉNINKOVÁ RYCHLOST se stanovuje individuálně</a:t>
            </a:r>
          </a:p>
          <a:p>
            <a:r>
              <a:rPr lang="cs-CZ" dirty="0" smtClean="0"/>
              <a:t>nejpřesněji určená laktátovým testováním (hodnota laktátu v krvi mezi 1 – 3 </a:t>
            </a:r>
            <a:r>
              <a:rPr lang="cs-CZ" dirty="0" err="1" smtClean="0"/>
              <a:t>mmol</a:t>
            </a:r>
            <a:r>
              <a:rPr lang="cs-CZ" dirty="0" smtClean="0"/>
              <a:t>/l </a:t>
            </a:r>
          </a:p>
          <a:p>
            <a:r>
              <a:rPr lang="cs-CZ" dirty="0" smtClean="0"/>
              <a:t>jednodušší stanovení je, že k prahové rychlosti přidám 2-6´´ na 100 m </a:t>
            </a:r>
          </a:p>
          <a:p>
            <a:r>
              <a:rPr lang="cs-CZ" dirty="0" smtClean="0"/>
              <a:t>anebo využiji TF – která v tomto případě pro většinu plavců bude 120-150 TF; TF je 30-60 tepů pod TF </a:t>
            </a:r>
            <a:r>
              <a:rPr lang="cs-CZ" dirty="0" err="1" smtClean="0"/>
              <a:t>max</a:t>
            </a:r>
            <a:endParaRPr lang="cs-CZ" dirty="0" smtClean="0"/>
          </a:p>
          <a:p>
            <a:r>
              <a:rPr lang="cs-CZ" dirty="0" smtClean="0"/>
              <a:t>DÉLKA ODPOČINKU 5-10´´ pro krátké úseky, 10-20´´ pro střední tratě a 20-60´´ pro dlouhé úseky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9188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En1 – </a:t>
            </a:r>
            <a:r>
              <a:rPr lang="cs-CZ" dirty="0" smtClean="0"/>
              <a:t>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délka série: 600 nebo 8´plavání a delší. Doporučená min. celková vzdálenost 2 km a více nebo 15´</a:t>
            </a:r>
          </a:p>
          <a:p>
            <a:r>
              <a:rPr lang="cs-CZ" dirty="0" smtClean="0"/>
              <a:t>délka odpočinku: krátká 10´´ - 60´´ dle délky opakovaných úseků</a:t>
            </a:r>
          </a:p>
          <a:p>
            <a:r>
              <a:rPr lang="cs-CZ" dirty="0" smtClean="0"/>
              <a:t>délka opakování: jakákoliv trať, doporučovány jsou úseky od 200 m nebo trvající 2´ a déle</a:t>
            </a:r>
          </a:p>
          <a:p>
            <a:r>
              <a:rPr lang="cs-CZ" dirty="0" smtClean="0"/>
              <a:t>tréninková rychlost: taková, aby vyvolala laktát větší než 1 </a:t>
            </a:r>
            <a:r>
              <a:rPr lang="cs-CZ" dirty="0" err="1" smtClean="0"/>
              <a:t>mmol</a:t>
            </a:r>
            <a:r>
              <a:rPr lang="cs-CZ" dirty="0" smtClean="0"/>
              <a:t>/l a nižší než 3 </a:t>
            </a:r>
            <a:r>
              <a:rPr lang="cs-CZ" dirty="0" err="1" smtClean="0"/>
              <a:t>mmol</a:t>
            </a:r>
            <a:r>
              <a:rPr lang="cs-CZ" dirty="0" smtClean="0"/>
              <a:t>/l krve, o 2-6´´ pomalejší než je prahová rychlost, TF v rozmezí 120-150 tepů nebo 30-60 tepů pod SF </a:t>
            </a:r>
            <a:r>
              <a:rPr lang="cs-CZ" dirty="0" err="1" smtClean="0"/>
              <a:t>max</a:t>
            </a:r>
            <a:r>
              <a:rPr lang="cs-CZ" dirty="0" smtClean="0"/>
              <a:t>, rychlejší rytmus dýchání než v klidovém režimu, ale ne přehnaně těžký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6525282"/>
      </p:ext>
    </p:extLst>
  </p:cSld>
  <p:clrMapOvr>
    <a:masterClrMapping/>
  </p:clrMapOvr>
</p:sld>
</file>

<file path=ppt/theme/theme1.xml><?xml version="1.0" encoding="utf-8"?>
<a:theme xmlns:a="http://schemas.openxmlformats.org/drawingml/2006/main" name="Došky">
  <a:themeElements>
    <a:clrScheme name="Došky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ošky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883</TotalTime>
  <Words>1974</Words>
  <Application>Microsoft Office PowerPoint</Application>
  <PresentationFormat>Předvádění na obrazovce (4:3)</PresentationFormat>
  <Paragraphs>188</Paragraphs>
  <Slides>27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28" baseType="lpstr">
      <vt:lpstr>Došky</vt:lpstr>
      <vt:lpstr>Vytrvalostní trénink</vt:lpstr>
      <vt:lpstr>Oblasti plaveckého tréninku</vt:lpstr>
      <vt:lpstr>Anaerobní a aerobní práh - opakování</vt:lpstr>
      <vt:lpstr>Tři úrovně vytrvaleckého tréninku</vt:lpstr>
      <vt:lpstr>En1 – základní vytrvalostní trénink</vt:lpstr>
      <vt:lpstr>En1 - účinky</vt:lpstr>
      <vt:lpstr>En1 – sestavování sérií</vt:lpstr>
      <vt:lpstr>En1 – sestavování sérií</vt:lpstr>
      <vt:lpstr>En1 – shrnutí</vt:lpstr>
      <vt:lpstr>En 1 – shrnutí  </vt:lpstr>
      <vt:lpstr>En1 příklady</vt:lpstr>
      <vt:lpstr>En2 – prahový vytrvalostní trénink</vt:lpstr>
      <vt:lpstr>En2 - účinky</vt:lpstr>
      <vt:lpstr>En2 sezónní plánování</vt:lpstr>
      <vt:lpstr>En 2 sestavování sérií</vt:lpstr>
      <vt:lpstr>En 2 sestavování sérií</vt:lpstr>
      <vt:lpstr>En 2 shrnutí</vt:lpstr>
      <vt:lpstr>En2 souhrnné doporučení</vt:lpstr>
      <vt:lpstr>En2-příklady</vt:lpstr>
      <vt:lpstr>En3 přetěžující vytrvalostní trénink</vt:lpstr>
      <vt:lpstr>En3 účinky</vt:lpstr>
      <vt:lpstr>En 3 sezónní plánování</vt:lpstr>
      <vt:lpstr>En 3 sestavování sérií</vt:lpstr>
      <vt:lpstr>En3 progresivní přetížení</vt:lpstr>
      <vt:lpstr>En3 souhrnná doporučení</vt:lpstr>
      <vt:lpstr>En3 příklady</vt:lpstr>
      <vt:lpstr>Rozdíl mezi sprintery a vytrvalci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Jana</dc:creator>
  <cp:lastModifiedBy>Jana</cp:lastModifiedBy>
  <cp:revision>51</cp:revision>
  <dcterms:created xsi:type="dcterms:W3CDTF">2021-03-07T19:57:19Z</dcterms:created>
  <dcterms:modified xsi:type="dcterms:W3CDTF">2021-03-22T15:21:22Z</dcterms:modified>
</cp:coreProperties>
</file>