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1" r:id="rId1"/>
    <p:sldMasterId id="2147483730" r:id="rId2"/>
  </p:sldMasterIdLst>
  <p:notesMasterIdLst>
    <p:notesMasterId r:id="rId11"/>
  </p:notesMasterIdLst>
  <p:handoutMasterIdLst>
    <p:handoutMasterId r:id="rId12"/>
  </p:handoutMasterIdLst>
  <p:sldIdLst>
    <p:sldId id="256" r:id="rId3"/>
    <p:sldId id="294" r:id="rId4"/>
    <p:sldId id="295" r:id="rId5"/>
    <p:sldId id="296" r:id="rId6"/>
    <p:sldId id="273" r:id="rId7"/>
    <p:sldId id="261" r:id="rId8"/>
    <p:sldId id="271" r:id="rId9"/>
    <p:sldId id="293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449" autoAdjust="0"/>
  </p:normalViewPr>
  <p:slideViewPr>
    <p:cSldViewPr>
      <p:cViewPr varScale="1">
        <p:scale>
          <a:sx n="145" d="100"/>
          <a:sy n="145" d="100"/>
        </p:scale>
        <p:origin x="11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AA2B25C-6F98-4E3F-820F-407AB1197871}" type="datetimeFigureOut">
              <a:rPr lang="en-US"/>
              <a:pPr>
                <a:defRPr/>
              </a:pPr>
              <a:t>3/1/2023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0FC69D-C796-47C3-9336-67144167DB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8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6EE0D4-EA0A-4781-8190-7779E1F8F501}" type="datetimeFigureOut">
              <a:rPr lang="en-US"/>
              <a:pPr>
                <a:defRPr/>
              </a:pPr>
              <a:t>3/1/2023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6054119-55F7-4A9C-8986-9FE978F197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38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1B35B1-96CB-46A2-9554-7409ABE9AC08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72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C60DD1-5CF3-4486-AFF6-CECC980AF599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14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67DE00-3C1E-4B86-AEF9-B79D25CEFEB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2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3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3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1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3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5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7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0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9798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5677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5326111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422526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3351881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9692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4073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392018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886605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6964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1160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12507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5576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8712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7677240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71697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24818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88977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78602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9180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68386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4951" b="1" cap="none" spc="0">
                <a:ln w="9525"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1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825"/>
            </a:lvl1pPr>
          </a:lstStyle>
          <a:p>
            <a:pPr rtl="0"/>
            <a:fld id="{C048143D-B1F0-4BFD-8DD4-5F77C2095F71}" type="datetime1">
              <a:rPr lang="cs-CZ" smtClean="0"/>
              <a:t>01.03.2023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825"/>
            </a:lvl1pPr>
          </a:lstStyle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825"/>
            </a:lvl1pPr>
          </a:lstStyle>
          <a:p>
            <a:pPr rtl="0"/>
            <a:fld id="{2A013F82-EE5E-44EE-A61D-E31C6657F26F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710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1640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3/1/2023</a:t>
            </a:fld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46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601" b="0" cap="none" baseline="0">
                <a:effectLst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3/1/2023</a:t>
            </a:fld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04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106" y="381000"/>
            <a:ext cx="6859788" cy="1371600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3/1/2023</a:t>
            </a:fld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14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106" y="381000"/>
            <a:ext cx="6859788" cy="13716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1BA52C-E5B1-42D9-A2FE-54FC0D3DC02C}" type="datetimeFigureOut">
              <a:rPr lang="en-US" smtClean="0"/>
              <a:pPr>
                <a:defRPr/>
              </a:pPr>
              <a:t>3/1/2023</a:t>
            </a:fld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A922CEF4-8296-41B9-9003-5E517FE99A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90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3/1/2023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33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3/1/2023</a:t>
            </a:fld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18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126A869-1776-4930-A74C-E1CBC010F42C}" type="datetimeFigureOut">
              <a:rPr lang="en-US" smtClean="0"/>
              <a:pPr>
                <a:defRPr/>
              </a:pPr>
              <a:t>3/1/2023</a:t>
            </a:fld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45B24E83-4B3C-431A-B2BF-5E4D049ED4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0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2C33342D-EBA1-4F7F-9FD8-A03BE940FAAD}" type="datetimeFigureOut">
              <a:rPr lang="en-US" smtClean="0"/>
              <a:pPr>
                <a:defRPr/>
              </a:pPr>
              <a:t>3/1/2023</a:t>
            </a:fld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57107B3F-50E8-4547-B0E7-A937A873E11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37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3/1/2023</a:t>
            </a:fld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38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3/1/2023</a:t>
            </a:fld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20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9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5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4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8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59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  <p:sldLayoutId id="2147483727" r:id="rId36"/>
    <p:sldLayoutId id="2147483728" r:id="rId37"/>
    <p:sldLayoutId id="2147483729" r:id="rId38"/>
  </p:sldLayoutIdLst>
  <p:transition>
    <p:fade/>
  </p:transition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3/1/2023</a:t>
            </a:fld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8834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b="1" kern="1200" cap="none" spc="0" baseline="0">
          <a:ln w="9525">
            <a:noFill/>
            <a:prstDash val="solid"/>
          </a:ln>
          <a:solidFill>
            <a:schemeClr val="accent5"/>
          </a:solidFill>
          <a:effectLst/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/>
          </p:cNvSpPr>
          <p:nvPr>
            <p:ph type="ctrTitle"/>
          </p:nvPr>
        </p:nvSpPr>
        <p:spPr>
          <a:xfrm>
            <a:off x="755576" y="3429000"/>
            <a:ext cx="6173808" cy="2895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/>
              <a:t>Mgr. Petr Zaoral</a:t>
            </a:r>
          </a:p>
        </p:txBody>
      </p:sp>
      <p:sp>
        <p:nvSpPr>
          <p:cNvPr id="6146" name="Rectangle 2"/>
          <p:cNvSpPr>
            <a:spLocks noGrp="1"/>
          </p:cNvSpPr>
          <p:nvPr>
            <p:ph type="subTitle" idx="1"/>
          </p:nvPr>
        </p:nvSpPr>
        <p:spPr bwMode="auto">
          <a:xfrm>
            <a:off x="2051720" y="2552700"/>
            <a:ext cx="6400800" cy="17526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altLang="cs-CZ" sz="4000" dirty="0"/>
              <a:t>Služby Google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založen v r. 1998 v USA - Kalifornie</a:t>
            </a:r>
          </a:p>
          <a:p>
            <a:pPr>
              <a:lnSpc>
                <a:spcPct val="150000"/>
              </a:lnSpc>
            </a:pPr>
            <a:r>
              <a:rPr lang="cs-CZ" dirty="0"/>
              <a:t>od r. 2006 zastoupení v ČR</a:t>
            </a:r>
          </a:p>
          <a:p>
            <a:pPr>
              <a:lnSpc>
                <a:spcPct val="150000"/>
              </a:lnSpc>
            </a:pPr>
            <a:r>
              <a:rPr lang="cs-CZ" dirty="0"/>
              <a:t>od r. 2015 vlastněn </a:t>
            </a:r>
            <a:r>
              <a:rPr lang="cs-CZ" dirty="0" err="1"/>
              <a:t>Alfabeth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Nejnavštěvovanější stránka (prosinci 2021 byl navštíven 89,3 miliardkrát)</a:t>
            </a:r>
          </a:p>
          <a:p>
            <a:pPr>
              <a:lnSpc>
                <a:spcPct val="150000"/>
              </a:lnSpc>
            </a:pPr>
            <a:r>
              <a:rPr lang="cs-CZ" dirty="0"/>
              <a:t>v lednu 2022 Google drží 91,9 % celkového tržního podílu</a:t>
            </a:r>
          </a:p>
          <a:p>
            <a:pPr>
              <a:lnSpc>
                <a:spcPct val="150000"/>
              </a:lnSpc>
            </a:pPr>
            <a:r>
              <a:rPr lang="cs-CZ" dirty="0"/>
              <a:t>více než 8,5 miliardy vyhledávání za den</a:t>
            </a:r>
          </a:p>
          <a:p>
            <a:pPr>
              <a:lnSpc>
                <a:spcPct val="150000"/>
              </a:lnSpc>
            </a:pPr>
            <a:r>
              <a:rPr lang="cs-CZ" dirty="0"/>
              <a:t>63 % organického vyhledávání je z mobilního zařízení</a:t>
            </a:r>
          </a:p>
          <a:p>
            <a:pPr>
              <a:lnSpc>
                <a:spcPct val="150000"/>
              </a:lnSpc>
            </a:pPr>
            <a:r>
              <a:rPr lang="cs-CZ" dirty="0"/>
              <a:t>desítky služeb</a:t>
            </a:r>
          </a:p>
          <a:p>
            <a:pPr>
              <a:lnSpc>
                <a:spcPct val="150000"/>
              </a:lnSpc>
            </a:pPr>
            <a:r>
              <a:rPr lang="cs-CZ" dirty="0"/>
              <a:t>výrobce hardwaru (smartphone, tablet)</a:t>
            </a:r>
          </a:p>
          <a:p>
            <a:pPr>
              <a:lnSpc>
                <a:spcPct val="150000"/>
              </a:lnSpc>
            </a:pPr>
            <a:r>
              <a:rPr lang="cs-CZ" dirty="0"/>
              <a:t>https://www.internetlivestats.com/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Google	</a:t>
            </a:r>
          </a:p>
        </p:txBody>
      </p:sp>
    </p:spTree>
    <p:extLst>
      <p:ext uri="{BB962C8B-B14F-4D97-AF65-F5344CB8AC3E}">
        <p14:creationId xmlns:p14="http://schemas.microsoft.com/office/powerpoint/2010/main" val="73712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Gmail</a:t>
            </a:r>
          </a:p>
          <a:p>
            <a:r>
              <a:rPr lang="cs-CZ" dirty="0"/>
              <a:t>Google </a:t>
            </a:r>
            <a:r>
              <a:rPr lang="cs-CZ" dirty="0" err="1"/>
              <a:t>Apps</a:t>
            </a:r>
            <a:endParaRPr lang="cs-CZ" dirty="0"/>
          </a:p>
          <a:p>
            <a:r>
              <a:rPr lang="cs-CZ" dirty="0"/>
              <a:t>Google </a:t>
            </a:r>
            <a:r>
              <a:rPr lang="cs-CZ" dirty="0" err="1"/>
              <a:t>Lens</a:t>
            </a:r>
            <a:endParaRPr lang="cs-CZ" dirty="0"/>
          </a:p>
          <a:p>
            <a:r>
              <a:rPr lang="cs-CZ" dirty="0"/>
              <a:t>Google </a:t>
            </a:r>
            <a:r>
              <a:rPr lang="cs-CZ" dirty="0" err="1"/>
              <a:t>Maps</a:t>
            </a:r>
            <a:endParaRPr lang="cs-CZ" dirty="0"/>
          </a:p>
          <a:p>
            <a:r>
              <a:rPr lang="cs-CZ" dirty="0"/>
              <a:t>Google+</a:t>
            </a:r>
          </a:p>
          <a:p>
            <a:r>
              <a:rPr lang="cs-CZ" dirty="0"/>
              <a:t>Google </a:t>
            </a:r>
            <a:r>
              <a:rPr lang="cs-CZ" dirty="0" err="1"/>
              <a:t>Translate</a:t>
            </a:r>
            <a:endParaRPr lang="cs-CZ" dirty="0"/>
          </a:p>
          <a:p>
            <a:r>
              <a:rPr lang="cs-CZ" dirty="0"/>
              <a:t>Google </a:t>
            </a:r>
            <a:r>
              <a:rPr lang="cs-CZ" dirty="0" err="1"/>
              <a:t>Images</a:t>
            </a:r>
            <a:endParaRPr lang="cs-CZ" dirty="0"/>
          </a:p>
          <a:p>
            <a:r>
              <a:rPr lang="cs-CZ" dirty="0"/>
              <a:t>Google </a:t>
            </a:r>
            <a:r>
              <a:rPr lang="cs-CZ" dirty="0" err="1"/>
              <a:t>Scholar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Google</a:t>
            </a:r>
          </a:p>
        </p:txBody>
      </p:sp>
    </p:spTree>
    <p:extLst>
      <p:ext uri="{BB962C8B-B14F-4D97-AF65-F5344CB8AC3E}">
        <p14:creationId xmlns:p14="http://schemas.microsoft.com/office/powerpoint/2010/main" val="291242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Google Desktop </a:t>
            </a:r>
            <a:r>
              <a:rPr lang="cs-CZ" dirty="0" err="1"/>
              <a:t>Search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Google </a:t>
            </a:r>
            <a:r>
              <a:rPr lang="cs-CZ" dirty="0" err="1"/>
              <a:t>Earth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Google Chrome</a:t>
            </a:r>
          </a:p>
          <a:p>
            <a:pPr>
              <a:lnSpc>
                <a:spcPct val="150000"/>
              </a:lnSpc>
            </a:pPr>
            <a:r>
              <a:rPr lang="cs-CZ" dirty="0"/>
              <a:t>Google </a:t>
            </a:r>
            <a:r>
              <a:rPr lang="cs-CZ" dirty="0" err="1"/>
              <a:t>Picasa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 err="1"/>
              <a:t>SketchUp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Google Android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služby a programy</a:t>
            </a:r>
          </a:p>
        </p:txBody>
      </p:sp>
    </p:spTree>
    <p:extLst>
      <p:ext uri="{BB962C8B-B14F-4D97-AF65-F5344CB8AC3E}">
        <p14:creationId xmlns:p14="http://schemas.microsoft.com/office/powerpoint/2010/main" val="385339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6000" dirty="0"/>
              <a:t>3. cvičení</a:t>
            </a:r>
          </a:p>
        </p:txBody>
      </p:sp>
      <p:sp>
        <p:nvSpPr>
          <p:cNvPr id="7" name="Rectangle 6"/>
          <p:cNvSpPr>
            <a:spLocks noGrp="1"/>
          </p:cNvSpPr>
          <p:nvPr>
            <p:ph type="body" idx="1"/>
          </p:nvPr>
        </p:nvSpPr>
        <p:spPr>
          <a:xfrm>
            <a:off x="722313" y="980728"/>
            <a:ext cx="7772400" cy="1500187"/>
          </a:xfrm>
        </p:spPr>
        <p:txBody>
          <a:bodyPr/>
          <a:lstStyle/>
          <a:p>
            <a:pPr fontAlgn="auto">
              <a:buFont typeface="Arial"/>
              <a:buNone/>
              <a:defRPr/>
            </a:pPr>
            <a:r>
              <a:rPr lang="cs-CZ" sz="4000" dirty="0"/>
              <a:t>bp2004</a:t>
            </a:r>
            <a:endParaRPr lang="cs-CZ" sz="40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/>
          <a:lstStyle/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Možnosti vyhledávání Googlem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Propojení s IS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Seznámení s Gmail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Google Kalendář + Kontakty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Google DISK</a:t>
            </a:r>
          </a:p>
          <a:p>
            <a:pPr fontAlgn="auto">
              <a:buFont typeface="Arial"/>
              <a:buChar char="•"/>
              <a:defRPr/>
            </a:pPr>
            <a:endParaRPr lang="cs-CZ" dirty="0"/>
          </a:p>
          <a:p>
            <a:pPr fontAlgn="auto">
              <a:buFont typeface="Arial"/>
              <a:buChar char="•"/>
              <a:defRPr/>
            </a:pPr>
            <a:endParaRPr lang="cs-CZ" dirty="0"/>
          </a:p>
          <a:p>
            <a:pPr marL="0" indent="0" fontAlgn="auto">
              <a:buNone/>
              <a:defRPr/>
            </a:pPr>
            <a:endParaRPr lang="cs-CZ" dirty="0"/>
          </a:p>
          <a:p>
            <a:pPr fontAlgn="auto">
              <a:buFont typeface="Arial"/>
              <a:buChar char="•"/>
              <a:defRPr/>
            </a:pPr>
            <a:endParaRPr lang="cs-CZ" dirty="0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72400" cy="460851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Doktor mi řekl, že </a:t>
            </a:r>
            <a:r>
              <a:rPr lang="cs-CZ"/>
              <a:t>mám </a:t>
            </a:r>
            <a:br>
              <a:rPr lang="cs-CZ"/>
            </a:br>
            <a:r>
              <a:rPr lang="cs-CZ"/>
              <a:t>po </a:t>
            </a:r>
            <a:r>
              <a:rPr lang="cs-CZ" dirty="0"/>
              <a:t>zimě oslabený organismus. Šel jsem do lékárny, kde mi nabídli beta karoten...</a:t>
            </a:r>
            <a:br>
              <a:rPr lang="cs-CZ" dirty="0"/>
            </a:br>
            <a:br>
              <a:rPr lang="cs-CZ" dirty="0"/>
            </a:br>
            <a:r>
              <a:rPr lang="cs-CZ" dirty="0"/>
              <a:t>Ale na to jim kašlu, počkám si na plnou verzi...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3568" y="3212976"/>
            <a:ext cx="7772400" cy="187275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13326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2.xml><?xml version="1.0" encoding="utf-8"?>
<a:theme xmlns:a="http://schemas.openxmlformats.org/drawingml/2006/main" name="Motiv1">
  <a:themeElements>
    <a:clrScheme name="Zeleno-žlutá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otiv1" id="{BD1BB241-2C7D-4AE0-9405-BE3329B54081}" vid="{E89E947C-5846-4B81-AA26-10A5926C015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Začátek školního roku</Template>
  <TotalTime>0</TotalTime>
  <Words>180</Words>
  <Application>Microsoft Office PowerPoint</Application>
  <PresentationFormat>Předvádění na obrazovce (4:3)</PresentationFormat>
  <Paragraphs>45</Paragraphs>
  <Slides>8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7" baseType="lpstr">
      <vt:lpstr>Arial</vt:lpstr>
      <vt:lpstr>Calibri</vt:lpstr>
      <vt:lpstr>Century Gothic</vt:lpstr>
      <vt:lpstr>Segoe Condensed</vt:lpstr>
      <vt:lpstr>Segoe UI</vt:lpstr>
      <vt:lpstr>Segoe UI Light</vt:lpstr>
      <vt:lpstr>Wingdings</vt:lpstr>
      <vt:lpstr>Theme1</vt:lpstr>
      <vt:lpstr>Motiv1</vt:lpstr>
      <vt:lpstr>Mgr. Petr Zaoral</vt:lpstr>
      <vt:lpstr>Google </vt:lpstr>
      <vt:lpstr>Služby Google</vt:lpstr>
      <vt:lpstr>Další služby a programy</vt:lpstr>
      <vt:lpstr>3. cvičení</vt:lpstr>
      <vt:lpstr>Prezentace aplikace PowerPoint</vt:lpstr>
      <vt:lpstr>Doktor mi řekl, že mám  po zimě oslabený organismus. Šel jsem do lékárny, kde mi nabídli beta karoten...  Ale na to jim kašlu, počkám si na plnou verzi...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2015-09-22T19:23:04Z</dcterms:created>
  <dcterms:modified xsi:type="dcterms:W3CDTF">2023-03-01T19:31:09Z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