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2" r:id="rId3"/>
    <p:sldId id="260" r:id="rId4"/>
    <p:sldId id="259" r:id="rId5"/>
    <p:sldId id="258" r:id="rId6"/>
    <p:sldId id="282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83" r:id="rId15"/>
    <p:sldId id="286" r:id="rId16"/>
    <p:sldId id="269" r:id="rId17"/>
    <p:sldId id="287" r:id="rId18"/>
    <p:sldId id="288" r:id="rId19"/>
    <p:sldId id="289" r:id="rId20"/>
    <p:sldId id="270" r:id="rId21"/>
    <p:sldId id="271" r:id="rId22"/>
    <p:sldId id="272" r:id="rId23"/>
    <p:sldId id="280" r:id="rId24"/>
    <p:sldId id="273" r:id="rId25"/>
    <p:sldId id="274" r:id="rId26"/>
    <p:sldId id="281" r:id="rId27"/>
    <p:sldId id="275" r:id="rId28"/>
    <p:sldId id="276" r:id="rId29"/>
    <p:sldId id="278" r:id="rId30"/>
    <p:sldId id="279" r:id="rId31"/>
    <p:sldId id="277" r:id="rId32"/>
  </p:sldIdLst>
  <p:sldSz cx="12192000" cy="6858000"/>
  <p:notesSz cx="6797675" cy="9926638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05.10.2023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05.10.2023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908869"/>
            <a:ext cx="10993549" cy="778404"/>
          </a:xfrm>
        </p:spPr>
        <p:txBody>
          <a:bodyPr rtlCol="0">
            <a:normAutofit/>
          </a:bodyPr>
          <a:lstStyle/>
          <a:p>
            <a:pPr rtl="0"/>
            <a:r>
              <a:rPr lang="cs" sz="4000" dirty="0"/>
              <a:t>FYZIOLOGIE </a:t>
            </a:r>
            <a:r>
              <a:rPr lang="cs" sz="4000" cap="none" dirty="0"/>
              <a:t>bp4013/bk4013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7" y="2001796"/>
            <a:ext cx="10993546" cy="468233"/>
          </a:xfrm>
        </p:spPr>
        <p:txBody>
          <a:bodyPr rtlCol="0">
            <a:noAutofit/>
          </a:bodyPr>
          <a:lstStyle/>
          <a:p>
            <a:pPr rtl="0"/>
            <a:r>
              <a:rPr lang="cs" sz="3200" b="1" dirty="0"/>
              <a:t>MARTINA BERNACIKOVÁ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AED4D8-65C0-4774-96A8-8A6FE89D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5024113"/>
            <a:ext cx="2809709" cy="15500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326BE83-1F88-42D1-9616-977C17BD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824" y="548640"/>
            <a:ext cx="4938176" cy="69821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6730DB-0447-439B-8657-A55F01F7ECD1}"/>
              </a:ext>
            </a:extLst>
          </p:cNvPr>
          <p:cNvSpPr txBox="1"/>
          <p:nvPr/>
        </p:nvSpPr>
        <p:spPr>
          <a:xfrm>
            <a:off x="10704092" y="6482338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jaro 2023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4FFF473E-4759-4DA9-9F0E-251E93A49D1B}"/>
              </a:ext>
            </a:extLst>
          </p:cNvPr>
          <p:cNvSpPr txBox="1">
            <a:spLocks/>
          </p:cNvSpPr>
          <p:nvPr/>
        </p:nvSpPr>
        <p:spPr>
          <a:xfrm>
            <a:off x="446533" y="3357869"/>
            <a:ext cx="10993549" cy="7784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sz="4000" dirty="0"/>
              <a:t>1. ÚVOD, HOMEOSTÁZA</a:t>
            </a:r>
            <a:endParaRPr lang="cs" sz="4000" cap="none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ejmout">
            <a:extLst>
              <a:ext uri="{FF2B5EF4-FFF2-40B4-BE49-F238E27FC236}">
                <a16:creationId xmlns:a16="http://schemas.microsoft.com/office/drawing/2014/main" id="{0C584183-93C2-4F08-A248-2D5251C2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60" y="0"/>
            <a:ext cx="4920280" cy="67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2450-38AA-4342-A025-2521126F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92" y="607194"/>
            <a:ext cx="11029616" cy="550911"/>
          </a:xfrm>
        </p:spPr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BC317-68AC-424A-9B79-A9E01441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92" y="1524477"/>
            <a:ext cx="11029616" cy="5020904"/>
          </a:xfrm>
        </p:spPr>
        <p:txBody>
          <a:bodyPr anchor="t" anchorCtr="0">
            <a:normAutofit/>
          </a:bodyPr>
          <a:lstStyle/>
          <a:p>
            <a:r>
              <a:rPr lang="cs-CZ" sz="2800" dirty="0"/>
              <a:t>UDRŽOVÁNÍ HRANIC (uvnitř/vně, kůže, membrána buněk)</a:t>
            </a:r>
          </a:p>
          <a:p>
            <a:r>
              <a:rPr lang="cs-CZ" sz="2800" dirty="0"/>
              <a:t>POHYB (svaly + kardiovaskulární systém – O</a:t>
            </a:r>
            <a:r>
              <a:rPr lang="cs-CZ" sz="2800" baseline="-25000" dirty="0"/>
              <a:t>2</a:t>
            </a:r>
            <a:r>
              <a:rPr lang="cs-CZ" sz="2800" dirty="0"/>
              <a:t>)</a:t>
            </a:r>
          </a:p>
          <a:p>
            <a:r>
              <a:rPr lang="cs-CZ" sz="2800" dirty="0"/>
              <a:t>SCHOPNOST REAGOVAT</a:t>
            </a:r>
          </a:p>
          <a:p>
            <a:r>
              <a:rPr lang="cs-CZ" sz="2800" dirty="0"/>
              <a:t>TRÁVENÍ (živiny)</a:t>
            </a:r>
          </a:p>
          <a:p>
            <a:r>
              <a:rPr lang="cs-CZ" sz="2800" dirty="0"/>
              <a:t>METABOLISMUS (ATP)</a:t>
            </a:r>
          </a:p>
          <a:p>
            <a:r>
              <a:rPr lang="cs-CZ" sz="2800" dirty="0"/>
              <a:t>VYLUČOVÁNÍ (CO</a:t>
            </a:r>
            <a:r>
              <a:rPr lang="cs-CZ" sz="2800" baseline="-25000" dirty="0"/>
              <a:t>2</a:t>
            </a:r>
            <a:r>
              <a:rPr lang="cs-CZ" sz="2800" dirty="0"/>
              <a:t>, moč, stolice)</a:t>
            </a:r>
          </a:p>
          <a:p>
            <a:r>
              <a:rPr lang="cs-CZ" sz="2800" dirty="0"/>
              <a:t>ROZMNOŽOVÁNÍ (dělení buněk, vznik organizmu)</a:t>
            </a:r>
          </a:p>
          <a:p>
            <a:r>
              <a:rPr lang="cs-CZ" sz="2800" dirty="0"/>
              <a:t>RŮST (množení a růst buněk/organizmu)</a:t>
            </a:r>
          </a:p>
        </p:txBody>
      </p:sp>
    </p:spTree>
    <p:extLst>
      <p:ext uri="{BB962C8B-B14F-4D97-AF65-F5344CB8AC3E}">
        <p14:creationId xmlns:p14="http://schemas.microsoft.com/office/powerpoint/2010/main" val="161955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9545B-1EB1-4F90-A09E-DA951771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8" y="590261"/>
            <a:ext cx="11029615" cy="1643686"/>
          </a:xfrm>
        </p:spPr>
        <p:txBody>
          <a:bodyPr anchor="t" anchorCtr="0">
            <a:normAutofit/>
          </a:bodyPr>
          <a:lstStyle/>
          <a:p>
            <a:r>
              <a:rPr lang="cs-CZ" sz="3200" dirty="0"/>
              <a:t>HOMEOSTÁZA = </a:t>
            </a:r>
            <a:r>
              <a:rPr lang="cs-CZ" dirty="0"/>
              <a:t>STÁLOST vnitřního prostředí</a:t>
            </a:r>
            <a:br>
              <a:rPr lang="cs-CZ" dirty="0"/>
            </a:br>
            <a:br>
              <a:rPr lang="cs-CZ" dirty="0"/>
            </a:br>
            <a:r>
              <a:rPr lang="cs-CZ" cap="none" dirty="0"/>
              <a:t>(řecky: HOMOS = stejný, STATIS = stav)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C7687-616F-4A8A-9DC0-53A8AC5B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58" y="2512381"/>
            <a:ext cx="11029615" cy="4117595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Přežití buněk je možné pouze v prostředí s určitou fyzikální a chemickou stabilitou (teplota, tlak, chemické složení atd.).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Organizmus se snaží udržet v úzkých mezích podmínky pro strukturu svých buněk, tkání, orgánů a orgánových systémů.</a:t>
            </a:r>
          </a:p>
          <a:p>
            <a:pPr marL="0" indent="0">
              <a:buNone/>
            </a:pPr>
            <a:r>
              <a:rPr lang="cs-CZ" sz="2800" dirty="0"/>
              <a:t>Tím se zajišťuje přežití jedince v neustále se měnícím prostředí, které je zdrojem zátěže – stresu.</a:t>
            </a:r>
          </a:p>
          <a:p>
            <a:pPr marL="0" indent="0">
              <a:buNone/>
            </a:pPr>
            <a:r>
              <a:rPr lang="cs-CZ" sz="2800" dirty="0"/>
              <a:t>K udržení stálého prostředí organizmus používá princip zpětné vazby.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11199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D4F91-A468-4076-9C9C-71B2E28A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dirty="0"/>
              <a:t>NEGATIVNÍ ZPETNÁ VAZBA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DC61680-57DB-4258-980D-3690BC520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492" y="1045"/>
            <a:ext cx="3950075" cy="6787994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C1877E-6D6E-4595-85F9-5D6B08B2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4033" y="6423914"/>
            <a:ext cx="2844799" cy="365125"/>
          </a:xfrm>
        </p:spPr>
        <p:txBody>
          <a:bodyPr/>
          <a:lstStyle/>
          <a:p>
            <a:pPr rtl="0"/>
            <a:r>
              <a:rPr lang="cs-CZ" dirty="0"/>
              <a:t>Novotný,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7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55862-1FF2-4C7D-9C78-F0D4ECDB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0616"/>
          </a:xfrm>
        </p:spPr>
        <p:txBody>
          <a:bodyPr anchor="t" anchorCtr="0"/>
          <a:lstStyle/>
          <a:p>
            <a:r>
              <a:rPr lang="cs-CZ" dirty="0"/>
              <a:t>PŘÍKLAD 1: UDRŽOVÁNÍ stálé tělesné teploty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7F9F5-CFF1-4FAA-BCD5-07C3BA0D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7201" y="6492875"/>
            <a:ext cx="2844799" cy="365125"/>
          </a:xfrm>
        </p:spPr>
        <p:txBody>
          <a:bodyPr/>
          <a:lstStyle/>
          <a:p>
            <a:pPr rtl="0"/>
            <a:r>
              <a:rPr lang="cs-CZ" dirty="0"/>
              <a:t>Bernaciková, 2014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FA95989-255A-4EAE-8D38-DCDEBB7A4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248" y="1814411"/>
            <a:ext cx="5680660" cy="47920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09555DC-52ED-4EA1-B19D-7C9348384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6" y="1775111"/>
            <a:ext cx="5680660" cy="48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55862-1FF2-4C7D-9C78-F0D4ECDB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7" y="555595"/>
            <a:ext cx="11029616" cy="590616"/>
          </a:xfrm>
        </p:spPr>
        <p:txBody>
          <a:bodyPr anchor="t" anchorCtr="0"/>
          <a:lstStyle/>
          <a:p>
            <a:r>
              <a:rPr lang="cs-CZ" dirty="0"/>
              <a:t>PŘÍKLAD 2: REGULACE KREVNÍ GLUKÓZY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B3FD14B-A5E4-4EEE-AA7A-F06B0413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52" y="1027067"/>
            <a:ext cx="5700083" cy="3425543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000" dirty="0"/>
              <a:t>KREVNÍ GLUKÓZA</a:t>
            </a:r>
          </a:p>
          <a:p>
            <a:r>
              <a:rPr lang="cs-CZ" sz="2000" dirty="0"/>
              <a:t>3,3 – 5,5 </a:t>
            </a:r>
            <a:r>
              <a:rPr lang="cs-CZ" sz="2000" dirty="0" err="1"/>
              <a:t>mmol</a:t>
            </a:r>
            <a:r>
              <a:rPr lang="cs-CZ" sz="2000" dirty="0"/>
              <a:t>/l krve</a:t>
            </a:r>
          </a:p>
          <a:p>
            <a:r>
              <a:rPr lang="cs-CZ" sz="2000" dirty="0"/>
              <a:t>zdroje energie – </a:t>
            </a:r>
            <a:r>
              <a:rPr lang="cs-CZ" sz="2000" dirty="0" err="1"/>
              <a:t>resyntéza</a:t>
            </a:r>
            <a:r>
              <a:rPr lang="cs-CZ" sz="2000" dirty="0"/>
              <a:t> </a:t>
            </a:r>
            <a:r>
              <a:rPr lang="cs-CZ" sz="2000" b="1" dirty="0"/>
              <a:t>ATP</a:t>
            </a:r>
          </a:p>
          <a:p>
            <a:r>
              <a:rPr lang="cs-CZ" sz="2000" dirty="0"/>
              <a:t>udržuje </a:t>
            </a:r>
            <a:r>
              <a:rPr lang="cs-CZ" sz="2000" dirty="0" err="1"/>
              <a:t>fce</a:t>
            </a:r>
            <a:r>
              <a:rPr lang="cs-CZ" sz="2000" dirty="0"/>
              <a:t> mozku</a:t>
            </a:r>
          </a:p>
          <a:p>
            <a:r>
              <a:rPr lang="cs-CZ" sz="2000" dirty="0"/>
              <a:t>regulována hormony Slinivky břišní: inzulin a glukagon </a:t>
            </a:r>
          </a:p>
          <a:p>
            <a:pPr marL="0" indent="0">
              <a:buNone/>
            </a:pPr>
            <a:r>
              <a:rPr lang="cs-CZ" sz="2000" dirty="0"/>
              <a:t>	(Langerhansovi ostrůvky)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4838FD1-09CF-40B4-AF79-BD63A7F992E7}"/>
              </a:ext>
            </a:extLst>
          </p:cNvPr>
          <p:cNvSpPr txBox="1"/>
          <p:nvPr/>
        </p:nvSpPr>
        <p:spPr>
          <a:xfrm>
            <a:off x="7927968" y="1275141"/>
            <a:ext cx="2988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↑ krevní glukóza (5,6 </a:t>
            </a:r>
            <a:r>
              <a:rPr lang="cs-CZ" dirty="0" err="1"/>
              <a:t>mmo</a:t>
            </a:r>
            <a:r>
              <a:rPr lang="cs-CZ" dirty="0"/>
              <a:t>/l)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FABA7B-2058-4E53-89BF-184DF6AE73C9}"/>
              </a:ext>
            </a:extLst>
          </p:cNvPr>
          <p:cNvSpPr txBox="1"/>
          <p:nvPr/>
        </p:nvSpPr>
        <p:spPr>
          <a:xfrm>
            <a:off x="7927968" y="2248701"/>
            <a:ext cx="2988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β</a:t>
            </a:r>
            <a:r>
              <a:rPr lang="cs-CZ" dirty="0"/>
              <a:t> buňky LO produkují inzulin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414DB56-AA30-4CAB-8188-D19B87C2CAFB}"/>
              </a:ext>
            </a:extLst>
          </p:cNvPr>
          <p:cNvSpPr txBox="1"/>
          <p:nvPr/>
        </p:nvSpPr>
        <p:spPr>
          <a:xfrm>
            <a:off x="7927968" y="3453168"/>
            <a:ext cx="2988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buňky, tkáně, játra a svaly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B9529D-EAD1-40FE-9433-F2BA965E6A17}"/>
              </a:ext>
            </a:extLst>
          </p:cNvPr>
          <p:cNvSpPr txBox="1"/>
          <p:nvPr/>
        </p:nvSpPr>
        <p:spPr>
          <a:xfrm>
            <a:off x="7927967" y="4476645"/>
            <a:ext cx="30216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játra svaly přijímají glukózu a přeměňují na glykogen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A59261-8CC6-4616-B73C-9B8825C955C8}"/>
              </a:ext>
            </a:extLst>
          </p:cNvPr>
          <p:cNvSpPr txBox="1"/>
          <p:nvPr/>
        </p:nvSpPr>
        <p:spPr>
          <a:xfrm>
            <a:off x="7960636" y="5771000"/>
            <a:ext cx="2988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↓ krevní glukóza (5,0 </a:t>
            </a:r>
            <a:r>
              <a:rPr lang="cs-CZ" dirty="0" err="1"/>
              <a:t>mmo</a:t>
            </a:r>
            <a:r>
              <a:rPr lang="cs-CZ" dirty="0"/>
              <a:t>/l)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68E4594-CF40-4E7B-897B-24FDB7B16201}"/>
              </a:ext>
            </a:extLst>
          </p:cNvPr>
          <p:cNvSpPr/>
          <p:nvPr/>
        </p:nvSpPr>
        <p:spPr>
          <a:xfrm>
            <a:off x="9207062" y="1677606"/>
            <a:ext cx="273269" cy="553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2C7FCF19-CE49-43E7-A119-301CB0EAFC49}"/>
              </a:ext>
            </a:extLst>
          </p:cNvPr>
          <p:cNvSpPr/>
          <p:nvPr/>
        </p:nvSpPr>
        <p:spPr>
          <a:xfrm>
            <a:off x="9196552" y="2685336"/>
            <a:ext cx="273269" cy="743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34B18168-539C-4323-A9CD-49BF9FB1479A}"/>
              </a:ext>
            </a:extLst>
          </p:cNvPr>
          <p:cNvSpPr/>
          <p:nvPr/>
        </p:nvSpPr>
        <p:spPr>
          <a:xfrm>
            <a:off x="9196552" y="3898686"/>
            <a:ext cx="273269" cy="553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ED0269C6-B0E3-46DA-ADB9-5E235DEB0003}"/>
              </a:ext>
            </a:extLst>
          </p:cNvPr>
          <p:cNvSpPr/>
          <p:nvPr/>
        </p:nvSpPr>
        <p:spPr>
          <a:xfrm>
            <a:off x="9196552" y="5182099"/>
            <a:ext cx="273269" cy="553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A759DC-885E-4BC1-B73A-3CED6378743A}"/>
              </a:ext>
            </a:extLst>
          </p:cNvPr>
          <p:cNvSpPr txBox="1"/>
          <p:nvPr/>
        </p:nvSpPr>
        <p:spPr>
          <a:xfrm flipH="1">
            <a:off x="9416645" y="2809931"/>
            <a:ext cx="284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INZULIN se dostává do krve</a:t>
            </a:r>
          </a:p>
        </p:txBody>
      </p:sp>
      <p:sp>
        <p:nvSpPr>
          <p:cNvPr id="15" name="Šipka: zahnutá doleva 14">
            <a:extLst>
              <a:ext uri="{FF2B5EF4-FFF2-40B4-BE49-F238E27FC236}">
                <a16:creationId xmlns:a16="http://schemas.microsoft.com/office/drawing/2014/main" id="{9C506D32-ADCA-4973-8CFA-AD04FBE1043D}"/>
              </a:ext>
            </a:extLst>
          </p:cNvPr>
          <p:cNvSpPr/>
          <p:nvPr/>
        </p:nvSpPr>
        <p:spPr>
          <a:xfrm rot="10800000">
            <a:off x="6405100" y="1085270"/>
            <a:ext cx="1245805" cy="49869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043F0EE-1BF3-4396-8441-285E19AE756E}"/>
              </a:ext>
            </a:extLst>
          </p:cNvPr>
          <p:cNvSpPr txBox="1"/>
          <p:nvPr/>
        </p:nvSpPr>
        <p:spPr>
          <a:xfrm flipH="1">
            <a:off x="6405099" y="3179263"/>
            <a:ext cx="124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negativní zpětná vazba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B32C31A-CA85-4228-BE8A-084391F9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4" y="4175648"/>
            <a:ext cx="5358951" cy="30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C4643-97EA-47CE-A083-D9F00711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cs-CZ" dirty="0"/>
              <a:t>BIORITMY </a:t>
            </a:r>
            <a:r>
              <a:rPr lang="cs-CZ" cap="none" dirty="0"/>
              <a:t>= pravidelně kolísající stavy v živém organismu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2ABD5-E6D3-480F-9D0F-48A191AB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11757"/>
            <a:ext cx="11029615" cy="3634486"/>
          </a:xfrm>
        </p:spPr>
        <p:txBody>
          <a:bodyPr anchor="t" anchorCtr="0">
            <a:normAutofit/>
          </a:bodyPr>
          <a:lstStyle/>
          <a:p>
            <a:r>
              <a:rPr lang="cs-CZ" sz="2400" dirty="0"/>
              <a:t>CIRKADIÁLNÍ AKTIVITA:</a:t>
            </a:r>
          </a:p>
          <a:p>
            <a:pPr lvl="1"/>
            <a:r>
              <a:rPr lang="cs-CZ" sz="2400" dirty="0"/>
              <a:t>cyklus den/noc je nejvlivnější a nejstabilnější biorytmus,</a:t>
            </a:r>
          </a:p>
          <a:p>
            <a:pPr lvl="1"/>
            <a:r>
              <a:rPr lang="cs-CZ" sz="2400" dirty="0"/>
              <a:t>osciluje s periodou cca 24 hod i při absenci zevních stimulů,</a:t>
            </a:r>
          </a:p>
          <a:p>
            <a:pPr lvl="1"/>
            <a:r>
              <a:rPr lang="cs-CZ" sz="2400" dirty="0"/>
              <a:t>Je synchronizovaný vlivem vnějších podmínek.</a:t>
            </a:r>
          </a:p>
          <a:p>
            <a:pPr marL="324000" lvl="1" indent="0">
              <a:buNone/>
            </a:pPr>
            <a:endParaRPr lang="cs-CZ" sz="2400" dirty="0"/>
          </a:p>
          <a:p>
            <a:r>
              <a:rPr lang="cs-CZ" sz="2400" dirty="0"/>
              <a:t>SEZÓNÍ AKTIVITA</a:t>
            </a:r>
          </a:p>
        </p:txBody>
      </p:sp>
    </p:spTree>
    <p:extLst>
      <p:ext uri="{BB962C8B-B14F-4D97-AF65-F5344CB8AC3E}">
        <p14:creationId xmlns:p14="http://schemas.microsoft.com/office/powerpoint/2010/main" val="192688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55C89-F6EE-4B8C-A1D7-F0CED5D3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7201" y="6492875"/>
            <a:ext cx="2844799" cy="365125"/>
          </a:xfrm>
        </p:spPr>
        <p:txBody>
          <a:bodyPr/>
          <a:lstStyle/>
          <a:p>
            <a:pPr rtl="0"/>
            <a:r>
              <a:rPr lang="cs-CZ" dirty="0" err="1"/>
              <a:t>Farrimond</a:t>
            </a:r>
            <a:r>
              <a:rPr lang="cs-CZ" dirty="0"/>
              <a:t>, 2020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B558F84-4071-4AF0-A6A3-D7D1CA5DB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9586" y="21884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1E51F11-ECBF-4035-BB29-77803A6A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t" anchorCtr="0"/>
          <a:lstStyle/>
          <a:p>
            <a:r>
              <a:rPr lang="cs-CZ" dirty="0"/>
              <a:t>BIOLOGICKÉ HODINY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5D90F4D-2D5F-41E4-BC0E-D6CE252D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48" y="1332638"/>
            <a:ext cx="4947250" cy="5257347"/>
          </a:xfrm>
        </p:spPr>
        <p:txBody>
          <a:bodyPr anchor="t" anchorCtr="0"/>
          <a:lstStyle/>
          <a:p>
            <a:r>
              <a:rPr lang="cs-CZ" dirty="0"/>
              <a:t>BIOLOGICKÉ HODINY představuje drobný svazeček nervů nazývaný </a:t>
            </a:r>
            <a:r>
              <a:rPr lang="cs-CZ" dirty="0" err="1"/>
              <a:t>suprachiasmatické</a:t>
            </a:r>
            <a:r>
              <a:rPr lang="cs-CZ" dirty="0"/>
              <a:t> jádro (SCN) o velikosti špendlíkové hlavičky, schovaný na spodní straně mozku.</a:t>
            </a:r>
          </a:p>
          <a:p>
            <a:endParaRPr lang="cs-CZ" dirty="0"/>
          </a:p>
          <a:p>
            <a:r>
              <a:rPr lang="cs-CZ" dirty="0"/>
              <a:t>Signály ze specializovaných buněk, snímajících v očích denní světlo, upozorňují SCN,  aby uvolnilo hormony odesílající zprávy do všech tělesných </a:t>
            </a:r>
            <a:r>
              <a:rPr lang="cs-CZ" dirty="0" err="1"/>
              <a:t>fcí</a:t>
            </a:r>
            <a:r>
              <a:rPr lang="cs-CZ" dirty="0"/>
              <a:t>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76A38F3-699D-4439-8A1E-4156BB62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25" y="60860"/>
            <a:ext cx="5593774" cy="67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2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A9D96-59E4-480F-A6BC-D317DE3F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45112-4D8B-41BE-9FFC-2C5A06F4E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17AFF-B50C-4789-BFB6-957FEDD6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05.10.2023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336B02-C4A3-4A4F-82F6-7E02E861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" y="68961"/>
            <a:ext cx="12058174" cy="6795497"/>
          </a:xfrm>
          <a:prstGeom prst="rect">
            <a:avLst/>
          </a:prstGeom>
        </p:spPr>
      </p:pic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111B0E21-EFA5-477D-9D81-FADA1DC3D6C2}"/>
              </a:ext>
            </a:extLst>
          </p:cNvPr>
          <p:cNvSpPr txBox="1">
            <a:spLocks/>
          </p:cNvSpPr>
          <p:nvPr/>
        </p:nvSpPr>
        <p:spPr>
          <a:xfrm>
            <a:off x="9347201" y="649287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cs-cz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8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1B11-3492-470A-904A-57BCDEE9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6" y="565522"/>
            <a:ext cx="11029616" cy="548575"/>
          </a:xfrm>
        </p:spPr>
        <p:txBody>
          <a:bodyPr anchor="t" anchorCtr="0"/>
          <a:lstStyle/>
          <a:p>
            <a:r>
              <a:rPr lang="cs-CZ" dirty="0"/>
              <a:t>SEZÓNNÍ AKTIVITA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EF62957-7F4A-43CA-91E7-37C63882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06" y="981422"/>
            <a:ext cx="10160380" cy="5994273"/>
          </a:xfrm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B8D23B8A-DAE8-4D44-9F30-9699A514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7201" y="6492875"/>
            <a:ext cx="2844799" cy="365125"/>
          </a:xfrm>
        </p:spPr>
        <p:txBody>
          <a:bodyPr/>
          <a:lstStyle/>
          <a:p>
            <a:pPr rtl="0"/>
            <a:r>
              <a:rPr lang="cs-CZ" dirty="0" err="1"/>
              <a:t>Farrimond</a:t>
            </a:r>
            <a:r>
              <a:rPr lang="cs-CZ" dirty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1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AABF310-3B5F-431C-BE39-CC9D737D4C3A}"/>
              </a:ext>
            </a:extLst>
          </p:cNvPr>
          <p:cNvSpPr txBox="1">
            <a:spLocks/>
          </p:cNvSpPr>
          <p:nvPr/>
        </p:nvSpPr>
        <p:spPr>
          <a:xfrm>
            <a:off x="342900" y="799476"/>
            <a:ext cx="11294533" cy="669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dirty="0"/>
              <a:t>OBSAH PŘEDnÁŠKY</a:t>
            </a:r>
            <a:endParaRPr lang="cs" cap="none" dirty="0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5EF62E1-5C75-4219-85FA-2D511E0CDD90}"/>
              </a:ext>
            </a:extLst>
          </p:cNvPr>
          <p:cNvSpPr txBox="1">
            <a:spLocks/>
          </p:cNvSpPr>
          <p:nvPr/>
        </p:nvSpPr>
        <p:spPr>
          <a:xfrm>
            <a:off x="342900" y="1795416"/>
            <a:ext cx="11506200" cy="4469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AutoNum type="arabicPeriod"/>
            </a:pPr>
            <a:r>
              <a:rPr lang="cs" dirty="0">
                <a:solidFill>
                  <a:schemeClr val="accent2"/>
                </a:solidFill>
              </a:rPr>
              <a:t>ÚVOD (LIDÉ, SEM. SKUPINY, POŽADAVKY KE ZK, ZDROJE)</a:t>
            </a:r>
          </a:p>
          <a:p>
            <a:pPr marL="514350" indent="-514350">
              <a:buAutoNum type="arabicPeriod"/>
            </a:pPr>
            <a:r>
              <a:rPr lang="cs" dirty="0">
                <a:solidFill>
                  <a:schemeClr val="accent2"/>
                </a:solidFill>
              </a:rPr>
              <a:t>ANATOMIE + FYZIOLOGIE</a:t>
            </a:r>
          </a:p>
          <a:p>
            <a:pPr marL="514350" indent="-514350">
              <a:buAutoNum type="arabicPeriod"/>
            </a:pPr>
            <a:r>
              <a:rPr lang="cs" dirty="0">
                <a:solidFill>
                  <a:schemeClr val="accent2"/>
                </a:solidFill>
              </a:rPr>
              <a:t>ORGANIZACE LIDSKÉHO TĚLA</a:t>
            </a:r>
          </a:p>
          <a:p>
            <a:pPr marL="514350" indent="-514350">
              <a:buAutoNum type="arabicPeriod"/>
            </a:pPr>
            <a:r>
              <a:rPr lang="cs" dirty="0">
                <a:solidFill>
                  <a:schemeClr val="accent2"/>
                </a:solidFill>
              </a:rPr>
              <a:t>ŽIVOT</a:t>
            </a:r>
          </a:p>
          <a:p>
            <a:pPr marL="514350" indent="-514350">
              <a:buAutoNum type="arabicPeriod"/>
            </a:pPr>
            <a:r>
              <a:rPr lang="cs" dirty="0">
                <a:solidFill>
                  <a:schemeClr val="accent2"/>
                </a:solidFill>
              </a:rPr>
              <a:t>HOMEOSTÁZA</a:t>
            </a:r>
          </a:p>
          <a:p>
            <a:pPr marL="514350" indent="-514350">
              <a:buAutoNum type="arabicPeriod"/>
            </a:pPr>
            <a:endParaRPr lang="cs" dirty="0">
              <a:solidFill>
                <a:schemeClr val="accent2"/>
              </a:solidFill>
            </a:endParaRPr>
          </a:p>
          <a:p>
            <a:r>
              <a:rPr lang="cs" dirty="0">
                <a:solidFill>
                  <a:schemeClr val="accent2"/>
                </a:solidFill>
              </a:rPr>
              <a:t>DÚ: BUŇKA</a:t>
            </a:r>
          </a:p>
          <a:p>
            <a:pPr marL="514350" indent="-514350">
              <a:buAutoNum type="arabicPeriod"/>
            </a:pPr>
            <a:endParaRPr lang="c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32D38D6-F0BD-41CE-83EC-2C6CF35E80F4}"/>
              </a:ext>
            </a:extLst>
          </p:cNvPr>
          <p:cNvSpPr txBox="1">
            <a:spLocks/>
          </p:cNvSpPr>
          <p:nvPr/>
        </p:nvSpPr>
        <p:spPr>
          <a:xfrm>
            <a:off x="342900" y="2759556"/>
            <a:ext cx="7353300" cy="669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4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103E1-F3CF-41B8-876F-7C64CB2A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7251"/>
          </a:xfrm>
        </p:spPr>
        <p:txBody>
          <a:bodyPr anchor="t" anchorCtr="0"/>
          <a:lstStyle/>
          <a:p>
            <a:r>
              <a:rPr lang="cs-CZ" dirty="0"/>
              <a:t>VNITŘNÍ PROSTŘEDÍ A JEHO SOUČÁSTI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16ABD-091B-4C57-809D-56622034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24001"/>
            <a:ext cx="11463663" cy="5265038"/>
          </a:xfrm>
        </p:spPr>
        <p:txBody>
          <a:bodyPr anchor="t" anchorCtr="0">
            <a:normAutofit/>
          </a:bodyPr>
          <a:lstStyle/>
          <a:p>
            <a:r>
              <a:rPr lang="cs-CZ" sz="2000" dirty="0"/>
              <a:t>Vnitřní prostředí jsou všechny látky v prostoru uvnitř buněk (intracelulární) i mimo buňky (extracelulární).</a:t>
            </a:r>
          </a:p>
          <a:p>
            <a:r>
              <a:rPr lang="cs-CZ" sz="2000" dirty="0"/>
              <a:t>Součástí extracelulárního prostoru je:</a:t>
            </a:r>
          </a:p>
          <a:p>
            <a:pPr lvl="1"/>
            <a:r>
              <a:rPr lang="cs-CZ" sz="2000" dirty="0"/>
              <a:t>těsný prostor mezi buňkami (intercelulární)</a:t>
            </a:r>
          </a:p>
          <a:p>
            <a:pPr lvl="1"/>
            <a:r>
              <a:rPr lang="cs-CZ" sz="2000" dirty="0"/>
              <a:t>vnitřní prostor dutin orgánů</a:t>
            </a:r>
          </a:p>
          <a:p>
            <a:r>
              <a:rPr lang="cs-CZ" sz="2000" dirty="0"/>
              <a:t>Součástí intracelulárního prostředí jsou:</a:t>
            </a:r>
          </a:p>
          <a:p>
            <a:pPr lvl="1"/>
            <a:r>
              <a:rPr lang="cs-CZ" sz="2000" dirty="0"/>
              <a:t>voda</a:t>
            </a:r>
          </a:p>
          <a:p>
            <a:pPr lvl="1"/>
            <a:r>
              <a:rPr lang="cs-CZ" sz="2000" dirty="0"/>
              <a:t>zdroje energie (např. glukóza)</a:t>
            </a:r>
          </a:p>
          <a:p>
            <a:pPr lvl="1"/>
            <a:r>
              <a:rPr lang="cs-CZ" sz="2000" dirty="0"/>
              <a:t>stavební látky (např. bílkoviny)</a:t>
            </a:r>
          </a:p>
          <a:p>
            <a:pPr lvl="1"/>
            <a:r>
              <a:rPr lang="cs-CZ" sz="2000" dirty="0"/>
              <a:t>kyslík</a:t>
            </a:r>
          </a:p>
          <a:p>
            <a:pPr lvl="1"/>
            <a:r>
              <a:rPr lang="cs-CZ" sz="2000" dirty="0"/>
              <a:t>minerály (např. Na</a:t>
            </a:r>
            <a:r>
              <a:rPr lang="cs-CZ" sz="2000" baseline="30000" dirty="0"/>
              <a:t>+</a:t>
            </a:r>
            <a:r>
              <a:rPr lang="cs-CZ" sz="2000" dirty="0"/>
              <a:t>, K</a:t>
            </a:r>
            <a:r>
              <a:rPr lang="cs-CZ" sz="2000" baseline="30000" dirty="0"/>
              <a:t>+</a:t>
            </a:r>
            <a:r>
              <a:rPr lang="cs-CZ" sz="2000" dirty="0"/>
              <a:t>, Mg</a:t>
            </a:r>
            <a:r>
              <a:rPr lang="cs-CZ" sz="2000" baseline="30000" dirty="0"/>
              <a:t>+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další látky (např. enzymy, vitamíny)</a:t>
            </a:r>
          </a:p>
        </p:txBody>
      </p:sp>
    </p:spTree>
    <p:extLst>
      <p:ext uri="{BB962C8B-B14F-4D97-AF65-F5344CB8AC3E}">
        <p14:creationId xmlns:p14="http://schemas.microsoft.com/office/powerpoint/2010/main" val="237165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8B8B9-EF7F-4D00-AD60-412D86E3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5210"/>
          </a:xfrm>
        </p:spPr>
        <p:txBody>
          <a:bodyPr anchor="t" anchorCtr="0"/>
          <a:lstStyle/>
          <a:p>
            <a:r>
              <a:rPr lang="cs-CZ" dirty="0"/>
              <a:t>ACIDO-BAZICKÁ ROVNOVÁHA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1D1A2-DE7D-4CA3-BAB4-906CA149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87366"/>
            <a:ext cx="11029616" cy="4587984"/>
          </a:xfrm>
        </p:spPr>
        <p:txBody>
          <a:bodyPr anchor="t" anchorCtr="0">
            <a:normAutofit/>
          </a:bodyPr>
          <a:lstStyle/>
          <a:p>
            <a:r>
              <a:rPr lang="cs-CZ" sz="2000" dirty="0"/>
              <a:t>V důsledku příjmu potravy a nápojů, metabolizmu a výdejem látek ve střevě a ledvinách se mění poměr kyselých (zdrojů vodíkových kationtů H</a:t>
            </a:r>
            <a:r>
              <a:rPr lang="cs-CZ" sz="2000" baseline="30000" dirty="0"/>
              <a:t>+</a:t>
            </a:r>
            <a:r>
              <a:rPr lang="cs-CZ" sz="2000" dirty="0"/>
              <a:t>) a zásaditých látek (</a:t>
            </a:r>
            <a:r>
              <a:rPr lang="cs-CZ" sz="2000" dirty="0" err="1"/>
              <a:t>bazí</a:t>
            </a:r>
            <a:r>
              <a:rPr lang="cs-CZ" sz="2000" dirty="0"/>
              <a:t> - zdrojů hydroxylových aniontů OH</a:t>
            </a:r>
            <a:r>
              <a:rPr lang="cs-CZ" sz="2000" baseline="30000" dirty="0"/>
              <a:t>-</a:t>
            </a:r>
            <a:r>
              <a:rPr lang="cs-CZ" sz="2000" dirty="0"/>
              <a:t>) ve vnitřním prostředí.</a:t>
            </a:r>
          </a:p>
          <a:p>
            <a:r>
              <a:rPr lang="cs-CZ" sz="2000" dirty="0"/>
              <a:t>V krvi je u zdravého člověka v klidu slabě zásadité prostředí, kdy je pH kolem 7,4.</a:t>
            </a:r>
          </a:p>
          <a:p>
            <a:endParaRPr lang="cs-CZ" sz="2000" dirty="0"/>
          </a:p>
          <a:p>
            <a:r>
              <a:rPr lang="cs-CZ" sz="2000" dirty="0"/>
              <a:t>ACIDÓZA = stav s vyšším množstvím H</a:t>
            </a:r>
            <a:r>
              <a:rPr lang="cs-CZ" sz="2000" baseline="30000" dirty="0"/>
              <a:t>+</a:t>
            </a:r>
            <a:r>
              <a:rPr lang="cs-CZ" sz="2000" dirty="0"/>
              <a:t> (pH méně jak 7,3) – kyselé prostředí</a:t>
            </a:r>
          </a:p>
          <a:p>
            <a:r>
              <a:rPr lang="cs-CZ" sz="2000" dirty="0"/>
              <a:t>ALKALÓZA = stav s nižším množstvím H</a:t>
            </a:r>
            <a:r>
              <a:rPr lang="cs-CZ" sz="2000" baseline="30000" dirty="0"/>
              <a:t>+</a:t>
            </a:r>
            <a:r>
              <a:rPr lang="cs-CZ" sz="2000" dirty="0"/>
              <a:t> (pH více jak 7,5) – zásadité prostředí</a:t>
            </a:r>
          </a:p>
          <a:p>
            <a:endParaRPr lang="cs-CZ" sz="2000" dirty="0"/>
          </a:p>
          <a:p>
            <a:r>
              <a:rPr lang="cs-CZ" sz="2000" dirty="0"/>
              <a:t>K udržování stálé </a:t>
            </a:r>
            <a:r>
              <a:rPr lang="cs-CZ" sz="2000" dirty="0" err="1"/>
              <a:t>acido</a:t>
            </a:r>
            <a:r>
              <a:rPr lang="cs-CZ" sz="2000" dirty="0"/>
              <a:t>-bazické rovnováhy má organizmus kompenzační (tzv. </a:t>
            </a:r>
            <a:r>
              <a:rPr lang="cs-CZ" sz="2000" dirty="0" err="1"/>
              <a:t>pufrovací</a:t>
            </a:r>
            <a:r>
              <a:rPr lang="cs-CZ" sz="2000" dirty="0"/>
              <a:t>) mechanizmy.</a:t>
            </a:r>
          </a:p>
        </p:txBody>
      </p:sp>
    </p:spTree>
    <p:extLst>
      <p:ext uri="{BB962C8B-B14F-4D97-AF65-F5344CB8AC3E}">
        <p14:creationId xmlns:p14="http://schemas.microsoft.com/office/powerpoint/2010/main" val="277914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9806C-9E55-48B7-8FDF-D35E171B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1637"/>
          </a:xfrm>
        </p:spPr>
        <p:txBody>
          <a:bodyPr anchor="t" anchorCtr="0"/>
          <a:lstStyle/>
          <a:p>
            <a:r>
              <a:rPr lang="cs-CZ" dirty="0"/>
              <a:t>OXIDAČNÍ LÁTKY, OXIDAČNÍ STRES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E8CE4-FBB0-429C-A37A-34AE4ACC4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447483"/>
            <a:ext cx="11029615" cy="5341555"/>
          </a:xfrm>
        </p:spPr>
        <p:txBody>
          <a:bodyPr anchor="t" anchorCtr="0">
            <a:normAutofit lnSpcReduction="10000"/>
          </a:bodyPr>
          <a:lstStyle/>
          <a:p>
            <a:r>
              <a:rPr lang="cs-CZ" sz="2000" dirty="0"/>
              <a:t>V mitochondriích buněk, kde neustále probíhají </a:t>
            </a:r>
            <a:r>
              <a:rPr lang="cs-CZ" sz="2000" dirty="0" err="1"/>
              <a:t>oxido</a:t>
            </a:r>
            <a:r>
              <a:rPr lang="cs-CZ" sz="2000" dirty="0"/>
              <a:t>-redukční děje v rámci metabolizmu, vznikají </a:t>
            </a:r>
            <a:r>
              <a:rPr lang="cs-CZ" sz="2000" b="1" dirty="0"/>
              <a:t>vysoce reaktivní formy kyslíku a dusíku</a:t>
            </a:r>
            <a:r>
              <a:rPr lang="cs-CZ" sz="2000" dirty="0"/>
              <a:t> (RONS – </a:t>
            </a:r>
            <a:r>
              <a:rPr lang="cs-CZ" sz="2000" dirty="0" err="1"/>
              <a:t>reactive</a:t>
            </a:r>
            <a:r>
              <a:rPr lang="cs-CZ" sz="2000" dirty="0"/>
              <a:t> oxygen and </a:t>
            </a:r>
            <a:r>
              <a:rPr lang="cs-CZ" sz="2000" dirty="0" err="1"/>
              <a:t>nitrogen</a:t>
            </a:r>
            <a:r>
              <a:rPr lang="cs-CZ" sz="2000" dirty="0"/>
              <a:t> species) s vysokým oxidačním potenciálem.</a:t>
            </a:r>
          </a:p>
          <a:p>
            <a:endParaRPr lang="cs-CZ" sz="2000" dirty="0"/>
          </a:p>
          <a:p>
            <a:r>
              <a:rPr lang="cs-CZ" sz="2000" dirty="0"/>
              <a:t>Nahromadění těchto látek je pro organismus </a:t>
            </a:r>
            <a:r>
              <a:rPr lang="cs-CZ" sz="2000" b="1" dirty="0"/>
              <a:t>oxidačním stresem.</a:t>
            </a:r>
            <a:r>
              <a:rPr lang="cs-CZ" sz="2000" dirty="0"/>
              <a:t> Větší množství jich vzniká při intenzivní svalové práci nebo vlivem ultrafialového záření a toxických látek.</a:t>
            </a:r>
          </a:p>
          <a:p>
            <a:r>
              <a:rPr lang="cs-CZ" sz="2000" dirty="0"/>
              <a:t>V organizmu dovedou ničit mikroorganizmy (viry a bakterie), ale také způsobovat defekty membrán buněk. Tak poškozují buněčné organely, jádra, DNA i ostatní buňky v těle.</a:t>
            </a:r>
          </a:p>
          <a:p>
            <a:endParaRPr lang="cs-CZ" sz="2000" dirty="0"/>
          </a:p>
          <a:p>
            <a:r>
              <a:rPr lang="cs-CZ" sz="2000" dirty="0"/>
              <a:t>Organizmus likviduje oxidační radikály </a:t>
            </a:r>
            <a:r>
              <a:rPr lang="cs-CZ" sz="2000" b="1" dirty="0"/>
              <a:t>antioxidačními systémy</a:t>
            </a:r>
            <a:r>
              <a:rPr lang="cs-CZ" sz="2000" dirty="0"/>
              <a:t> a látkami, V potravě nebo výživových doplňcích může člověk získat další </a:t>
            </a:r>
            <a:r>
              <a:rPr lang="cs-CZ" sz="2000" b="1" dirty="0" err="1"/>
              <a:t>antioxidancia</a:t>
            </a:r>
            <a:r>
              <a:rPr lang="cs-CZ" sz="2000" dirty="0"/>
              <a:t> – látky, které RONS likvidují, např. vitamíny E, C, A, koenzym Q10.</a:t>
            </a:r>
          </a:p>
          <a:p>
            <a:r>
              <a:rPr lang="cs-CZ" sz="2000" dirty="0"/>
              <a:t>Oxidační látky, tím, že ničí strukturu buněk, se podílejí na vzniku mnoha onemocnění.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9675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79558-3FE5-450B-9CE5-CF4AB95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2147"/>
          </a:xfrm>
        </p:spPr>
        <p:txBody>
          <a:bodyPr anchor="t" anchorCtr="0"/>
          <a:lstStyle/>
          <a:p>
            <a:r>
              <a:rPr lang="cs-CZ" dirty="0"/>
              <a:t>OXIDAČNÍ STRES A VZNIK ONEMOCNĚNÍ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6AA2921-7817-4C08-8810-004023472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886" y="1324303"/>
            <a:ext cx="10048064" cy="5464736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271A5A-17AB-44D8-B404-1D84D937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6586" y="6423914"/>
            <a:ext cx="2844799" cy="365125"/>
          </a:xfrm>
        </p:spPr>
        <p:txBody>
          <a:bodyPr/>
          <a:lstStyle/>
          <a:p>
            <a:pPr rtl="0"/>
            <a:r>
              <a:rPr lang="cs-CZ" dirty="0"/>
              <a:t>Novotný,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DA841-93F3-4DAF-9464-16A4CF5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5210"/>
          </a:xfrm>
        </p:spPr>
        <p:txBody>
          <a:bodyPr anchor="t" anchorCtr="0"/>
          <a:lstStyle/>
          <a:p>
            <a:r>
              <a:rPr lang="cs-CZ" dirty="0"/>
              <a:t>NERVOVĚ-ENDOKRINNÍ A LÁTKOVÁ REGULACE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75FEA-883A-41D3-9DC6-C86159CC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87366"/>
            <a:ext cx="11029615" cy="5470634"/>
          </a:xfrm>
        </p:spPr>
        <p:txBody>
          <a:bodyPr anchor="t" anchorCtr="0">
            <a:normAutofit/>
          </a:bodyPr>
          <a:lstStyle/>
          <a:p>
            <a:r>
              <a:rPr lang="cs-CZ" sz="2400" dirty="0"/>
              <a:t>Vnitřní orgány (např. trávení, krevního oběhu, dýchání), které se podílí na homeostáze jsou řízeny:</a:t>
            </a:r>
          </a:p>
          <a:p>
            <a:endParaRPr lang="cs-CZ" sz="2400" dirty="0"/>
          </a:p>
          <a:p>
            <a:pPr lvl="1"/>
            <a:r>
              <a:rPr lang="cs-CZ" sz="2100" dirty="0"/>
              <a:t>autonomním nervovým systémem (ANS): sympatikus a parasympatikus, jehož mediátory jsou adrenalin, noradrenalin a acetylcholin,</a:t>
            </a:r>
          </a:p>
          <a:p>
            <a:pPr lvl="1"/>
            <a:r>
              <a:rPr lang="cs-CZ" sz="2100" dirty="0"/>
              <a:t>systémem žláz s vnitřní sekrecí jejíchž mediátory jsou hormony (např. inzulín),</a:t>
            </a:r>
          </a:p>
          <a:p>
            <a:pPr lvl="1"/>
            <a:r>
              <a:rPr lang="cs-CZ" sz="2100" dirty="0"/>
              <a:t>působením látek (např. K</a:t>
            </a:r>
            <a:r>
              <a:rPr lang="cs-CZ" sz="2100" baseline="30000" dirty="0"/>
              <a:t>+</a:t>
            </a:r>
            <a:r>
              <a:rPr lang="cs-CZ" sz="2100" dirty="0"/>
              <a:t>, Na</a:t>
            </a:r>
            <a:r>
              <a:rPr lang="cs-CZ" sz="2100" baseline="30000" dirty="0"/>
              <a:t>+</a:t>
            </a:r>
            <a:r>
              <a:rPr lang="cs-CZ" sz="2100" dirty="0"/>
              <a:t>) přímo na buňky.</a:t>
            </a:r>
          </a:p>
          <a:p>
            <a:endParaRPr lang="cs-CZ" sz="2400" dirty="0"/>
          </a:p>
          <a:p>
            <a:r>
              <a:rPr lang="cs-CZ" sz="2400" dirty="0"/>
              <a:t>HYPOTALAMUS s HYPOFÝZOU jsou nejvyšší jednotkou regulačního nervově-endokrinního systému.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463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88E7B-7914-4F5B-89C5-9C7B007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dirty="0"/>
              <a:t>HYPOTALAMUS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BF4F3-6ABF-41E3-A5B9-A503C95A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6516"/>
            <a:ext cx="5031332" cy="5127398"/>
          </a:xfrm>
        </p:spPr>
        <p:txBody>
          <a:bodyPr anchor="t" anchorCtr="0">
            <a:noAutofit/>
          </a:bodyPr>
          <a:lstStyle/>
          <a:p>
            <a:r>
              <a:rPr lang="cs-CZ" sz="2000" dirty="0"/>
              <a:t>klíčové regulační a koordinační centrum</a:t>
            </a:r>
          </a:p>
          <a:p>
            <a:r>
              <a:rPr lang="cs-CZ" sz="2000" dirty="0"/>
              <a:t>integrace informace ze zevního a vnitřního prostředí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modulace chování</a:t>
            </a:r>
          </a:p>
          <a:p>
            <a:r>
              <a:rPr lang="cs-CZ" sz="2000" dirty="0"/>
              <a:t>koordinace a regulace ANS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udržování homeostázy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27377B-DD9A-4E49-A1CB-9165695D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4" y="1548514"/>
            <a:ext cx="6442841" cy="40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5FDF494B-3122-48D8-8FB3-C5A6BB54F60B}"/>
              </a:ext>
            </a:extLst>
          </p:cNvPr>
          <p:cNvSpPr/>
          <p:nvPr/>
        </p:nvSpPr>
        <p:spPr>
          <a:xfrm>
            <a:off x="1524000" y="2669628"/>
            <a:ext cx="336331" cy="759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E96F63E-C2EF-4B7D-9C42-CA59CB261620}"/>
              </a:ext>
            </a:extLst>
          </p:cNvPr>
          <p:cNvSpPr/>
          <p:nvPr/>
        </p:nvSpPr>
        <p:spPr>
          <a:xfrm>
            <a:off x="1523999" y="4546771"/>
            <a:ext cx="336331" cy="759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067E5F-65F7-47B1-A2CD-949581AF0A66}"/>
              </a:ext>
            </a:extLst>
          </p:cNvPr>
          <p:cNvSpPr txBox="1"/>
          <p:nvPr/>
        </p:nvSpPr>
        <p:spPr>
          <a:xfrm>
            <a:off x="6096000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/>
              <a:t>https://www.endokrinni-system.cz/hypothalamus</a:t>
            </a:r>
          </a:p>
        </p:txBody>
      </p:sp>
    </p:spTree>
    <p:extLst>
      <p:ext uri="{BB962C8B-B14F-4D97-AF65-F5344CB8AC3E}">
        <p14:creationId xmlns:p14="http://schemas.microsoft.com/office/powerpoint/2010/main" val="677699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56E4F-AC7D-44F1-B460-1821BC30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5640932" cy="1305320"/>
          </a:xfrm>
        </p:spPr>
        <p:txBody>
          <a:bodyPr anchor="t" anchorCtr="0"/>
          <a:lstStyle/>
          <a:p>
            <a:r>
              <a:rPr lang="cs-CZ" dirty="0"/>
              <a:t>NERVOVĚ-ENDOKRINNÍ REGULAČNÍ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9423E-0FDC-465B-9085-711822B6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DAAAB2-BFD0-45D3-A18B-B82E2019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05.10.2023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7E9A8A-6B9A-4451-B7E4-3B740088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98" y="5064"/>
            <a:ext cx="5538952" cy="6852936"/>
          </a:xfrm>
          <a:prstGeom prst="rect">
            <a:avLst/>
          </a:prstGeom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91AC16F5-B861-40D5-A63A-11920CB2F1D7}"/>
              </a:ext>
            </a:extLst>
          </p:cNvPr>
          <p:cNvSpPr txBox="1">
            <a:spLocks/>
          </p:cNvSpPr>
          <p:nvPr/>
        </p:nvSpPr>
        <p:spPr>
          <a:xfrm>
            <a:off x="9266586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cs-cz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Novotný,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8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04B5D-575E-46B3-BDF4-1D174CEC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2147"/>
          </a:xfrm>
        </p:spPr>
        <p:txBody>
          <a:bodyPr anchor="t" anchorCtr="0"/>
          <a:lstStyle/>
          <a:p>
            <a:r>
              <a:rPr lang="cs-CZ" dirty="0"/>
              <a:t>TRANSPORTNÍ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3D18D-86FD-4D63-9C9D-976AADE6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471448"/>
            <a:ext cx="11029615" cy="5386552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000" b="1" dirty="0"/>
              <a:t>Krevní oběh </a:t>
            </a:r>
            <a:r>
              <a:rPr lang="cs-CZ" sz="2000" dirty="0"/>
              <a:t>je velmi důležitým transportním systémem:</a:t>
            </a:r>
          </a:p>
          <a:p>
            <a:r>
              <a:rPr lang="cs-CZ" sz="2000" dirty="0"/>
              <a:t>přináší vstřebané látky z trávicí roury do jater,</a:t>
            </a:r>
          </a:p>
          <a:p>
            <a:r>
              <a:rPr lang="cs-CZ" sz="2000" dirty="0"/>
              <a:t>přenáší substráty a produkty metabolizmu mezi orgány a tkáněmi, např. zdroje energie z jater ke svalům,</a:t>
            </a:r>
          </a:p>
          <a:p>
            <a:r>
              <a:rPr lang="cs-CZ" sz="2000" dirty="0"/>
              <a:t>přenáší vodu, minerály i bílkoviny, hormony a další látky po celém těle, do všech tkání a orgánů.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Transportní systém pro kyslík</a:t>
            </a:r>
            <a:r>
              <a:rPr lang="cs-CZ" sz="2000" dirty="0"/>
              <a:t>:</a:t>
            </a:r>
          </a:p>
          <a:p>
            <a:r>
              <a:rPr lang="cs-CZ" sz="2000" dirty="0"/>
              <a:t>kyslík je odebírán z nádechového vzduchu, přenášen do krve a předáván cílovým tkáním,</a:t>
            </a:r>
          </a:p>
          <a:p>
            <a:r>
              <a:rPr lang="cs-CZ" sz="2000" dirty="0"/>
              <a:t>Součástí transportního systému jsou:</a:t>
            </a:r>
          </a:p>
          <a:p>
            <a:pPr lvl="1"/>
            <a:r>
              <a:rPr lang="cs-CZ" sz="1700" dirty="0"/>
              <a:t>dýchací soustava (dýchací cesty a plíce),</a:t>
            </a:r>
          </a:p>
          <a:p>
            <a:pPr lvl="1"/>
            <a:r>
              <a:rPr lang="cs-CZ" sz="1700" dirty="0"/>
              <a:t>krevní oběh (cévy a srdce),</a:t>
            </a:r>
          </a:p>
          <a:p>
            <a:pPr lvl="1"/>
            <a:r>
              <a:rPr lang="cs-CZ" sz="1700" dirty="0"/>
              <a:t>periferní tkáně (nervová a svalová soustava atd.).</a:t>
            </a:r>
          </a:p>
        </p:txBody>
      </p:sp>
    </p:spTree>
    <p:extLst>
      <p:ext uri="{BB962C8B-B14F-4D97-AF65-F5344CB8AC3E}">
        <p14:creationId xmlns:p14="http://schemas.microsoft.com/office/powerpoint/2010/main" val="2508293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AB5BE-9786-4A0E-B861-F406EB6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43168"/>
          </a:xfrm>
        </p:spPr>
        <p:txBody>
          <a:bodyPr anchor="t" anchorCtr="0"/>
          <a:lstStyle/>
          <a:p>
            <a:r>
              <a:rPr lang="cs-CZ" dirty="0"/>
              <a:t>VÝZNAM 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AF2C0-8713-447F-BD86-DAB5ACEB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426464"/>
            <a:ext cx="11029615" cy="504790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b="1" dirty="0"/>
              <a:t>Ledviny</a:t>
            </a:r>
            <a:r>
              <a:rPr lang="cs-CZ" sz="2400" dirty="0"/>
              <a:t> mají pro udržení homeostázy mimořádný význam:</a:t>
            </a:r>
          </a:p>
          <a:p>
            <a:r>
              <a:rPr lang="cs-CZ" sz="2400" dirty="0"/>
              <a:t>kontrolují vylučování vody a minerálů z těla – udržují stálý objem a osmolalitu extracelulární tekutiny (poměr vody a látek v ní obsažených),</a:t>
            </a:r>
          </a:p>
          <a:p>
            <a:r>
              <a:rPr lang="cs-CZ" sz="2400" dirty="0"/>
              <a:t>podílejí se na udržení </a:t>
            </a:r>
            <a:r>
              <a:rPr lang="cs-CZ" sz="2400" dirty="0" err="1"/>
              <a:t>acido</a:t>
            </a:r>
            <a:r>
              <a:rPr lang="cs-CZ" sz="2400" dirty="0"/>
              <a:t>-bazické rovnováhy – podle potřeby mění množství vylučování vodíkových protonů H</a:t>
            </a:r>
            <a:r>
              <a:rPr lang="cs-CZ" sz="2400" baseline="30000" dirty="0"/>
              <a:t>+</a:t>
            </a:r>
            <a:r>
              <a:rPr lang="cs-CZ" sz="2400" dirty="0"/>
              <a:t> a </a:t>
            </a:r>
            <a:r>
              <a:rPr lang="cs-CZ" sz="2400" dirty="0" err="1"/>
              <a:t>hydrogenkarbonátových</a:t>
            </a:r>
            <a:r>
              <a:rPr lang="cs-CZ" sz="2400" dirty="0"/>
              <a:t> aniontů HCO</a:t>
            </a:r>
            <a:r>
              <a:rPr lang="cs-CZ" sz="2400" baseline="-25000" dirty="0"/>
              <a:t>3</a:t>
            </a:r>
            <a:r>
              <a:rPr lang="cs-CZ" sz="2400" baseline="30000" dirty="0"/>
              <a:t>-</a:t>
            </a:r>
            <a:r>
              <a:rPr lang="cs-CZ" sz="2400" dirty="0"/>
              <a:t>,</a:t>
            </a:r>
          </a:p>
          <a:p>
            <a:r>
              <a:rPr lang="cs-CZ" sz="2400" dirty="0"/>
              <a:t>podle potřeby vylučují nebo zadržují produkty metabolizmu, např. močovinu a </a:t>
            </a:r>
            <a:r>
              <a:rPr lang="cs-CZ" sz="2400" dirty="0" err="1"/>
              <a:t>kys</a:t>
            </a:r>
            <a:r>
              <a:rPr lang="cs-CZ" sz="2400" dirty="0"/>
              <a:t>. močovou,</a:t>
            </a:r>
          </a:p>
          <a:p>
            <a:r>
              <a:rPr lang="cs-CZ" sz="2400" dirty="0"/>
              <a:t>reagují na výkyvy množství kyslíku v těle a podle potřeby tvoří hormon </a:t>
            </a:r>
            <a:r>
              <a:rPr lang="cs-CZ" sz="2400" b="1" dirty="0"/>
              <a:t>erytropoetin</a:t>
            </a:r>
            <a:r>
              <a:rPr lang="cs-CZ" sz="2400" dirty="0"/>
              <a:t>, který stimuluje tvorbu červených krvinek.</a:t>
            </a:r>
          </a:p>
        </p:txBody>
      </p:sp>
    </p:spTree>
    <p:extLst>
      <p:ext uri="{BB962C8B-B14F-4D97-AF65-F5344CB8AC3E}">
        <p14:creationId xmlns:p14="http://schemas.microsoft.com/office/powerpoint/2010/main" val="317157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47713-845A-45C3-A40F-CEAFA687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dirty="0"/>
              <a:t>DŮLEŽITÉ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33436-857C-4662-B53C-303E42E3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7" y="1332638"/>
            <a:ext cx="11029615" cy="5091275"/>
          </a:xfrm>
        </p:spPr>
        <p:txBody>
          <a:bodyPr anchor="t" anchorCtr="0">
            <a:normAutofit/>
          </a:bodyPr>
          <a:lstStyle/>
          <a:p>
            <a:r>
              <a:rPr lang="cs-CZ" sz="2000" dirty="0"/>
              <a:t>Stabilní vnitřní prostředí je důležité pro existenci všech buněk a tkání v těle, všech orgánů a systémů.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Buňky potřebují stálý přísun energie, kyslíku, přiměřené množství vody a iontů, odsun produktů metabolismu, </a:t>
            </a:r>
            <a:r>
              <a:rPr lang="cs-CZ" sz="2000" dirty="0" err="1"/>
              <a:t>acido</a:t>
            </a:r>
            <a:r>
              <a:rPr lang="cs-CZ" sz="2000" dirty="0"/>
              <a:t>-bazickou rovnováhu, teplotu atd.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Regulační mechanizmy reagují na výchylky v tomto prostředí a kompenzují je tak, že dochází k neustálím oscilacím ukazatelů vnitřního prostředí kolem střední (optimální) hodnoty.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Na regulaci se podílejí společně všechny soustavy. Snad výjimečné postavení má koordinující nervově-hormonální soustava.</a:t>
            </a:r>
          </a:p>
        </p:txBody>
      </p:sp>
    </p:spTree>
    <p:extLst>
      <p:ext uri="{BB962C8B-B14F-4D97-AF65-F5344CB8AC3E}">
        <p14:creationId xmlns:p14="http://schemas.microsoft.com/office/powerpoint/2010/main" val="363637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AABF310-3B5F-431C-BE39-CC9D737D4C3A}"/>
              </a:ext>
            </a:extLst>
          </p:cNvPr>
          <p:cNvSpPr txBox="1">
            <a:spLocks/>
          </p:cNvSpPr>
          <p:nvPr/>
        </p:nvSpPr>
        <p:spPr>
          <a:xfrm>
            <a:off x="342900" y="799476"/>
            <a:ext cx="11294533" cy="1615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dirty="0"/>
              <a:t>GARANT + PŘEDNÁŠKA: </a:t>
            </a:r>
            <a:r>
              <a:rPr lang="cs" dirty="0">
                <a:solidFill>
                  <a:schemeClr val="accent2"/>
                </a:solidFill>
              </a:rPr>
              <a:t>BERNACIKOVÁ (E34/240)</a:t>
            </a:r>
          </a:p>
          <a:p>
            <a:endParaRPr lang="cs" cap="none" dirty="0">
              <a:solidFill>
                <a:schemeClr val="tx1"/>
              </a:solidFill>
            </a:endParaRPr>
          </a:p>
          <a:p>
            <a:r>
              <a:rPr lang="cs" cap="none" dirty="0">
                <a:solidFill>
                  <a:schemeClr val="tx1"/>
                </a:solidFill>
              </a:rPr>
              <a:t>KH: Pondělí 9.00 – 10.00, Pá a jiné dny dle domluvy e-mailem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5EF62E1-5C75-4219-85FA-2D511E0CDD90}"/>
              </a:ext>
            </a:extLst>
          </p:cNvPr>
          <p:cNvSpPr txBox="1">
            <a:spLocks/>
          </p:cNvSpPr>
          <p:nvPr/>
        </p:nvSpPr>
        <p:spPr>
          <a:xfrm>
            <a:off x="254124" y="2537072"/>
            <a:ext cx="8305799" cy="669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dirty="0"/>
              <a:t>SEMINÁŘE: </a:t>
            </a:r>
            <a:r>
              <a:rPr lang="cs" dirty="0">
                <a:solidFill>
                  <a:schemeClr val="accent2"/>
                </a:solidFill>
              </a:rPr>
              <a:t>GRÜN</a:t>
            </a:r>
            <a:endParaRPr lang="c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32D38D6-F0BD-41CE-83EC-2C6CF35E80F4}"/>
              </a:ext>
            </a:extLst>
          </p:cNvPr>
          <p:cNvSpPr txBox="1">
            <a:spLocks/>
          </p:cNvSpPr>
          <p:nvPr/>
        </p:nvSpPr>
        <p:spPr>
          <a:xfrm>
            <a:off x="254124" y="3546699"/>
            <a:ext cx="7353300" cy="669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dirty="0"/>
              <a:t>ZKOUŠEJÍCÍ: </a:t>
            </a:r>
            <a:r>
              <a:rPr lang="cs" dirty="0">
                <a:solidFill>
                  <a:schemeClr val="accent2"/>
                </a:solidFill>
              </a:rPr>
              <a:t>BERNACIKOVÁ</a:t>
            </a:r>
          </a:p>
        </p:txBody>
      </p:sp>
    </p:spTree>
    <p:extLst>
      <p:ext uri="{BB962C8B-B14F-4D97-AF65-F5344CB8AC3E}">
        <p14:creationId xmlns:p14="http://schemas.microsoft.com/office/powerpoint/2010/main" val="3101687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DB6C4-6988-4780-9D63-B6849F91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dirty="0"/>
              <a:t>KLÍČOVÁ SLOVA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E856E-294C-498F-81FC-A7775C8E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0547"/>
            <a:ext cx="11029615" cy="4785150"/>
          </a:xfrm>
        </p:spPr>
        <p:txBody>
          <a:bodyPr anchor="t" anchorCtr="0">
            <a:noAutofit/>
          </a:bodyPr>
          <a:lstStyle/>
          <a:p>
            <a:r>
              <a:rPr lang="cs-CZ" sz="2400" dirty="0"/>
              <a:t>HOMEOSTÁZA</a:t>
            </a:r>
          </a:p>
          <a:p>
            <a:r>
              <a:rPr lang="cs-CZ" sz="2400" dirty="0"/>
              <a:t>GLUKÓZA + ADENOSINTRIFOSFÁT (ATP)</a:t>
            </a:r>
          </a:p>
          <a:p>
            <a:r>
              <a:rPr lang="cs-CZ" sz="2400" dirty="0"/>
              <a:t>BIORITMY</a:t>
            </a:r>
          </a:p>
          <a:p>
            <a:r>
              <a:rPr lang="cs-CZ" sz="2400" dirty="0"/>
              <a:t>ACIDOBAZICKÁ ROVNOVÁHA (ACIDÓZA + ALKALÓZA)</a:t>
            </a:r>
          </a:p>
          <a:p>
            <a:r>
              <a:rPr lang="cs-CZ" sz="2400" dirty="0"/>
              <a:t>OXIDAČNÍ STRES</a:t>
            </a:r>
          </a:p>
          <a:p>
            <a:r>
              <a:rPr lang="cs-CZ" sz="2400" dirty="0"/>
              <a:t>NEURO-ENDOKRINNÍ REGULACE (HYPOTALAMUS + HYPOFÝZA)</a:t>
            </a:r>
          </a:p>
          <a:p>
            <a:r>
              <a:rPr lang="cs-CZ" sz="2400" dirty="0"/>
              <a:t>ERYTROPOETIN (EPO)</a:t>
            </a:r>
          </a:p>
        </p:txBody>
      </p:sp>
    </p:spTree>
    <p:extLst>
      <p:ext uri="{BB962C8B-B14F-4D97-AF65-F5344CB8AC3E}">
        <p14:creationId xmlns:p14="http://schemas.microsoft.com/office/powerpoint/2010/main" val="170430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FAE37-3C91-47C2-991E-F14D6FB3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9E5F0-F5C5-46D4-B965-7F25E96F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cs-CZ" dirty="0" err="1"/>
              <a:t>Farrimond</a:t>
            </a:r>
            <a:r>
              <a:rPr lang="cs-CZ" dirty="0"/>
              <a:t>, S. Žijte svůj lepší život. 219 vědecky doložených důvodů, proč přehodnotit svůj denní režim. </a:t>
            </a:r>
            <a:r>
              <a:rPr lang="cs-CZ" dirty="0" err="1"/>
              <a:t>Penguin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House, 2020.</a:t>
            </a:r>
          </a:p>
          <a:p>
            <a:r>
              <a:rPr lang="cs-CZ" dirty="0"/>
              <a:t>Novotný, J. Homeostáza vnitřního prostředí. In Fyziologie člověka, pro studenty bakalářských oborů tělesné výchovy, on-line, 2014.</a:t>
            </a:r>
          </a:p>
          <a:p>
            <a:r>
              <a:rPr lang="cs-CZ" dirty="0"/>
              <a:t>Bernaciková, M. Termoregulace. In Fyziologie člověka, pro studenty bakalářských oborů tělesné výchovy, on-line, 2014.</a:t>
            </a:r>
          </a:p>
        </p:txBody>
      </p:sp>
    </p:spTree>
    <p:extLst>
      <p:ext uri="{BB962C8B-B14F-4D97-AF65-F5344CB8AC3E}">
        <p14:creationId xmlns:p14="http://schemas.microsoft.com/office/powerpoint/2010/main" val="81595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702156"/>
            <a:ext cx="10975808" cy="669444"/>
          </a:xfrm>
        </p:spPr>
        <p:txBody>
          <a:bodyPr rtlCol="0"/>
          <a:lstStyle/>
          <a:p>
            <a:pPr rtl="0"/>
            <a:r>
              <a:rPr lang="cs" dirty="0"/>
              <a:t>UKONČENÍ PŘEDMĚTU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EBDD0F21-B2B2-400B-89A2-D20A2D425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020772"/>
              </p:ext>
            </p:extLst>
          </p:nvPr>
        </p:nvGraphicFramePr>
        <p:xfrm>
          <a:off x="466724" y="1528763"/>
          <a:ext cx="11369676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2">
                  <a:extLst>
                    <a:ext uri="{9D8B030D-6E8A-4147-A177-3AD203B41FA5}">
                      <a16:colId xmlns:a16="http://schemas.microsoft.com/office/drawing/2014/main" val="3130482166"/>
                    </a:ext>
                  </a:extLst>
                </a:gridCol>
                <a:gridCol w="3789892">
                  <a:extLst>
                    <a:ext uri="{9D8B030D-6E8A-4147-A177-3AD203B41FA5}">
                      <a16:colId xmlns:a16="http://schemas.microsoft.com/office/drawing/2014/main" val="2074518417"/>
                    </a:ext>
                  </a:extLst>
                </a:gridCol>
                <a:gridCol w="3789892">
                  <a:extLst>
                    <a:ext uri="{9D8B030D-6E8A-4147-A177-3AD203B41FA5}">
                      <a16:colId xmlns:a16="http://schemas.microsoft.com/office/drawing/2014/main" val="1576255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POŽADAVEK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DOCHÁZKA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max. 2 absence </a:t>
                      </a:r>
                    </a:p>
                    <a:p>
                      <a:r>
                        <a:rPr lang="cs-CZ" dirty="0"/>
                        <a:t>více absencí – individuální domluva</a:t>
                      </a:r>
                    </a:p>
                    <a:p>
                      <a:r>
                        <a:rPr lang="cs-CZ" dirty="0"/>
                        <a:t>omlouvat předem!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12. 5. 2022 (dálkaři 12.5.)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0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AKTIVITY V HODINĚ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práce ve skupinách</a:t>
                      </a:r>
                    </a:p>
                    <a:p>
                      <a:r>
                        <a:rPr lang="cs-CZ" dirty="0"/>
                        <a:t>pracovní listy aj.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12.5. 2022 (dálkaři 12.5.)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6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PROTOKOLY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všechny protokoly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průběžně !!!</a:t>
                      </a:r>
                    </a:p>
                    <a:p>
                      <a:r>
                        <a:rPr lang="cs-CZ" b="1" dirty="0"/>
                        <a:t>nejpozději v poslední hodině 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98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ZÁPOČTOVÉ TESTY (PRŮBĚŽNÉ)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3 průběžné testy</a:t>
                      </a:r>
                    </a:p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písemně na seminářích</a:t>
                      </a:r>
                    </a:p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napsat na 75 %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TEST 5. hodina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TEST 8. hodina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TEST 12. hodina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9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ZÁPOČTOVÝ TEST (ZÁVĚREČNÝ)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pouze ti co nenapsali průběžné testy</a:t>
                      </a:r>
                    </a:p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napsat na 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 termíny začátkem zkouškového období (bude upřesněno)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05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ZKOUŠKA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15.5.2023 – 30.6.2023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4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07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702156"/>
            <a:ext cx="11029616" cy="669444"/>
          </a:xfrm>
        </p:spPr>
        <p:txBody>
          <a:bodyPr rtlCol="0"/>
          <a:lstStyle/>
          <a:p>
            <a:pPr rtl="0"/>
            <a:r>
              <a:rPr lang="cs" dirty="0"/>
              <a:t>SYLABUS - přednášky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EBDD0F21-B2B2-400B-89A2-D20A2D425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496693"/>
              </p:ext>
            </p:extLst>
          </p:nvPr>
        </p:nvGraphicFramePr>
        <p:xfrm>
          <a:off x="466725" y="1706563"/>
          <a:ext cx="9815186" cy="481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56">
                  <a:extLst>
                    <a:ext uri="{9D8B030D-6E8A-4147-A177-3AD203B41FA5}">
                      <a16:colId xmlns:a16="http://schemas.microsoft.com/office/drawing/2014/main" val="2074518417"/>
                    </a:ext>
                  </a:extLst>
                </a:gridCol>
                <a:gridCol w="8969330">
                  <a:extLst>
                    <a:ext uri="{9D8B030D-6E8A-4147-A177-3AD203B41FA5}">
                      <a16:colId xmlns:a16="http://schemas.microsoft.com/office/drawing/2014/main" val="1576255263"/>
                    </a:ext>
                  </a:extLst>
                </a:gridCol>
              </a:tblGrid>
              <a:tr h="3799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Datum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40179"/>
                  </a:ext>
                </a:extLst>
              </a:tr>
              <a:tr h="379982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6. 10.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ÚVOD, (HOMEOSTÁZA)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02113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66974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BIOENERGETIKA A SVALOVÝ METABOLISMUS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989736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METABOLISMUS + TRÁVENÍ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92317"/>
                  </a:ext>
                </a:extLst>
              </a:tr>
              <a:tr h="379982"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10.11.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NERVOVÝ SYSTÉM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053625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HORMONÁLNÍ SYSTÉM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40342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VYLUČOVÁNÍ + TERMOREGULACE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037093"/>
                  </a:ext>
                </a:extLst>
              </a:tr>
              <a:tr h="379982"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1.12.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KARDIOVASKULÁRNÍ SYSTÉM - SRDCE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311218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KARDIOVASKULÁRNÍ SYSTÉM – CÉVY, KREV; IMUNITNÍ SYSTÉM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80954"/>
                  </a:ext>
                </a:extLst>
              </a:tr>
              <a:tr h="3799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RESPIRAČNÍ SYSTÉM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21886"/>
                  </a:ext>
                </a:extLst>
              </a:tr>
              <a:tr h="379982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Fyziologické zvláštnosti sportujících dětí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54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B72E2-D21C-4716-9D6A-E2B89E37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18600-2400-4C80-AC80-370AC729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65" y="2753710"/>
            <a:ext cx="11029615" cy="2771652"/>
          </a:xfrm>
        </p:spPr>
        <p:txBody>
          <a:bodyPr anchor="t" anchorCtr="0"/>
          <a:lstStyle/>
          <a:p>
            <a:r>
              <a:rPr lang="cs-CZ" dirty="0"/>
              <a:t>Buňka</a:t>
            </a:r>
          </a:p>
          <a:p>
            <a:r>
              <a:rPr lang="cs-CZ" dirty="0"/>
              <a:t>Složení a stavba těla</a:t>
            </a:r>
          </a:p>
          <a:p>
            <a:r>
              <a:rPr lang="cs-CZ" dirty="0"/>
              <a:t>Smysly</a:t>
            </a:r>
          </a:p>
          <a:p>
            <a:r>
              <a:rPr lang="cs-CZ" dirty="0"/>
              <a:t>Reprodukce a těhotenství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3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11" y="458908"/>
            <a:ext cx="11029616" cy="669444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DOPORUČENÁ LITERATURA + další materiály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56618-6B55-43EF-A4C3-6D7B5274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11" y="1366343"/>
            <a:ext cx="8834931" cy="5239407"/>
          </a:xfrm>
        </p:spPr>
        <p:txBody>
          <a:bodyPr anchor="t" anchorCtr="0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Richard Rokyta.</a:t>
            </a:r>
            <a:r>
              <a:rPr lang="cs-CZ" altLang="cs-CZ" sz="1800" b="1" i="1" dirty="0"/>
              <a:t> Fyziologie: pro bakalářská studia v medicíně, ošetřovatelství, přírodovědných, pedagogických a tělovýchovných oborech</a:t>
            </a:r>
            <a:r>
              <a:rPr lang="cs-CZ" altLang="cs-CZ" sz="1800" dirty="0"/>
              <a:t>. 3. vyd. Praha: </a:t>
            </a:r>
            <a:r>
              <a:rPr lang="cs-CZ" altLang="cs-CZ" sz="1800" dirty="0" err="1"/>
              <a:t>Galén</a:t>
            </a:r>
            <a:r>
              <a:rPr lang="cs-CZ" altLang="cs-CZ" sz="1800" dirty="0"/>
              <a:t>, 2016. 434 s. </a:t>
            </a:r>
            <a:r>
              <a:rPr lang="cs-CZ" sz="1800" dirty="0"/>
              <a:t>ISBN: 978-80-7492-238-1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Silbernagl</a:t>
            </a:r>
            <a:r>
              <a:rPr lang="cs-CZ" altLang="cs-CZ" sz="1800" dirty="0"/>
              <a:t>, Stefan - </a:t>
            </a:r>
            <a:r>
              <a:rPr lang="cs-CZ" altLang="cs-CZ" sz="1800" dirty="0" err="1"/>
              <a:t>Despopoulos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Agamemnon</a:t>
            </a:r>
            <a:r>
              <a:rPr lang="cs-CZ" altLang="cs-CZ" sz="1800" dirty="0"/>
              <a:t>. </a:t>
            </a:r>
            <a:r>
              <a:rPr lang="cs-CZ" altLang="cs-CZ" sz="1800" b="1" i="1" dirty="0"/>
              <a:t>Atlas fyziologie člověka</a:t>
            </a:r>
            <a:r>
              <a:rPr lang="cs-CZ" altLang="cs-CZ" sz="1800" dirty="0"/>
              <a:t>. 6. </a:t>
            </a:r>
            <a:r>
              <a:rPr lang="cs-CZ" altLang="cs-CZ" sz="1800" dirty="0" err="1"/>
              <a:t>přeprac</a:t>
            </a:r>
            <a:r>
              <a:rPr lang="cs-CZ" altLang="cs-CZ" sz="1800" dirty="0"/>
              <a:t>. vyd. Praha : Grada, 2004. </a:t>
            </a:r>
            <a:r>
              <a:rPr lang="cs-CZ" altLang="cs-CZ" sz="1800" dirty="0" err="1"/>
              <a:t>xiii</a:t>
            </a:r>
            <a:r>
              <a:rPr lang="cs-CZ" altLang="cs-CZ" sz="1800" dirty="0"/>
              <a:t>, 435. ISBN 80-247-0630-X.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Bartůňková Staša a kol. </a:t>
            </a:r>
            <a:r>
              <a:rPr lang="cs-CZ" altLang="cs-CZ" sz="1800" b="1" i="1" dirty="0"/>
              <a:t>Fyziologie pohybové zátěže. </a:t>
            </a:r>
            <a:r>
              <a:rPr lang="cs-CZ" altLang="cs-CZ" sz="1800" dirty="0"/>
              <a:t>Praha: Karolinum, 2013. 254 s. ISBN 978-80-87647-06-6.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FF0000"/>
                </a:solidFill>
              </a:rPr>
              <a:t>Skripta Fyziologie člověka + Praktika (on line): Bernaciková, Kapounková, Novotný, Vomela, Vomelová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</a:rPr>
              <a:t>	v </a:t>
            </a:r>
            <a:r>
              <a:rPr lang="cs-CZ" altLang="cs-CZ" sz="1800" dirty="0" err="1">
                <a:solidFill>
                  <a:srgbClr val="FF0000"/>
                </a:solidFill>
              </a:rPr>
              <a:t>Isu</a:t>
            </a:r>
            <a:r>
              <a:rPr lang="cs-CZ" altLang="cs-CZ" sz="1800" dirty="0">
                <a:solidFill>
                  <a:srgbClr val="FF0000"/>
                </a:solidFill>
              </a:rPr>
              <a:t>: Učební materiály</a:t>
            </a:r>
          </a:p>
          <a:p>
            <a:endParaRPr lang="cs-CZ" dirty="0"/>
          </a:p>
          <a:p>
            <a:r>
              <a:rPr lang="cs-CZ" dirty="0"/>
              <a:t>Videa: </a:t>
            </a:r>
          </a:p>
          <a:p>
            <a:pPr marL="0" indent="0">
              <a:buNone/>
            </a:pPr>
            <a:r>
              <a:rPr lang="cs-CZ" dirty="0"/>
              <a:t>	na </a:t>
            </a:r>
            <a:r>
              <a:rPr lang="cs-CZ" dirty="0" err="1"/>
              <a:t>Youtube</a:t>
            </a:r>
            <a:r>
              <a:rPr lang="cs-CZ" dirty="0"/>
              <a:t> (např. učím se s </a:t>
            </a:r>
            <a:r>
              <a:rPr lang="cs-CZ" dirty="0" err="1"/>
              <a:t>Týnuš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Byl jednou jeden život…….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688F8DB4-3F2D-482D-8EF8-5A68D68E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42" y="3861674"/>
            <a:ext cx="2900855" cy="290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1D79D747-69E3-4AA9-8BE4-6EEFF72E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86" y="634353"/>
            <a:ext cx="2085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6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69DEF-DDC6-4A61-8582-65347EC9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59" y="564861"/>
            <a:ext cx="11029616" cy="635577"/>
          </a:xfrm>
        </p:spPr>
        <p:txBody>
          <a:bodyPr/>
          <a:lstStyle/>
          <a:p>
            <a:r>
              <a:rPr lang="cs-CZ" dirty="0"/>
              <a:t>ANATOMIE + FYZIOLOGIE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8D555-468B-428C-8491-C0DD6686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59" y="1409530"/>
            <a:ext cx="11830941" cy="5448469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ANATOMIE</a:t>
            </a:r>
          </a:p>
          <a:p>
            <a:r>
              <a:rPr lang="cs-CZ" sz="2400" dirty="0"/>
              <a:t>Studuje a popisuje stavbu našeho těla:</a:t>
            </a:r>
          </a:p>
          <a:p>
            <a:pPr lvl="1"/>
            <a:r>
              <a:rPr lang="cs-CZ" sz="2400" dirty="0"/>
              <a:t>z čeho se skládáme</a:t>
            </a:r>
          </a:p>
          <a:p>
            <a:pPr lvl="1"/>
            <a:r>
              <a:rPr lang="cs-CZ" sz="2400" dirty="0"/>
              <a:t>kde je co uloženo</a:t>
            </a:r>
          </a:p>
          <a:p>
            <a:pPr lvl="1"/>
            <a:r>
              <a:rPr lang="cs-CZ" sz="2400" dirty="0"/>
              <a:t>propojení systémů</a:t>
            </a:r>
          </a:p>
          <a:p>
            <a:pPr marL="324000" lvl="1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FYZIOLOGIE:</a:t>
            </a:r>
          </a:p>
          <a:p>
            <a:r>
              <a:rPr lang="cs-CZ" sz="2400" dirty="0"/>
              <a:t>Studuje a popisuje funkce tělesných systémů</a:t>
            </a:r>
          </a:p>
          <a:p>
            <a:pPr lvl="1"/>
            <a:r>
              <a:rPr lang="cs-CZ" sz="2400" dirty="0"/>
              <a:t>funkční a anatomická struktura</a:t>
            </a:r>
          </a:p>
          <a:p>
            <a:pPr lvl="1"/>
            <a:r>
              <a:rPr lang="cs-CZ" sz="2400" dirty="0"/>
              <a:t>individuální a kooperativní </a:t>
            </a:r>
            <a:r>
              <a:rPr lang="cs-CZ" sz="2400" dirty="0" err="1"/>
              <a:t>fce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153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17EFC-8DF7-4C2A-A69D-645C5922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92" y="581794"/>
            <a:ext cx="11029616" cy="601711"/>
          </a:xfrm>
        </p:spPr>
        <p:txBody>
          <a:bodyPr/>
          <a:lstStyle/>
          <a:p>
            <a:r>
              <a:rPr lang="cs-CZ" dirty="0"/>
              <a:t>STUPNĚ ORGANIZACE LIDSKÉHO TĚLA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F0C2BF6-FAFF-4DEB-A2BF-92244F63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59" y="1409530"/>
            <a:ext cx="11830941" cy="5448469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CHEMICKÁ (MOLEKULÁRNÍ ÚROVEŇ)</a:t>
            </a:r>
          </a:p>
          <a:p>
            <a:r>
              <a:rPr lang="cs-CZ" sz="2400" dirty="0"/>
              <a:t>atomy jsou nejmenší chemické jednotky</a:t>
            </a:r>
          </a:p>
          <a:p>
            <a:r>
              <a:rPr lang="cs-CZ" sz="2400" dirty="0"/>
              <a:t>atomy vytvářejí molekuly</a:t>
            </a:r>
          </a:p>
          <a:p>
            <a:r>
              <a:rPr lang="cs-CZ" sz="2400" dirty="0"/>
              <a:t>molekuly vytvářejí organely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BUNĚČNÁ ÚROVEŇ</a:t>
            </a:r>
          </a:p>
          <a:p>
            <a:r>
              <a:rPr lang="cs-CZ" sz="2400" dirty="0"/>
              <a:t>nejmenší funkční jednotkou organismu je BUŇKA</a:t>
            </a:r>
          </a:p>
          <a:p>
            <a:r>
              <a:rPr lang="cs-CZ" sz="2400" dirty="0"/>
              <a:t>shlukují se buňky se stejnou </a:t>
            </a:r>
            <a:r>
              <a:rPr lang="cs-CZ" sz="2400" dirty="0" err="1"/>
              <a:t>fcí</a:t>
            </a:r>
            <a:r>
              <a:rPr lang="cs-CZ" sz="2400" dirty="0"/>
              <a:t> - TKÁNĚ</a:t>
            </a:r>
          </a:p>
          <a:p>
            <a:r>
              <a:rPr lang="cs-CZ" sz="2400" dirty="0"/>
              <a:t>buňky jsou skupinou atomů, molekul a organel</a:t>
            </a:r>
          </a:p>
        </p:txBody>
      </p:sp>
    </p:spTree>
    <p:extLst>
      <p:ext uri="{BB962C8B-B14F-4D97-AF65-F5344CB8AC3E}">
        <p14:creationId xmlns:p14="http://schemas.microsoft.com/office/powerpoint/2010/main" val="37869315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{21549A8F-8522-40F6-9C77-CC0722E3059C}tf33552983_win32</Template>
  <TotalTime>41529</TotalTime>
  <Words>1658</Words>
  <Application>Microsoft Office PowerPoint</Application>
  <PresentationFormat>Širokoúhlá obrazovka</PresentationFormat>
  <Paragraphs>242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Calibri</vt:lpstr>
      <vt:lpstr>Corbel</vt:lpstr>
      <vt:lpstr>Franklin Gothic Book</vt:lpstr>
      <vt:lpstr>Franklin Gothic Demi</vt:lpstr>
      <vt:lpstr>Wingdings 2</vt:lpstr>
      <vt:lpstr>DividendVTI</vt:lpstr>
      <vt:lpstr>FYZIOLOGIE bp4013/bk4013</vt:lpstr>
      <vt:lpstr>Prezentace aplikace PowerPoint</vt:lpstr>
      <vt:lpstr>Prezentace aplikace PowerPoint</vt:lpstr>
      <vt:lpstr>UKONČENÍ PŘEDMĚTU</vt:lpstr>
      <vt:lpstr>SYLABUS - přednášky</vt:lpstr>
      <vt:lpstr>DALŠÍ TÉMATA</vt:lpstr>
      <vt:lpstr>DOPORUČENÁ LITERATURA + další materiály</vt:lpstr>
      <vt:lpstr>ANATOMIE + FYZIOLOGIE</vt:lpstr>
      <vt:lpstr>STUPNĚ ORGANIZACE LIDSKÉHO TĚLA</vt:lpstr>
      <vt:lpstr>Prezentace aplikace PowerPoint</vt:lpstr>
      <vt:lpstr>ŽIVOT</vt:lpstr>
      <vt:lpstr>HOMEOSTÁZA = STÁLOST vnitřního prostředí  (řecky: HOMOS = stejný, STATIS = stav)</vt:lpstr>
      <vt:lpstr>NEGATIVNÍ ZPETNÁ VAZBA</vt:lpstr>
      <vt:lpstr>PŘÍKLAD 1: UDRŽOVÁNÍ stálé tělesné teploty</vt:lpstr>
      <vt:lpstr>PŘÍKLAD 2: REGULACE KREVNÍ GLUKÓZY</vt:lpstr>
      <vt:lpstr>BIORITMY = pravidelně kolísající stavy v živém organismu </vt:lpstr>
      <vt:lpstr>BIOLOGICKÉ HODINY</vt:lpstr>
      <vt:lpstr>Prezentace aplikace PowerPoint</vt:lpstr>
      <vt:lpstr>SEZÓNNÍ AKTIVITA</vt:lpstr>
      <vt:lpstr>VNITŘNÍ PROSTŘEDÍ A JEHO SOUČÁSTI</vt:lpstr>
      <vt:lpstr>ACIDO-BAZICKÁ ROVNOVÁHA</vt:lpstr>
      <vt:lpstr>OXIDAČNÍ LÁTKY, OXIDAČNÍ STRES</vt:lpstr>
      <vt:lpstr>OXIDAČNÍ STRES A VZNIK ONEMOCNĚNÍ</vt:lpstr>
      <vt:lpstr>NERVOVĚ-ENDOKRINNÍ A LÁTKOVÁ REGULACE</vt:lpstr>
      <vt:lpstr>HYPOTALAMUS</vt:lpstr>
      <vt:lpstr>NERVOVĚ-ENDOKRINNÍ REGULAČNÍ SYSTÉM</vt:lpstr>
      <vt:lpstr>TRANSPORTNÍ SYSTÉMY</vt:lpstr>
      <vt:lpstr>VÝZNAM LEDVIN</vt:lpstr>
      <vt:lpstr>DŮLEŽITÉ</vt:lpstr>
      <vt:lpstr>KLÍČOVÁ SLOVA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bp4013/bk4013</dc:title>
  <dc:creator>Martina Bernaciková</dc:creator>
  <cp:lastModifiedBy>Martina Bernaciková</cp:lastModifiedBy>
  <cp:revision>70</cp:revision>
  <cp:lastPrinted>2022-09-07T10:51:56Z</cp:lastPrinted>
  <dcterms:created xsi:type="dcterms:W3CDTF">2022-02-07T11:01:13Z</dcterms:created>
  <dcterms:modified xsi:type="dcterms:W3CDTF">2023-10-05T13:14:42Z</dcterms:modified>
</cp:coreProperties>
</file>