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61" r:id="rId2"/>
    <p:sldId id="271" r:id="rId3"/>
    <p:sldId id="272" r:id="rId4"/>
    <p:sldId id="260" r:id="rId5"/>
    <p:sldId id="257" r:id="rId6"/>
    <p:sldId id="273" r:id="rId7"/>
    <p:sldId id="276" r:id="rId8"/>
    <p:sldId id="279" r:id="rId9"/>
    <p:sldId id="274" r:id="rId10"/>
    <p:sldId id="291" r:id="rId11"/>
    <p:sldId id="292" r:id="rId12"/>
    <p:sldId id="277" r:id="rId13"/>
    <p:sldId id="278" r:id="rId14"/>
    <p:sldId id="294" r:id="rId15"/>
    <p:sldId id="287" r:id="rId16"/>
    <p:sldId id="286" r:id="rId17"/>
    <p:sldId id="288" r:id="rId18"/>
    <p:sldId id="293" r:id="rId19"/>
    <p:sldId id="298" r:id="rId20"/>
    <p:sldId id="295" r:id="rId21"/>
    <p:sldId id="296" r:id="rId22"/>
    <p:sldId id="314" r:id="rId23"/>
    <p:sldId id="275" r:id="rId24"/>
    <p:sldId id="281" r:id="rId25"/>
    <p:sldId id="258" r:id="rId26"/>
    <p:sldId id="297" r:id="rId27"/>
    <p:sldId id="280" r:id="rId28"/>
    <p:sldId id="282" r:id="rId29"/>
    <p:sldId id="259" r:id="rId30"/>
    <p:sldId id="283" r:id="rId31"/>
    <p:sldId id="284" r:id="rId32"/>
    <p:sldId id="285" r:id="rId33"/>
    <p:sldId id="289" r:id="rId34"/>
    <p:sldId id="290" r:id="rId35"/>
  </p:sldIdLst>
  <p:sldSz cx="12192000" cy="6858000"/>
  <p:notesSz cx="6858000" cy="9144000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6" autoAdjust="0"/>
    <p:restoredTop sz="94706" autoAdjust="0"/>
  </p:normalViewPr>
  <p:slideViewPr>
    <p:cSldViewPr snapToGrid="0">
      <p:cViewPr varScale="1">
        <p:scale>
          <a:sx n="71" d="100"/>
          <a:sy n="71" d="100"/>
        </p:scale>
        <p:origin x="84" y="102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28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FEEA889-5E66-4BC1-B7BD-0A476A3FD4CF}" type="datetime1">
              <a:rPr lang="en-GB" smtClean="0"/>
              <a:t>09/10/2024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604A0D4-B89B-4ADD-AF9E-38636B40E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243557F-8383-4C87-B4A4-5F88E99CF0DF}" type="datetime1">
              <a:rPr lang="en-GB" noProof="0" smtClean="0"/>
              <a:t>09/10/2024</a:t>
            </a:fld>
            <a:endParaRPr lang="en-GB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 dirty="0"/>
              <a:t>Click to edit Master text styles</a:t>
            </a:r>
          </a:p>
          <a:p>
            <a:pPr lvl="1" rtl="0"/>
            <a:r>
              <a:rPr lang="en-GB" noProof="0" dirty="0"/>
              <a:t>Second level</a:t>
            </a:r>
          </a:p>
          <a:p>
            <a:pPr lvl="2" rtl="0"/>
            <a:r>
              <a:rPr lang="en-GB" noProof="0" dirty="0"/>
              <a:t>Third level</a:t>
            </a:r>
          </a:p>
          <a:p>
            <a:pPr lvl="3" rtl="0"/>
            <a:r>
              <a:rPr lang="en-GB" noProof="0" dirty="0"/>
              <a:t>Fourth level</a:t>
            </a:r>
          </a:p>
          <a:p>
            <a:pPr lvl="4" rtl="0"/>
            <a:r>
              <a:rPr lang="en-GB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2869989-EB00-4EE7-BCB5-25BDC5BB29F8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9514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ADA76A-150A-D5F9-B84F-BD875D18CF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54A4F1-2153-9698-8C8A-BCB8D7FA51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E7E185-816E-4919-1F50-689E28BEE1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E9F2C2-336A-ED2C-C507-4FFDDF6BE9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6678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7EC57-31DA-068A-E168-F91E5FBE03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01CC22-4474-9C3A-CEC1-6E64568D4B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88675C-3AB1-4A70-B8F0-25E4BC6537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52BB87-346B-3AF4-AC12-C43C26990E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832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0303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6" name="Straight Connecto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1" name="Straight Connector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Group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2" name="Straight Connecto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Straight Connector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5" name="Straight Connector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Group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6" name="Straight Connecto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Straight Connector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45" y="1909346"/>
            <a:ext cx="9604310" cy="3383280"/>
          </a:xfrm>
        </p:spPr>
        <p:txBody>
          <a:bodyPr rtlCol="0" anchor="b">
            <a:normAutofit/>
          </a:bodyPr>
          <a:lstStyle>
            <a:lvl1pPr algn="l">
              <a:lnSpc>
                <a:spcPct val="76000"/>
              </a:lnSpc>
              <a:defRPr sz="8000" cap="none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45" y="5432564"/>
            <a:ext cx="9604310" cy="4572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 noProof="0"/>
              <a:t>Kliknutím můžete upravit styl předlohy.</a:t>
            </a:r>
            <a:endParaRPr lang="en-GB" noProof="0" dirty="0"/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en-GB" noProof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6F590DC-7091-4B36-BBC5-F8475EAC8F1C}" type="datetime1">
              <a:rPr lang="en-GB" noProof="0" smtClean="0"/>
              <a:t>09/10/2024</a:t>
            </a:fld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09314" y="489856"/>
            <a:ext cx="1687286" cy="5301343"/>
          </a:xfrm>
        </p:spPr>
        <p:txBody>
          <a:bodyPr vert="eaVert" rtlCol="0"/>
          <a:lstStyle/>
          <a:p>
            <a:pPr rtl="0"/>
            <a:r>
              <a:rPr lang="cs-CZ" noProof="0"/>
              <a:t>Kliknutím lze upravit styl.</a:t>
            </a:r>
            <a:endParaRPr lang="en-GB" noProof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9" y="489856"/>
            <a:ext cx="7587344" cy="5301343"/>
          </a:xfrm>
        </p:spPr>
        <p:txBody>
          <a:bodyPr vert="eaVert"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B00BEA-F07C-4881-A3EB-166920C22A46}" type="datetime1">
              <a:rPr lang="en-GB" noProof="0" smtClean="0"/>
              <a:t>09/10/2024</a:t>
            </a:fld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655344" y="580430"/>
            <a:ext cx="2881313" cy="4464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7822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C487C83-D9AD-4A8B-A900-076F8D042560}" type="datetime1">
              <a:rPr lang="en-GB" noProof="0" smtClean="0"/>
              <a:t>09/10/2024</a:t>
            </a:fld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8" name="Straight Connector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Straight Connector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Group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Straight Connector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oup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41573"/>
            <a:ext cx="9601200" cy="2743200"/>
          </a:xfrm>
        </p:spPr>
        <p:txBody>
          <a:bodyPr rtlCol="0" anchor="b">
            <a:normAutofit/>
          </a:bodyPr>
          <a:lstStyle>
            <a:lvl1pPr>
              <a:lnSpc>
                <a:spcPct val="85000"/>
              </a:lnSpc>
              <a:defRPr sz="6000" cap="none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5431536"/>
            <a:ext cx="9601200" cy="4572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81199"/>
            <a:ext cx="4572000" cy="38100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981199"/>
            <a:ext cx="4572000" cy="38100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C8220F6-FAAE-4224-A840-32140F4A0A47}" type="datetime1">
              <a:rPr lang="en-GB" noProof="0" smtClean="0"/>
              <a:t>09/10/2024</a:t>
            </a:fld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18322"/>
            <a:ext cx="4572000" cy="6413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503713"/>
            <a:ext cx="4572000" cy="328748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en-GB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18322"/>
            <a:ext cx="4572000" cy="6413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03713"/>
            <a:ext cx="4572000" cy="328748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en-GB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85DA6CF-190C-4EAB-84DD-7741FDE41517}" type="datetime1">
              <a:rPr lang="en-GB" noProof="0" smtClean="0"/>
              <a:t>09/10/2024</a:t>
            </a:fld>
            <a:endParaRPr lang="en-GB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FEFFCF-A8B9-4FC4-BA80-DD4C12F4B668}" type="datetime1">
              <a:rPr lang="en-GB" noProof="0" smtClean="0"/>
              <a:t>09/10/2024</a:t>
            </a:fld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roup 160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62" name="Straight Connector 161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Group 177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96" name="Straight Connector 19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Group 20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7" name="Straight Connector 20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2" name="Straight Connector 20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Group 178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80" name="Straight Connector 17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Group 18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1" name="Straight Connector 19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Straight Connector 18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3" name="Footer Placeholder 21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212" name="Date Placeholder 21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AD2618C-E36A-4509-A283-71164552E4F6}" type="datetime1">
              <a:rPr lang="en-GB" noProof="0" smtClean="0"/>
              <a:t>09/10/2024</a:t>
            </a:fld>
            <a:endParaRPr lang="en-GB" noProof="0" dirty="0"/>
          </a:p>
        </p:txBody>
      </p:sp>
      <p:sp>
        <p:nvSpPr>
          <p:cNvPr id="214" name="Slide Number Placeholder 21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0" name="Straight Connector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Straight Connector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Group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Straight Connector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Rectangle 6"/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3152" y="571500"/>
            <a:ext cx="3657600" cy="2197100"/>
          </a:xfrm>
        </p:spPr>
        <p:txBody>
          <a:bodyPr rtlCol="0"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197" y="571500"/>
            <a:ext cx="6217920" cy="5715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13152" y="2995012"/>
            <a:ext cx="3657600" cy="228595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cxnSp>
        <p:nvCxnSpPr>
          <p:cNvPr id="60" name="Straight Connector 59"/>
          <p:cNvCxnSpPr/>
          <p:nvPr userDrawn="1"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D239C74-3E29-46D2-B7E2-D66DE8B187F2}" type="datetime1">
              <a:rPr lang="en-GB" noProof="0" smtClean="0"/>
              <a:t>09/10/2024</a:t>
            </a:fld>
            <a:endParaRPr lang="en-GB" noProof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E31375A4-56A4-47D6-9801-1991572033F7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" name="Straight Connector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Straight Connector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oup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Straight Connector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oup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Rectangle 59"/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cxnSp>
        <p:nvCxnSpPr>
          <p:cNvPr id="59" name="Straight Connector 58"/>
          <p:cNvCxnSpPr/>
          <p:nvPr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9560" y="576072"/>
            <a:ext cx="3657600" cy="2194560"/>
          </a:xfrm>
        </p:spPr>
        <p:txBody>
          <a:bodyPr rtlCol="0"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en-GB" noProof="0" dirty="0"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412" y="-159"/>
            <a:ext cx="7315200" cy="6858000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 noProof="0"/>
              <a:t>Kliknutím na ikonu přidáte obrázek.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9560" y="2999232"/>
            <a:ext cx="3657600" cy="2286000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62031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95"/>
          <p:cNvGrpSpPr/>
          <p:nvPr userDrawn="1"/>
        </p:nvGrpSpPr>
        <p:grpSpPr bwMode="hidden">
          <a:xfrm>
            <a:off x="-1" y="-195943"/>
            <a:ext cx="12192002" cy="6858000"/>
            <a:chOff x="-1" y="0"/>
            <a:chExt cx="12192002" cy="6858000"/>
          </a:xfrm>
        </p:grpSpPr>
        <p:cxnSp>
          <p:nvCxnSpPr>
            <p:cNvPr id="97" name="Straight Connector 96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Group 11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1" name="Straight Connector 13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Group 13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Straight Connector 14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Straight Connector 13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Straight Connector 11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Group 11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6" name="Straight Connector 12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Straight Connector 12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 noProof="0"/>
              <a:t>Kliknutím lze upravit styl.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981201"/>
            <a:ext cx="96012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en-GB" noProof="0" dirty="0"/>
          </a:p>
        </p:txBody>
      </p:sp>
      <p:cxnSp>
        <p:nvCxnSpPr>
          <p:cNvPr id="148" name="Straight Connector 147"/>
          <p:cNvCxnSpPr/>
          <p:nvPr userDrawn="1"/>
        </p:nvCxnSpPr>
        <p:spPr>
          <a:xfrm>
            <a:off x="609600" y="6172200"/>
            <a:ext cx="109728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1" y="6289679"/>
            <a:ext cx="6128030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fld id="{9B488204-FD96-4CE5-BFDC-EA94C1CD269E}" type="datetime1">
              <a:rPr lang="en-GB" noProof="0" smtClean="0"/>
              <a:t>09/10/2024</a:t>
            </a:fld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fld id="{E31375A4-56A4-47D6-9801-1991572033F7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9" r:id="rId9"/>
    <p:sldLayoutId id="2147483658" r:id="rId10"/>
    <p:sldLayoutId id="2147483659" r:id="rId11"/>
    <p:sldLayoutId id="214748367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9388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878012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31.png"/><Relationship Id="rId7" Type="http://schemas.openxmlformats.org/officeDocument/2006/relationships/hyperlink" Target="http://slovnik-cizich-slov.abz.cz/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jp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cs-CZ" dirty="0"/>
              <a:t>Motivace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90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1891" y="40929"/>
            <a:ext cx="3906738" cy="1394012"/>
          </a:xfrm>
          <a:prstGeom prst="rect">
            <a:avLst/>
          </a:prstGeom>
        </p:spPr>
        <p:txBody>
          <a:bodyPr vert="horz" wrap="square" lIns="0" tIns="8930" rIns="0" bIns="0" rtlCol="0" anchor="b">
            <a:spAutoFit/>
          </a:bodyPr>
          <a:lstStyle/>
          <a:p>
            <a:pPr marL="8929">
              <a:lnSpc>
                <a:spcPct val="100000"/>
              </a:lnSpc>
              <a:spcBef>
                <a:spcPts val="70"/>
              </a:spcBef>
            </a:pPr>
            <a:r>
              <a:rPr sz="4500" spc="-56" dirty="0">
                <a:solidFill>
                  <a:srgbClr val="314864"/>
                </a:solidFill>
                <a:latin typeface="Cambria"/>
                <a:cs typeface="Cambria"/>
              </a:rPr>
              <a:t>Teorie</a:t>
            </a:r>
            <a:r>
              <a:rPr sz="4500" spc="25" dirty="0">
                <a:solidFill>
                  <a:srgbClr val="314864"/>
                </a:solidFill>
                <a:latin typeface="Cambria"/>
                <a:cs typeface="Cambria"/>
              </a:rPr>
              <a:t> </a:t>
            </a:r>
            <a:r>
              <a:rPr sz="4500" spc="-32" dirty="0">
                <a:solidFill>
                  <a:srgbClr val="314864"/>
                </a:solidFill>
                <a:latin typeface="Cambria"/>
                <a:cs typeface="Cambria"/>
              </a:rPr>
              <a:t>motivace</a:t>
            </a:r>
            <a:endParaRPr sz="4500" dirty="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91891" y="1653366"/>
            <a:ext cx="139750" cy="195168"/>
          </a:xfrm>
          <a:prstGeom prst="rect">
            <a:avLst/>
          </a:prstGeom>
        </p:spPr>
        <p:txBody>
          <a:bodyPr vert="horz" wrap="square" lIns="0" tIns="11162" rIns="0" bIns="0" rtlCol="0">
            <a:spAutoFit/>
          </a:bodyPr>
          <a:lstStyle/>
          <a:p>
            <a:pPr marL="8929">
              <a:spcBef>
                <a:spcPts val="88"/>
              </a:spcBef>
            </a:pPr>
            <a:r>
              <a:rPr sz="1195" spc="-239" dirty="0">
                <a:solidFill>
                  <a:srgbClr val="5C86B9"/>
                </a:solidFill>
                <a:latin typeface="MS UI Gothic"/>
                <a:cs typeface="MS UI Gothic"/>
              </a:rPr>
              <a:t>✤</a:t>
            </a:r>
            <a:endParaRPr sz="1195" dirty="0">
              <a:latin typeface="MS UI Gothic"/>
              <a:cs typeface="MS UI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24063" y="1566445"/>
            <a:ext cx="7705427" cy="382775"/>
          </a:xfrm>
          <a:prstGeom prst="rect">
            <a:avLst/>
          </a:prstGeom>
        </p:spPr>
        <p:txBody>
          <a:bodyPr vert="horz" wrap="square" lIns="0" tIns="9376" rIns="0" bIns="0" rtlCol="0">
            <a:spAutoFit/>
          </a:bodyPr>
          <a:lstStyle/>
          <a:p>
            <a:pPr marL="8929">
              <a:spcBef>
                <a:spcPts val="74"/>
              </a:spcBef>
            </a:pPr>
            <a:r>
              <a:rPr sz="2426" dirty="0">
                <a:latin typeface="Palatino Linotype"/>
                <a:cs typeface="Palatino Linotype"/>
              </a:rPr>
              <a:t>základním</a:t>
            </a:r>
            <a:r>
              <a:rPr sz="2426" spc="-7" dirty="0">
                <a:latin typeface="Palatino Linotype"/>
                <a:cs typeface="Palatino Linotype"/>
              </a:rPr>
              <a:t> </a:t>
            </a:r>
            <a:r>
              <a:rPr sz="2426" spc="-4" dirty="0">
                <a:latin typeface="Palatino Linotype"/>
                <a:cs typeface="Palatino Linotype"/>
              </a:rPr>
              <a:t>problémem </a:t>
            </a:r>
            <a:r>
              <a:rPr sz="2426" dirty="0">
                <a:latin typeface="Palatino Linotype"/>
                <a:cs typeface="Palatino Linotype"/>
              </a:rPr>
              <a:t>motivace</a:t>
            </a:r>
            <a:r>
              <a:rPr sz="2426" spc="-4" dirty="0">
                <a:latin typeface="Palatino Linotype"/>
                <a:cs typeface="Palatino Linotype"/>
              </a:rPr>
              <a:t> </a:t>
            </a:r>
            <a:r>
              <a:rPr sz="2426" dirty="0">
                <a:latin typeface="Palatino Linotype"/>
                <a:cs typeface="Palatino Linotype"/>
              </a:rPr>
              <a:t>je</a:t>
            </a:r>
            <a:r>
              <a:rPr sz="2426" spc="-7" dirty="0">
                <a:latin typeface="Palatino Linotype"/>
                <a:cs typeface="Palatino Linotype"/>
              </a:rPr>
              <a:t> </a:t>
            </a:r>
            <a:r>
              <a:rPr sz="2426" dirty="0">
                <a:latin typeface="Palatino Linotype"/>
                <a:cs typeface="Palatino Linotype"/>
              </a:rPr>
              <a:t>výklad</a:t>
            </a:r>
            <a:r>
              <a:rPr sz="2426" spc="-4" dirty="0">
                <a:latin typeface="Palatino Linotype"/>
                <a:cs typeface="Palatino Linotype"/>
              </a:rPr>
              <a:t> její </a:t>
            </a:r>
            <a:r>
              <a:rPr sz="2426" dirty="0">
                <a:latin typeface="Palatino Linotype"/>
                <a:cs typeface="Palatino Linotype"/>
              </a:rPr>
              <a:t>dynamiky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791891" y="2455074"/>
            <a:ext cx="139750" cy="195619"/>
          </a:xfrm>
          <a:prstGeom prst="rect">
            <a:avLst/>
          </a:prstGeom>
        </p:spPr>
        <p:txBody>
          <a:bodyPr vert="horz" wrap="square" lIns="0" tIns="11609" rIns="0" bIns="0" rtlCol="0">
            <a:spAutoFit/>
          </a:bodyPr>
          <a:lstStyle/>
          <a:p>
            <a:pPr marL="8929">
              <a:spcBef>
                <a:spcPts val="91"/>
              </a:spcBef>
            </a:pPr>
            <a:r>
              <a:rPr sz="1195" spc="-239" dirty="0">
                <a:solidFill>
                  <a:srgbClr val="5C86B9"/>
                </a:solidFill>
                <a:latin typeface="MS UI Gothic"/>
                <a:cs typeface="MS UI Gothic"/>
              </a:rPr>
              <a:t>✤</a:t>
            </a:r>
            <a:endParaRPr sz="1195">
              <a:latin typeface="MS UI Gothic"/>
              <a:cs typeface="MS UI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24063" y="2249531"/>
            <a:ext cx="7941171" cy="960237"/>
          </a:xfrm>
          <a:prstGeom prst="rect">
            <a:avLst/>
          </a:prstGeom>
        </p:spPr>
        <p:txBody>
          <a:bodyPr vert="horz" wrap="square" lIns="0" tIns="8483" rIns="0" bIns="0" rtlCol="0">
            <a:spAutoFit/>
          </a:bodyPr>
          <a:lstStyle/>
          <a:p>
            <a:pPr marL="8929" marR="3572">
              <a:lnSpc>
                <a:spcPct val="132900"/>
              </a:lnSpc>
              <a:spcBef>
                <a:spcPts val="67"/>
              </a:spcBef>
            </a:pPr>
            <a:r>
              <a:rPr sz="2426" dirty="0">
                <a:latin typeface="Palatino Linotype"/>
                <a:cs typeface="Palatino Linotype"/>
              </a:rPr>
              <a:t>Madsen</a:t>
            </a:r>
            <a:r>
              <a:rPr sz="2426" spc="-4" dirty="0">
                <a:latin typeface="Palatino Linotype"/>
                <a:cs typeface="Palatino Linotype"/>
              </a:rPr>
              <a:t> </a:t>
            </a:r>
            <a:r>
              <a:rPr sz="2426" dirty="0">
                <a:latin typeface="Palatino Linotype"/>
                <a:cs typeface="Palatino Linotype"/>
              </a:rPr>
              <a:t>ve své knize </a:t>
            </a:r>
            <a:r>
              <a:rPr sz="2426" spc="-32" dirty="0">
                <a:latin typeface="Palatino Linotype"/>
                <a:cs typeface="Palatino Linotype"/>
              </a:rPr>
              <a:t>(Teorie</a:t>
            </a:r>
            <a:r>
              <a:rPr sz="2426" spc="-4" dirty="0">
                <a:latin typeface="Palatino Linotype"/>
                <a:cs typeface="Palatino Linotype"/>
              </a:rPr>
              <a:t> </a:t>
            </a:r>
            <a:r>
              <a:rPr sz="2426" dirty="0">
                <a:latin typeface="Palatino Linotype"/>
                <a:cs typeface="Palatino Linotype"/>
              </a:rPr>
              <a:t>motivace) </a:t>
            </a:r>
            <a:r>
              <a:rPr sz="2426" spc="-4" dirty="0">
                <a:latin typeface="Palatino Linotype"/>
                <a:cs typeface="Palatino Linotype"/>
              </a:rPr>
              <a:t>rozeznává</a:t>
            </a:r>
            <a:r>
              <a:rPr sz="2426" dirty="0">
                <a:latin typeface="Palatino Linotype"/>
                <a:cs typeface="Palatino Linotype"/>
              </a:rPr>
              <a:t> 4 </a:t>
            </a:r>
            <a:r>
              <a:rPr sz="2426" spc="-7" dirty="0">
                <a:latin typeface="Palatino Linotype"/>
                <a:cs typeface="Palatino Linotype"/>
              </a:rPr>
              <a:t>druhy </a:t>
            </a:r>
            <a:r>
              <a:rPr sz="2426" spc="-598" dirty="0">
                <a:latin typeface="Palatino Linotype"/>
                <a:cs typeface="Palatino Linotype"/>
              </a:rPr>
              <a:t> </a:t>
            </a:r>
            <a:r>
              <a:rPr sz="2426" dirty="0">
                <a:latin typeface="Palatino Linotype"/>
                <a:cs typeface="Palatino Linotype"/>
              </a:rPr>
              <a:t>modelů</a:t>
            </a:r>
            <a:r>
              <a:rPr sz="2426" spc="-4" dirty="0">
                <a:latin typeface="Palatino Linotype"/>
                <a:cs typeface="Palatino Linotype"/>
              </a:rPr>
              <a:t> </a:t>
            </a:r>
            <a:r>
              <a:rPr sz="2426" dirty="0">
                <a:latin typeface="Palatino Linotype"/>
                <a:cs typeface="Palatino Linotype"/>
              </a:rPr>
              <a:t>(či výkladových hypotéz)</a:t>
            </a:r>
            <a:endParaRPr sz="2426">
              <a:latin typeface="Palatino Linotype"/>
              <a:cs typeface="Palatino Linotyp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16969" y="3749700"/>
            <a:ext cx="139750" cy="195619"/>
          </a:xfrm>
          <a:prstGeom prst="rect">
            <a:avLst/>
          </a:prstGeom>
        </p:spPr>
        <p:txBody>
          <a:bodyPr vert="horz" wrap="square" lIns="0" tIns="11609" rIns="0" bIns="0" rtlCol="0">
            <a:spAutoFit/>
          </a:bodyPr>
          <a:lstStyle/>
          <a:p>
            <a:pPr marL="8929">
              <a:spcBef>
                <a:spcPts val="91"/>
              </a:spcBef>
            </a:pPr>
            <a:r>
              <a:rPr sz="1195" spc="-239" dirty="0">
                <a:solidFill>
                  <a:srgbClr val="5C86B9"/>
                </a:solidFill>
                <a:latin typeface="MS UI Gothic"/>
                <a:cs typeface="MS UI Gothic"/>
              </a:rPr>
              <a:t>✤</a:t>
            </a:r>
            <a:endParaRPr sz="1195">
              <a:latin typeface="MS UI Gothic"/>
              <a:cs typeface="MS UI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49141" y="3664923"/>
            <a:ext cx="3721447" cy="382775"/>
          </a:xfrm>
          <a:prstGeom prst="rect">
            <a:avLst/>
          </a:prstGeom>
        </p:spPr>
        <p:txBody>
          <a:bodyPr vert="horz" wrap="square" lIns="0" tIns="9376" rIns="0" bIns="0" rtlCol="0">
            <a:spAutoFit/>
          </a:bodyPr>
          <a:lstStyle/>
          <a:p>
            <a:pPr marL="8929">
              <a:spcBef>
                <a:spcPts val="74"/>
              </a:spcBef>
            </a:pPr>
            <a:r>
              <a:rPr sz="2426" dirty="0">
                <a:latin typeface="Palatino Linotype"/>
                <a:cs typeface="Palatino Linotype"/>
              </a:rPr>
              <a:t>1.</a:t>
            </a:r>
            <a:r>
              <a:rPr sz="2426" spc="-14" dirty="0">
                <a:latin typeface="Palatino Linotype"/>
                <a:cs typeface="Palatino Linotype"/>
              </a:rPr>
              <a:t> </a:t>
            </a:r>
            <a:r>
              <a:rPr sz="2426" dirty="0">
                <a:latin typeface="Palatino Linotype"/>
                <a:cs typeface="Palatino Linotype"/>
              </a:rPr>
              <a:t>Homeostatická</a:t>
            </a:r>
            <a:r>
              <a:rPr sz="2426" spc="-14" dirty="0">
                <a:latin typeface="Palatino Linotype"/>
                <a:cs typeface="Palatino Linotype"/>
              </a:rPr>
              <a:t> </a:t>
            </a:r>
            <a:r>
              <a:rPr sz="2426" dirty="0">
                <a:latin typeface="Palatino Linotype"/>
                <a:cs typeface="Palatino Linotype"/>
              </a:rPr>
              <a:t>hypotéza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416969" y="4551407"/>
            <a:ext cx="139750" cy="195619"/>
          </a:xfrm>
          <a:prstGeom prst="rect">
            <a:avLst/>
          </a:prstGeom>
        </p:spPr>
        <p:txBody>
          <a:bodyPr vert="horz" wrap="square" lIns="0" tIns="11609" rIns="0" bIns="0" rtlCol="0">
            <a:spAutoFit/>
          </a:bodyPr>
          <a:lstStyle/>
          <a:p>
            <a:pPr marL="8929">
              <a:spcBef>
                <a:spcPts val="91"/>
              </a:spcBef>
            </a:pPr>
            <a:r>
              <a:rPr sz="1195" spc="-239" dirty="0">
                <a:solidFill>
                  <a:srgbClr val="5C86B9"/>
                </a:solidFill>
                <a:latin typeface="MS UI Gothic"/>
                <a:cs typeface="MS UI Gothic"/>
              </a:rPr>
              <a:t>✤</a:t>
            </a:r>
            <a:endParaRPr sz="1195">
              <a:latin typeface="MS UI Gothic"/>
              <a:cs typeface="MS UI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49141" y="4468594"/>
            <a:ext cx="3150394" cy="382775"/>
          </a:xfrm>
          <a:prstGeom prst="rect">
            <a:avLst/>
          </a:prstGeom>
        </p:spPr>
        <p:txBody>
          <a:bodyPr vert="horz" wrap="square" lIns="0" tIns="9376" rIns="0" bIns="0" rtlCol="0">
            <a:spAutoFit/>
          </a:bodyPr>
          <a:lstStyle/>
          <a:p>
            <a:pPr marL="8929">
              <a:spcBef>
                <a:spcPts val="74"/>
              </a:spcBef>
            </a:pPr>
            <a:r>
              <a:rPr sz="2426" dirty="0">
                <a:latin typeface="Palatino Linotype"/>
                <a:cs typeface="Palatino Linotype"/>
              </a:rPr>
              <a:t>2.</a:t>
            </a:r>
            <a:r>
              <a:rPr sz="2426" spc="-21" dirty="0">
                <a:latin typeface="Palatino Linotype"/>
                <a:cs typeface="Palatino Linotype"/>
              </a:rPr>
              <a:t> </a:t>
            </a:r>
            <a:r>
              <a:rPr sz="2426" dirty="0">
                <a:latin typeface="Palatino Linotype"/>
                <a:cs typeface="Palatino Linotype"/>
              </a:rPr>
              <a:t>Pobídkové</a:t>
            </a:r>
            <a:r>
              <a:rPr sz="2426" spc="-21" dirty="0">
                <a:latin typeface="Palatino Linotype"/>
                <a:cs typeface="Palatino Linotype"/>
              </a:rPr>
              <a:t> </a:t>
            </a:r>
            <a:r>
              <a:rPr sz="2426" dirty="0">
                <a:latin typeface="Palatino Linotype"/>
                <a:cs typeface="Palatino Linotype"/>
              </a:rPr>
              <a:t>hypotézy</a:t>
            </a:r>
            <a:endParaRPr sz="2426">
              <a:latin typeface="Palatino Linotype"/>
              <a:cs typeface="Palatino Linotyp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16969" y="5353114"/>
            <a:ext cx="139750" cy="195168"/>
          </a:xfrm>
          <a:prstGeom prst="rect">
            <a:avLst/>
          </a:prstGeom>
        </p:spPr>
        <p:txBody>
          <a:bodyPr vert="horz" wrap="square" lIns="0" tIns="11162" rIns="0" bIns="0" rtlCol="0">
            <a:spAutoFit/>
          </a:bodyPr>
          <a:lstStyle/>
          <a:p>
            <a:pPr marL="8929">
              <a:spcBef>
                <a:spcPts val="88"/>
              </a:spcBef>
            </a:pPr>
            <a:r>
              <a:rPr sz="1195" spc="-239" dirty="0">
                <a:solidFill>
                  <a:srgbClr val="5C86B9"/>
                </a:solidFill>
                <a:latin typeface="MS UI Gothic"/>
                <a:cs typeface="MS UI Gothic"/>
              </a:rPr>
              <a:t>✤</a:t>
            </a:r>
            <a:endParaRPr sz="1195">
              <a:latin typeface="MS UI Gothic"/>
              <a:cs typeface="MS UI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49141" y="5272266"/>
            <a:ext cx="3082528" cy="382775"/>
          </a:xfrm>
          <a:prstGeom prst="rect">
            <a:avLst/>
          </a:prstGeom>
        </p:spPr>
        <p:txBody>
          <a:bodyPr vert="horz" wrap="square" lIns="0" tIns="9376" rIns="0" bIns="0" rtlCol="0">
            <a:spAutoFit/>
          </a:bodyPr>
          <a:lstStyle/>
          <a:p>
            <a:pPr marL="8929">
              <a:spcBef>
                <a:spcPts val="74"/>
              </a:spcBef>
            </a:pPr>
            <a:r>
              <a:rPr sz="2426" dirty="0">
                <a:latin typeface="Palatino Linotype"/>
                <a:cs typeface="Palatino Linotype"/>
              </a:rPr>
              <a:t>3.</a:t>
            </a:r>
            <a:r>
              <a:rPr sz="2426" spc="-21" dirty="0">
                <a:latin typeface="Palatino Linotype"/>
                <a:cs typeface="Palatino Linotype"/>
              </a:rPr>
              <a:t> </a:t>
            </a:r>
            <a:r>
              <a:rPr sz="2426" dirty="0">
                <a:latin typeface="Palatino Linotype"/>
                <a:cs typeface="Palatino Linotype"/>
              </a:rPr>
              <a:t>Poznávací</a:t>
            </a:r>
            <a:r>
              <a:rPr sz="2426" spc="-18" dirty="0">
                <a:latin typeface="Palatino Linotype"/>
                <a:cs typeface="Palatino Linotype"/>
              </a:rPr>
              <a:t> </a:t>
            </a:r>
            <a:r>
              <a:rPr sz="2426" dirty="0">
                <a:latin typeface="Palatino Linotype"/>
                <a:cs typeface="Palatino Linotype"/>
              </a:rPr>
              <a:t>hypotézy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416969" y="6154822"/>
            <a:ext cx="139750" cy="195168"/>
          </a:xfrm>
          <a:prstGeom prst="rect">
            <a:avLst/>
          </a:prstGeom>
        </p:spPr>
        <p:txBody>
          <a:bodyPr vert="horz" wrap="square" lIns="0" tIns="11162" rIns="0" bIns="0" rtlCol="0">
            <a:spAutoFit/>
          </a:bodyPr>
          <a:lstStyle/>
          <a:p>
            <a:pPr marL="8929">
              <a:spcBef>
                <a:spcPts val="88"/>
              </a:spcBef>
            </a:pPr>
            <a:r>
              <a:rPr sz="1195" spc="-239" dirty="0">
                <a:solidFill>
                  <a:srgbClr val="5C86B9"/>
                </a:solidFill>
                <a:latin typeface="MS UI Gothic"/>
                <a:cs typeface="MS UI Gothic"/>
              </a:rPr>
              <a:t>✤</a:t>
            </a:r>
            <a:endParaRPr sz="1195">
              <a:latin typeface="MS UI Gothic"/>
              <a:cs typeface="MS UI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649141" y="6075938"/>
            <a:ext cx="3602236" cy="382775"/>
          </a:xfrm>
          <a:prstGeom prst="rect">
            <a:avLst/>
          </a:prstGeom>
        </p:spPr>
        <p:txBody>
          <a:bodyPr vert="horz" wrap="square" lIns="0" tIns="9376" rIns="0" bIns="0" rtlCol="0">
            <a:spAutoFit/>
          </a:bodyPr>
          <a:lstStyle/>
          <a:p>
            <a:pPr marL="8929">
              <a:spcBef>
                <a:spcPts val="74"/>
              </a:spcBef>
            </a:pPr>
            <a:r>
              <a:rPr sz="2426" dirty="0">
                <a:latin typeface="Palatino Linotype"/>
                <a:cs typeface="Palatino Linotype"/>
              </a:rPr>
              <a:t>4.</a:t>
            </a:r>
            <a:r>
              <a:rPr sz="2426" spc="-18" dirty="0">
                <a:latin typeface="Palatino Linotype"/>
                <a:cs typeface="Palatino Linotype"/>
              </a:rPr>
              <a:t> </a:t>
            </a:r>
            <a:r>
              <a:rPr sz="2426" dirty="0">
                <a:latin typeface="Palatino Linotype"/>
                <a:cs typeface="Palatino Linotype"/>
              </a:rPr>
              <a:t>Humanistické</a:t>
            </a:r>
            <a:r>
              <a:rPr sz="2426" spc="-14" dirty="0">
                <a:latin typeface="Palatino Linotype"/>
                <a:cs typeface="Palatino Linotype"/>
              </a:rPr>
              <a:t> </a:t>
            </a:r>
            <a:r>
              <a:rPr sz="2426" dirty="0">
                <a:latin typeface="Palatino Linotype"/>
                <a:cs typeface="Palatino Linotype"/>
              </a:rPr>
              <a:t>hypotézy</a:t>
            </a:r>
            <a:endParaRPr sz="2426">
              <a:latin typeface="Palatino Linotype"/>
              <a:cs typeface="Palatino Linotyp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1891" y="206800"/>
            <a:ext cx="5469521" cy="701514"/>
          </a:xfrm>
          <a:prstGeom prst="rect">
            <a:avLst/>
          </a:prstGeom>
        </p:spPr>
        <p:txBody>
          <a:bodyPr vert="horz" wrap="square" lIns="0" tIns="8930" rIns="0" bIns="0" rtlCol="0" anchor="b">
            <a:spAutoFit/>
          </a:bodyPr>
          <a:lstStyle/>
          <a:p>
            <a:pPr marL="8929">
              <a:lnSpc>
                <a:spcPct val="100000"/>
              </a:lnSpc>
              <a:spcBef>
                <a:spcPts val="70"/>
              </a:spcBef>
            </a:pPr>
            <a:r>
              <a:rPr sz="4500" spc="-56" dirty="0">
                <a:solidFill>
                  <a:srgbClr val="314864"/>
                </a:solidFill>
                <a:latin typeface="Cambria"/>
                <a:cs typeface="Cambria"/>
              </a:rPr>
              <a:t>Teorie</a:t>
            </a:r>
            <a:r>
              <a:rPr sz="4500" spc="25" dirty="0">
                <a:solidFill>
                  <a:srgbClr val="314864"/>
                </a:solidFill>
                <a:latin typeface="Cambria"/>
                <a:cs typeface="Cambria"/>
              </a:rPr>
              <a:t> </a:t>
            </a:r>
            <a:r>
              <a:rPr sz="4500" spc="-32" dirty="0">
                <a:solidFill>
                  <a:srgbClr val="314864"/>
                </a:solidFill>
                <a:latin typeface="Cambria"/>
                <a:cs typeface="Cambria"/>
              </a:rPr>
              <a:t>motivace</a:t>
            </a:r>
            <a:endParaRPr sz="4500" dirty="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91891" y="1146370"/>
            <a:ext cx="138410" cy="193815"/>
          </a:xfrm>
          <a:prstGeom prst="rect">
            <a:avLst/>
          </a:prstGeom>
        </p:spPr>
        <p:txBody>
          <a:bodyPr vert="horz" wrap="square" lIns="0" tIns="9823" rIns="0" bIns="0" rtlCol="0">
            <a:spAutoFit/>
          </a:bodyPr>
          <a:lstStyle/>
          <a:p>
            <a:pPr marL="8929">
              <a:spcBef>
                <a:spcPts val="77"/>
              </a:spcBef>
            </a:pPr>
            <a:r>
              <a:rPr sz="1195" spc="-250" dirty="0">
                <a:solidFill>
                  <a:srgbClr val="5C86B9"/>
                </a:solidFill>
                <a:latin typeface="MS UI Gothic"/>
                <a:cs typeface="MS UI Gothic"/>
              </a:rPr>
              <a:t>✤</a:t>
            </a:r>
            <a:endParaRPr sz="1195">
              <a:latin typeface="MS UI Gothic"/>
              <a:cs typeface="MS UI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24063" y="1060847"/>
            <a:ext cx="3453557" cy="378742"/>
          </a:xfrm>
          <a:prstGeom prst="rect">
            <a:avLst/>
          </a:prstGeom>
        </p:spPr>
        <p:txBody>
          <a:bodyPr vert="horz" wrap="square" lIns="0" tIns="10716" rIns="0" bIns="0" rtlCol="0">
            <a:spAutoFit/>
          </a:bodyPr>
          <a:lstStyle/>
          <a:p>
            <a:pPr marL="8929">
              <a:spcBef>
                <a:spcPts val="84"/>
              </a:spcBef>
            </a:pPr>
            <a:r>
              <a:rPr sz="2391" b="1" spc="4" dirty="0">
                <a:latin typeface="Palatino Linotype"/>
                <a:cs typeface="Palatino Linotype"/>
              </a:rPr>
              <a:t>Homeostatická</a:t>
            </a:r>
            <a:r>
              <a:rPr sz="2391" b="1" spc="-18" dirty="0">
                <a:latin typeface="Palatino Linotype"/>
                <a:cs typeface="Palatino Linotype"/>
              </a:rPr>
              <a:t> </a:t>
            </a:r>
            <a:r>
              <a:rPr sz="2391" b="1" spc="4" dirty="0">
                <a:latin typeface="Palatino Linotype"/>
                <a:cs typeface="Palatino Linotype"/>
              </a:rPr>
              <a:t>hypotéza</a:t>
            </a:r>
            <a:endParaRPr sz="2391">
              <a:latin typeface="Palatino Linotype"/>
              <a:cs typeface="Palatino Linotyp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16969" y="1923253"/>
            <a:ext cx="138410" cy="193815"/>
          </a:xfrm>
          <a:prstGeom prst="rect">
            <a:avLst/>
          </a:prstGeom>
        </p:spPr>
        <p:txBody>
          <a:bodyPr vert="horz" wrap="square" lIns="0" tIns="9823" rIns="0" bIns="0" rtlCol="0">
            <a:spAutoFit/>
          </a:bodyPr>
          <a:lstStyle/>
          <a:p>
            <a:pPr marL="8929">
              <a:spcBef>
                <a:spcPts val="77"/>
              </a:spcBef>
            </a:pPr>
            <a:r>
              <a:rPr sz="1195" spc="-250" dirty="0">
                <a:solidFill>
                  <a:srgbClr val="5C86B9"/>
                </a:solidFill>
                <a:latin typeface="MS UI Gothic"/>
                <a:cs typeface="MS UI Gothic"/>
              </a:rPr>
              <a:t>✤</a:t>
            </a:r>
            <a:endParaRPr sz="1195">
              <a:latin typeface="MS UI Gothic"/>
              <a:cs typeface="MS UI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49141" y="1837730"/>
            <a:ext cx="3885754" cy="378742"/>
          </a:xfrm>
          <a:prstGeom prst="rect">
            <a:avLst/>
          </a:prstGeom>
        </p:spPr>
        <p:txBody>
          <a:bodyPr vert="horz" wrap="square" lIns="0" tIns="10716" rIns="0" bIns="0" rtlCol="0">
            <a:spAutoFit/>
          </a:bodyPr>
          <a:lstStyle/>
          <a:p>
            <a:pPr marL="8929">
              <a:spcBef>
                <a:spcPts val="84"/>
              </a:spcBef>
            </a:pPr>
            <a:r>
              <a:rPr sz="2391" dirty="0">
                <a:latin typeface="Palatino Linotype"/>
                <a:cs typeface="Palatino Linotype"/>
              </a:rPr>
              <a:t>vychází</a:t>
            </a:r>
            <a:r>
              <a:rPr sz="2391" spc="-7" dirty="0">
                <a:latin typeface="Palatino Linotype"/>
                <a:cs typeface="Palatino Linotype"/>
              </a:rPr>
              <a:t> </a:t>
            </a:r>
            <a:r>
              <a:rPr sz="2391" spc="7" dirty="0">
                <a:latin typeface="Palatino Linotype"/>
                <a:cs typeface="Palatino Linotype"/>
              </a:rPr>
              <a:t>z</a:t>
            </a:r>
            <a:r>
              <a:rPr sz="2391" spc="-7" dirty="0">
                <a:latin typeface="Palatino Linotype"/>
                <a:cs typeface="Palatino Linotype"/>
              </a:rPr>
              <a:t> </a:t>
            </a:r>
            <a:r>
              <a:rPr sz="2391" spc="4" dirty="0">
                <a:latin typeface="Palatino Linotype"/>
                <a:cs typeface="Palatino Linotype"/>
              </a:rPr>
              <a:t>biologických</a:t>
            </a:r>
            <a:r>
              <a:rPr sz="2391" spc="-11" dirty="0">
                <a:latin typeface="Palatino Linotype"/>
                <a:cs typeface="Palatino Linotype"/>
              </a:rPr>
              <a:t> </a:t>
            </a:r>
            <a:r>
              <a:rPr sz="2391" dirty="0">
                <a:latin typeface="Palatino Linotype"/>
                <a:cs typeface="Palatino Linotype"/>
              </a:rPr>
              <a:t>teorií</a:t>
            </a:r>
            <a:endParaRPr sz="2391">
              <a:latin typeface="Palatino Linotype"/>
              <a:cs typeface="Palatino Linotyp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16969" y="2700135"/>
            <a:ext cx="138410" cy="193815"/>
          </a:xfrm>
          <a:prstGeom prst="rect">
            <a:avLst/>
          </a:prstGeom>
        </p:spPr>
        <p:txBody>
          <a:bodyPr vert="horz" wrap="square" lIns="0" tIns="9823" rIns="0" bIns="0" rtlCol="0">
            <a:spAutoFit/>
          </a:bodyPr>
          <a:lstStyle/>
          <a:p>
            <a:pPr marL="8929">
              <a:spcBef>
                <a:spcPts val="77"/>
              </a:spcBef>
            </a:pPr>
            <a:r>
              <a:rPr sz="1195" spc="-250" dirty="0">
                <a:solidFill>
                  <a:srgbClr val="5C86B9"/>
                </a:solidFill>
                <a:latin typeface="MS UI Gothic"/>
                <a:cs typeface="MS UI Gothic"/>
              </a:rPr>
              <a:t>✤</a:t>
            </a:r>
            <a:endParaRPr sz="1195">
              <a:latin typeface="MS UI Gothic"/>
              <a:cs typeface="MS UI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49141" y="2516742"/>
            <a:ext cx="7062936" cy="907464"/>
          </a:xfrm>
          <a:prstGeom prst="rect">
            <a:avLst/>
          </a:prstGeom>
        </p:spPr>
        <p:txBody>
          <a:bodyPr vert="horz" wrap="square" lIns="0" tIns="8037" rIns="0" bIns="0" rtlCol="0">
            <a:spAutoFit/>
          </a:bodyPr>
          <a:lstStyle/>
          <a:p>
            <a:pPr marL="8929" marR="3572">
              <a:lnSpc>
                <a:spcPct val="127499"/>
              </a:lnSpc>
              <a:spcBef>
                <a:spcPts val="63"/>
              </a:spcBef>
            </a:pPr>
            <a:r>
              <a:rPr sz="2391" spc="4" dirty="0">
                <a:latin typeface="Palatino Linotype"/>
                <a:cs typeface="Palatino Linotype"/>
              </a:rPr>
              <a:t>příkladem je Cannonova teorie: Podle něj je vznik </a:t>
            </a:r>
            <a:r>
              <a:rPr sz="2391" spc="7" dirty="0">
                <a:latin typeface="Palatino Linotype"/>
                <a:cs typeface="Palatino Linotype"/>
              </a:rPr>
              <a:t> </a:t>
            </a:r>
            <a:r>
              <a:rPr sz="2391" spc="4" dirty="0">
                <a:latin typeface="Palatino Linotype"/>
                <a:cs typeface="Palatino Linotype"/>
              </a:rPr>
              <a:t>potřeby</a:t>
            </a:r>
            <a:r>
              <a:rPr sz="2391" dirty="0">
                <a:latin typeface="Palatino Linotype"/>
                <a:cs typeface="Palatino Linotype"/>
              </a:rPr>
              <a:t> </a:t>
            </a:r>
            <a:r>
              <a:rPr sz="2391" spc="4" dirty="0">
                <a:latin typeface="Palatino Linotype"/>
                <a:cs typeface="Palatino Linotype"/>
              </a:rPr>
              <a:t>důsledkem</a:t>
            </a:r>
            <a:r>
              <a:rPr sz="2391" dirty="0">
                <a:latin typeface="Palatino Linotype"/>
                <a:cs typeface="Palatino Linotype"/>
              </a:rPr>
              <a:t> narušení</a:t>
            </a:r>
            <a:r>
              <a:rPr sz="2391" spc="4" dirty="0">
                <a:latin typeface="Palatino Linotype"/>
                <a:cs typeface="Palatino Linotype"/>
              </a:rPr>
              <a:t> </a:t>
            </a:r>
            <a:r>
              <a:rPr sz="2391" dirty="0">
                <a:latin typeface="Palatino Linotype"/>
                <a:cs typeface="Palatino Linotype"/>
              </a:rPr>
              <a:t>rovnováhy</a:t>
            </a:r>
            <a:r>
              <a:rPr sz="2391" spc="4" dirty="0">
                <a:latin typeface="Palatino Linotype"/>
                <a:cs typeface="Palatino Linotype"/>
              </a:rPr>
              <a:t> </a:t>
            </a:r>
            <a:r>
              <a:rPr sz="2391" dirty="0">
                <a:latin typeface="Palatino Linotype"/>
                <a:cs typeface="Palatino Linotype"/>
              </a:rPr>
              <a:t>organismu.</a:t>
            </a:r>
            <a:endParaRPr sz="2391">
              <a:latin typeface="Palatino Linotype"/>
              <a:cs typeface="Palatino Linotyp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16969" y="3948506"/>
            <a:ext cx="138410" cy="193815"/>
          </a:xfrm>
          <a:prstGeom prst="rect">
            <a:avLst/>
          </a:prstGeom>
        </p:spPr>
        <p:txBody>
          <a:bodyPr vert="horz" wrap="square" lIns="0" tIns="9823" rIns="0" bIns="0" rtlCol="0">
            <a:spAutoFit/>
          </a:bodyPr>
          <a:lstStyle/>
          <a:p>
            <a:pPr marL="8929">
              <a:spcBef>
                <a:spcPts val="77"/>
              </a:spcBef>
            </a:pPr>
            <a:r>
              <a:rPr sz="1195" spc="-250" dirty="0">
                <a:solidFill>
                  <a:srgbClr val="5C86B9"/>
                </a:solidFill>
                <a:latin typeface="MS UI Gothic"/>
                <a:cs typeface="MS UI Gothic"/>
              </a:rPr>
              <a:t>✤</a:t>
            </a:r>
            <a:endParaRPr sz="1195">
              <a:latin typeface="MS UI Gothic"/>
              <a:cs typeface="MS UI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49141" y="3749039"/>
            <a:ext cx="7656314" cy="927215"/>
          </a:xfrm>
          <a:prstGeom prst="rect">
            <a:avLst/>
          </a:prstGeom>
        </p:spPr>
        <p:txBody>
          <a:bodyPr vert="horz" wrap="square" lIns="0" tIns="8483" rIns="0" bIns="0" rtlCol="0">
            <a:spAutoFit/>
          </a:bodyPr>
          <a:lstStyle/>
          <a:p>
            <a:pPr marL="8929" marR="3572">
              <a:lnSpc>
                <a:spcPct val="129900"/>
              </a:lnSpc>
              <a:spcBef>
                <a:spcPts val="67"/>
              </a:spcBef>
            </a:pPr>
            <a:r>
              <a:rPr sz="2391" spc="7" dirty="0">
                <a:latin typeface="Palatino Linotype"/>
                <a:cs typeface="Palatino Linotype"/>
              </a:rPr>
              <a:t>Z </a:t>
            </a:r>
            <a:r>
              <a:rPr sz="2391" spc="4" dirty="0">
                <a:latin typeface="Palatino Linotype"/>
                <a:cs typeface="Palatino Linotype"/>
              </a:rPr>
              <a:t>potřeby</a:t>
            </a:r>
            <a:r>
              <a:rPr sz="2391" spc="11" dirty="0">
                <a:latin typeface="Palatino Linotype"/>
                <a:cs typeface="Palatino Linotype"/>
              </a:rPr>
              <a:t> </a:t>
            </a:r>
            <a:r>
              <a:rPr sz="2391" spc="4" dirty="0">
                <a:latin typeface="Palatino Linotype"/>
                <a:cs typeface="Palatino Linotype"/>
              </a:rPr>
              <a:t>vzniká</a:t>
            </a:r>
            <a:r>
              <a:rPr sz="2391" spc="11" dirty="0">
                <a:latin typeface="Palatino Linotype"/>
                <a:cs typeface="Palatino Linotype"/>
              </a:rPr>
              <a:t> </a:t>
            </a:r>
            <a:r>
              <a:rPr sz="2391" dirty="0">
                <a:latin typeface="Palatino Linotype"/>
                <a:cs typeface="Palatino Linotype"/>
              </a:rPr>
              <a:t>puzení</a:t>
            </a:r>
            <a:r>
              <a:rPr sz="2391" spc="7" dirty="0">
                <a:latin typeface="Palatino Linotype"/>
                <a:cs typeface="Palatino Linotype"/>
              </a:rPr>
              <a:t> a</a:t>
            </a:r>
            <a:r>
              <a:rPr sz="2391" spc="11" dirty="0">
                <a:latin typeface="Palatino Linotype"/>
                <a:cs typeface="Palatino Linotype"/>
              </a:rPr>
              <a:t> </a:t>
            </a:r>
            <a:r>
              <a:rPr sz="2391" dirty="0">
                <a:latin typeface="Palatino Linotype"/>
                <a:cs typeface="Palatino Linotype"/>
              </a:rPr>
              <a:t>dochází</a:t>
            </a:r>
            <a:r>
              <a:rPr sz="2391" spc="11" dirty="0">
                <a:latin typeface="Palatino Linotype"/>
                <a:cs typeface="Palatino Linotype"/>
              </a:rPr>
              <a:t> </a:t>
            </a:r>
            <a:r>
              <a:rPr sz="2391" spc="7" dirty="0">
                <a:latin typeface="Palatino Linotype"/>
                <a:cs typeface="Palatino Linotype"/>
              </a:rPr>
              <a:t>k</a:t>
            </a:r>
            <a:r>
              <a:rPr sz="2391" spc="11" dirty="0">
                <a:latin typeface="Palatino Linotype"/>
                <a:cs typeface="Palatino Linotype"/>
              </a:rPr>
              <a:t> </a:t>
            </a:r>
            <a:r>
              <a:rPr sz="2391" spc="4" dirty="0">
                <a:latin typeface="Palatino Linotype"/>
                <a:cs typeface="Palatino Linotype"/>
              </a:rPr>
              <a:t>uspokojení</a:t>
            </a:r>
            <a:r>
              <a:rPr sz="2391" spc="7" dirty="0">
                <a:latin typeface="Palatino Linotype"/>
                <a:cs typeface="Palatino Linotype"/>
              </a:rPr>
              <a:t> </a:t>
            </a:r>
            <a:r>
              <a:rPr sz="2391" spc="4" dirty="0">
                <a:latin typeface="Palatino Linotype"/>
                <a:cs typeface="Palatino Linotype"/>
              </a:rPr>
              <a:t>potřeby </a:t>
            </a:r>
            <a:r>
              <a:rPr sz="2391" spc="-587" dirty="0">
                <a:latin typeface="Palatino Linotype"/>
                <a:cs typeface="Palatino Linotype"/>
              </a:rPr>
              <a:t> </a:t>
            </a:r>
            <a:r>
              <a:rPr sz="2391" spc="4" dirty="0">
                <a:latin typeface="Palatino Linotype"/>
                <a:cs typeface="Palatino Linotype"/>
              </a:rPr>
              <a:t>skrze</a:t>
            </a:r>
            <a:r>
              <a:rPr sz="2391" spc="-4" dirty="0">
                <a:latin typeface="Palatino Linotype"/>
                <a:cs typeface="Palatino Linotype"/>
              </a:rPr>
              <a:t> </a:t>
            </a:r>
            <a:r>
              <a:rPr sz="2391" spc="4" dirty="0">
                <a:latin typeface="Palatino Linotype"/>
                <a:cs typeface="Palatino Linotype"/>
              </a:rPr>
              <a:t>motivované chování.</a:t>
            </a:r>
            <a:endParaRPr sz="2391">
              <a:latin typeface="Palatino Linotype"/>
              <a:cs typeface="Palatino Linotyp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16969" y="5196877"/>
            <a:ext cx="138410" cy="193815"/>
          </a:xfrm>
          <a:prstGeom prst="rect">
            <a:avLst/>
          </a:prstGeom>
        </p:spPr>
        <p:txBody>
          <a:bodyPr vert="horz" wrap="square" lIns="0" tIns="9823" rIns="0" bIns="0" rtlCol="0">
            <a:spAutoFit/>
          </a:bodyPr>
          <a:lstStyle/>
          <a:p>
            <a:pPr marL="8929">
              <a:spcBef>
                <a:spcPts val="77"/>
              </a:spcBef>
            </a:pPr>
            <a:r>
              <a:rPr sz="1195" spc="-250" dirty="0">
                <a:solidFill>
                  <a:srgbClr val="5C86B9"/>
                </a:solidFill>
                <a:latin typeface="MS UI Gothic"/>
                <a:cs typeface="MS UI Gothic"/>
              </a:rPr>
              <a:t>✤</a:t>
            </a:r>
            <a:endParaRPr sz="1195">
              <a:latin typeface="MS UI Gothic"/>
              <a:cs typeface="MS UI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66875" y="4999196"/>
            <a:ext cx="8620720" cy="1468389"/>
          </a:xfrm>
          <a:prstGeom prst="rect">
            <a:avLst/>
          </a:prstGeom>
        </p:spPr>
        <p:txBody>
          <a:bodyPr vert="horz" wrap="square" lIns="0" tIns="8483" rIns="0" bIns="0" rtlCol="0">
            <a:spAutoFit/>
          </a:bodyPr>
          <a:lstStyle/>
          <a:p>
            <a:pPr marL="991160" marR="3572">
              <a:lnSpc>
                <a:spcPct val="129900"/>
              </a:lnSpc>
              <a:spcBef>
                <a:spcPts val="67"/>
              </a:spcBef>
            </a:pPr>
            <a:r>
              <a:rPr sz="2391" spc="4" dirty="0">
                <a:latin typeface="Palatino Linotype"/>
                <a:cs typeface="Palatino Linotype"/>
              </a:rPr>
              <a:t>Uspokojení se </a:t>
            </a:r>
            <a:r>
              <a:rPr sz="2391" spc="7" dirty="0">
                <a:latin typeface="Palatino Linotype"/>
                <a:cs typeface="Palatino Linotype"/>
              </a:rPr>
              <a:t>v</a:t>
            </a:r>
            <a:r>
              <a:rPr sz="2391" spc="4" dirty="0">
                <a:latin typeface="Palatino Linotype"/>
                <a:cs typeface="Palatino Linotype"/>
              </a:rPr>
              <a:t> těchto </a:t>
            </a:r>
            <a:r>
              <a:rPr sz="2391" dirty="0">
                <a:latin typeface="Palatino Linotype"/>
                <a:cs typeface="Palatino Linotype"/>
              </a:rPr>
              <a:t>teoriích</a:t>
            </a:r>
            <a:r>
              <a:rPr sz="2391" spc="4" dirty="0">
                <a:latin typeface="Palatino Linotype"/>
                <a:cs typeface="Palatino Linotype"/>
              </a:rPr>
              <a:t> nazývá znovunastolením </a:t>
            </a:r>
            <a:r>
              <a:rPr sz="2391" spc="-587" dirty="0">
                <a:latin typeface="Palatino Linotype"/>
                <a:cs typeface="Palatino Linotype"/>
              </a:rPr>
              <a:t> </a:t>
            </a:r>
            <a:r>
              <a:rPr sz="2391" spc="-21" dirty="0">
                <a:latin typeface="Palatino Linotype"/>
                <a:cs typeface="Palatino Linotype"/>
              </a:rPr>
              <a:t>homeostázy.</a:t>
            </a:r>
            <a:endParaRPr sz="2391">
              <a:latin typeface="Palatino Linotype"/>
              <a:cs typeface="Palatino Linotype"/>
            </a:endParaRPr>
          </a:p>
          <a:p>
            <a:pPr marL="8929">
              <a:spcBef>
                <a:spcPts val="1912"/>
              </a:spcBef>
            </a:pPr>
            <a:r>
              <a:rPr sz="1687" spc="-18" dirty="0">
                <a:latin typeface="Palatino Linotype"/>
                <a:cs typeface="Palatino Linotype"/>
              </a:rPr>
              <a:t>W.B.Cannon,</a:t>
            </a:r>
            <a:r>
              <a:rPr sz="1687" dirty="0">
                <a:latin typeface="Palatino Linotype"/>
                <a:cs typeface="Palatino Linotype"/>
              </a:rPr>
              <a:t> </a:t>
            </a:r>
            <a:r>
              <a:rPr sz="1687" spc="-7" dirty="0">
                <a:latin typeface="Palatino Linotype"/>
                <a:cs typeface="Palatino Linotype"/>
              </a:rPr>
              <a:t>S.Freud,</a:t>
            </a:r>
            <a:r>
              <a:rPr sz="1687" spc="4" dirty="0">
                <a:latin typeface="Palatino Linotype"/>
                <a:cs typeface="Palatino Linotype"/>
              </a:rPr>
              <a:t> </a:t>
            </a:r>
            <a:r>
              <a:rPr sz="1687" spc="-4" dirty="0">
                <a:latin typeface="Palatino Linotype"/>
                <a:cs typeface="Palatino Linotype"/>
              </a:rPr>
              <a:t>C.L.Hull,</a:t>
            </a:r>
            <a:r>
              <a:rPr sz="1687" spc="4" dirty="0">
                <a:latin typeface="Palatino Linotype"/>
                <a:cs typeface="Palatino Linotype"/>
              </a:rPr>
              <a:t> </a:t>
            </a:r>
            <a:r>
              <a:rPr sz="1687" spc="-4" dirty="0">
                <a:latin typeface="Palatino Linotype"/>
                <a:cs typeface="Palatino Linotype"/>
              </a:rPr>
              <a:t>H.</a:t>
            </a:r>
            <a:r>
              <a:rPr sz="1687" dirty="0">
                <a:latin typeface="Palatino Linotype"/>
                <a:cs typeface="Palatino Linotype"/>
              </a:rPr>
              <a:t> </a:t>
            </a:r>
            <a:r>
              <a:rPr sz="1687" spc="-4" dirty="0">
                <a:latin typeface="Palatino Linotype"/>
                <a:cs typeface="Palatino Linotype"/>
              </a:rPr>
              <a:t>Murray</a:t>
            </a:r>
            <a:r>
              <a:rPr sz="1687" spc="4" dirty="0">
                <a:latin typeface="Palatino Linotype"/>
                <a:cs typeface="Palatino Linotype"/>
              </a:rPr>
              <a:t> </a:t>
            </a:r>
            <a:r>
              <a:rPr sz="1687" dirty="0">
                <a:latin typeface="Palatino Linotype"/>
                <a:cs typeface="Palatino Linotype"/>
              </a:rPr>
              <a:t>(1938),</a:t>
            </a:r>
            <a:r>
              <a:rPr sz="1687" spc="4" dirty="0">
                <a:latin typeface="Palatino Linotype"/>
                <a:cs typeface="Palatino Linotype"/>
              </a:rPr>
              <a:t> </a:t>
            </a:r>
            <a:r>
              <a:rPr sz="1687" spc="-4" dirty="0">
                <a:latin typeface="Palatino Linotype"/>
                <a:cs typeface="Palatino Linotype"/>
              </a:rPr>
              <a:t>E.</a:t>
            </a:r>
            <a:r>
              <a:rPr sz="1687" spc="4" dirty="0">
                <a:latin typeface="Palatino Linotype"/>
                <a:cs typeface="Palatino Linotype"/>
              </a:rPr>
              <a:t> </a:t>
            </a:r>
            <a:r>
              <a:rPr sz="1687" spc="-11" dirty="0">
                <a:latin typeface="Palatino Linotype"/>
                <a:cs typeface="Palatino Linotype"/>
              </a:rPr>
              <a:t>Duffy</a:t>
            </a:r>
            <a:endParaRPr sz="1687">
              <a:latin typeface="Palatino Linotype"/>
              <a:cs typeface="Palatino Linotyp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61618" y="98221"/>
            <a:ext cx="7798488" cy="1232659"/>
          </a:xfrm>
          <a:prstGeom prst="rect">
            <a:avLst/>
          </a:prstGeom>
        </p:spPr>
        <p:txBody>
          <a:bodyPr vert="horz" wrap="square" lIns="0" tIns="103138" rIns="0" bIns="0" rtlCol="0" anchor="b">
            <a:spAutoFit/>
          </a:bodyPr>
          <a:lstStyle/>
          <a:p>
            <a:pPr marL="8929" marR="3572" indent="89294">
              <a:lnSpc>
                <a:spcPts val="4359"/>
              </a:lnSpc>
              <a:spcBef>
                <a:spcPts val="812"/>
              </a:spcBef>
            </a:pPr>
            <a:r>
              <a:rPr sz="4219" spc="91" dirty="0"/>
              <a:t>R</a:t>
            </a:r>
            <a:r>
              <a:rPr sz="4219" cap="small" spc="183" dirty="0"/>
              <a:t>egulace</a:t>
            </a:r>
            <a:r>
              <a:rPr sz="4219" spc="271" dirty="0"/>
              <a:t> </a:t>
            </a:r>
            <a:r>
              <a:rPr sz="4219" cap="small" spc="25" dirty="0"/>
              <a:t>t</a:t>
            </a:r>
            <a:r>
              <a:rPr sz="4219" cap="small" spc="541" dirty="0">
                <a:latin typeface="Trebuchet MS"/>
                <a:cs typeface="Trebuchet MS"/>
              </a:rPr>
              <a:t>ě</a:t>
            </a:r>
            <a:r>
              <a:rPr sz="4219" cap="small" spc="257" dirty="0"/>
              <a:t>lesné</a:t>
            </a:r>
            <a:r>
              <a:rPr sz="4219" spc="271" dirty="0"/>
              <a:t> </a:t>
            </a:r>
            <a:r>
              <a:rPr sz="4219" cap="small" spc="165" dirty="0"/>
              <a:t>teploty</a:t>
            </a:r>
            <a:r>
              <a:rPr sz="4219" spc="77" dirty="0"/>
              <a:t> </a:t>
            </a:r>
            <a:r>
              <a:rPr sz="4219" cap="small" spc="74" dirty="0"/>
              <a:t>jako</a:t>
            </a:r>
            <a:r>
              <a:rPr sz="4219" spc="271" dirty="0"/>
              <a:t> </a:t>
            </a:r>
            <a:r>
              <a:rPr sz="4219" cap="small" spc="95" dirty="0"/>
              <a:t>homeostatick</a:t>
            </a:r>
            <a:r>
              <a:rPr sz="4219" spc="271" dirty="0">
                <a:latin typeface="Trebuchet MS"/>
                <a:cs typeface="Trebuchet MS"/>
              </a:rPr>
              <a:t>ý</a:t>
            </a:r>
            <a:r>
              <a:rPr sz="4219" spc="18" dirty="0">
                <a:latin typeface="Trebuchet MS"/>
                <a:cs typeface="Trebuchet MS"/>
              </a:rPr>
              <a:t> </a:t>
            </a:r>
            <a:r>
              <a:rPr sz="4219" cap="small" spc="214" dirty="0"/>
              <a:t>systém</a:t>
            </a:r>
            <a:endParaRPr sz="4219" dirty="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524000" y="4688086"/>
            <a:ext cx="9144000" cy="2169914"/>
            <a:chOff x="0" y="6667500"/>
            <a:chExt cx="13004800" cy="30861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667500"/>
              <a:ext cx="4610100" cy="30861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56100" y="6667500"/>
              <a:ext cx="4114800" cy="30861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94700" y="6667500"/>
              <a:ext cx="4610100" cy="308610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665497" y="1437680"/>
            <a:ext cx="8733234" cy="3200660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304938" indent="-296455">
              <a:spcBef>
                <a:spcPts val="70"/>
              </a:spcBef>
              <a:buSzPct val="125000"/>
              <a:buChar char="•"/>
              <a:tabLst>
                <a:tab pos="305384" algn="l"/>
              </a:tabLst>
            </a:pPr>
            <a:r>
              <a:rPr sz="2109" spc="-7" dirty="0">
                <a:solidFill>
                  <a:srgbClr val="515151"/>
                </a:solidFill>
                <a:latin typeface="Palatino Linotype"/>
                <a:cs typeface="Palatino Linotype"/>
              </a:rPr>
              <a:t>regulovanou proměnou </a:t>
            </a:r>
            <a:r>
              <a:rPr sz="2109" dirty="0">
                <a:solidFill>
                  <a:srgbClr val="515151"/>
                </a:solidFill>
                <a:latin typeface="Palatino Linotype"/>
                <a:cs typeface="Palatino Linotype"/>
              </a:rPr>
              <a:t>je </a:t>
            </a:r>
            <a:r>
              <a:rPr sz="2109" spc="-4" dirty="0">
                <a:solidFill>
                  <a:srgbClr val="515151"/>
                </a:solidFill>
                <a:latin typeface="Palatino Linotype"/>
                <a:cs typeface="Palatino Linotype"/>
              </a:rPr>
              <a:t>teplota krve</a:t>
            </a:r>
            <a:endParaRPr sz="2109">
              <a:latin typeface="Palatino Linotype"/>
              <a:cs typeface="Palatino Linotype"/>
            </a:endParaRPr>
          </a:p>
          <a:p>
            <a:pPr marL="304938" marR="3572" indent="-296455">
              <a:lnSpc>
                <a:spcPct val="111100"/>
              </a:lnSpc>
              <a:buSzPct val="125000"/>
              <a:buChar char="•"/>
              <a:tabLst>
                <a:tab pos="305384" algn="l"/>
              </a:tabLst>
            </a:pPr>
            <a:r>
              <a:rPr sz="2109" spc="-7" dirty="0">
                <a:solidFill>
                  <a:srgbClr val="515151"/>
                </a:solidFill>
                <a:latin typeface="Palatino Linotype"/>
                <a:cs typeface="Palatino Linotype"/>
              </a:rPr>
              <a:t>řídící</a:t>
            </a:r>
            <a:r>
              <a:rPr sz="2109" dirty="0">
                <a:solidFill>
                  <a:srgbClr val="515151"/>
                </a:solidFill>
                <a:latin typeface="Palatino Linotype"/>
                <a:cs typeface="Palatino Linotype"/>
              </a:rPr>
              <a:t> </a:t>
            </a:r>
            <a:r>
              <a:rPr sz="2109" spc="-4" dirty="0">
                <a:solidFill>
                  <a:srgbClr val="515151"/>
                </a:solidFill>
                <a:latin typeface="Palatino Linotype"/>
                <a:cs typeface="Palatino Linotype"/>
              </a:rPr>
              <a:t>oblast</a:t>
            </a:r>
            <a:r>
              <a:rPr sz="2109" spc="4" dirty="0">
                <a:solidFill>
                  <a:srgbClr val="515151"/>
                </a:solidFill>
                <a:latin typeface="Palatino Linotype"/>
                <a:cs typeface="Palatino Linotype"/>
              </a:rPr>
              <a:t> </a:t>
            </a:r>
            <a:r>
              <a:rPr sz="2109" dirty="0">
                <a:solidFill>
                  <a:srgbClr val="515151"/>
                </a:solidFill>
                <a:latin typeface="Palatino Linotype"/>
                <a:cs typeface="Palatino Linotype"/>
              </a:rPr>
              <a:t>v</a:t>
            </a:r>
            <a:r>
              <a:rPr sz="2109" spc="-4" dirty="0">
                <a:solidFill>
                  <a:srgbClr val="515151"/>
                </a:solidFill>
                <a:latin typeface="Palatino Linotype"/>
                <a:cs typeface="Palatino Linotype"/>
              </a:rPr>
              <a:t> </a:t>
            </a:r>
            <a:r>
              <a:rPr sz="2109" dirty="0">
                <a:solidFill>
                  <a:srgbClr val="515151"/>
                </a:solidFill>
                <a:latin typeface="Palatino Linotype"/>
                <a:cs typeface="Palatino Linotype"/>
              </a:rPr>
              <a:t>mozku je </a:t>
            </a:r>
            <a:r>
              <a:rPr sz="2109" b="1" spc="-4" dirty="0">
                <a:solidFill>
                  <a:srgbClr val="515151"/>
                </a:solidFill>
                <a:latin typeface="Palatino Linotype"/>
                <a:cs typeface="Palatino Linotype"/>
              </a:rPr>
              <a:t>hypothalamus</a:t>
            </a:r>
            <a:r>
              <a:rPr sz="2109" spc="-4" dirty="0">
                <a:solidFill>
                  <a:srgbClr val="515151"/>
                </a:solidFill>
                <a:latin typeface="Palatino Linotype"/>
                <a:cs typeface="Palatino Linotype"/>
              </a:rPr>
              <a:t>,</a:t>
            </a:r>
            <a:r>
              <a:rPr sz="2109" spc="4" dirty="0">
                <a:solidFill>
                  <a:srgbClr val="515151"/>
                </a:solidFill>
                <a:latin typeface="Palatino Linotype"/>
                <a:cs typeface="Palatino Linotype"/>
              </a:rPr>
              <a:t> </a:t>
            </a:r>
            <a:r>
              <a:rPr sz="2109" dirty="0">
                <a:solidFill>
                  <a:srgbClr val="515151"/>
                </a:solidFill>
                <a:latin typeface="Palatino Linotype"/>
                <a:cs typeface="Palatino Linotype"/>
              </a:rPr>
              <a:t>ten </a:t>
            </a:r>
            <a:r>
              <a:rPr sz="2109" spc="-4" dirty="0">
                <a:solidFill>
                  <a:srgbClr val="515151"/>
                </a:solidFill>
                <a:latin typeface="Palatino Linotype"/>
                <a:cs typeface="Palatino Linotype"/>
              </a:rPr>
              <a:t>obsahuje</a:t>
            </a:r>
            <a:r>
              <a:rPr sz="2109" spc="4" dirty="0">
                <a:solidFill>
                  <a:srgbClr val="515151"/>
                </a:solidFill>
                <a:latin typeface="Palatino Linotype"/>
                <a:cs typeface="Palatino Linotype"/>
              </a:rPr>
              <a:t> </a:t>
            </a:r>
            <a:r>
              <a:rPr sz="2109" dirty="0">
                <a:solidFill>
                  <a:srgbClr val="515151"/>
                </a:solidFill>
                <a:latin typeface="Palatino Linotype"/>
                <a:cs typeface="Palatino Linotype"/>
              </a:rPr>
              <a:t>i</a:t>
            </a:r>
            <a:r>
              <a:rPr sz="2109" spc="-4" dirty="0">
                <a:solidFill>
                  <a:srgbClr val="515151"/>
                </a:solidFill>
                <a:latin typeface="Palatino Linotype"/>
                <a:cs typeface="Palatino Linotype"/>
              </a:rPr>
              <a:t> </a:t>
            </a:r>
            <a:r>
              <a:rPr sz="2109" spc="-7" dirty="0">
                <a:solidFill>
                  <a:srgbClr val="515151"/>
                </a:solidFill>
                <a:latin typeface="Palatino Linotype"/>
                <a:cs typeface="Palatino Linotype"/>
              </a:rPr>
              <a:t>porovnávací</a:t>
            </a:r>
            <a:r>
              <a:rPr sz="2109" spc="4" dirty="0">
                <a:solidFill>
                  <a:srgbClr val="515151"/>
                </a:solidFill>
                <a:latin typeface="Palatino Linotype"/>
                <a:cs typeface="Palatino Linotype"/>
              </a:rPr>
              <a:t> </a:t>
            </a:r>
            <a:r>
              <a:rPr sz="2109" spc="-4" dirty="0">
                <a:solidFill>
                  <a:srgbClr val="515151"/>
                </a:solidFill>
                <a:latin typeface="Palatino Linotype"/>
                <a:cs typeface="Palatino Linotype"/>
              </a:rPr>
              <a:t>část </a:t>
            </a:r>
            <a:r>
              <a:rPr sz="2109" spc="-517" dirty="0">
                <a:solidFill>
                  <a:srgbClr val="515151"/>
                </a:solidFill>
                <a:latin typeface="Palatino Linotype"/>
                <a:cs typeface="Palatino Linotype"/>
              </a:rPr>
              <a:t> </a:t>
            </a:r>
            <a:r>
              <a:rPr sz="2109" dirty="0">
                <a:solidFill>
                  <a:srgbClr val="515151"/>
                </a:solidFill>
                <a:latin typeface="Palatino Linotype"/>
                <a:cs typeface="Palatino Linotype"/>
              </a:rPr>
              <a:t>s</a:t>
            </a:r>
            <a:r>
              <a:rPr sz="2109" spc="-7" dirty="0">
                <a:solidFill>
                  <a:srgbClr val="515151"/>
                </a:solidFill>
                <a:latin typeface="Palatino Linotype"/>
                <a:cs typeface="Palatino Linotype"/>
              </a:rPr>
              <a:t> </a:t>
            </a:r>
            <a:r>
              <a:rPr sz="2109" spc="-4" dirty="0">
                <a:solidFill>
                  <a:srgbClr val="515151"/>
                </a:solidFill>
                <a:latin typeface="Palatino Linotype"/>
                <a:cs typeface="Palatino Linotype"/>
              </a:rPr>
              <a:t>“oblastí</a:t>
            </a:r>
            <a:r>
              <a:rPr sz="2109" dirty="0">
                <a:solidFill>
                  <a:srgbClr val="515151"/>
                </a:solidFill>
                <a:latin typeface="Palatino Linotype"/>
                <a:cs typeface="Palatino Linotype"/>
              </a:rPr>
              <a:t> </a:t>
            </a:r>
            <a:r>
              <a:rPr sz="2109" spc="-4" dirty="0">
                <a:solidFill>
                  <a:srgbClr val="515151"/>
                </a:solidFill>
                <a:latin typeface="Palatino Linotype"/>
                <a:cs typeface="Palatino Linotype"/>
              </a:rPr>
              <a:t>ideální</a:t>
            </a:r>
            <a:r>
              <a:rPr sz="2109" dirty="0">
                <a:solidFill>
                  <a:srgbClr val="515151"/>
                </a:solidFill>
                <a:latin typeface="Palatino Linotype"/>
                <a:cs typeface="Palatino Linotype"/>
              </a:rPr>
              <a:t> </a:t>
            </a:r>
            <a:r>
              <a:rPr sz="2109" spc="-4" dirty="0">
                <a:solidFill>
                  <a:srgbClr val="515151"/>
                </a:solidFill>
                <a:latin typeface="Palatino Linotype"/>
                <a:cs typeface="Palatino Linotype"/>
              </a:rPr>
              <a:t>teploty”</a:t>
            </a:r>
            <a:endParaRPr sz="2109">
              <a:latin typeface="Palatino Linotype"/>
              <a:cs typeface="Palatino Linotype"/>
            </a:endParaRPr>
          </a:p>
          <a:p>
            <a:pPr marL="304938" indent="-296455">
              <a:spcBef>
                <a:spcPts val="281"/>
              </a:spcBef>
              <a:buSzPct val="125000"/>
              <a:buChar char="•"/>
              <a:tabLst>
                <a:tab pos="305384" algn="l"/>
              </a:tabLst>
            </a:pPr>
            <a:r>
              <a:rPr sz="2109" spc="-4" dirty="0">
                <a:solidFill>
                  <a:srgbClr val="515151"/>
                </a:solidFill>
                <a:latin typeface="Palatino Linotype"/>
                <a:cs typeface="Palatino Linotype"/>
              </a:rPr>
              <a:t>senzory jsou</a:t>
            </a:r>
            <a:r>
              <a:rPr sz="2109" spc="-7" dirty="0">
                <a:solidFill>
                  <a:srgbClr val="515151"/>
                </a:solidFill>
                <a:latin typeface="Palatino Linotype"/>
                <a:cs typeface="Palatino Linotype"/>
              </a:rPr>
              <a:t> </a:t>
            </a:r>
            <a:r>
              <a:rPr sz="2109" dirty="0">
                <a:solidFill>
                  <a:srgbClr val="515151"/>
                </a:solidFill>
                <a:latin typeface="Palatino Linotype"/>
                <a:cs typeface="Palatino Linotype"/>
              </a:rPr>
              <a:t>v</a:t>
            </a:r>
            <a:r>
              <a:rPr sz="2109" spc="-4" dirty="0">
                <a:solidFill>
                  <a:srgbClr val="515151"/>
                </a:solidFill>
                <a:latin typeface="Palatino Linotype"/>
                <a:cs typeface="Palatino Linotype"/>
              </a:rPr>
              <a:t> ústech,</a:t>
            </a:r>
            <a:r>
              <a:rPr sz="2109" spc="-7" dirty="0">
                <a:solidFill>
                  <a:srgbClr val="515151"/>
                </a:solidFill>
                <a:latin typeface="Palatino Linotype"/>
                <a:cs typeface="Palatino Linotype"/>
              </a:rPr>
              <a:t> </a:t>
            </a:r>
            <a:r>
              <a:rPr sz="2109" dirty="0">
                <a:solidFill>
                  <a:srgbClr val="515151"/>
                </a:solidFill>
                <a:latin typeface="Palatino Linotype"/>
                <a:cs typeface="Palatino Linotype"/>
              </a:rPr>
              <a:t>v</a:t>
            </a:r>
            <a:r>
              <a:rPr sz="2109" spc="-7" dirty="0">
                <a:solidFill>
                  <a:srgbClr val="515151"/>
                </a:solidFill>
                <a:latin typeface="Palatino Linotype"/>
                <a:cs typeface="Palatino Linotype"/>
              </a:rPr>
              <a:t> </a:t>
            </a:r>
            <a:r>
              <a:rPr sz="2109" spc="-4" dirty="0">
                <a:solidFill>
                  <a:srgbClr val="515151"/>
                </a:solidFill>
                <a:latin typeface="Palatino Linotype"/>
                <a:cs typeface="Palatino Linotype"/>
              </a:rPr>
              <a:t>kůži, </a:t>
            </a:r>
            <a:r>
              <a:rPr sz="2109" dirty="0">
                <a:solidFill>
                  <a:srgbClr val="515151"/>
                </a:solidFill>
                <a:latin typeface="Palatino Linotype"/>
                <a:cs typeface="Palatino Linotype"/>
              </a:rPr>
              <a:t>v</a:t>
            </a:r>
            <a:r>
              <a:rPr sz="2109" spc="-7" dirty="0">
                <a:solidFill>
                  <a:srgbClr val="515151"/>
                </a:solidFill>
                <a:latin typeface="Palatino Linotype"/>
                <a:cs typeface="Palatino Linotype"/>
              </a:rPr>
              <a:t> </a:t>
            </a:r>
            <a:r>
              <a:rPr sz="2109" spc="-4" dirty="0">
                <a:solidFill>
                  <a:srgbClr val="515151"/>
                </a:solidFill>
                <a:latin typeface="Palatino Linotype"/>
                <a:cs typeface="Palatino Linotype"/>
              </a:rPr>
              <a:t>míše,</a:t>
            </a:r>
            <a:r>
              <a:rPr sz="2109" dirty="0">
                <a:solidFill>
                  <a:srgbClr val="515151"/>
                </a:solidFill>
                <a:latin typeface="Palatino Linotype"/>
                <a:cs typeface="Palatino Linotype"/>
              </a:rPr>
              <a:t> v</a:t>
            </a:r>
            <a:r>
              <a:rPr sz="2109" spc="-7" dirty="0">
                <a:solidFill>
                  <a:srgbClr val="515151"/>
                </a:solidFill>
                <a:latin typeface="Palatino Linotype"/>
                <a:cs typeface="Palatino Linotype"/>
              </a:rPr>
              <a:t> </a:t>
            </a:r>
            <a:r>
              <a:rPr sz="2109" dirty="0">
                <a:solidFill>
                  <a:srgbClr val="515151"/>
                </a:solidFill>
                <a:latin typeface="Palatino Linotype"/>
                <a:cs typeface="Palatino Linotype"/>
              </a:rPr>
              <a:t>mozku</a:t>
            </a:r>
            <a:endParaRPr sz="2109">
              <a:latin typeface="Palatino Linotype"/>
              <a:cs typeface="Palatino Linotype"/>
            </a:endParaRPr>
          </a:p>
          <a:p>
            <a:pPr marL="304938" marR="213412" indent="-296455">
              <a:lnSpc>
                <a:spcPct val="111100"/>
              </a:lnSpc>
              <a:buSzPct val="125000"/>
              <a:buChar char="•"/>
              <a:tabLst>
                <a:tab pos="305384" algn="l"/>
              </a:tabLst>
            </a:pPr>
            <a:r>
              <a:rPr sz="2109" spc="-4" dirty="0">
                <a:solidFill>
                  <a:srgbClr val="515151"/>
                </a:solidFill>
                <a:latin typeface="Palatino Linotype"/>
                <a:cs typeface="Palatino Linotype"/>
              </a:rPr>
              <a:t>automatické</a:t>
            </a:r>
            <a:r>
              <a:rPr sz="2109" dirty="0">
                <a:solidFill>
                  <a:srgbClr val="515151"/>
                </a:solidFill>
                <a:latin typeface="Palatino Linotype"/>
                <a:cs typeface="Palatino Linotype"/>
              </a:rPr>
              <a:t> </a:t>
            </a:r>
            <a:r>
              <a:rPr sz="2109" spc="-4" dirty="0">
                <a:solidFill>
                  <a:srgbClr val="515151"/>
                </a:solidFill>
                <a:latin typeface="Palatino Linotype"/>
                <a:cs typeface="Palatino Linotype"/>
              </a:rPr>
              <a:t>spuštění</a:t>
            </a:r>
            <a:r>
              <a:rPr sz="2109" spc="4" dirty="0">
                <a:solidFill>
                  <a:srgbClr val="515151"/>
                </a:solidFill>
                <a:latin typeface="Palatino Linotype"/>
                <a:cs typeface="Palatino Linotype"/>
              </a:rPr>
              <a:t> </a:t>
            </a:r>
            <a:r>
              <a:rPr sz="2109" spc="-7" dirty="0">
                <a:solidFill>
                  <a:srgbClr val="515151"/>
                </a:solidFill>
                <a:latin typeface="Palatino Linotype"/>
                <a:cs typeface="Palatino Linotype"/>
              </a:rPr>
              <a:t>regulačních</a:t>
            </a:r>
            <a:r>
              <a:rPr sz="2109" spc="-4" dirty="0">
                <a:solidFill>
                  <a:srgbClr val="515151"/>
                </a:solidFill>
                <a:latin typeface="Palatino Linotype"/>
                <a:cs typeface="Palatino Linotype"/>
              </a:rPr>
              <a:t> pochodů,</a:t>
            </a:r>
            <a:r>
              <a:rPr sz="2109" spc="4" dirty="0">
                <a:solidFill>
                  <a:srgbClr val="515151"/>
                </a:solidFill>
                <a:latin typeface="Palatino Linotype"/>
                <a:cs typeface="Palatino Linotype"/>
              </a:rPr>
              <a:t> </a:t>
            </a:r>
            <a:r>
              <a:rPr sz="2109" spc="-46" dirty="0">
                <a:solidFill>
                  <a:srgbClr val="515151"/>
                </a:solidFill>
                <a:latin typeface="Palatino Linotype"/>
                <a:cs typeface="Palatino Linotype"/>
              </a:rPr>
              <a:t>ať</a:t>
            </a:r>
            <a:r>
              <a:rPr sz="2109" dirty="0">
                <a:solidFill>
                  <a:srgbClr val="515151"/>
                </a:solidFill>
                <a:latin typeface="Palatino Linotype"/>
                <a:cs typeface="Palatino Linotype"/>
              </a:rPr>
              <a:t> již</a:t>
            </a:r>
            <a:r>
              <a:rPr sz="2109" spc="4" dirty="0">
                <a:solidFill>
                  <a:srgbClr val="515151"/>
                </a:solidFill>
                <a:latin typeface="Palatino Linotype"/>
                <a:cs typeface="Palatino Linotype"/>
              </a:rPr>
              <a:t> </a:t>
            </a:r>
            <a:r>
              <a:rPr sz="2109" spc="-4" dirty="0">
                <a:solidFill>
                  <a:srgbClr val="515151"/>
                </a:solidFill>
                <a:latin typeface="Palatino Linotype"/>
                <a:cs typeface="Palatino Linotype"/>
              </a:rPr>
              <a:t>fyziologických </a:t>
            </a:r>
            <a:r>
              <a:rPr sz="2109" dirty="0">
                <a:solidFill>
                  <a:srgbClr val="515151"/>
                </a:solidFill>
                <a:latin typeface="Palatino Linotype"/>
                <a:cs typeface="Palatino Linotype"/>
              </a:rPr>
              <a:t> </a:t>
            </a:r>
            <a:r>
              <a:rPr sz="2109" spc="-7" dirty="0">
                <a:solidFill>
                  <a:srgbClr val="515151"/>
                </a:solidFill>
                <a:latin typeface="Palatino Linotype"/>
                <a:cs typeface="Palatino Linotype"/>
              </a:rPr>
              <a:t>(preoptická</a:t>
            </a:r>
            <a:r>
              <a:rPr sz="2109" spc="4" dirty="0">
                <a:solidFill>
                  <a:srgbClr val="515151"/>
                </a:solidFill>
                <a:latin typeface="Palatino Linotype"/>
                <a:cs typeface="Palatino Linotype"/>
              </a:rPr>
              <a:t> </a:t>
            </a:r>
            <a:r>
              <a:rPr sz="2109" spc="-4" dirty="0">
                <a:solidFill>
                  <a:srgbClr val="515151"/>
                </a:solidFill>
                <a:latin typeface="Palatino Linotype"/>
                <a:cs typeface="Palatino Linotype"/>
              </a:rPr>
              <a:t>oblast</a:t>
            </a:r>
            <a:r>
              <a:rPr sz="2109" spc="7" dirty="0">
                <a:solidFill>
                  <a:srgbClr val="515151"/>
                </a:solidFill>
                <a:latin typeface="Palatino Linotype"/>
                <a:cs typeface="Palatino Linotype"/>
              </a:rPr>
              <a:t> </a:t>
            </a:r>
            <a:r>
              <a:rPr sz="2109" spc="-4" dirty="0">
                <a:solidFill>
                  <a:srgbClr val="515151"/>
                </a:solidFill>
                <a:latin typeface="Palatino Linotype"/>
                <a:cs typeface="Palatino Linotype"/>
              </a:rPr>
              <a:t>hypothalamu)</a:t>
            </a:r>
            <a:r>
              <a:rPr sz="2109" spc="4" dirty="0">
                <a:solidFill>
                  <a:srgbClr val="515151"/>
                </a:solidFill>
                <a:latin typeface="Palatino Linotype"/>
                <a:cs typeface="Palatino Linotype"/>
              </a:rPr>
              <a:t> </a:t>
            </a:r>
            <a:r>
              <a:rPr sz="2109" dirty="0">
                <a:solidFill>
                  <a:srgbClr val="515151"/>
                </a:solidFill>
                <a:latin typeface="Palatino Linotype"/>
                <a:cs typeface="Palatino Linotype"/>
              </a:rPr>
              <a:t>tak</a:t>
            </a:r>
            <a:r>
              <a:rPr sz="2109" spc="7" dirty="0">
                <a:solidFill>
                  <a:srgbClr val="515151"/>
                </a:solidFill>
                <a:latin typeface="Palatino Linotype"/>
                <a:cs typeface="Palatino Linotype"/>
              </a:rPr>
              <a:t> </a:t>
            </a:r>
            <a:r>
              <a:rPr sz="2109" dirty="0">
                <a:solidFill>
                  <a:srgbClr val="515151"/>
                </a:solidFill>
                <a:latin typeface="Palatino Linotype"/>
                <a:cs typeface="Palatino Linotype"/>
              </a:rPr>
              <a:t>i</a:t>
            </a:r>
            <a:r>
              <a:rPr sz="2109" spc="4" dirty="0">
                <a:solidFill>
                  <a:srgbClr val="515151"/>
                </a:solidFill>
                <a:latin typeface="Palatino Linotype"/>
                <a:cs typeface="Palatino Linotype"/>
              </a:rPr>
              <a:t> </a:t>
            </a:r>
            <a:r>
              <a:rPr sz="2109" spc="-4" dirty="0">
                <a:solidFill>
                  <a:srgbClr val="515151"/>
                </a:solidFill>
                <a:latin typeface="Palatino Linotype"/>
                <a:cs typeface="Palatino Linotype"/>
              </a:rPr>
              <a:t>behaviorálních</a:t>
            </a:r>
            <a:r>
              <a:rPr sz="2109" spc="4" dirty="0">
                <a:solidFill>
                  <a:srgbClr val="515151"/>
                </a:solidFill>
                <a:latin typeface="Palatino Linotype"/>
                <a:cs typeface="Palatino Linotype"/>
              </a:rPr>
              <a:t> </a:t>
            </a:r>
            <a:r>
              <a:rPr sz="2109" spc="-4" dirty="0">
                <a:solidFill>
                  <a:srgbClr val="515151"/>
                </a:solidFill>
                <a:latin typeface="Palatino Linotype"/>
                <a:cs typeface="Palatino Linotype"/>
              </a:rPr>
              <a:t>(laterální</a:t>
            </a:r>
            <a:r>
              <a:rPr sz="2109" spc="4" dirty="0">
                <a:solidFill>
                  <a:srgbClr val="515151"/>
                </a:solidFill>
                <a:latin typeface="Palatino Linotype"/>
                <a:cs typeface="Palatino Linotype"/>
              </a:rPr>
              <a:t> </a:t>
            </a:r>
            <a:r>
              <a:rPr sz="2109" spc="-4" dirty="0">
                <a:solidFill>
                  <a:srgbClr val="515151"/>
                </a:solidFill>
                <a:latin typeface="Palatino Linotype"/>
                <a:cs typeface="Palatino Linotype"/>
              </a:rPr>
              <a:t>oblast </a:t>
            </a:r>
            <a:r>
              <a:rPr sz="2109" spc="-517" dirty="0">
                <a:solidFill>
                  <a:srgbClr val="515151"/>
                </a:solidFill>
                <a:latin typeface="Palatino Linotype"/>
                <a:cs typeface="Palatino Linotype"/>
              </a:rPr>
              <a:t> </a:t>
            </a:r>
            <a:r>
              <a:rPr sz="2109" spc="-4" dirty="0">
                <a:solidFill>
                  <a:srgbClr val="515151"/>
                </a:solidFill>
                <a:latin typeface="Palatino Linotype"/>
                <a:cs typeface="Palatino Linotype"/>
              </a:rPr>
              <a:t>hypothalamu)</a:t>
            </a:r>
            <a:endParaRPr sz="2109">
              <a:latin typeface="Palatino Linotype"/>
              <a:cs typeface="Palatino Linotype"/>
            </a:endParaRPr>
          </a:p>
          <a:p>
            <a:pPr marL="304938" marR="787124" indent="-296455">
              <a:lnSpc>
                <a:spcPct val="111100"/>
              </a:lnSpc>
              <a:buSzPct val="125000"/>
              <a:buChar char="•"/>
              <a:tabLst>
                <a:tab pos="305384" algn="l"/>
              </a:tabLst>
            </a:pPr>
            <a:r>
              <a:rPr sz="2109" spc="-4" dirty="0">
                <a:solidFill>
                  <a:srgbClr val="515151"/>
                </a:solidFill>
                <a:latin typeface="Palatino Linotype"/>
                <a:cs typeface="Palatino Linotype"/>
              </a:rPr>
              <a:t>při</a:t>
            </a:r>
            <a:r>
              <a:rPr sz="2109" dirty="0">
                <a:solidFill>
                  <a:srgbClr val="515151"/>
                </a:solidFill>
                <a:latin typeface="Palatino Linotype"/>
                <a:cs typeface="Palatino Linotype"/>
              </a:rPr>
              <a:t> </a:t>
            </a:r>
            <a:r>
              <a:rPr sz="2109" spc="-11" dirty="0">
                <a:solidFill>
                  <a:srgbClr val="515151"/>
                </a:solidFill>
                <a:latin typeface="Palatino Linotype"/>
                <a:cs typeface="Palatino Linotype"/>
              </a:rPr>
              <a:t>horečce</a:t>
            </a:r>
            <a:r>
              <a:rPr sz="2109" spc="4" dirty="0">
                <a:solidFill>
                  <a:srgbClr val="515151"/>
                </a:solidFill>
                <a:latin typeface="Palatino Linotype"/>
                <a:cs typeface="Palatino Linotype"/>
              </a:rPr>
              <a:t> </a:t>
            </a:r>
            <a:r>
              <a:rPr sz="2109" spc="-4" dirty="0">
                <a:solidFill>
                  <a:srgbClr val="515151"/>
                </a:solidFill>
                <a:latin typeface="Palatino Linotype"/>
                <a:cs typeface="Palatino Linotype"/>
              </a:rPr>
              <a:t>mají</a:t>
            </a:r>
            <a:r>
              <a:rPr sz="2109" spc="7" dirty="0">
                <a:solidFill>
                  <a:srgbClr val="515151"/>
                </a:solidFill>
                <a:latin typeface="Palatino Linotype"/>
                <a:cs typeface="Palatino Linotype"/>
              </a:rPr>
              <a:t> </a:t>
            </a:r>
            <a:r>
              <a:rPr sz="2109" dirty="0">
                <a:solidFill>
                  <a:srgbClr val="515151"/>
                </a:solidFill>
                <a:latin typeface="Palatino Linotype"/>
                <a:cs typeface="Palatino Linotype"/>
              </a:rPr>
              <a:t>tepelná</a:t>
            </a:r>
            <a:r>
              <a:rPr sz="2109" spc="4" dirty="0">
                <a:solidFill>
                  <a:srgbClr val="515151"/>
                </a:solidFill>
                <a:latin typeface="Palatino Linotype"/>
                <a:cs typeface="Palatino Linotype"/>
              </a:rPr>
              <a:t> </a:t>
            </a:r>
            <a:r>
              <a:rPr sz="2109" spc="-4" dirty="0">
                <a:solidFill>
                  <a:srgbClr val="515151"/>
                </a:solidFill>
                <a:latin typeface="Palatino Linotype"/>
                <a:cs typeface="Palatino Linotype"/>
              </a:rPr>
              <a:t>centra</a:t>
            </a:r>
            <a:r>
              <a:rPr sz="2109" dirty="0">
                <a:solidFill>
                  <a:srgbClr val="515151"/>
                </a:solidFill>
                <a:latin typeface="Palatino Linotype"/>
                <a:cs typeface="Palatino Linotype"/>
              </a:rPr>
              <a:t> </a:t>
            </a:r>
            <a:r>
              <a:rPr sz="2109" spc="-4" dirty="0">
                <a:solidFill>
                  <a:srgbClr val="515151"/>
                </a:solidFill>
                <a:latin typeface="Palatino Linotype"/>
                <a:cs typeface="Palatino Linotype"/>
              </a:rPr>
              <a:t>nastavený</a:t>
            </a:r>
            <a:r>
              <a:rPr sz="2109" spc="7" dirty="0">
                <a:solidFill>
                  <a:srgbClr val="515151"/>
                </a:solidFill>
                <a:latin typeface="Palatino Linotype"/>
                <a:cs typeface="Palatino Linotype"/>
              </a:rPr>
              <a:t> </a:t>
            </a:r>
            <a:r>
              <a:rPr sz="2109" spc="-4" dirty="0">
                <a:solidFill>
                  <a:srgbClr val="515151"/>
                </a:solidFill>
                <a:latin typeface="Palatino Linotype"/>
                <a:cs typeface="Palatino Linotype"/>
              </a:rPr>
              <a:t>práh</a:t>
            </a:r>
            <a:r>
              <a:rPr sz="2109" dirty="0">
                <a:solidFill>
                  <a:srgbClr val="515151"/>
                </a:solidFill>
                <a:latin typeface="Palatino Linotype"/>
                <a:cs typeface="Palatino Linotype"/>
              </a:rPr>
              <a:t> </a:t>
            </a:r>
            <a:r>
              <a:rPr sz="2109" spc="-4" dirty="0">
                <a:solidFill>
                  <a:srgbClr val="515151"/>
                </a:solidFill>
                <a:latin typeface="Palatino Linotype"/>
                <a:cs typeface="Palatino Linotype"/>
              </a:rPr>
              <a:t>citlivosti</a:t>
            </a:r>
            <a:r>
              <a:rPr sz="2109" dirty="0">
                <a:solidFill>
                  <a:srgbClr val="515151"/>
                </a:solidFill>
                <a:latin typeface="Palatino Linotype"/>
                <a:cs typeface="Palatino Linotype"/>
              </a:rPr>
              <a:t> </a:t>
            </a:r>
            <a:r>
              <a:rPr sz="2109" spc="-4" dirty="0">
                <a:solidFill>
                  <a:srgbClr val="515151"/>
                </a:solidFill>
                <a:latin typeface="Palatino Linotype"/>
                <a:cs typeface="Palatino Linotype"/>
              </a:rPr>
              <a:t>na</a:t>
            </a:r>
            <a:r>
              <a:rPr sz="2109" spc="4" dirty="0">
                <a:solidFill>
                  <a:srgbClr val="515151"/>
                </a:solidFill>
                <a:latin typeface="Palatino Linotype"/>
                <a:cs typeface="Palatino Linotype"/>
              </a:rPr>
              <a:t> </a:t>
            </a:r>
            <a:r>
              <a:rPr sz="2109" spc="-7" dirty="0">
                <a:solidFill>
                  <a:srgbClr val="515151"/>
                </a:solidFill>
                <a:latin typeface="Palatino Linotype"/>
                <a:cs typeface="Palatino Linotype"/>
              </a:rPr>
              <a:t>vyšší </a:t>
            </a:r>
            <a:r>
              <a:rPr sz="2109" spc="-517" dirty="0">
                <a:solidFill>
                  <a:srgbClr val="515151"/>
                </a:solidFill>
                <a:latin typeface="Palatino Linotype"/>
                <a:cs typeface="Palatino Linotype"/>
              </a:rPr>
              <a:t> </a:t>
            </a:r>
            <a:r>
              <a:rPr sz="2109" spc="-4" dirty="0">
                <a:solidFill>
                  <a:srgbClr val="515151"/>
                </a:solidFill>
                <a:latin typeface="Palatino Linotype"/>
                <a:cs typeface="Palatino Linotype"/>
              </a:rPr>
              <a:t>teplotu.</a:t>
            </a:r>
            <a:endParaRPr sz="2109">
              <a:latin typeface="Palatino Linotype"/>
              <a:cs typeface="Palatino Linotyp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13347" y="216987"/>
            <a:ext cx="8165306" cy="1351117"/>
          </a:xfrm>
          <a:prstGeom prst="rect">
            <a:avLst/>
          </a:prstGeom>
        </p:spPr>
        <p:txBody>
          <a:bodyPr vert="horz" wrap="square" lIns="0" tIns="9376" rIns="0" bIns="0" rtlCol="0" anchor="b">
            <a:spAutoFit/>
          </a:bodyPr>
          <a:lstStyle/>
          <a:p>
            <a:pPr marL="8929">
              <a:lnSpc>
                <a:spcPct val="100000"/>
              </a:lnSpc>
              <a:spcBef>
                <a:spcPts val="74"/>
              </a:spcBef>
            </a:pPr>
            <a:r>
              <a:rPr sz="4359" spc="267" dirty="0">
                <a:cs typeface="Trebuchet MS"/>
              </a:rPr>
              <a:t>Ž</a:t>
            </a:r>
            <a:r>
              <a:rPr sz="4359" spc="176" dirty="0"/>
              <a:t>í</a:t>
            </a:r>
            <a:r>
              <a:rPr sz="4359" cap="small" spc="243" dirty="0"/>
              <a:t>ze</a:t>
            </a:r>
            <a:r>
              <a:rPr sz="4359" spc="527" dirty="0">
                <a:cs typeface="Trebuchet MS"/>
              </a:rPr>
              <a:t>ň</a:t>
            </a:r>
            <a:r>
              <a:rPr sz="4359" spc="18" dirty="0">
                <a:latin typeface="Trebuchet MS"/>
                <a:cs typeface="Trebuchet MS"/>
              </a:rPr>
              <a:t> </a:t>
            </a:r>
            <a:r>
              <a:rPr sz="4359" spc="-179" dirty="0"/>
              <a:t>-</a:t>
            </a:r>
            <a:r>
              <a:rPr sz="4359" spc="278" dirty="0"/>
              <a:t> </a:t>
            </a:r>
            <a:r>
              <a:rPr sz="4359" cap="small" spc="112" dirty="0"/>
              <a:t>homeosta</a:t>
            </a:r>
            <a:r>
              <a:rPr sz="4359" cap="small" spc="80" dirty="0"/>
              <a:t>tick</a:t>
            </a:r>
            <a:r>
              <a:rPr sz="4359" spc="274" dirty="0">
                <a:latin typeface="Trebuchet MS"/>
                <a:cs typeface="Trebuchet MS"/>
              </a:rPr>
              <a:t>ý</a:t>
            </a:r>
            <a:r>
              <a:rPr sz="4359" spc="18" dirty="0">
                <a:latin typeface="Trebuchet MS"/>
                <a:cs typeface="Trebuchet MS"/>
              </a:rPr>
              <a:t> </a:t>
            </a:r>
            <a:r>
              <a:rPr sz="4359" cap="small" spc="221" dirty="0"/>
              <a:t>systém</a:t>
            </a:r>
            <a:endParaRPr sz="4359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58341" y="1723430"/>
            <a:ext cx="8946207" cy="3566466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304938" indent="-296455">
              <a:spcBef>
                <a:spcPts val="70"/>
              </a:spcBef>
              <a:buSzPct val="125000"/>
              <a:buChar char="•"/>
              <a:tabLst>
                <a:tab pos="305384" algn="l"/>
              </a:tabLst>
            </a:pPr>
            <a:r>
              <a:rPr sz="2109" spc="-60" dirty="0">
                <a:latin typeface="Palatino Linotype"/>
                <a:cs typeface="Palatino Linotype"/>
              </a:rPr>
              <a:t>Voda</a:t>
            </a:r>
            <a:r>
              <a:rPr sz="2109" spc="-7" dirty="0">
                <a:latin typeface="Palatino Linotype"/>
                <a:cs typeface="Palatino Linotype"/>
              </a:rPr>
              <a:t> </a:t>
            </a:r>
            <a:r>
              <a:rPr sz="2109" spc="-4" dirty="0">
                <a:latin typeface="Palatino Linotype"/>
                <a:cs typeface="Palatino Linotype"/>
              </a:rPr>
              <a:t>tvoří asi</a:t>
            </a:r>
            <a:r>
              <a:rPr sz="2109" spc="-11" dirty="0">
                <a:latin typeface="Palatino Linotype"/>
                <a:cs typeface="Palatino Linotype"/>
              </a:rPr>
              <a:t> </a:t>
            </a:r>
            <a:r>
              <a:rPr sz="2109" spc="200" dirty="0">
                <a:latin typeface="Palatino Linotype"/>
                <a:cs typeface="Palatino Linotype"/>
              </a:rPr>
              <a:t>2/3</a:t>
            </a:r>
            <a:r>
              <a:rPr sz="2109" spc="-4" dirty="0">
                <a:latin typeface="Palatino Linotype"/>
                <a:cs typeface="Palatino Linotype"/>
              </a:rPr>
              <a:t> hmotnosti</a:t>
            </a:r>
            <a:r>
              <a:rPr sz="2109" spc="-11" dirty="0">
                <a:latin typeface="Palatino Linotype"/>
                <a:cs typeface="Palatino Linotype"/>
              </a:rPr>
              <a:t> </a:t>
            </a:r>
            <a:r>
              <a:rPr sz="2109" spc="-4" dirty="0">
                <a:latin typeface="Palatino Linotype"/>
                <a:cs typeface="Palatino Linotype"/>
              </a:rPr>
              <a:t>člověka</a:t>
            </a:r>
            <a:endParaRPr sz="2109">
              <a:latin typeface="Palatino Linotype"/>
              <a:cs typeface="Palatino Linotype"/>
            </a:endParaRPr>
          </a:p>
          <a:p>
            <a:pPr marL="304938" marR="327708" indent="-296455">
              <a:lnSpc>
                <a:spcPct val="111100"/>
              </a:lnSpc>
              <a:buSzPct val="125000"/>
              <a:buChar char="•"/>
              <a:tabLst>
                <a:tab pos="305384" algn="l"/>
              </a:tabLst>
            </a:pPr>
            <a:r>
              <a:rPr sz="2109" spc="-7" dirty="0">
                <a:latin typeface="Palatino Linotype"/>
                <a:cs typeface="Palatino Linotype"/>
              </a:rPr>
              <a:t>regulace</a:t>
            </a:r>
            <a:r>
              <a:rPr sz="2109" spc="7" dirty="0">
                <a:latin typeface="Palatino Linotype"/>
                <a:cs typeface="Palatino Linotype"/>
              </a:rPr>
              <a:t> </a:t>
            </a:r>
            <a:r>
              <a:rPr sz="2109" spc="-4" dirty="0">
                <a:latin typeface="Palatino Linotype"/>
                <a:cs typeface="Palatino Linotype"/>
              </a:rPr>
              <a:t>dvou</a:t>
            </a:r>
            <a:r>
              <a:rPr sz="2109" spc="7" dirty="0">
                <a:latin typeface="Palatino Linotype"/>
                <a:cs typeface="Palatino Linotype"/>
              </a:rPr>
              <a:t> </a:t>
            </a:r>
            <a:r>
              <a:rPr sz="2109" spc="-7" dirty="0">
                <a:latin typeface="Palatino Linotype"/>
                <a:cs typeface="Palatino Linotype"/>
              </a:rPr>
              <a:t>proměnných</a:t>
            </a:r>
            <a:r>
              <a:rPr sz="2109" spc="11" dirty="0">
                <a:latin typeface="Palatino Linotype"/>
                <a:cs typeface="Palatino Linotype"/>
              </a:rPr>
              <a:t> </a:t>
            </a:r>
            <a:r>
              <a:rPr sz="2109" b="1" spc="-4" dirty="0">
                <a:latin typeface="Palatino Linotype"/>
                <a:cs typeface="Palatino Linotype"/>
              </a:rPr>
              <a:t>(intracelulární</a:t>
            </a:r>
            <a:r>
              <a:rPr sz="2109" b="1" spc="11" dirty="0">
                <a:latin typeface="Palatino Linotype"/>
                <a:cs typeface="Palatino Linotype"/>
              </a:rPr>
              <a:t> </a:t>
            </a:r>
            <a:r>
              <a:rPr sz="2109" b="1" spc="-4" dirty="0">
                <a:latin typeface="Palatino Linotype"/>
                <a:cs typeface="Palatino Linotype"/>
              </a:rPr>
              <a:t>tekutina)</a:t>
            </a:r>
            <a:r>
              <a:rPr sz="2109" b="1" spc="11" dirty="0">
                <a:latin typeface="Palatino Linotype"/>
                <a:cs typeface="Palatino Linotype"/>
              </a:rPr>
              <a:t> </a:t>
            </a:r>
            <a:r>
              <a:rPr sz="2109" dirty="0">
                <a:latin typeface="Palatino Linotype"/>
                <a:cs typeface="Palatino Linotype"/>
              </a:rPr>
              <a:t>a</a:t>
            </a:r>
            <a:r>
              <a:rPr sz="2109" spc="11" dirty="0">
                <a:latin typeface="Palatino Linotype"/>
                <a:cs typeface="Palatino Linotype"/>
              </a:rPr>
              <a:t> </a:t>
            </a:r>
            <a:r>
              <a:rPr sz="2109" b="1" spc="-4" dirty="0">
                <a:latin typeface="Palatino Linotype"/>
                <a:cs typeface="Palatino Linotype"/>
              </a:rPr>
              <a:t>(extracelulární </a:t>
            </a:r>
            <a:r>
              <a:rPr sz="2109" b="1" spc="-517" dirty="0">
                <a:latin typeface="Palatino Linotype"/>
                <a:cs typeface="Palatino Linotype"/>
              </a:rPr>
              <a:t> </a:t>
            </a:r>
            <a:r>
              <a:rPr sz="2109" b="1" spc="-4" dirty="0">
                <a:latin typeface="Palatino Linotype"/>
                <a:cs typeface="Palatino Linotype"/>
              </a:rPr>
              <a:t>tekutina)</a:t>
            </a:r>
            <a:endParaRPr sz="2109">
              <a:latin typeface="Palatino Linotype"/>
              <a:cs typeface="Palatino Linotype"/>
            </a:endParaRPr>
          </a:p>
          <a:p>
            <a:pPr marL="304938" indent="-296455">
              <a:spcBef>
                <a:spcPts val="281"/>
              </a:spcBef>
              <a:buSzPct val="125000"/>
              <a:buChar char="•"/>
              <a:tabLst>
                <a:tab pos="305384" algn="l"/>
              </a:tabLst>
            </a:pPr>
            <a:r>
              <a:rPr sz="2109" b="1" spc="-4" dirty="0">
                <a:latin typeface="Palatino Linotype"/>
                <a:cs typeface="Palatino Linotype"/>
              </a:rPr>
              <a:t>Osmoreceptory</a:t>
            </a:r>
            <a:r>
              <a:rPr sz="2109" b="1" spc="4" dirty="0">
                <a:latin typeface="Palatino Linotype"/>
                <a:cs typeface="Palatino Linotype"/>
              </a:rPr>
              <a:t> </a:t>
            </a:r>
            <a:r>
              <a:rPr sz="2109" dirty="0">
                <a:latin typeface="Palatino Linotype"/>
                <a:cs typeface="Palatino Linotype"/>
              </a:rPr>
              <a:t>-</a:t>
            </a:r>
            <a:r>
              <a:rPr sz="2109" spc="4" dirty="0">
                <a:latin typeface="Palatino Linotype"/>
                <a:cs typeface="Palatino Linotype"/>
              </a:rPr>
              <a:t> </a:t>
            </a:r>
            <a:r>
              <a:rPr sz="2109" spc="-7" dirty="0">
                <a:latin typeface="Palatino Linotype"/>
                <a:cs typeface="Palatino Linotype"/>
              </a:rPr>
              <a:t>umístění</a:t>
            </a:r>
            <a:r>
              <a:rPr sz="2109" spc="4" dirty="0">
                <a:latin typeface="Palatino Linotype"/>
                <a:cs typeface="Palatino Linotype"/>
              </a:rPr>
              <a:t> </a:t>
            </a:r>
            <a:r>
              <a:rPr sz="2109" dirty="0">
                <a:latin typeface="Palatino Linotype"/>
                <a:cs typeface="Palatino Linotype"/>
              </a:rPr>
              <a:t>v </a:t>
            </a:r>
            <a:r>
              <a:rPr sz="2109" spc="-4" dirty="0">
                <a:latin typeface="Palatino Linotype"/>
                <a:cs typeface="Palatino Linotype"/>
              </a:rPr>
              <a:t>hypothalamu</a:t>
            </a:r>
            <a:r>
              <a:rPr sz="2109" dirty="0">
                <a:latin typeface="Palatino Linotype"/>
                <a:cs typeface="Palatino Linotype"/>
              </a:rPr>
              <a:t> </a:t>
            </a:r>
            <a:r>
              <a:rPr sz="2109" spc="-4" dirty="0">
                <a:latin typeface="Palatino Linotype"/>
                <a:cs typeface="Palatino Linotype"/>
              </a:rPr>
              <a:t>spolu</a:t>
            </a:r>
            <a:r>
              <a:rPr sz="2109" dirty="0">
                <a:latin typeface="Palatino Linotype"/>
                <a:cs typeface="Palatino Linotype"/>
              </a:rPr>
              <a:t> s </a:t>
            </a:r>
            <a:r>
              <a:rPr sz="2109" spc="-7" dirty="0">
                <a:latin typeface="Palatino Linotype"/>
                <a:cs typeface="Palatino Linotype"/>
              </a:rPr>
              <a:t>porovnávací</a:t>
            </a:r>
            <a:r>
              <a:rPr sz="2109" spc="4" dirty="0">
                <a:latin typeface="Palatino Linotype"/>
                <a:cs typeface="Palatino Linotype"/>
              </a:rPr>
              <a:t> </a:t>
            </a:r>
            <a:r>
              <a:rPr sz="2109" spc="-4" dirty="0">
                <a:latin typeface="Palatino Linotype"/>
                <a:cs typeface="Palatino Linotype"/>
              </a:rPr>
              <a:t>částí</a:t>
            </a:r>
            <a:endParaRPr sz="2109">
              <a:latin typeface="Palatino Linotype"/>
              <a:cs typeface="Palatino Linotype"/>
            </a:endParaRPr>
          </a:p>
          <a:p>
            <a:pPr marL="546031" lvl="1" indent="-296902">
              <a:spcBef>
                <a:spcPts val="281"/>
              </a:spcBef>
              <a:buSzPct val="125000"/>
              <a:buFont typeface="Palatino Linotype"/>
              <a:buChar char="•"/>
              <a:tabLst>
                <a:tab pos="546477" algn="l"/>
              </a:tabLst>
            </a:pPr>
            <a:r>
              <a:rPr sz="2109" spc="-4" dirty="0">
                <a:latin typeface="Palatino Linotype"/>
                <a:cs typeface="Palatino Linotype"/>
              </a:rPr>
              <a:t>získání</a:t>
            </a:r>
            <a:r>
              <a:rPr sz="2109" spc="-14" dirty="0">
                <a:latin typeface="Palatino Linotype"/>
                <a:cs typeface="Palatino Linotype"/>
              </a:rPr>
              <a:t> </a:t>
            </a:r>
            <a:r>
              <a:rPr sz="2109" spc="-4" dirty="0">
                <a:latin typeface="Palatino Linotype"/>
                <a:cs typeface="Palatino Linotype"/>
              </a:rPr>
              <a:t>vody</a:t>
            </a:r>
            <a:r>
              <a:rPr sz="2109" spc="-11" dirty="0">
                <a:latin typeface="Palatino Linotype"/>
                <a:cs typeface="Palatino Linotype"/>
              </a:rPr>
              <a:t> </a:t>
            </a:r>
            <a:r>
              <a:rPr sz="2109" spc="-4" dirty="0">
                <a:latin typeface="Palatino Linotype"/>
                <a:cs typeface="Palatino Linotype"/>
              </a:rPr>
              <a:t>ledvinami</a:t>
            </a:r>
            <a:endParaRPr sz="2109">
              <a:latin typeface="Palatino Linotype"/>
              <a:cs typeface="Palatino Linotype"/>
            </a:endParaRPr>
          </a:p>
          <a:p>
            <a:pPr marL="304938" indent="-296455">
              <a:spcBef>
                <a:spcPts val="281"/>
              </a:spcBef>
              <a:buSzPct val="125000"/>
              <a:buChar char="•"/>
              <a:tabLst>
                <a:tab pos="305384" algn="l"/>
              </a:tabLst>
            </a:pPr>
            <a:r>
              <a:rPr sz="2109" b="1" spc="-32" dirty="0">
                <a:latin typeface="Palatino Linotype"/>
                <a:cs typeface="Palatino Linotype"/>
              </a:rPr>
              <a:t>Celkov</a:t>
            </a:r>
            <a:r>
              <a:rPr sz="2109" b="1" spc="-32" dirty="0">
                <a:latin typeface="Verdana"/>
                <a:cs typeface="Verdana"/>
              </a:rPr>
              <a:t>ý</a:t>
            </a:r>
            <a:r>
              <a:rPr sz="2109" b="1" spc="-193" dirty="0">
                <a:latin typeface="Verdana"/>
                <a:cs typeface="Verdana"/>
              </a:rPr>
              <a:t> </a:t>
            </a:r>
            <a:r>
              <a:rPr sz="2109" b="1" spc="-4" dirty="0">
                <a:latin typeface="Palatino Linotype"/>
                <a:cs typeface="Palatino Linotype"/>
              </a:rPr>
              <a:t>objem</a:t>
            </a:r>
            <a:r>
              <a:rPr sz="2109" b="1" spc="7" dirty="0">
                <a:latin typeface="Palatino Linotype"/>
                <a:cs typeface="Palatino Linotype"/>
              </a:rPr>
              <a:t> </a:t>
            </a:r>
            <a:r>
              <a:rPr sz="2109" b="1" spc="-4" dirty="0">
                <a:latin typeface="Palatino Linotype"/>
                <a:cs typeface="Palatino Linotype"/>
              </a:rPr>
              <a:t>tekutiny</a:t>
            </a:r>
            <a:r>
              <a:rPr sz="2109" b="1" spc="7" dirty="0">
                <a:latin typeface="Palatino Linotype"/>
                <a:cs typeface="Palatino Linotype"/>
              </a:rPr>
              <a:t> </a:t>
            </a:r>
            <a:r>
              <a:rPr sz="2109" b="1" dirty="0">
                <a:latin typeface="Palatino Linotype"/>
                <a:cs typeface="Palatino Linotype"/>
              </a:rPr>
              <a:t>v</a:t>
            </a:r>
            <a:r>
              <a:rPr sz="2109" b="1" spc="4" dirty="0">
                <a:latin typeface="Palatino Linotype"/>
                <a:cs typeface="Palatino Linotype"/>
              </a:rPr>
              <a:t> </a:t>
            </a:r>
            <a:r>
              <a:rPr sz="2109" b="1" spc="-4" dirty="0">
                <a:latin typeface="Palatino Linotype"/>
                <a:cs typeface="Palatino Linotype"/>
              </a:rPr>
              <a:t>krvi</a:t>
            </a:r>
            <a:r>
              <a:rPr sz="2109" b="1" spc="7" dirty="0">
                <a:latin typeface="Palatino Linotype"/>
                <a:cs typeface="Palatino Linotype"/>
              </a:rPr>
              <a:t> </a:t>
            </a:r>
            <a:r>
              <a:rPr sz="2109" b="1" dirty="0">
                <a:latin typeface="Palatino Linotype"/>
                <a:cs typeface="Palatino Linotype"/>
              </a:rPr>
              <a:t>-</a:t>
            </a:r>
            <a:r>
              <a:rPr sz="2109" b="1" spc="7" dirty="0">
                <a:latin typeface="Palatino Linotype"/>
                <a:cs typeface="Palatino Linotype"/>
              </a:rPr>
              <a:t> </a:t>
            </a:r>
            <a:r>
              <a:rPr sz="2109" spc="-4" dirty="0">
                <a:latin typeface="Palatino Linotype"/>
                <a:cs typeface="Palatino Linotype"/>
              </a:rPr>
              <a:t>senzory</a:t>
            </a:r>
            <a:r>
              <a:rPr sz="2109" spc="4" dirty="0">
                <a:latin typeface="Palatino Linotype"/>
                <a:cs typeface="Palatino Linotype"/>
              </a:rPr>
              <a:t> </a:t>
            </a:r>
            <a:r>
              <a:rPr sz="2109" spc="-4" dirty="0">
                <a:latin typeface="Palatino Linotype"/>
                <a:cs typeface="Palatino Linotype"/>
              </a:rPr>
              <a:t>jsou</a:t>
            </a:r>
            <a:r>
              <a:rPr sz="2109" spc="4" dirty="0">
                <a:latin typeface="Palatino Linotype"/>
                <a:cs typeface="Palatino Linotype"/>
              </a:rPr>
              <a:t> </a:t>
            </a:r>
            <a:r>
              <a:rPr sz="2109" dirty="0">
                <a:latin typeface="Palatino Linotype"/>
                <a:cs typeface="Palatino Linotype"/>
              </a:rPr>
              <a:t>v</a:t>
            </a:r>
            <a:r>
              <a:rPr sz="2109" spc="4" dirty="0">
                <a:latin typeface="Palatino Linotype"/>
                <a:cs typeface="Palatino Linotype"/>
              </a:rPr>
              <a:t> </a:t>
            </a:r>
            <a:r>
              <a:rPr sz="2109" spc="-4" dirty="0">
                <a:latin typeface="Palatino Linotype"/>
                <a:cs typeface="Palatino Linotype"/>
              </a:rPr>
              <a:t>ledvinách</a:t>
            </a:r>
            <a:r>
              <a:rPr sz="2109" dirty="0">
                <a:latin typeface="Palatino Linotype"/>
                <a:cs typeface="Palatino Linotype"/>
              </a:rPr>
              <a:t> </a:t>
            </a:r>
            <a:r>
              <a:rPr sz="2109" spc="-4" dirty="0">
                <a:latin typeface="Palatino Linotype"/>
                <a:cs typeface="Palatino Linotype"/>
              </a:rPr>
              <a:t>(změna</a:t>
            </a:r>
            <a:r>
              <a:rPr sz="2109" spc="4" dirty="0">
                <a:latin typeface="Palatino Linotype"/>
                <a:cs typeface="Palatino Linotype"/>
              </a:rPr>
              <a:t> </a:t>
            </a:r>
            <a:r>
              <a:rPr sz="2109" spc="-4" dirty="0">
                <a:latin typeface="Palatino Linotype"/>
                <a:cs typeface="Palatino Linotype"/>
              </a:rPr>
              <a:t>tlaku)</a:t>
            </a:r>
            <a:endParaRPr sz="2109">
              <a:latin typeface="Palatino Linotype"/>
              <a:cs typeface="Palatino Linotype"/>
            </a:endParaRPr>
          </a:p>
          <a:p>
            <a:pPr marL="546031" marR="906331" lvl="1" indent="-296455">
              <a:lnSpc>
                <a:spcPct val="111100"/>
              </a:lnSpc>
              <a:buSzPct val="125000"/>
              <a:buFont typeface="Palatino Linotype"/>
              <a:buChar char="•"/>
              <a:tabLst>
                <a:tab pos="546477" algn="l"/>
              </a:tabLst>
            </a:pPr>
            <a:r>
              <a:rPr sz="2109" spc="-4" dirty="0">
                <a:latin typeface="Palatino Linotype"/>
                <a:cs typeface="Palatino Linotype"/>
              </a:rPr>
              <a:t>vyloučení</a:t>
            </a:r>
            <a:r>
              <a:rPr sz="2109" dirty="0">
                <a:latin typeface="Palatino Linotype"/>
                <a:cs typeface="Palatino Linotype"/>
              </a:rPr>
              <a:t> </a:t>
            </a:r>
            <a:r>
              <a:rPr sz="2109" b="1" i="1" spc="-7" dirty="0">
                <a:latin typeface="Palatino Linotype"/>
                <a:cs typeface="Palatino Linotype"/>
              </a:rPr>
              <a:t>reninu</a:t>
            </a:r>
            <a:r>
              <a:rPr sz="2109" b="1" i="1" spc="-4" dirty="0">
                <a:latin typeface="Palatino Linotype"/>
                <a:cs typeface="Palatino Linotype"/>
              </a:rPr>
              <a:t> </a:t>
            </a:r>
            <a:r>
              <a:rPr sz="2109" i="1" dirty="0">
                <a:latin typeface="Palatino Linotype"/>
                <a:cs typeface="Palatino Linotype"/>
              </a:rPr>
              <a:t>- </a:t>
            </a:r>
            <a:r>
              <a:rPr sz="2109" spc="-4" dirty="0">
                <a:latin typeface="Palatino Linotype"/>
                <a:cs typeface="Palatino Linotype"/>
              </a:rPr>
              <a:t>konstrukce</a:t>
            </a:r>
            <a:r>
              <a:rPr sz="2109" dirty="0">
                <a:latin typeface="Palatino Linotype"/>
                <a:cs typeface="Palatino Linotype"/>
              </a:rPr>
              <a:t> </a:t>
            </a:r>
            <a:r>
              <a:rPr sz="2109" spc="-11" dirty="0">
                <a:latin typeface="Palatino Linotype"/>
                <a:cs typeface="Palatino Linotype"/>
              </a:rPr>
              <a:t>krevních</a:t>
            </a:r>
            <a:r>
              <a:rPr sz="2109" spc="-4" dirty="0">
                <a:latin typeface="Palatino Linotype"/>
                <a:cs typeface="Palatino Linotype"/>
              </a:rPr>
              <a:t> cév </a:t>
            </a:r>
            <a:r>
              <a:rPr sz="2109" dirty="0">
                <a:latin typeface="Palatino Linotype"/>
                <a:cs typeface="Palatino Linotype"/>
              </a:rPr>
              <a:t>a </a:t>
            </a:r>
            <a:r>
              <a:rPr sz="2109" spc="-4" dirty="0">
                <a:latin typeface="Palatino Linotype"/>
                <a:cs typeface="Palatino Linotype"/>
              </a:rPr>
              <a:t>při sloučení</a:t>
            </a:r>
            <a:r>
              <a:rPr sz="2109" dirty="0">
                <a:latin typeface="Palatino Linotype"/>
                <a:cs typeface="Palatino Linotype"/>
              </a:rPr>
              <a:t> </a:t>
            </a:r>
            <a:r>
              <a:rPr sz="2109" spc="-4" dirty="0">
                <a:latin typeface="Palatino Linotype"/>
                <a:cs typeface="Palatino Linotype"/>
              </a:rPr>
              <a:t>vznik </a:t>
            </a:r>
            <a:r>
              <a:rPr sz="2109" spc="-517" dirty="0">
                <a:latin typeface="Palatino Linotype"/>
                <a:cs typeface="Palatino Linotype"/>
              </a:rPr>
              <a:t> </a:t>
            </a:r>
            <a:r>
              <a:rPr sz="2109" spc="-4" dirty="0">
                <a:latin typeface="Palatino Linotype"/>
                <a:cs typeface="Palatino Linotype"/>
              </a:rPr>
              <a:t>hormonu angiotenzinu</a:t>
            </a:r>
            <a:r>
              <a:rPr sz="2109" dirty="0">
                <a:latin typeface="Palatino Linotype"/>
                <a:cs typeface="Palatino Linotype"/>
              </a:rPr>
              <a:t> - </a:t>
            </a:r>
            <a:r>
              <a:rPr sz="2109" spc="-4" dirty="0">
                <a:latin typeface="Palatino Linotype"/>
                <a:cs typeface="Palatino Linotype"/>
              </a:rPr>
              <a:t>pocit</a:t>
            </a:r>
            <a:r>
              <a:rPr sz="2109" dirty="0">
                <a:latin typeface="Palatino Linotype"/>
                <a:cs typeface="Palatino Linotype"/>
              </a:rPr>
              <a:t> </a:t>
            </a:r>
            <a:r>
              <a:rPr sz="2109" spc="-4" dirty="0">
                <a:latin typeface="Palatino Linotype"/>
                <a:cs typeface="Palatino Linotype"/>
              </a:rPr>
              <a:t>žízně</a:t>
            </a:r>
            <a:r>
              <a:rPr sz="2109" dirty="0">
                <a:latin typeface="Palatino Linotype"/>
                <a:cs typeface="Palatino Linotype"/>
              </a:rPr>
              <a:t> a</a:t>
            </a:r>
            <a:r>
              <a:rPr sz="2109" spc="4" dirty="0">
                <a:latin typeface="Palatino Linotype"/>
                <a:cs typeface="Palatino Linotype"/>
              </a:rPr>
              <a:t> </a:t>
            </a:r>
            <a:r>
              <a:rPr sz="2109" spc="-28" dirty="0">
                <a:latin typeface="Palatino Linotype"/>
                <a:cs typeface="Palatino Linotype"/>
              </a:rPr>
              <a:t>chuť</a:t>
            </a:r>
            <a:r>
              <a:rPr sz="2109" dirty="0">
                <a:latin typeface="Palatino Linotype"/>
                <a:cs typeface="Palatino Linotype"/>
              </a:rPr>
              <a:t> </a:t>
            </a:r>
            <a:r>
              <a:rPr sz="2109" spc="-4" dirty="0">
                <a:latin typeface="Palatino Linotype"/>
                <a:cs typeface="Palatino Linotype"/>
              </a:rPr>
              <a:t>na sůl</a:t>
            </a:r>
            <a:endParaRPr sz="2109">
              <a:latin typeface="Palatino Linotype"/>
              <a:cs typeface="Palatino Linotype"/>
            </a:endParaRPr>
          </a:p>
          <a:p>
            <a:pPr marL="304938" marR="258505" indent="-296455">
              <a:lnSpc>
                <a:spcPct val="111100"/>
              </a:lnSpc>
              <a:buSzPct val="125000"/>
              <a:buFont typeface="Palatino Linotype"/>
              <a:buChar char="•"/>
              <a:tabLst>
                <a:tab pos="305384" algn="l"/>
              </a:tabLst>
            </a:pPr>
            <a:r>
              <a:rPr sz="2109" spc="-4" dirty="0">
                <a:latin typeface="Palatino Linotype"/>
                <a:cs typeface="Palatino Linotype"/>
              </a:rPr>
              <a:t>Kdy</a:t>
            </a:r>
            <a:r>
              <a:rPr sz="2109" spc="4" dirty="0">
                <a:latin typeface="Palatino Linotype"/>
                <a:cs typeface="Palatino Linotype"/>
              </a:rPr>
              <a:t> </a:t>
            </a:r>
            <a:r>
              <a:rPr sz="2109" spc="-4" dirty="0">
                <a:latin typeface="Palatino Linotype"/>
                <a:cs typeface="Palatino Linotype"/>
              </a:rPr>
              <a:t>přestat</a:t>
            </a:r>
            <a:r>
              <a:rPr sz="2109" spc="4" dirty="0">
                <a:latin typeface="Palatino Linotype"/>
                <a:cs typeface="Palatino Linotype"/>
              </a:rPr>
              <a:t> </a:t>
            </a:r>
            <a:r>
              <a:rPr sz="2109" spc="-4" dirty="0">
                <a:latin typeface="Palatino Linotype"/>
                <a:cs typeface="Palatino Linotype"/>
              </a:rPr>
              <a:t>pít?</a:t>
            </a:r>
            <a:r>
              <a:rPr sz="2109" dirty="0">
                <a:latin typeface="Palatino Linotype"/>
                <a:cs typeface="Palatino Linotype"/>
              </a:rPr>
              <a:t> </a:t>
            </a:r>
            <a:r>
              <a:rPr sz="2109" spc="-4" dirty="0">
                <a:latin typeface="Palatino Linotype"/>
                <a:cs typeface="Palatino Linotype"/>
              </a:rPr>
              <a:t>další</a:t>
            </a:r>
            <a:r>
              <a:rPr sz="2109" spc="4" dirty="0">
                <a:latin typeface="Palatino Linotype"/>
                <a:cs typeface="Palatino Linotype"/>
              </a:rPr>
              <a:t> </a:t>
            </a:r>
            <a:r>
              <a:rPr sz="2109" spc="-7" dirty="0">
                <a:latin typeface="Palatino Linotype"/>
                <a:cs typeface="Palatino Linotype"/>
              </a:rPr>
              <a:t>osmoreceptory</a:t>
            </a:r>
            <a:r>
              <a:rPr sz="2109" spc="4" dirty="0">
                <a:latin typeface="Palatino Linotype"/>
                <a:cs typeface="Palatino Linotype"/>
              </a:rPr>
              <a:t> </a:t>
            </a:r>
            <a:r>
              <a:rPr sz="2109" spc="-4" dirty="0">
                <a:latin typeface="Palatino Linotype"/>
                <a:cs typeface="Palatino Linotype"/>
              </a:rPr>
              <a:t>jsou</a:t>
            </a:r>
            <a:r>
              <a:rPr sz="2109" dirty="0">
                <a:latin typeface="Palatino Linotype"/>
                <a:cs typeface="Palatino Linotype"/>
              </a:rPr>
              <a:t> </a:t>
            </a:r>
            <a:r>
              <a:rPr sz="2109" spc="-4" dirty="0">
                <a:latin typeface="Palatino Linotype"/>
                <a:cs typeface="Palatino Linotype"/>
              </a:rPr>
              <a:t>umístěny</a:t>
            </a:r>
            <a:r>
              <a:rPr sz="2109" spc="7" dirty="0">
                <a:latin typeface="Palatino Linotype"/>
                <a:cs typeface="Palatino Linotype"/>
              </a:rPr>
              <a:t> </a:t>
            </a:r>
            <a:r>
              <a:rPr sz="2109" dirty="0">
                <a:latin typeface="Palatino Linotype"/>
                <a:cs typeface="Palatino Linotype"/>
              </a:rPr>
              <a:t>v </a:t>
            </a:r>
            <a:r>
              <a:rPr sz="2109" spc="-4" dirty="0">
                <a:latin typeface="Palatino Linotype"/>
                <a:cs typeface="Palatino Linotype"/>
              </a:rPr>
              <a:t>ústech</a:t>
            </a:r>
            <a:r>
              <a:rPr sz="2109" dirty="0">
                <a:latin typeface="Palatino Linotype"/>
                <a:cs typeface="Palatino Linotype"/>
              </a:rPr>
              <a:t> a</a:t>
            </a:r>
            <a:r>
              <a:rPr sz="2109" spc="4" dirty="0">
                <a:latin typeface="Palatino Linotype"/>
                <a:cs typeface="Palatino Linotype"/>
              </a:rPr>
              <a:t> </a:t>
            </a:r>
            <a:r>
              <a:rPr sz="2109" spc="-4" dirty="0">
                <a:latin typeface="Palatino Linotype"/>
                <a:cs typeface="Palatino Linotype"/>
              </a:rPr>
              <a:t>ve</a:t>
            </a:r>
            <a:r>
              <a:rPr sz="2109" spc="4" dirty="0">
                <a:latin typeface="Palatino Linotype"/>
                <a:cs typeface="Palatino Linotype"/>
              </a:rPr>
              <a:t> </a:t>
            </a:r>
            <a:r>
              <a:rPr sz="2109" spc="-4" dirty="0">
                <a:latin typeface="Palatino Linotype"/>
                <a:cs typeface="Palatino Linotype"/>
              </a:rPr>
              <a:t>stěně </a:t>
            </a:r>
            <a:r>
              <a:rPr sz="2109" spc="-517" dirty="0">
                <a:latin typeface="Palatino Linotype"/>
                <a:cs typeface="Palatino Linotype"/>
              </a:rPr>
              <a:t> </a:t>
            </a:r>
            <a:r>
              <a:rPr sz="2109" dirty="0">
                <a:latin typeface="Palatino Linotype"/>
                <a:cs typeface="Palatino Linotype"/>
              </a:rPr>
              <a:t>tenkého</a:t>
            </a:r>
            <a:r>
              <a:rPr sz="2109" spc="-7" dirty="0">
                <a:latin typeface="Palatino Linotype"/>
                <a:cs typeface="Palatino Linotype"/>
              </a:rPr>
              <a:t> </a:t>
            </a:r>
            <a:r>
              <a:rPr sz="2109" spc="-4" dirty="0">
                <a:latin typeface="Palatino Linotype"/>
                <a:cs typeface="Palatino Linotype"/>
              </a:rPr>
              <a:t>střeva</a:t>
            </a:r>
            <a:endParaRPr sz="2109">
              <a:latin typeface="Palatino Linotype"/>
              <a:cs typeface="Palatino Linotyp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4030" y="100372"/>
            <a:ext cx="5689087" cy="701514"/>
          </a:xfrm>
          <a:prstGeom prst="rect">
            <a:avLst/>
          </a:prstGeom>
        </p:spPr>
        <p:txBody>
          <a:bodyPr vert="horz" wrap="square" lIns="0" tIns="8930" rIns="0" bIns="0" rtlCol="0" anchor="b">
            <a:spAutoFit/>
          </a:bodyPr>
          <a:lstStyle/>
          <a:p>
            <a:pPr marL="8929">
              <a:lnSpc>
                <a:spcPct val="100000"/>
              </a:lnSpc>
              <a:spcBef>
                <a:spcPts val="70"/>
              </a:spcBef>
            </a:pPr>
            <a:r>
              <a:rPr sz="4500" spc="-56" dirty="0">
                <a:solidFill>
                  <a:srgbClr val="314864"/>
                </a:solidFill>
                <a:latin typeface="Cambria"/>
                <a:cs typeface="Cambria"/>
              </a:rPr>
              <a:t>Teorie</a:t>
            </a:r>
            <a:r>
              <a:rPr sz="4500" spc="25" dirty="0">
                <a:solidFill>
                  <a:srgbClr val="314864"/>
                </a:solidFill>
                <a:latin typeface="Cambria"/>
                <a:cs typeface="Cambria"/>
              </a:rPr>
              <a:t> </a:t>
            </a:r>
            <a:r>
              <a:rPr sz="4500" spc="-32" dirty="0">
                <a:solidFill>
                  <a:srgbClr val="314864"/>
                </a:solidFill>
                <a:latin typeface="Cambria"/>
                <a:cs typeface="Cambria"/>
              </a:rPr>
              <a:t>motivace</a:t>
            </a:r>
            <a:endParaRPr sz="45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65101" y="1264562"/>
            <a:ext cx="125016" cy="173173"/>
          </a:xfrm>
          <a:prstGeom prst="rect">
            <a:avLst/>
          </a:prstGeom>
        </p:spPr>
        <p:txBody>
          <a:bodyPr vert="horz" wrap="square" lIns="0" tIns="10716" rIns="0" bIns="0" rtlCol="0">
            <a:spAutoFit/>
          </a:bodyPr>
          <a:lstStyle/>
          <a:p>
            <a:pPr marL="8929">
              <a:spcBef>
                <a:spcPts val="84"/>
              </a:spcBef>
            </a:pPr>
            <a:r>
              <a:rPr sz="1055" spc="-214" dirty="0">
                <a:solidFill>
                  <a:srgbClr val="5C86B9"/>
                </a:solidFill>
                <a:latin typeface="MS UI Gothic"/>
                <a:cs typeface="MS UI Gothic"/>
              </a:rPr>
              <a:t>✤</a:t>
            </a:r>
            <a:endParaRPr sz="1055">
              <a:latin typeface="MS UI Gothic"/>
              <a:cs typeface="MS UI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70484" y="1193006"/>
            <a:ext cx="2574429" cy="338078"/>
          </a:xfrm>
          <a:prstGeom prst="rect">
            <a:avLst/>
          </a:prstGeom>
        </p:spPr>
        <p:txBody>
          <a:bodyPr vert="horz" wrap="square" lIns="0" tIns="8037" rIns="0" bIns="0" rtlCol="0">
            <a:spAutoFit/>
          </a:bodyPr>
          <a:lstStyle/>
          <a:p>
            <a:pPr marL="8929">
              <a:spcBef>
                <a:spcPts val="63"/>
              </a:spcBef>
            </a:pPr>
            <a:r>
              <a:rPr sz="2144" b="1" spc="-7" dirty="0">
                <a:latin typeface="Palatino Linotype"/>
                <a:cs typeface="Palatino Linotype"/>
              </a:rPr>
              <a:t>Pobídkové</a:t>
            </a:r>
            <a:r>
              <a:rPr sz="2144" b="1" spc="-35" dirty="0">
                <a:latin typeface="Palatino Linotype"/>
                <a:cs typeface="Palatino Linotype"/>
              </a:rPr>
              <a:t> </a:t>
            </a:r>
            <a:r>
              <a:rPr sz="2144" b="1" spc="-7" dirty="0">
                <a:latin typeface="Palatino Linotype"/>
                <a:cs typeface="Palatino Linotype"/>
              </a:rPr>
              <a:t>hypotézy</a:t>
            </a:r>
            <a:endParaRPr sz="2144">
              <a:latin typeface="Palatino Linotype"/>
              <a:cs typeface="Palatino Linotyp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65101" y="1964651"/>
            <a:ext cx="125016" cy="173173"/>
          </a:xfrm>
          <a:prstGeom prst="rect">
            <a:avLst/>
          </a:prstGeom>
        </p:spPr>
        <p:txBody>
          <a:bodyPr vert="horz" wrap="square" lIns="0" tIns="10716" rIns="0" bIns="0" rtlCol="0">
            <a:spAutoFit/>
          </a:bodyPr>
          <a:lstStyle/>
          <a:p>
            <a:pPr marL="8929">
              <a:spcBef>
                <a:spcPts val="84"/>
              </a:spcBef>
            </a:pPr>
            <a:r>
              <a:rPr sz="1055" spc="-214" dirty="0">
                <a:solidFill>
                  <a:srgbClr val="5C86B9"/>
                </a:solidFill>
                <a:latin typeface="MS UI Gothic"/>
                <a:cs typeface="MS UI Gothic"/>
              </a:rPr>
              <a:t>✤</a:t>
            </a:r>
            <a:endParaRPr sz="1055">
              <a:latin typeface="MS UI Gothic"/>
              <a:cs typeface="MS UI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70484" y="1786652"/>
            <a:ext cx="7508974" cy="838603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 marR="3572">
              <a:lnSpc>
                <a:spcPct val="131100"/>
              </a:lnSpc>
              <a:spcBef>
                <a:spcPts val="70"/>
              </a:spcBef>
            </a:pPr>
            <a:r>
              <a:rPr sz="2144" spc="-7" dirty="0">
                <a:latin typeface="Palatino Linotype"/>
                <a:cs typeface="Palatino Linotype"/>
              </a:rPr>
              <a:t>motivované chování</a:t>
            </a:r>
            <a:r>
              <a:rPr sz="2144" spc="-4" dirty="0">
                <a:latin typeface="Palatino Linotype"/>
                <a:cs typeface="Palatino Linotype"/>
              </a:rPr>
              <a:t> je </a:t>
            </a:r>
            <a:r>
              <a:rPr sz="2144" spc="-7" dirty="0">
                <a:latin typeface="Palatino Linotype"/>
                <a:cs typeface="Palatino Linotype"/>
              </a:rPr>
              <a:t>odpovědí</a:t>
            </a:r>
            <a:r>
              <a:rPr sz="2144" spc="-4" dirty="0">
                <a:latin typeface="Palatino Linotype"/>
                <a:cs typeface="Palatino Linotype"/>
              </a:rPr>
              <a:t> </a:t>
            </a:r>
            <a:r>
              <a:rPr sz="2144" spc="-11" dirty="0">
                <a:latin typeface="Palatino Linotype"/>
                <a:cs typeface="Palatino Linotype"/>
              </a:rPr>
              <a:t>organismu</a:t>
            </a:r>
            <a:r>
              <a:rPr sz="2144" spc="-4" dirty="0">
                <a:latin typeface="Palatino Linotype"/>
                <a:cs typeface="Palatino Linotype"/>
              </a:rPr>
              <a:t> </a:t>
            </a:r>
            <a:r>
              <a:rPr sz="2144" spc="-7" dirty="0">
                <a:latin typeface="Palatino Linotype"/>
                <a:cs typeface="Palatino Linotype"/>
              </a:rPr>
              <a:t>na</a:t>
            </a:r>
            <a:r>
              <a:rPr sz="2144" spc="-4" dirty="0">
                <a:latin typeface="Palatino Linotype"/>
                <a:cs typeface="Palatino Linotype"/>
              </a:rPr>
              <a:t> </a:t>
            </a:r>
            <a:r>
              <a:rPr sz="2144" spc="-7" dirty="0">
                <a:latin typeface="Palatino Linotype"/>
                <a:cs typeface="Palatino Linotype"/>
              </a:rPr>
              <a:t>zevní</a:t>
            </a:r>
            <a:r>
              <a:rPr sz="2144" spc="-4" dirty="0">
                <a:latin typeface="Palatino Linotype"/>
                <a:cs typeface="Palatino Linotype"/>
              </a:rPr>
              <a:t> </a:t>
            </a:r>
            <a:r>
              <a:rPr sz="2144" spc="-35" dirty="0">
                <a:latin typeface="Palatino Linotype"/>
                <a:cs typeface="Palatino Linotype"/>
              </a:rPr>
              <a:t>podněty, </a:t>
            </a:r>
            <a:r>
              <a:rPr sz="2144" spc="-524" dirty="0">
                <a:latin typeface="Palatino Linotype"/>
                <a:cs typeface="Palatino Linotype"/>
              </a:rPr>
              <a:t> </a:t>
            </a:r>
            <a:r>
              <a:rPr sz="2144" spc="-7" dirty="0">
                <a:latin typeface="Palatino Linotype"/>
                <a:cs typeface="Palatino Linotype"/>
              </a:rPr>
              <a:t>motivační </a:t>
            </a:r>
            <a:r>
              <a:rPr sz="2144" spc="-4" dirty="0">
                <a:latin typeface="Palatino Linotype"/>
                <a:cs typeface="Palatino Linotype"/>
              </a:rPr>
              <a:t>činitelé.</a:t>
            </a:r>
            <a:endParaRPr sz="2144">
              <a:latin typeface="Palatino Linotype"/>
              <a:cs typeface="Palatino Linotyp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65101" y="3093362"/>
            <a:ext cx="125016" cy="173173"/>
          </a:xfrm>
          <a:prstGeom prst="rect">
            <a:avLst/>
          </a:prstGeom>
        </p:spPr>
        <p:txBody>
          <a:bodyPr vert="horz" wrap="square" lIns="0" tIns="10716" rIns="0" bIns="0" rtlCol="0">
            <a:spAutoFit/>
          </a:bodyPr>
          <a:lstStyle/>
          <a:p>
            <a:pPr marL="8929">
              <a:spcBef>
                <a:spcPts val="84"/>
              </a:spcBef>
            </a:pPr>
            <a:r>
              <a:rPr sz="1055" spc="-214" dirty="0">
                <a:solidFill>
                  <a:srgbClr val="5C86B9"/>
                </a:solidFill>
                <a:latin typeface="MS UI Gothic"/>
                <a:cs typeface="MS UI Gothic"/>
              </a:rPr>
              <a:t>✤</a:t>
            </a:r>
            <a:endParaRPr sz="1055">
              <a:latin typeface="MS UI Gothic"/>
              <a:cs typeface="MS UI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70485" y="3014663"/>
            <a:ext cx="8390781" cy="338078"/>
          </a:xfrm>
          <a:prstGeom prst="rect">
            <a:avLst/>
          </a:prstGeom>
        </p:spPr>
        <p:txBody>
          <a:bodyPr vert="horz" wrap="square" lIns="0" tIns="8037" rIns="0" bIns="0" rtlCol="0">
            <a:spAutoFit/>
          </a:bodyPr>
          <a:lstStyle/>
          <a:p>
            <a:pPr marL="8929">
              <a:spcBef>
                <a:spcPts val="63"/>
              </a:spcBef>
            </a:pPr>
            <a:r>
              <a:rPr sz="2144" spc="-7" dirty="0">
                <a:latin typeface="Palatino Linotype"/>
                <a:cs typeface="Palatino Linotype"/>
              </a:rPr>
              <a:t>takovou</a:t>
            </a:r>
            <a:r>
              <a:rPr sz="2144" dirty="0">
                <a:latin typeface="Palatino Linotype"/>
                <a:cs typeface="Palatino Linotype"/>
              </a:rPr>
              <a:t> </a:t>
            </a:r>
            <a:r>
              <a:rPr sz="2144" spc="-7" dirty="0">
                <a:latin typeface="Palatino Linotype"/>
                <a:cs typeface="Palatino Linotype"/>
              </a:rPr>
              <a:t>teorií</a:t>
            </a:r>
            <a:r>
              <a:rPr sz="2144" spc="4" dirty="0">
                <a:latin typeface="Palatino Linotype"/>
                <a:cs typeface="Palatino Linotype"/>
              </a:rPr>
              <a:t> </a:t>
            </a:r>
            <a:r>
              <a:rPr sz="2144" spc="-4" dirty="0">
                <a:latin typeface="Palatino Linotype"/>
                <a:cs typeface="Palatino Linotype"/>
              </a:rPr>
              <a:t>je</a:t>
            </a:r>
            <a:r>
              <a:rPr sz="2144" dirty="0">
                <a:latin typeface="Palatino Linotype"/>
                <a:cs typeface="Palatino Linotype"/>
              </a:rPr>
              <a:t> </a:t>
            </a:r>
            <a:r>
              <a:rPr sz="2144" spc="-7" dirty="0">
                <a:latin typeface="Palatino Linotype"/>
                <a:cs typeface="Palatino Linotype"/>
              </a:rPr>
              <a:t>například</a:t>
            </a:r>
            <a:r>
              <a:rPr sz="2144" spc="-74" dirty="0">
                <a:latin typeface="Palatino Linotype"/>
                <a:cs typeface="Palatino Linotype"/>
              </a:rPr>
              <a:t> </a:t>
            </a:r>
            <a:r>
              <a:rPr sz="2144" spc="-7" dirty="0">
                <a:latin typeface="Palatino Linotype"/>
                <a:cs typeface="Palatino Linotype"/>
              </a:rPr>
              <a:t>Atkinsonova</a:t>
            </a:r>
            <a:r>
              <a:rPr sz="2144" dirty="0">
                <a:latin typeface="Palatino Linotype"/>
                <a:cs typeface="Palatino Linotype"/>
              </a:rPr>
              <a:t> </a:t>
            </a:r>
            <a:r>
              <a:rPr sz="2144" spc="-7" dirty="0">
                <a:latin typeface="Palatino Linotype"/>
                <a:cs typeface="Palatino Linotype"/>
              </a:rPr>
              <a:t>teorie</a:t>
            </a:r>
            <a:r>
              <a:rPr sz="2144" spc="4" dirty="0">
                <a:latin typeface="Palatino Linotype"/>
                <a:cs typeface="Palatino Linotype"/>
              </a:rPr>
              <a:t> </a:t>
            </a:r>
            <a:r>
              <a:rPr sz="2144" spc="-7" dirty="0">
                <a:latin typeface="Palatino Linotype"/>
                <a:cs typeface="Palatino Linotype"/>
              </a:rPr>
              <a:t>motivace</a:t>
            </a:r>
            <a:r>
              <a:rPr sz="2144" dirty="0">
                <a:latin typeface="Palatino Linotype"/>
                <a:cs typeface="Palatino Linotype"/>
              </a:rPr>
              <a:t> </a:t>
            </a:r>
            <a:r>
              <a:rPr sz="2144" spc="-4" dirty="0">
                <a:latin typeface="Palatino Linotype"/>
                <a:cs typeface="Palatino Linotype"/>
              </a:rPr>
              <a:t>(Ts=Ms.Es.Is)</a:t>
            </a:r>
            <a:endParaRPr sz="2144">
              <a:latin typeface="Palatino Linotype"/>
              <a:cs typeface="Palatino Linotyp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02719" y="3793450"/>
            <a:ext cx="125016" cy="173173"/>
          </a:xfrm>
          <a:prstGeom prst="rect">
            <a:avLst/>
          </a:prstGeom>
        </p:spPr>
        <p:txBody>
          <a:bodyPr vert="horz" wrap="square" lIns="0" tIns="10716" rIns="0" bIns="0" rtlCol="0">
            <a:spAutoFit/>
          </a:bodyPr>
          <a:lstStyle/>
          <a:p>
            <a:pPr marL="8929">
              <a:spcBef>
                <a:spcPts val="84"/>
              </a:spcBef>
            </a:pPr>
            <a:r>
              <a:rPr sz="1055" spc="-214" dirty="0">
                <a:solidFill>
                  <a:srgbClr val="5C86B9"/>
                </a:solidFill>
                <a:latin typeface="MS UI Gothic"/>
                <a:cs typeface="MS UI Gothic"/>
              </a:rPr>
              <a:t>✤</a:t>
            </a:r>
            <a:endParaRPr sz="1055">
              <a:latin typeface="MS UI Gothic"/>
              <a:cs typeface="MS UI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02719" y="4507825"/>
            <a:ext cx="125016" cy="173173"/>
          </a:xfrm>
          <a:prstGeom prst="rect">
            <a:avLst/>
          </a:prstGeom>
        </p:spPr>
        <p:txBody>
          <a:bodyPr vert="horz" wrap="square" lIns="0" tIns="10716" rIns="0" bIns="0" rtlCol="0">
            <a:spAutoFit/>
          </a:bodyPr>
          <a:lstStyle/>
          <a:p>
            <a:pPr marL="8929">
              <a:spcBef>
                <a:spcPts val="84"/>
              </a:spcBef>
            </a:pPr>
            <a:r>
              <a:rPr sz="1055" spc="-214" dirty="0">
                <a:solidFill>
                  <a:srgbClr val="5C86B9"/>
                </a:solidFill>
                <a:latin typeface="MS UI Gothic"/>
                <a:cs typeface="MS UI Gothic"/>
              </a:rPr>
              <a:t>✤</a:t>
            </a:r>
            <a:endParaRPr sz="1055">
              <a:latin typeface="MS UI Gothic"/>
              <a:cs typeface="MS UI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02719" y="4865012"/>
            <a:ext cx="125016" cy="173173"/>
          </a:xfrm>
          <a:prstGeom prst="rect">
            <a:avLst/>
          </a:prstGeom>
        </p:spPr>
        <p:txBody>
          <a:bodyPr vert="horz" wrap="square" lIns="0" tIns="10716" rIns="0" bIns="0" rtlCol="0">
            <a:spAutoFit/>
          </a:bodyPr>
          <a:lstStyle/>
          <a:p>
            <a:pPr marL="8929">
              <a:spcBef>
                <a:spcPts val="84"/>
              </a:spcBef>
            </a:pPr>
            <a:r>
              <a:rPr sz="1055" spc="-214" dirty="0">
                <a:solidFill>
                  <a:srgbClr val="5C86B9"/>
                </a:solidFill>
                <a:latin typeface="MS UI Gothic"/>
                <a:cs typeface="MS UI Gothic"/>
              </a:rPr>
              <a:t>✤</a:t>
            </a:r>
            <a:endParaRPr sz="1055">
              <a:latin typeface="MS UI Gothic"/>
              <a:cs typeface="MS UI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02719" y="5579387"/>
            <a:ext cx="125016" cy="173173"/>
          </a:xfrm>
          <a:prstGeom prst="rect">
            <a:avLst/>
          </a:prstGeom>
        </p:spPr>
        <p:txBody>
          <a:bodyPr vert="horz" wrap="square" lIns="0" tIns="10716" rIns="0" bIns="0" rtlCol="0">
            <a:spAutoFit/>
          </a:bodyPr>
          <a:lstStyle/>
          <a:p>
            <a:pPr marL="8929">
              <a:spcBef>
                <a:spcPts val="84"/>
              </a:spcBef>
            </a:pPr>
            <a:r>
              <a:rPr sz="1055" spc="-214" dirty="0">
                <a:solidFill>
                  <a:srgbClr val="5C86B9"/>
                </a:solidFill>
                <a:latin typeface="MS UI Gothic"/>
                <a:cs typeface="MS UI Gothic"/>
              </a:rPr>
              <a:t>✤</a:t>
            </a:r>
            <a:endParaRPr sz="1055">
              <a:latin typeface="MS UI Gothic"/>
              <a:cs typeface="MS UI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14869" y="3626850"/>
            <a:ext cx="7464326" cy="2158836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 marR="3572">
              <a:lnSpc>
                <a:spcPct val="109300"/>
              </a:lnSpc>
              <a:spcBef>
                <a:spcPts val="70"/>
              </a:spcBef>
            </a:pPr>
            <a:r>
              <a:rPr sz="2144" spc="-102" dirty="0">
                <a:latin typeface="Palatino Linotype"/>
                <a:cs typeface="Palatino Linotype"/>
              </a:rPr>
              <a:t>Ts</a:t>
            </a:r>
            <a:r>
              <a:rPr sz="2144" spc="4" dirty="0">
                <a:latin typeface="Palatino Linotype"/>
                <a:cs typeface="Palatino Linotype"/>
              </a:rPr>
              <a:t> </a:t>
            </a:r>
            <a:r>
              <a:rPr sz="2144" spc="-4" dirty="0">
                <a:latin typeface="Palatino Linotype"/>
                <a:cs typeface="Palatino Linotype"/>
              </a:rPr>
              <a:t>-</a:t>
            </a:r>
            <a:r>
              <a:rPr sz="2144" spc="4" dirty="0">
                <a:latin typeface="Palatino Linotype"/>
                <a:cs typeface="Palatino Linotype"/>
              </a:rPr>
              <a:t> </a:t>
            </a:r>
            <a:r>
              <a:rPr sz="2144" spc="-7" dirty="0">
                <a:latin typeface="Palatino Linotype"/>
                <a:cs typeface="Palatino Linotype"/>
              </a:rPr>
              <a:t>celková</a:t>
            </a:r>
            <a:r>
              <a:rPr sz="2144" spc="7" dirty="0">
                <a:latin typeface="Palatino Linotype"/>
                <a:cs typeface="Palatino Linotype"/>
              </a:rPr>
              <a:t> </a:t>
            </a:r>
            <a:r>
              <a:rPr sz="2144" spc="-14" dirty="0">
                <a:latin typeface="Palatino Linotype"/>
                <a:cs typeface="Palatino Linotype"/>
              </a:rPr>
              <a:t>úroveň</a:t>
            </a:r>
            <a:r>
              <a:rPr sz="2144" spc="4" dirty="0">
                <a:latin typeface="Palatino Linotype"/>
                <a:cs typeface="Palatino Linotype"/>
              </a:rPr>
              <a:t> </a:t>
            </a:r>
            <a:r>
              <a:rPr sz="2144" spc="-7" dirty="0">
                <a:latin typeface="Palatino Linotype"/>
                <a:cs typeface="Palatino Linotype"/>
              </a:rPr>
              <a:t>motivovanosti</a:t>
            </a:r>
            <a:r>
              <a:rPr sz="2144" spc="7" dirty="0">
                <a:latin typeface="Palatino Linotype"/>
                <a:cs typeface="Palatino Linotype"/>
              </a:rPr>
              <a:t> </a:t>
            </a:r>
            <a:r>
              <a:rPr sz="2144" spc="-7" dirty="0">
                <a:latin typeface="Palatino Linotype"/>
                <a:cs typeface="Palatino Linotype"/>
              </a:rPr>
              <a:t>(tendence)</a:t>
            </a:r>
            <a:r>
              <a:rPr sz="2144" spc="4" dirty="0">
                <a:latin typeface="Palatino Linotype"/>
                <a:cs typeface="Palatino Linotype"/>
              </a:rPr>
              <a:t> </a:t>
            </a:r>
            <a:r>
              <a:rPr sz="2144" spc="-7" dirty="0">
                <a:latin typeface="Palatino Linotype"/>
                <a:cs typeface="Palatino Linotype"/>
              </a:rPr>
              <a:t>k</a:t>
            </a:r>
            <a:r>
              <a:rPr sz="2144" spc="7" dirty="0">
                <a:latin typeface="Palatino Linotype"/>
                <a:cs typeface="Palatino Linotype"/>
              </a:rPr>
              <a:t> </a:t>
            </a:r>
            <a:r>
              <a:rPr sz="2144" spc="-7" dirty="0">
                <a:latin typeface="Palatino Linotype"/>
                <a:cs typeface="Palatino Linotype"/>
              </a:rPr>
              <a:t>určité</a:t>
            </a:r>
            <a:r>
              <a:rPr sz="2144" spc="4" dirty="0">
                <a:latin typeface="Palatino Linotype"/>
                <a:cs typeface="Palatino Linotype"/>
              </a:rPr>
              <a:t> </a:t>
            </a:r>
            <a:r>
              <a:rPr sz="2144" spc="-7" dirty="0">
                <a:latin typeface="Palatino Linotype"/>
                <a:cs typeface="Palatino Linotype"/>
              </a:rPr>
              <a:t>činnosti </a:t>
            </a:r>
            <a:r>
              <a:rPr sz="2144" spc="-524" dirty="0">
                <a:latin typeface="Palatino Linotype"/>
                <a:cs typeface="Palatino Linotype"/>
              </a:rPr>
              <a:t> </a:t>
            </a:r>
            <a:r>
              <a:rPr sz="2144" spc="-7" dirty="0">
                <a:latin typeface="Palatino Linotype"/>
                <a:cs typeface="Palatino Linotype"/>
              </a:rPr>
              <a:t>v daném</a:t>
            </a:r>
            <a:r>
              <a:rPr sz="2144" spc="-4" dirty="0">
                <a:latin typeface="Palatino Linotype"/>
                <a:cs typeface="Palatino Linotype"/>
              </a:rPr>
              <a:t> </a:t>
            </a:r>
            <a:r>
              <a:rPr sz="2144" spc="-7" dirty="0">
                <a:latin typeface="Palatino Linotype"/>
                <a:cs typeface="Palatino Linotype"/>
              </a:rPr>
              <a:t>okamžiku</a:t>
            </a:r>
            <a:endParaRPr sz="2144">
              <a:latin typeface="Palatino Linotype"/>
              <a:cs typeface="Palatino Linotype"/>
            </a:endParaRPr>
          </a:p>
          <a:p>
            <a:pPr marL="8929">
              <a:spcBef>
                <a:spcPts val="239"/>
              </a:spcBef>
            </a:pPr>
            <a:r>
              <a:rPr sz="2144" spc="-7" dirty="0">
                <a:latin typeface="Palatino Linotype"/>
                <a:cs typeface="Palatino Linotype"/>
              </a:rPr>
              <a:t>Ms</a:t>
            </a:r>
            <a:r>
              <a:rPr sz="2144" spc="-11" dirty="0">
                <a:latin typeface="Palatino Linotype"/>
                <a:cs typeface="Palatino Linotype"/>
              </a:rPr>
              <a:t> </a:t>
            </a:r>
            <a:r>
              <a:rPr sz="2144" spc="-4" dirty="0">
                <a:latin typeface="Palatino Linotype"/>
                <a:cs typeface="Palatino Linotype"/>
              </a:rPr>
              <a:t>-</a:t>
            </a:r>
            <a:r>
              <a:rPr sz="2144" spc="-11" dirty="0">
                <a:latin typeface="Palatino Linotype"/>
                <a:cs typeface="Palatino Linotype"/>
              </a:rPr>
              <a:t> </a:t>
            </a:r>
            <a:r>
              <a:rPr sz="2144" spc="-4" dirty="0">
                <a:latin typeface="Palatino Linotype"/>
                <a:cs typeface="Palatino Linotype"/>
              </a:rPr>
              <a:t>intenzita</a:t>
            </a:r>
            <a:r>
              <a:rPr sz="2144" spc="-11" dirty="0">
                <a:latin typeface="Palatino Linotype"/>
                <a:cs typeface="Palatino Linotype"/>
              </a:rPr>
              <a:t> </a:t>
            </a:r>
            <a:r>
              <a:rPr sz="2144" spc="-7" dirty="0">
                <a:latin typeface="Palatino Linotype"/>
                <a:cs typeface="Palatino Linotype"/>
              </a:rPr>
              <a:t>vzbuzeného</a:t>
            </a:r>
            <a:r>
              <a:rPr sz="2144" spc="-11" dirty="0">
                <a:latin typeface="Palatino Linotype"/>
                <a:cs typeface="Palatino Linotype"/>
              </a:rPr>
              <a:t> </a:t>
            </a:r>
            <a:r>
              <a:rPr sz="2144" spc="-7" dirty="0">
                <a:latin typeface="Palatino Linotype"/>
                <a:cs typeface="Palatino Linotype"/>
              </a:rPr>
              <a:t>motivu</a:t>
            </a:r>
            <a:endParaRPr sz="2144">
              <a:latin typeface="Palatino Linotype"/>
              <a:cs typeface="Palatino Linotype"/>
            </a:endParaRPr>
          </a:p>
          <a:p>
            <a:pPr marL="8929" marR="865702">
              <a:lnSpc>
                <a:spcPct val="109300"/>
              </a:lnSpc>
            </a:pPr>
            <a:r>
              <a:rPr sz="2144" spc="-7" dirty="0">
                <a:latin typeface="Palatino Linotype"/>
                <a:cs typeface="Palatino Linotype"/>
              </a:rPr>
              <a:t>Es</a:t>
            </a:r>
            <a:r>
              <a:rPr sz="2144" spc="-4" dirty="0">
                <a:latin typeface="Palatino Linotype"/>
                <a:cs typeface="Palatino Linotype"/>
              </a:rPr>
              <a:t> - </a:t>
            </a:r>
            <a:r>
              <a:rPr sz="2144" spc="-7" dirty="0">
                <a:latin typeface="Palatino Linotype"/>
                <a:cs typeface="Palatino Linotype"/>
              </a:rPr>
              <a:t>subjektivní</a:t>
            </a:r>
            <a:r>
              <a:rPr sz="2144" spc="-4" dirty="0">
                <a:latin typeface="Palatino Linotype"/>
                <a:cs typeface="Palatino Linotype"/>
              </a:rPr>
              <a:t> </a:t>
            </a:r>
            <a:r>
              <a:rPr sz="2144" spc="-7" dirty="0">
                <a:latin typeface="Palatino Linotype"/>
                <a:cs typeface="Palatino Linotype"/>
              </a:rPr>
              <a:t>pravděpodobnost</a:t>
            </a:r>
            <a:r>
              <a:rPr sz="2144" spc="-4" dirty="0">
                <a:latin typeface="Palatino Linotype"/>
                <a:cs typeface="Palatino Linotype"/>
              </a:rPr>
              <a:t> </a:t>
            </a:r>
            <a:r>
              <a:rPr sz="2144" spc="-7" dirty="0">
                <a:latin typeface="Palatino Linotype"/>
                <a:cs typeface="Palatino Linotype"/>
              </a:rPr>
              <a:t>(očekávání),</a:t>
            </a:r>
            <a:r>
              <a:rPr sz="2144" spc="-4" dirty="0">
                <a:latin typeface="Palatino Linotype"/>
                <a:cs typeface="Palatino Linotype"/>
              </a:rPr>
              <a:t> že </a:t>
            </a:r>
            <a:r>
              <a:rPr sz="2144" spc="-7" dirty="0">
                <a:latin typeface="Palatino Linotype"/>
                <a:cs typeface="Palatino Linotype"/>
              </a:rPr>
              <a:t>bude </a:t>
            </a:r>
            <a:r>
              <a:rPr sz="2144" spc="-524" dirty="0">
                <a:latin typeface="Palatino Linotype"/>
                <a:cs typeface="Palatino Linotype"/>
              </a:rPr>
              <a:t> </a:t>
            </a:r>
            <a:r>
              <a:rPr sz="2144" spc="-7" dirty="0">
                <a:latin typeface="Palatino Linotype"/>
                <a:cs typeface="Palatino Linotype"/>
              </a:rPr>
              <a:t>dosaženo požadovaného</a:t>
            </a:r>
            <a:r>
              <a:rPr sz="2144" spc="-4" dirty="0">
                <a:latin typeface="Palatino Linotype"/>
                <a:cs typeface="Palatino Linotype"/>
              </a:rPr>
              <a:t> </a:t>
            </a:r>
            <a:r>
              <a:rPr sz="2144" spc="-7" dirty="0">
                <a:latin typeface="Palatino Linotype"/>
                <a:cs typeface="Palatino Linotype"/>
              </a:rPr>
              <a:t>cíle</a:t>
            </a:r>
            <a:endParaRPr sz="2144">
              <a:latin typeface="Palatino Linotype"/>
              <a:cs typeface="Palatino Linotype"/>
            </a:endParaRPr>
          </a:p>
          <a:p>
            <a:pPr marL="8929">
              <a:spcBef>
                <a:spcPts val="239"/>
              </a:spcBef>
            </a:pPr>
            <a:r>
              <a:rPr sz="2144" spc="-4" dirty="0">
                <a:latin typeface="Palatino Linotype"/>
                <a:cs typeface="Palatino Linotype"/>
              </a:rPr>
              <a:t>Is</a:t>
            </a:r>
            <a:r>
              <a:rPr sz="2144" spc="-7" dirty="0">
                <a:latin typeface="Palatino Linotype"/>
                <a:cs typeface="Palatino Linotype"/>
              </a:rPr>
              <a:t> </a:t>
            </a:r>
            <a:r>
              <a:rPr sz="2144" spc="-4" dirty="0">
                <a:latin typeface="Palatino Linotype"/>
                <a:cs typeface="Palatino Linotype"/>
              </a:rPr>
              <a:t>- </a:t>
            </a:r>
            <a:r>
              <a:rPr sz="2144" spc="-7" dirty="0">
                <a:latin typeface="Palatino Linotype"/>
                <a:cs typeface="Palatino Linotype"/>
              </a:rPr>
              <a:t>pobídková</a:t>
            </a:r>
            <a:r>
              <a:rPr sz="2144" spc="-4" dirty="0">
                <a:latin typeface="Palatino Linotype"/>
                <a:cs typeface="Palatino Linotype"/>
              </a:rPr>
              <a:t> </a:t>
            </a:r>
            <a:r>
              <a:rPr sz="2144" spc="-7" dirty="0">
                <a:latin typeface="Palatino Linotype"/>
                <a:cs typeface="Palatino Linotype"/>
              </a:rPr>
              <a:t>hodnota</a:t>
            </a:r>
            <a:r>
              <a:rPr sz="2144" spc="-4" dirty="0">
                <a:latin typeface="Palatino Linotype"/>
                <a:cs typeface="Palatino Linotype"/>
              </a:rPr>
              <a:t> </a:t>
            </a:r>
            <a:r>
              <a:rPr sz="2144" spc="-7" dirty="0">
                <a:latin typeface="Palatino Linotype"/>
                <a:cs typeface="Palatino Linotype"/>
              </a:rPr>
              <a:t>dosažení</a:t>
            </a:r>
            <a:r>
              <a:rPr sz="2144" spc="-4" dirty="0">
                <a:latin typeface="Palatino Linotype"/>
                <a:cs typeface="Palatino Linotype"/>
              </a:rPr>
              <a:t> </a:t>
            </a:r>
            <a:r>
              <a:rPr sz="2144" spc="-7" dirty="0">
                <a:latin typeface="Palatino Linotype"/>
                <a:cs typeface="Palatino Linotype"/>
              </a:rPr>
              <a:t>sledovaného cíle</a:t>
            </a:r>
            <a:endParaRPr sz="2144">
              <a:latin typeface="Palatino Linotype"/>
              <a:cs typeface="Palatino Linotyp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66875" y="6159038"/>
            <a:ext cx="8366671" cy="570902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 marR="3572">
              <a:lnSpc>
                <a:spcPct val="111100"/>
              </a:lnSpc>
              <a:spcBef>
                <a:spcPts val="70"/>
              </a:spcBef>
            </a:pPr>
            <a:r>
              <a:rPr sz="1687" spc="-4" dirty="0">
                <a:latin typeface="Palatino Linotype"/>
                <a:cs typeface="Palatino Linotype"/>
              </a:rPr>
              <a:t>Lewin,</a:t>
            </a:r>
            <a:r>
              <a:rPr sz="1687" spc="-28" dirty="0">
                <a:latin typeface="Palatino Linotype"/>
                <a:cs typeface="Palatino Linotype"/>
              </a:rPr>
              <a:t> Young,</a:t>
            </a:r>
            <a:r>
              <a:rPr sz="1687" spc="11" dirty="0">
                <a:latin typeface="Palatino Linotype"/>
                <a:cs typeface="Palatino Linotype"/>
              </a:rPr>
              <a:t> </a:t>
            </a:r>
            <a:r>
              <a:rPr sz="1687" spc="-14" dirty="0">
                <a:latin typeface="Palatino Linotype"/>
                <a:cs typeface="Palatino Linotype"/>
              </a:rPr>
              <a:t>Tinbergen,</a:t>
            </a:r>
            <a:r>
              <a:rPr sz="1687" spc="7" dirty="0">
                <a:latin typeface="Palatino Linotype"/>
                <a:cs typeface="Palatino Linotype"/>
              </a:rPr>
              <a:t> </a:t>
            </a:r>
            <a:r>
              <a:rPr sz="1687" spc="-4" dirty="0">
                <a:latin typeface="Palatino Linotype"/>
                <a:cs typeface="Palatino Linotype"/>
              </a:rPr>
              <a:t>Hebb,</a:t>
            </a:r>
            <a:r>
              <a:rPr sz="1687" spc="7" dirty="0">
                <a:latin typeface="Palatino Linotype"/>
                <a:cs typeface="Palatino Linotype"/>
              </a:rPr>
              <a:t> </a:t>
            </a:r>
            <a:r>
              <a:rPr sz="1687" spc="-4" dirty="0">
                <a:latin typeface="Palatino Linotype"/>
                <a:cs typeface="Palatino Linotype"/>
              </a:rPr>
              <a:t>Murray</a:t>
            </a:r>
            <a:r>
              <a:rPr sz="1687" spc="7" dirty="0">
                <a:latin typeface="Palatino Linotype"/>
                <a:cs typeface="Palatino Linotype"/>
              </a:rPr>
              <a:t> </a:t>
            </a:r>
            <a:r>
              <a:rPr sz="1687" dirty="0">
                <a:latin typeface="Palatino Linotype"/>
                <a:cs typeface="Palatino Linotype"/>
              </a:rPr>
              <a:t>(1959),</a:t>
            </a:r>
            <a:r>
              <a:rPr sz="1687" spc="7" dirty="0">
                <a:latin typeface="Palatino Linotype"/>
                <a:cs typeface="Palatino Linotype"/>
              </a:rPr>
              <a:t> </a:t>
            </a:r>
            <a:r>
              <a:rPr sz="1687" spc="-4" dirty="0">
                <a:latin typeface="Palatino Linotype"/>
                <a:cs typeface="Palatino Linotype"/>
              </a:rPr>
              <a:t>McClelland,</a:t>
            </a:r>
            <a:r>
              <a:rPr sz="1687" spc="-56" dirty="0">
                <a:latin typeface="Palatino Linotype"/>
                <a:cs typeface="Palatino Linotype"/>
              </a:rPr>
              <a:t> </a:t>
            </a:r>
            <a:r>
              <a:rPr sz="1687" spc="-4" dirty="0">
                <a:latin typeface="Palatino Linotype"/>
                <a:cs typeface="Palatino Linotype"/>
              </a:rPr>
              <a:t>Atkinson,</a:t>
            </a:r>
            <a:r>
              <a:rPr sz="1687" spc="4" dirty="0">
                <a:latin typeface="Palatino Linotype"/>
                <a:cs typeface="Palatino Linotype"/>
              </a:rPr>
              <a:t> </a:t>
            </a:r>
            <a:r>
              <a:rPr sz="1687" spc="-21" dirty="0">
                <a:latin typeface="Palatino Linotype"/>
                <a:cs typeface="Palatino Linotype"/>
              </a:rPr>
              <a:t>Miller,</a:t>
            </a:r>
            <a:r>
              <a:rPr sz="1687" spc="7" dirty="0">
                <a:latin typeface="Palatino Linotype"/>
                <a:cs typeface="Palatino Linotype"/>
              </a:rPr>
              <a:t> </a:t>
            </a:r>
            <a:r>
              <a:rPr sz="1687" spc="-4" dirty="0">
                <a:latin typeface="Palatino Linotype"/>
                <a:cs typeface="Palatino Linotype"/>
              </a:rPr>
              <a:t>Konorski, </a:t>
            </a:r>
            <a:r>
              <a:rPr sz="1687" spc="-411" dirty="0">
                <a:latin typeface="Palatino Linotype"/>
                <a:cs typeface="Palatino Linotype"/>
              </a:rPr>
              <a:t> </a:t>
            </a:r>
            <a:r>
              <a:rPr sz="1687" spc="-7" dirty="0">
                <a:latin typeface="Palatino Linotype"/>
                <a:cs typeface="Palatino Linotype"/>
              </a:rPr>
              <a:t>Brown,</a:t>
            </a:r>
            <a:r>
              <a:rPr sz="1687" dirty="0">
                <a:latin typeface="Palatino Linotype"/>
                <a:cs typeface="Palatino Linotype"/>
              </a:rPr>
              <a:t> Cattel, </a:t>
            </a:r>
            <a:r>
              <a:rPr sz="1687" spc="-4" dirty="0">
                <a:latin typeface="Palatino Linotype"/>
                <a:cs typeface="Palatino Linotype"/>
              </a:rPr>
              <a:t>Berline,</a:t>
            </a:r>
            <a:r>
              <a:rPr sz="1687" dirty="0">
                <a:latin typeface="Palatino Linotype"/>
                <a:cs typeface="Palatino Linotype"/>
              </a:rPr>
              <a:t> </a:t>
            </a:r>
            <a:r>
              <a:rPr sz="1687" spc="-18" dirty="0">
                <a:latin typeface="Palatino Linotype"/>
                <a:cs typeface="Palatino Linotype"/>
              </a:rPr>
              <a:t>Skinner,</a:t>
            </a:r>
            <a:r>
              <a:rPr sz="1687" dirty="0">
                <a:latin typeface="Palatino Linotype"/>
                <a:cs typeface="Palatino Linotype"/>
              </a:rPr>
              <a:t> </a:t>
            </a:r>
            <a:r>
              <a:rPr sz="1687" spc="-4" dirty="0">
                <a:latin typeface="Palatino Linotype"/>
                <a:cs typeface="Palatino Linotype"/>
              </a:rPr>
              <a:t>Bindra, McDougall</a:t>
            </a:r>
            <a:endParaRPr sz="1687" dirty="0">
              <a:latin typeface="Palatino Linotype"/>
              <a:cs typeface="Palatino Linotyp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550914" y="952273"/>
            <a:ext cx="7005340" cy="1562327"/>
          </a:xfrm>
          <a:prstGeom prst="rect">
            <a:avLst/>
          </a:prstGeom>
        </p:spPr>
        <p:txBody>
          <a:bodyPr vert="horz" wrap="square" lIns="0" tIns="23217" rIns="0" bIns="0" rtlCol="0" anchor="b">
            <a:spAutoFit/>
          </a:bodyPr>
          <a:lstStyle/>
          <a:p>
            <a:pPr marL="8929" marR="3572">
              <a:lnSpc>
                <a:spcPts val="4008"/>
              </a:lnSpc>
              <a:spcBef>
                <a:spcPts val="183"/>
              </a:spcBef>
            </a:pPr>
            <a:r>
              <a:rPr sz="3375" spc="-225" dirty="0"/>
              <a:t>Základním</a:t>
            </a:r>
            <a:r>
              <a:rPr sz="3375" spc="-221" dirty="0"/>
              <a:t> </a:t>
            </a:r>
            <a:r>
              <a:rPr sz="3375" spc="-288" dirty="0"/>
              <a:t>kamenem</a:t>
            </a:r>
            <a:r>
              <a:rPr sz="3375" spc="-218" dirty="0"/>
              <a:t> </a:t>
            </a:r>
            <a:r>
              <a:rPr sz="3375" spc="-221" dirty="0"/>
              <a:t>teorie</a:t>
            </a:r>
            <a:r>
              <a:rPr sz="3375" spc="-218" dirty="0"/>
              <a:t> </a:t>
            </a:r>
            <a:r>
              <a:rPr sz="3375" spc="-158" dirty="0"/>
              <a:t>McClellanda </a:t>
            </a:r>
            <a:r>
              <a:rPr sz="3375" spc="-197" dirty="0"/>
              <a:t>je</a:t>
            </a:r>
            <a:r>
              <a:rPr sz="3375" spc="-232" dirty="0"/>
              <a:t> </a:t>
            </a:r>
            <a:r>
              <a:rPr sz="3375" spc="-204" dirty="0"/>
              <a:t>rozli</a:t>
            </a:r>
            <a:r>
              <a:rPr sz="3375" spc="-204" dirty="0">
                <a:latin typeface="Trebuchet MS"/>
                <a:cs typeface="Trebuchet MS"/>
              </a:rPr>
              <a:t>š</a:t>
            </a:r>
            <a:r>
              <a:rPr sz="3375" spc="-204" dirty="0"/>
              <a:t>ení</a:t>
            </a:r>
            <a:r>
              <a:rPr sz="3375" spc="-232" dirty="0"/>
              <a:t> </a:t>
            </a:r>
            <a:r>
              <a:rPr sz="3375" spc="-243" dirty="0"/>
              <a:t>t</a:t>
            </a:r>
            <a:r>
              <a:rPr sz="3375" spc="-243" dirty="0">
                <a:latin typeface="Trebuchet MS"/>
                <a:cs typeface="Trebuchet MS"/>
              </a:rPr>
              <a:t>ě</a:t>
            </a:r>
            <a:r>
              <a:rPr sz="3375" spc="-243" dirty="0"/>
              <a:t>chto</a:t>
            </a:r>
            <a:r>
              <a:rPr sz="3375" spc="-229" dirty="0"/>
              <a:t> </a:t>
            </a:r>
            <a:r>
              <a:rPr sz="3375" spc="-123" dirty="0"/>
              <a:t>t</a:t>
            </a:r>
            <a:r>
              <a:rPr sz="3375" spc="-123" dirty="0">
                <a:latin typeface="Trebuchet MS"/>
                <a:cs typeface="Trebuchet MS"/>
              </a:rPr>
              <a:t>ř</a:t>
            </a:r>
            <a:r>
              <a:rPr sz="3375" spc="-123" dirty="0"/>
              <a:t>í</a:t>
            </a:r>
            <a:r>
              <a:rPr sz="3375" spc="-232" dirty="0"/>
              <a:t> </a:t>
            </a:r>
            <a:r>
              <a:rPr sz="3375" spc="-193" dirty="0"/>
              <a:t>pot</a:t>
            </a:r>
            <a:r>
              <a:rPr sz="3375" spc="-193" dirty="0">
                <a:latin typeface="Trebuchet MS"/>
                <a:cs typeface="Trebuchet MS"/>
              </a:rPr>
              <a:t>ř</a:t>
            </a:r>
            <a:r>
              <a:rPr sz="3375" spc="-193" dirty="0"/>
              <a:t>eb:</a:t>
            </a:r>
            <a:endParaRPr sz="3375">
              <a:latin typeface="Trebuchet MS"/>
              <a:cs typeface="Trebuchet MS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024188" y="2905068"/>
            <a:ext cx="1109514" cy="2358330"/>
            <a:chOff x="2133600" y="4131652"/>
            <a:chExt cx="1577975" cy="3354070"/>
          </a:xfrm>
        </p:grpSpPr>
        <p:sp>
          <p:nvSpPr>
            <p:cNvPr id="14" name="object 14"/>
            <p:cNvSpPr/>
            <p:nvPr/>
          </p:nvSpPr>
          <p:spPr>
            <a:xfrm>
              <a:off x="2133600" y="4131652"/>
              <a:ext cx="250825" cy="2139950"/>
            </a:xfrm>
            <a:custGeom>
              <a:avLst/>
              <a:gdLst/>
              <a:ahLst/>
              <a:cxnLst/>
              <a:rect l="l" t="t" r="r" b="b"/>
              <a:pathLst>
                <a:path w="250825" h="2139950">
                  <a:moveTo>
                    <a:pt x="250444" y="1937118"/>
                  </a:moveTo>
                  <a:lnTo>
                    <a:pt x="226098" y="1913585"/>
                  </a:lnTo>
                  <a:lnTo>
                    <a:pt x="215442" y="1913585"/>
                  </a:lnTo>
                  <a:lnTo>
                    <a:pt x="182016" y="1936203"/>
                  </a:lnTo>
                  <a:lnTo>
                    <a:pt x="165023" y="1957451"/>
                  </a:lnTo>
                  <a:lnTo>
                    <a:pt x="157226" y="1966887"/>
                  </a:lnTo>
                  <a:lnTo>
                    <a:pt x="149466" y="1974900"/>
                  </a:lnTo>
                  <a:lnTo>
                    <a:pt x="141884" y="1981415"/>
                  </a:lnTo>
                  <a:lnTo>
                    <a:pt x="134340" y="1986521"/>
                  </a:lnTo>
                  <a:lnTo>
                    <a:pt x="129654" y="1989251"/>
                  </a:lnTo>
                  <a:lnTo>
                    <a:pt x="129768" y="1982330"/>
                  </a:lnTo>
                  <a:lnTo>
                    <a:pt x="140703" y="1939442"/>
                  </a:lnTo>
                  <a:lnTo>
                    <a:pt x="143624" y="1932038"/>
                  </a:lnTo>
                  <a:lnTo>
                    <a:pt x="148285" y="1919427"/>
                  </a:lnTo>
                  <a:lnTo>
                    <a:pt x="151612" y="1908644"/>
                  </a:lnTo>
                  <a:lnTo>
                    <a:pt x="153606" y="1899678"/>
                  </a:lnTo>
                  <a:lnTo>
                    <a:pt x="154279" y="1892528"/>
                  </a:lnTo>
                  <a:lnTo>
                    <a:pt x="154279" y="1882940"/>
                  </a:lnTo>
                  <a:lnTo>
                    <a:pt x="125120" y="1854200"/>
                  </a:lnTo>
                  <a:lnTo>
                    <a:pt x="118135" y="1857171"/>
                  </a:lnTo>
                  <a:lnTo>
                    <a:pt x="96164" y="1882940"/>
                  </a:lnTo>
                  <a:lnTo>
                    <a:pt x="96164" y="1892528"/>
                  </a:lnTo>
                  <a:lnTo>
                    <a:pt x="107467" y="1933930"/>
                  </a:lnTo>
                  <a:lnTo>
                    <a:pt x="108597" y="1936597"/>
                  </a:lnTo>
                  <a:lnTo>
                    <a:pt x="112014" y="1945220"/>
                  </a:lnTo>
                  <a:lnTo>
                    <a:pt x="120777" y="1989251"/>
                  </a:lnTo>
                  <a:lnTo>
                    <a:pt x="115912" y="1986521"/>
                  </a:lnTo>
                  <a:lnTo>
                    <a:pt x="85483" y="1957832"/>
                  </a:lnTo>
                  <a:lnTo>
                    <a:pt x="78295" y="1948700"/>
                  </a:lnTo>
                  <a:lnTo>
                    <a:pt x="72618" y="1941614"/>
                  </a:lnTo>
                  <a:lnTo>
                    <a:pt x="40805" y="1915134"/>
                  </a:lnTo>
                  <a:lnTo>
                    <a:pt x="35001" y="1913585"/>
                  </a:lnTo>
                  <a:lnTo>
                    <a:pt x="24498" y="1913585"/>
                  </a:lnTo>
                  <a:lnTo>
                    <a:pt x="0" y="1937118"/>
                  </a:lnTo>
                  <a:lnTo>
                    <a:pt x="609" y="1944370"/>
                  </a:lnTo>
                  <a:lnTo>
                    <a:pt x="30695" y="1974367"/>
                  </a:lnTo>
                  <a:lnTo>
                    <a:pt x="71374" y="1982330"/>
                  </a:lnTo>
                  <a:lnTo>
                    <a:pt x="83451" y="1984336"/>
                  </a:lnTo>
                  <a:lnTo>
                    <a:pt x="94183" y="1986965"/>
                  </a:lnTo>
                  <a:lnTo>
                    <a:pt x="103581" y="1990217"/>
                  </a:lnTo>
                  <a:lnTo>
                    <a:pt x="111633" y="1994077"/>
                  </a:lnTo>
                  <a:lnTo>
                    <a:pt x="116306" y="1996808"/>
                  </a:lnTo>
                  <a:lnTo>
                    <a:pt x="111633" y="1999729"/>
                  </a:lnTo>
                  <a:lnTo>
                    <a:pt x="71374" y="2011692"/>
                  </a:lnTo>
                  <a:lnTo>
                    <a:pt x="59804" y="2013191"/>
                  </a:lnTo>
                  <a:lnTo>
                    <a:pt x="50749" y="2014486"/>
                  </a:lnTo>
                  <a:lnTo>
                    <a:pt x="9918" y="2031720"/>
                  </a:lnTo>
                  <a:lnTo>
                    <a:pt x="63" y="2059698"/>
                  </a:lnTo>
                  <a:lnTo>
                    <a:pt x="139" y="2060613"/>
                  </a:lnTo>
                  <a:lnTo>
                    <a:pt x="24244" y="2080044"/>
                  </a:lnTo>
                  <a:lnTo>
                    <a:pt x="35128" y="2080044"/>
                  </a:lnTo>
                  <a:lnTo>
                    <a:pt x="68478" y="2057552"/>
                  </a:lnTo>
                  <a:lnTo>
                    <a:pt x="85280" y="2036610"/>
                  </a:lnTo>
                  <a:lnTo>
                    <a:pt x="93218" y="2027085"/>
                  </a:lnTo>
                  <a:lnTo>
                    <a:pt x="100863" y="2019122"/>
                  </a:lnTo>
                  <a:lnTo>
                    <a:pt x="108458" y="2012518"/>
                  </a:lnTo>
                  <a:lnTo>
                    <a:pt x="115912" y="2007336"/>
                  </a:lnTo>
                  <a:lnTo>
                    <a:pt x="120777" y="2004441"/>
                  </a:lnTo>
                  <a:lnTo>
                    <a:pt x="120738" y="2016455"/>
                  </a:lnTo>
                  <a:lnTo>
                    <a:pt x="108318" y="2057730"/>
                  </a:lnTo>
                  <a:lnTo>
                    <a:pt x="107594" y="2059698"/>
                  </a:lnTo>
                  <a:lnTo>
                    <a:pt x="96164" y="2101342"/>
                  </a:lnTo>
                  <a:lnTo>
                    <a:pt x="96164" y="2110803"/>
                  </a:lnTo>
                  <a:lnTo>
                    <a:pt x="125120" y="2139670"/>
                  </a:lnTo>
                  <a:lnTo>
                    <a:pt x="132118" y="2136698"/>
                  </a:lnTo>
                  <a:lnTo>
                    <a:pt x="154279" y="2110803"/>
                  </a:lnTo>
                  <a:lnTo>
                    <a:pt x="154279" y="2096541"/>
                  </a:lnTo>
                  <a:lnTo>
                    <a:pt x="141871" y="2057361"/>
                  </a:lnTo>
                  <a:lnTo>
                    <a:pt x="141617" y="2056587"/>
                  </a:lnTo>
                  <a:lnTo>
                    <a:pt x="130340" y="2018919"/>
                  </a:lnTo>
                  <a:lnTo>
                    <a:pt x="129654" y="2004441"/>
                  </a:lnTo>
                  <a:lnTo>
                    <a:pt x="134340" y="2007336"/>
                  </a:lnTo>
                  <a:lnTo>
                    <a:pt x="165963" y="2036965"/>
                  </a:lnTo>
                  <a:lnTo>
                    <a:pt x="172999" y="2045944"/>
                  </a:lnTo>
                  <a:lnTo>
                    <a:pt x="178511" y="2052878"/>
                  </a:lnTo>
                  <a:lnTo>
                    <a:pt x="209638" y="2078545"/>
                  </a:lnTo>
                  <a:lnTo>
                    <a:pt x="215442" y="2080044"/>
                  </a:lnTo>
                  <a:lnTo>
                    <a:pt x="226098" y="2080044"/>
                  </a:lnTo>
                  <a:lnTo>
                    <a:pt x="250342" y="2059698"/>
                  </a:lnTo>
                  <a:lnTo>
                    <a:pt x="250329" y="2055342"/>
                  </a:lnTo>
                  <a:lnTo>
                    <a:pt x="227990" y="2022729"/>
                  </a:lnTo>
                  <a:lnTo>
                    <a:pt x="190550" y="2013191"/>
                  </a:lnTo>
                  <a:lnTo>
                    <a:pt x="178955" y="2011692"/>
                  </a:lnTo>
                  <a:lnTo>
                    <a:pt x="166801" y="2009736"/>
                  </a:lnTo>
                  <a:lnTo>
                    <a:pt x="133934" y="1996808"/>
                  </a:lnTo>
                  <a:lnTo>
                    <a:pt x="138811" y="1994077"/>
                  </a:lnTo>
                  <a:lnTo>
                    <a:pt x="178752" y="1982330"/>
                  </a:lnTo>
                  <a:lnTo>
                    <a:pt x="190271" y="1980730"/>
                  </a:lnTo>
                  <a:lnTo>
                    <a:pt x="199301" y="1979383"/>
                  </a:lnTo>
                  <a:lnTo>
                    <a:pt x="240512" y="1961997"/>
                  </a:lnTo>
                  <a:lnTo>
                    <a:pt x="249821" y="1944281"/>
                  </a:lnTo>
                  <a:lnTo>
                    <a:pt x="250444" y="1937118"/>
                  </a:lnTo>
                  <a:close/>
                </a:path>
                <a:path w="250825" h="2139950">
                  <a:moveTo>
                    <a:pt x="250444" y="1010018"/>
                  </a:moveTo>
                  <a:lnTo>
                    <a:pt x="226098" y="986485"/>
                  </a:lnTo>
                  <a:lnTo>
                    <a:pt x="215442" y="986485"/>
                  </a:lnTo>
                  <a:lnTo>
                    <a:pt x="182016" y="1009103"/>
                  </a:lnTo>
                  <a:lnTo>
                    <a:pt x="165023" y="1030351"/>
                  </a:lnTo>
                  <a:lnTo>
                    <a:pt x="157226" y="1039787"/>
                  </a:lnTo>
                  <a:lnTo>
                    <a:pt x="149466" y="1047800"/>
                  </a:lnTo>
                  <a:lnTo>
                    <a:pt x="141884" y="1054315"/>
                  </a:lnTo>
                  <a:lnTo>
                    <a:pt x="134340" y="1059421"/>
                  </a:lnTo>
                  <a:lnTo>
                    <a:pt x="129654" y="1062151"/>
                  </a:lnTo>
                  <a:lnTo>
                    <a:pt x="129768" y="1055230"/>
                  </a:lnTo>
                  <a:lnTo>
                    <a:pt x="140703" y="1012342"/>
                  </a:lnTo>
                  <a:lnTo>
                    <a:pt x="143624" y="1004938"/>
                  </a:lnTo>
                  <a:lnTo>
                    <a:pt x="148285" y="992327"/>
                  </a:lnTo>
                  <a:lnTo>
                    <a:pt x="151612" y="981544"/>
                  </a:lnTo>
                  <a:lnTo>
                    <a:pt x="153606" y="972578"/>
                  </a:lnTo>
                  <a:lnTo>
                    <a:pt x="154279" y="965428"/>
                  </a:lnTo>
                  <a:lnTo>
                    <a:pt x="154279" y="955840"/>
                  </a:lnTo>
                  <a:lnTo>
                    <a:pt x="125120" y="927100"/>
                  </a:lnTo>
                  <a:lnTo>
                    <a:pt x="118135" y="930071"/>
                  </a:lnTo>
                  <a:lnTo>
                    <a:pt x="96164" y="955840"/>
                  </a:lnTo>
                  <a:lnTo>
                    <a:pt x="96164" y="965428"/>
                  </a:lnTo>
                  <a:lnTo>
                    <a:pt x="107467" y="1006830"/>
                  </a:lnTo>
                  <a:lnTo>
                    <a:pt x="108597" y="1009497"/>
                  </a:lnTo>
                  <a:lnTo>
                    <a:pt x="112014" y="1018120"/>
                  </a:lnTo>
                  <a:lnTo>
                    <a:pt x="120777" y="1062151"/>
                  </a:lnTo>
                  <a:lnTo>
                    <a:pt x="115912" y="1059421"/>
                  </a:lnTo>
                  <a:lnTo>
                    <a:pt x="85483" y="1030732"/>
                  </a:lnTo>
                  <a:lnTo>
                    <a:pt x="78295" y="1021600"/>
                  </a:lnTo>
                  <a:lnTo>
                    <a:pt x="72618" y="1014514"/>
                  </a:lnTo>
                  <a:lnTo>
                    <a:pt x="40805" y="988034"/>
                  </a:lnTo>
                  <a:lnTo>
                    <a:pt x="35001" y="986485"/>
                  </a:lnTo>
                  <a:lnTo>
                    <a:pt x="24498" y="986485"/>
                  </a:lnTo>
                  <a:lnTo>
                    <a:pt x="0" y="1010018"/>
                  </a:lnTo>
                  <a:lnTo>
                    <a:pt x="609" y="1017270"/>
                  </a:lnTo>
                  <a:lnTo>
                    <a:pt x="30695" y="1047267"/>
                  </a:lnTo>
                  <a:lnTo>
                    <a:pt x="71374" y="1055230"/>
                  </a:lnTo>
                  <a:lnTo>
                    <a:pt x="83451" y="1057236"/>
                  </a:lnTo>
                  <a:lnTo>
                    <a:pt x="94183" y="1059865"/>
                  </a:lnTo>
                  <a:lnTo>
                    <a:pt x="103581" y="1063117"/>
                  </a:lnTo>
                  <a:lnTo>
                    <a:pt x="111633" y="1066977"/>
                  </a:lnTo>
                  <a:lnTo>
                    <a:pt x="116306" y="1069708"/>
                  </a:lnTo>
                  <a:lnTo>
                    <a:pt x="111633" y="1072629"/>
                  </a:lnTo>
                  <a:lnTo>
                    <a:pt x="71374" y="1084592"/>
                  </a:lnTo>
                  <a:lnTo>
                    <a:pt x="59804" y="1086091"/>
                  </a:lnTo>
                  <a:lnTo>
                    <a:pt x="50749" y="1087386"/>
                  </a:lnTo>
                  <a:lnTo>
                    <a:pt x="9918" y="1104620"/>
                  </a:lnTo>
                  <a:lnTo>
                    <a:pt x="63" y="1132598"/>
                  </a:lnTo>
                  <a:lnTo>
                    <a:pt x="139" y="1133513"/>
                  </a:lnTo>
                  <a:lnTo>
                    <a:pt x="24244" y="1152944"/>
                  </a:lnTo>
                  <a:lnTo>
                    <a:pt x="35128" y="1152944"/>
                  </a:lnTo>
                  <a:lnTo>
                    <a:pt x="68478" y="1130452"/>
                  </a:lnTo>
                  <a:lnTo>
                    <a:pt x="85280" y="1109510"/>
                  </a:lnTo>
                  <a:lnTo>
                    <a:pt x="93218" y="1099985"/>
                  </a:lnTo>
                  <a:lnTo>
                    <a:pt x="100863" y="1092022"/>
                  </a:lnTo>
                  <a:lnTo>
                    <a:pt x="108458" y="1085418"/>
                  </a:lnTo>
                  <a:lnTo>
                    <a:pt x="115912" y="1080236"/>
                  </a:lnTo>
                  <a:lnTo>
                    <a:pt x="120777" y="1077341"/>
                  </a:lnTo>
                  <a:lnTo>
                    <a:pt x="120738" y="1089355"/>
                  </a:lnTo>
                  <a:lnTo>
                    <a:pt x="108318" y="1130630"/>
                  </a:lnTo>
                  <a:lnTo>
                    <a:pt x="107594" y="1132598"/>
                  </a:lnTo>
                  <a:lnTo>
                    <a:pt x="96164" y="1174242"/>
                  </a:lnTo>
                  <a:lnTo>
                    <a:pt x="96164" y="1183703"/>
                  </a:lnTo>
                  <a:lnTo>
                    <a:pt x="125120" y="1212570"/>
                  </a:lnTo>
                  <a:lnTo>
                    <a:pt x="132118" y="1209598"/>
                  </a:lnTo>
                  <a:lnTo>
                    <a:pt x="154279" y="1183703"/>
                  </a:lnTo>
                  <a:lnTo>
                    <a:pt x="154279" y="1169441"/>
                  </a:lnTo>
                  <a:lnTo>
                    <a:pt x="141871" y="1130261"/>
                  </a:lnTo>
                  <a:lnTo>
                    <a:pt x="141617" y="1129487"/>
                  </a:lnTo>
                  <a:lnTo>
                    <a:pt x="130340" y="1091819"/>
                  </a:lnTo>
                  <a:lnTo>
                    <a:pt x="129654" y="1077341"/>
                  </a:lnTo>
                  <a:lnTo>
                    <a:pt x="134340" y="1080236"/>
                  </a:lnTo>
                  <a:lnTo>
                    <a:pt x="165963" y="1109865"/>
                  </a:lnTo>
                  <a:lnTo>
                    <a:pt x="172999" y="1118844"/>
                  </a:lnTo>
                  <a:lnTo>
                    <a:pt x="178511" y="1125778"/>
                  </a:lnTo>
                  <a:lnTo>
                    <a:pt x="209638" y="1151445"/>
                  </a:lnTo>
                  <a:lnTo>
                    <a:pt x="215442" y="1152944"/>
                  </a:lnTo>
                  <a:lnTo>
                    <a:pt x="226098" y="1152944"/>
                  </a:lnTo>
                  <a:lnTo>
                    <a:pt x="250342" y="1132598"/>
                  </a:lnTo>
                  <a:lnTo>
                    <a:pt x="250329" y="1128242"/>
                  </a:lnTo>
                  <a:lnTo>
                    <a:pt x="227990" y="1095629"/>
                  </a:lnTo>
                  <a:lnTo>
                    <a:pt x="190550" y="1086091"/>
                  </a:lnTo>
                  <a:lnTo>
                    <a:pt x="178955" y="1084592"/>
                  </a:lnTo>
                  <a:lnTo>
                    <a:pt x="166801" y="1082636"/>
                  </a:lnTo>
                  <a:lnTo>
                    <a:pt x="133934" y="1069708"/>
                  </a:lnTo>
                  <a:lnTo>
                    <a:pt x="138811" y="1066977"/>
                  </a:lnTo>
                  <a:lnTo>
                    <a:pt x="178752" y="1055230"/>
                  </a:lnTo>
                  <a:lnTo>
                    <a:pt x="190271" y="1053630"/>
                  </a:lnTo>
                  <a:lnTo>
                    <a:pt x="199301" y="1052283"/>
                  </a:lnTo>
                  <a:lnTo>
                    <a:pt x="240512" y="1034897"/>
                  </a:lnTo>
                  <a:lnTo>
                    <a:pt x="249821" y="1017181"/>
                  </a:lnTo>
                  <a:lnTo>
                    <a:pt x="250444" y="1010018"/>
                  </a:lnTo>
                  <a:close/>
                </a:path>
                <a:path w="250825" h="2139950">
                  <a:moveTo>
                    <a:pt x="250444" y="82918"/>
                  </a:moveTo>
                  <a:lnTo>
                    <a:pt x="226098" y="59385"/>
                  </a:lnTo>
                  <a:lnTo>
                    <a:pt x="215442" y="59385"/>
                  </a:lnTo>
                  <a:lnTo>
                    <a:pt x="182016" y="82003"/>
                  </a:lnTo>
                  <a:lnTo>
                    <a:pt x="165023" y="103251"/>
                  </a:lnTo>
                  <a:lnTo>
                    <a:pt x="157226" y="112687"/>
                  </a:lnTo>
                  <a:lnTo>
                    <a:pt x="149466" y="120700"/>
                  </a:lnTo>
                  <a:lnTo>
                    <a:pt x="141884" y="127215"/>
                  </a:lnTo>
                  <a:lnTo>
                    <a:pt x="134340" y="132321"/>
                  </a:lnTo>
                  <a:lnTo>
                    <a:pt x="129654" y="135051"/>
                  </a:lnTo>
                  <a:lnTo>
                    <a:pt x="129768" y="128130"/>
                  </a:lnTo>
                  <a:lnTo>
                    <a:pt x="140703" y="85242"/>
                  </a:lnTo>
                  <a:lnTo>
                    <a:pt x="143624" y="77838"/>
                  </a:lnTo>
                  <a:lnTo>
                    <a:pt x="148285" y="65227"/>
                  </a:lnTo>
                  <a:lnTo>
                    <a:pt x="151612" y="54444"/>
                  </a:lnTo>
                  <a:lnTo>
                    <a:pt x="153606" y="45478"/>
                  </a:lnTo>
                  <a:lnTo>
                    <a:pt x="154279" y="38328"/>
                  </a:lnTo>
                  <a:lnTo>
                    <a:pt x="154279" y="28740"/>
                  </a:lnTo>
                  <a:lnTo>
                    <a:pt x="125120" y="0"/>
                  </a:lnTo>
                  <a:lnTo>
                    <a:pt x="118135" y="2971"/>
                  </a:lnTo>
                  <a:lnTo>
                    <a:pt x="96164" y="28740"/>
                  </a:lnTo>
                  <a:lnTo>
                    <a:pt x="96164" y="38328"/>
                  </a:lnTo>
                  <a:lnTo>
                    <a:pt x="107467" y="79730"/>
                  </a:lnTo>
                  <a:lnTo>
                    <a:pt x="108597" y="82397"/>
                  </a:lnTo>
                  <a:lnTo>
                    <a:pt x="112014" y="91020"/>
                  </a:lnTo>
                  <a:lnTo>
                    <a:pt x="120777" y="135051"/>
                  </a:lnTo>
                  <a:lnTo>
                    <a:pt x="115912" y="132321"/>
                  </a:lnTo>
                  <a:lnTo>
                    <a:pt x="85483" y="103632"/>
                  </a:lnTo>
                  <a:lnTo>
                    <a:pt x="78295" y="94500"/>
                  </a:lnTo>
                  <a:lnTo>
                    <a:pt x="72618" y="87414"/>
                  </a:lnTo>
                  <a:lnTo>
                    <a:pt x="40805" y="60934"/>
                  </a:lnTo>
                  <a:lnTo>
                    <a:pt x="35001" y="59385"/>
                  </a:lnTo>
                  <a:lnTo>
                    <a:pt x="24498" y="59385"/>
                  </a:lnTo>
                  <a:lnTo>
                    <a:pt x="0" y="82918"/>
                  </a:lnTo>
                  <a:lnTo>
                    <a:pt x="609" y="90170"/>
                  </a:lnTo>
                  <a:lnTo>
                    <a:pt x="30695" y="120167"/>
                  </a:lnTo>
                  <a:lnTo>
                    <a:pt x="71374" y="128130"/>
                  </a:lnTo>
                  <a:lnTo>
                    <a:pt x="83451" y="130136"/>
                  </a:lnTo>
                  <a:lnTo>
                    <a:pt x="94183" y="132765"/>
                  </a:lnTo>
                  <a:lnTo>
                    <a:pt x="103581" y="136017"/>
                  </a:lnTo>
                  <a:lnTo>
                    <a:pt x="111633" y="139877"/>
                  </a:lnTo>
                  <a:lnTo>
                    <a:pt x="116306" y="142608"/>
                  </a:lnTo>
                  <a:lnTo>
                    <a:pt x="111633" y="145529"/>
                  </a:lnTo>
                  <a:lnTo>
                    <a:pt x="71374" y="157492"/>
                  </a:lnTo>
                  <a:lnTo>
                    <a:pt x="59804" y="158991"/>
                  </a:lnTo>
                  <a:lnTo>
                    <a:pt x="50749" y="160286"/>
                  </a:lnTo>
                  <a:lnTo>
                    <a:pt x="9918" y="177520"/>
                  </a:lnTo>
                  <a:lnTo>
                    <a:pt x="63" y="205498"/>
                  </a:lnTo>
                  <a:lnTo>
                    <a:pt x="139" y="206413"/>
                  </a:lnTo>
                  <a:lnTo>
                    <a:pt x="24244" y="225844"/>
                  </a:lnTo>
                  <a:lnTo>
                    <a:pt x="35128" y="225844"/>
                  </a:lnTo>
                  <a:lnTo>
                    <a:pt x="68478" y="203352"/>
                  </a:lnTo>
                  <a:lnTo>
                    <a:pt x="85280" y="182410"/>
                  </a:lnTo>
                  <a:lnTo>
                    <a:pt x="93218" y="172885"/>
                  </a:lnTo>
                  <a:lnTo>
                    <a:pt x="100863" y="164922"/>
                  </a:lnTo>
                  <a:lnTo>
                    <a:pt x="108458" y="158318"/>
                  </a:lnTo>
                  <a:lnTo>
                    <a:pt x="115912" y="153136"/>
                  </a:lnTo>
                  <a:lnTo>
                    <a:pt x="120777" y="150241"/>
                  </a:lnTo>
                  <a:lnTo>
                    <a:pt x="120738" y="162255"/>
                  </a:lnTo>
                  <a:lnTo>
                    <a:pt x="108318" y="203530"/>
                  </a:lnTo>
                  <a:lnTo>
                    <a:pt x="107594" y="205498"/>
                  </a:lnTo>
                  <a:lnTo>
                    <a:pt x="96164" y="247142"/>
                  </a:lnTo>
                  <a:lnTo>
                    <a:pt x="96164" y="256603"/>
                  </a:lnTo>
                  <a:lnTo>
                    <a:pt x="125120" y="285470"/>
                  </a:lnTo>
                  <a:lnTo>
                    <a:pt x="132118" y="282498"/>
                  </a:lnTo>
                  <a:lnTo>
                    <a:pt x="154279" y="256603"/>
                  </a:lnTo>
                  <a:lnTo>
                    <a:pt x="154279" y="242341"/>
                  </a:lnTo>
                  <a:lnTo>
                    <a:pt x="141871" y="203161"/>
                  </a:lnTo>
                  <a:lnTo>
                    <a:pt x="141617" y="202387"/>
                  </a:lnTo>
                  <a:lnTo>
                    <a:pt x="130340" y="164719"/>
                  </a:lnTo>
                  <a:lnTo>
                    <a:pt x="129654" y="150241"/>
                  </a:lnTo>
                  <a:lnTo>
                    <a:pt x="134340" y="153136"/>
                  </a:lnTo>
                  <a:lnTo>
                    <a:pt x="165963" y="182765"/>
                  </a:lnTo>
                  <a:lnTo>
                    <a:pt x="172999" y="191744"/>
                  </a:lnTo>
                  <a:lnTo>
                    <a:pt x="178511" y="198678"/>
                  </a:lnTo>
                  <a:lnTo>
                    <a:pt x="209638" y="224345"/>
                  </a:lnTo>
                  <a:lnTo>
                    <a:pt x="215442" y="225844"/>
                  </a:lnTo>
                  <a:lnTo>
                    <a:pt x="226098" y="225844"/>
                  </a:lnTo>
                  <a:lnTo>
                    <a:pt x="250342" y="205498"/>
                  </a:lnTo>
                  <a:lnTo>
                    <a:pt x="250329" y="201142"/>
                  </a:lnTo>
                  <a:lnTo>
                    <a:pt x="227990" y="168529"/>
                  </a:lnTo>
                  <a:lnTo>
                    <a:pt x="190550" y="158991"/>
                  </a:lnTo>
                  <a:lnTo>
                    <a:pt x="178955" y="157492"/>
                  </a:lnTo>
                  <a:lnTo>
                    <a:pt x="166801" y="155536"/>
                  </a:lnTo>
                  <a:lnTo>
                    <a:pt x="133934" y="142608"/>
                  </a:lnTo>
                  <a:lnTo>
                    <a:pt x="138811" y="139877"/>
                  </a:lnTo>
                  <a:lnTo>
                    <a:pt x="178752" y="128130"/>
                  </a:lnTo>
                  <a:lnTo>
                    <a:pt x="190271" y="126530"/>
                  </a:lnTo>
                  <a:lnTo>
                    <a:pt x="199301" y="125183"/>
                  </a:lnTo>
                  <a:lnTo>
                    <a:pt x="240512" y="107797"/>
                  </a:lnTo>
                  <a:lnTo>
                    <a:pt x="249821" y="90081"/>
                  </a:lnTo>
                  <a:lnTo>
                    <a:pt x="250444" y="82918"/>
                  </a:lnTo>
                  <a:close/>
                </a:path>
              </a:pathLst>
            </a:custGeom>
            <a:solidFill>
              <a:srgbClr val="231F20">
                <a:alpha val="44999"/>
              </a:srgbClr>
            </a:solidFill>
          </p:spPr>
          <p:txBody>
            <a:bodyPr wrap="square" lIns="0" tIns="0" rIns="0" bIns="0" rtlCol="0"/>
            <a:lstStyle/>
            <a:p>
              <a:endParaRPr sz="1266"/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05200" y="6666438"/>
              <a:ext cx="206255" cy="23508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05200" y="7250638"/>
              <a:ext cx="206255" cy="235088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3330690" y="2794992"/>
            <a:ext cx="3052167" cy="2503803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2391" spc="-123" dirty="0">
                <a:solidFill>
                  <a:srgbClr val="474747"/>
                </a:solidFill>
                <a:latin typeface="Cambria"/>
                <a:cs typeface="Cambria"/>
              </a:rPr>
              <a:t>potĭeba</a:t>
            </a:r>
            <a:r>
              <a:rPr sz="2391" spc="-35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161" dirty="0">
                <a:solidFill>
                  <a:srgbClr val="474747"/>
                </a:solidFill>
                <a:latin typeface="Cambria"/>
                <a:cs typeface="Cambria"/>
              </a:rPr>
              <a:t>úspěšného</a:t>
            </a:r>
            <a:r>
              <a:rPr sz="2391" spc="-35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193" dirty="0">
                <a:solidFill>
                  <a:srgbClr val="474747"/>
                </a:solidFill>
                <a:latin typeface="Cambria"/>
                <a:cs typeface="Cambria"/>
              </a:rPr>
              <a:t>výkonu</a:t>
            </a:r>
            <a:endParaRPr sz="2391">
              <a:latin typeface="Cambria"/>
              <a:cs typeface="Cambria"/>
            </a:endParaRPr>
          </a:p>
          <a:p>
            <a:pPr marL="8929" marR="1301009">
              <a:lnSpc>
                <a:spcPct val="178900"/>
              </a:lnSpc>
            </a:pPr>
            <a:r>
              <a:rPr sz="2391" spc="-123" dirty="0">
                <a:solidFill>
                  <a:srgbClr val="474747"/>
                </a:solidFill>
                <a:latin typeface="Cambria"/>
                <a:cs typeface="Cambria"/>
              </a:rPr>
              <a:t>potĭeba</a:t>
            </a:r>
            <a:r>
              <a:rPr sz="2391" spc="-46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127" dirty="0">
                <a:solidFill>
                  <a:srgbClr val="474747"/>
                </a:solidFill>
                <a:latin typeface="Cambria"/>
                <a:cs typeface="Cambria"/>
              </a:rPr>
              <a:t>afiliace </a:t>
            </a:r>
            <a:r>
              <a:rPr sz="2391" spc="-123" dirty="0">
                <a:solidFill>
                  <a:srgbClr val="474747"/>
                </a:solidFill>
                <a:latin typeface="Cambria"/>
                <a:cs typeface="Cambria"/>
              </a:rPr>
              <a:t>potĭeba</a:t>
            </a:r>
            <a:r>
              <a:rPr sz="2391" spc="-46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14" dirty="0">
                <a:solidFill>
                  <a:srgbClr val="474747"/>
                </a:solidFill>
                <a:latin typeface="Cambria"/>
                <a:cs typeface="Cambria"/>
              </a:rPr>
              <a:t>moci</a:t>
            </a:r>
            <a:endParaRPr sz="2391">
              <a:latin typeface="Cambria"/>
              <a:cs typeface="Cambria"/>
            </a:endParaRPr>
          </a:p>
          <a:p>
            <a:pPr marL="916600" marR="966158">
              <a:lnSpc>
                <a:spcPct val="136900"/>
              </a:lnSpc>
              <a:spcBef>
                <a:spcPts val="197"/>
              </a:spcBef>
            </a:pPr>
            <a:r>
              <a:rPr sz="1969" spc="-148" dirty="0">
                <a:solidFill>
                  <a:srgbClr val="474747"/>
                </a:solidFill>
                <a:latin typeface="Cambria"/>
                <a:cs typeface="Cambria"/>
              </a:rPr>
              <a:t>moc</a:t>
            </a:r>
            <a:r>
              <a:rPr sz="1969" spc="-56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1969" spc="-105" dirty="0">
                <a:solidFill>
                  <a:srgbClr val="474747"/>
                </a:solidFill>
                <a:latin typeface="Cambria"/>
                <a:cs typeface="Cambria"/>
              </a:rPr>
              <a:t>sociální </a:t>
            </a:r>
            <a:r>
              <a:rPr sz="1969" spc="-148" dirty="0">
                <a:solidFill>
                  <a:srgbClr val="474747"/>
                </a:solidFill>
                <a:latin typeface="Cambria"/>
                <a:cs typeface="Cambria"/>
              </a:rPr>
              <a:t>moc</a:t>
            </a:r>
            <a:r>
              <a:rPr sz="1969" spc="-56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1969" spc="-7" dirty="0">
                <a:solidFill>
                  <a:srgbClr val="474747"/>
                </a:solidFill>
                <a:latin typeface="Cambria"/>
                <a:cs typeface="Cambria"/>
              </a:rPr>
              <a:t>osobní</a:t>
            </a:r>
            <a:endParaRPr sz="1969">
              <a:latin typeface="Cambria"/>
              <a:cs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434828" y="412780"/>
            <a:ext cx="6750844" cy="744731"/>
          </a:xfrm>
          <a:prstGeom prst="rect">
            <a:avLst/>
          </a:prstGeom>
        </p:spPr>
        <p:txBody>
          <a:bodyPr vert="horz" wrap="square" lIns="0" tIns="8930" rIns="0" bIns="0" rtlCol="0" anchor="b">
            <a:spAutoFit/>
          </a:bodyPr>
          <a:lstStyle/>
          <a:p>
            <a:pPr marL="4911" algn="ctr">
              <a:lnSpc>
                <a:spcPct val="100000"/>
              </a:lnSpc>
              <a:spcBef>
                <a:spcPts val="70"/>
              </a:spcBef>
            </a:pPr>
            <a:r>
              <a:rPr sz="4781" spc="-229" dirty="0"/>
              <a:t>McClelland</a:t>
            </a:r>
            <a:endParaRPr sz="4781"/>
          </a:p>
        </p:txBody>
      </p:sp>
      <p:sp>
        <p:nvSpPr>
          <p:cNvPr id="13" name="object 13"/>
          <p:cNvSpPr txBox="1"/>
          <p:nvPr/>
        </p:nvSpPr>
        <p:spPr>
          <a:xfrm>
            <a:off x="2541984" y="2437805"/>
            <a:ext cx="7366992" cy="2920545"/>
          </a:xfrm>
          <a:prstGeom prst="rect">
            <a:avLst/>
          </a:prstGeom>
        </p:spPr>
        <p:txBody>
          <a:bodyPr vert="horz" wrap="square" lIns="0" tIns="446" rIns="0" bIns="0" rtlCol="0">
            <a:spAutoFit/>
          </a:bodyPr>
          <a:lstStyle/>
          <a:p>
            <a:pPr marL="8929" marR="12501">
              <a:lnSpc>
                <a:spcPct val="102299"/>
              </a:lnSpc>
              <a:spcBef>
                <a:spcPts val="4"/>
              </a:spcBef>
            </a:pPr>
            <a:r>
              <a:rPr sz="2391" spc="-127" dirty="0">
                <a:solidFill>
                  <a:srgbClr val="474747"/>
                </a:solidFill>
                <a:latin typeface="Cambria"/>
                <a:cs typeface="Cambria"/>
              </a:rPr>
              <a:t>McClellandova</a:t>
            </a:r>
            <a:r>
              <a:rPr sz="2391" spc="-70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137" dirty="0">
                <a:solidFill>
                  <a:srgbClr val="474747"/>
                </a:solidFill>
                <a:latin typeface="Cambria"/>
                <a:cs typeface="Cambria"/>
              </a:rPr>
              <a:t>teorie</a:t>
            </a:r>
            <a:r>
              <a:rPr sz="2391" spc="-70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197" dirty="0">
                <a:solidFill>
                  <a:srgbClr val="474747"/>
                </a:solidFill>
                <a:latin typeface="Cambria"/>
                <a:cs typeface="Cambria"/>
              </a:rPr>
              <a:t>může</a:t>
            </a:r>
            <a:r>
              <a:rPr sz="2391" spc="-70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190" dirty="0">
                <a:solidFill>
                  <a:srgbClr val="474747"/>
                </a:solidFill>
                <a:latin typeface="Cambria"/>
                <a:cs typeface="Cambria"/>
              </a:rPr>
              <a:t>být</a:t>
            </a:r>
            <a:r>
              <a:rPr sz="2391" spc="-70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151" dirty="0">
                <a:solidFill>
                  <a:srgbClr val="474747"/>
                </a:solidFill>
                <a:latin typeface="Cambria"/>
                <a:cs typeface="Cambria"/>
              </a:rPr>
              <a:t>proto</a:t>
            </a:r>
            <a:r>
              <a:rPr sz="2391" spc="-67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179" dirty="0">
                <a:solidFill>
                  <a:srgbClr val="474747"/>
                </a:solidFill>
                <a:latin typeface="Cambria"/>
                <a:cs typeface="Cambria"/>
              </a:rPr>
              <a:t>charakterizována</a:t>
            </a:r>
            <a:r>
              <a:rPr sz="2391" spc="-70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190" dirty="0">
                <a:solidFill>
                  <a:srgbClr val="474747"/>
                </a:solidFill>
                <a:latin typeface="Cambria"/>
                <a:cs typeface="Cambria"/>
              </a:rPr>
              <a:t>zhruba </a:t>
            </a:r>
            <a:r>
              <a:rPr sz="2391" spc="-155" dirty="0">
                <a:solidFill>
                  <a:srgbClr val="474747"/>
                </a:solidFill>
                <a:latin typeface="Cambria"/>
                <a:cs typeface="Cambria"/>
              </a:rPr>
              <a:t>následujícím</a:t>
            </a:r>
            <a:r>
              <a:rPr sz="2391" spc="-53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165" dirty="0">
                <a:solidFill>
                  <a:srgbClr val="474747"/>
                </a:solidFill>
                <a:latin typeface="Cambria"/>
                <a:cs typeface="Cambria"/>
              </a:rPr>
              <a:t>způsobem:</a:t>
            </a:r>
            <a:r>
              <a:rPr sz="2391" spc="-53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102" dirty="0">
                <a:solidFill>
                  <a:srgbClr val="474747"/>
                </a:solidFill>
                <a:latin typeface="Cambria"/>
                <a:cs typeface="Cambria"/>
              </a:rPr>
              <a:t>Jsou</a:t>
            </a:r>
            <a:r>
              <a:rPr sz="2391" spc="-49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155" dirty="0">
                <a:solidFill>
                  <a:srgbClr val="474747"/>
                </a:solidFill>
                <a:latin typeface="Cambria"/>
                <a:cs typeface="Cambria"/>
              </a:rPr>
              <a:t>pouze</a:t>
            </a:r>
            <a:r>
              <a:rPr sz="2391" spc="-53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i="1" spc="-77" dirty="0">
                <a:solidFill>
                  <a:srgbClr val="474747"/>
                </a:solidFill>
                <a:latin typeface="Cambria"/>
                <a:cs typeface="Cambria"/>
              </a:rPr>
              <a:t>dva</a:t>
            </a:r>
            <a:r>
              <a:rPr sz="2391" i="1" spc="-49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i="1" spc="-141" dirty="0" err="1">
                <a:solidFill>
                  <a:srgbClr val="474747"/>
                </a:solidFill>
                <a:latin typeface="Cambria"/>
                <a:cs typeface="Cambria"/>
              </a:rPr>
              <a:t>vrozené</a:t>
            </a:r>
            <a:r>
              <a:rPr sz="2391" i="1" spc="-53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i="1" spc="-7" dirty="0" err="1">
                <a:solidFill>
                  <a:srgbClr val="474747"/>
                </a:solidFill>
                <a:latin typeface="Cambria"/>
                <a:cs typeface="Cambria"/>
              </a:rPr>
              <a:t>motivy</a:t>
            </a:r>
            <a:r>
              <a:rPr sz="2391" spc="-7" dirty="0">
                <a:solidFill>
                  <a:srgbClr val="474747"/>
                </a:solidFill>
                <a:latin typeface="Cambria"/>
                <a:cs typeface="Cambria"/>
              </a:rPr>
              <a:t>: </a:t>
            </a:r>
            <a:r>
              <a:rPr sz="2391" i="1" spc="-91" dirty="0">
                <a:solidFill>
                  <a:srgbClr val="474747"/>
                </a:solidFill>
                <a:latin typeface="Cambria"/>
                <a:cs typeface="Cambria"/>
              </a:rPr>
              <a:t>dosahování</a:t>
            </a:r>
            <a:r>
              <a:rPr sz="2391" i="1" spc="-74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i="1" spc="-109" dirty="0">
                <a:solidFill>
                  <a:srgbClr val="474747"/>
                </a:solidFill>
                <a:latin typeface="Cambria"/>
                <a:cs typeface="Cambria"/>
              </a:rPr>
              <a:t>slasti</a:t>
            </a:r>
            <a:r>
              <a:rPr sz="2391" i="1" spc="-74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225" dirty="0">
                <a:solidFill>
                  <a:srgbClr val="474747"/>
                </a:solidFill>
                <a:latin typeface="Cambria"/>
                <a:cs typeface="Cambria"/>
              </a:rPr>
              <a:t>a</a:t>
            </a:r>
            <a:r>
              <a:rPr sz="2391" spc="-70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i="1" spc="-63" dirty="0">
                <a:solidFill>
                  <a:srgbClr val="474747"/>
                </a:solidFill>
                <a:latin typeface="Cambria"/>
                <a:cs typeface="Cambria"/>
              </a:rPr>
              <a:t>vyhýbání</a:t>
            </a:r>
            <a:r>
              <a:rPr sz="2391" i="1" spc="-74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i="1" spc="-143" dirty="0">
                <a:solidFill>
                  <a:srgbClr val="474747"/>
                </a:solidFill>
                <a:latin typeface="Cambria"/>
                <a:cs typeface="Cambria"/>
              </a:rPr>
              <a:t>se</a:t>
            </a:r>
            <a:r>
              <a:rPr sz="2391" i="1" spc="-74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i="1" spc="-123" dirty="0">
                <a:solidFill>
                  <a:srgbClr val="474747"/>
                </a:solidFill>
                <a:latin typeface="Cambria"/>
                <a:cs typeface="Cambria"/>
              </a:rPr>
              <a:t>nelibosti</a:t>
            </a:r>
            <a:r>
              <a:rPr sz="2391" i="1" spc="-70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225" dirty="0">
                <a:solidFill>
                  <a:srgbClr val="474747"/>
                </a:solidFill>
                <a:latin typeface="Cambria"/>
                <a:cs typeface="Cambria"/>
              </a:rPr>
              <a:t>a</a:t>
            </a:r>
            <a:r>
              <a:rPr sz="2391" spc="-74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102" dirty="0">
                <a:solidFill>
                  <a:srgbClr val="474747"/>
                </a:solidFill>
                <a:latin typeface="Cambria"/>
                <a:cs typeface="Cambria"/>
              </a:rPr>
              <a:t>bolesti.</a:t>
            </a:r>
            <a:r>
              <a:rPr sz="2391" spc="-70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i="1" spc="-7" dirty="0">
                <a:solidFill>
                  <a:srgbClr val="474747"/>
                </a:solidFill>
                <a:latin typeface="Cambria"/>
                <a:cs typeface="Cambria"/>
              </a:rPr>
              <a:t>Všechny </a:t>
            </a:r>
            <a:r>
              <a:rPr sz="2391" i="1" spc="-134" dirty="0">
                <a:solidFill>
                  <a:srgbClr val="474747"/>
                </a:solidFill>
                <a:latin typeface="Cambria"/>
                <a:cs typeface="Cambria"/>
              </a:rPr>
              <a:t>ostatní</a:t>
            </a:r>
            <a:r>
              <a:rPr sz="2391" i="1" spc="-67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i="1" spc="-120" dirty="0">
                <a:solidFill>
                  <a:srgbClr val="474747"/>
                </a:solidFill>
                <a:latin typeface="Cambria"/>
                <a:cs typeface="Cambria"/>
              </a:rPr>
              <a:t>motivy</a:t>
            </a:r>
            <a:r>
              <a:rPr sz="2391" i="1" spc="-67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i="1" spc="-105" dirty="0">
                <a:solidFill>
                  <a:srgbClr val="474747"/>
                </a:solidFill>
                <a:latin typeface="Cambria"/>
                <a:cs typeface="Cambria"/>
              </a:rPr>
              <a:t>jsou</a:t>
            </a:r>
            <a:r>
              <a:rPr sz="2391" i="1" spc="-63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i="1" spc="-102" dirty="0">
                <a:solidFill>
                  <a:srgbClr val="474747"/>
                </a:solidFill>
                <a:latin typeface="Cambria"/>
                <a:cs typeface="Cambria"/>
              </a:rPr>
              <a:t>získané</a:t>
            </a:r>
            <a:r>
              <a:rPr sz="2391" i="1" spc="-67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225" dirty="0">
                <a:solidFill>
                  <a:srgbClr val="474747"/>
                </a:solidFill>
                <a:latin typeface="Cambria"/>
                <a:cs typeface="Cambria"/>
              </a:rPr>
              <a:t>a</a:t>
            </a:r>
            <a:r>
              <a:rPr sz="2391" spc="-63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155" dirty="0">
                <a:solidFill>
                  <a:srgbClr val="474747"/>
                </a:solidFill>
                <a:latin typeface="Cambria"/>
                <a:cs typeface="Cambria"/>
              </a:rPr>
              <a:t>determinují</a:t>
            </a:r>
            <a:r>
              <a:rPr sz="2391" spc="-67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i="1" spc="-91" dirty="0">
                <a:solidFill>
                  <a:srgbClr val="474747"/>
                </a:solidFill>
                <a:latin typeface="Cambria"/>
                <a:cs typeface="Cambria"/>
              </a:rPr>
              <a:t>dosahování</a:t>
            </a:r>
            <a:r>
              <a:rPr sz="2391" i="1" spc="-63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183" dirty="0">
                <a:solidFill>
                  <a:srgbClr val="474747"/>
                </a:solidFill>
                <a:latin typeface="Cambria"/>
                <a:cs typeface="Cambria"/>
              </a:rPr>
              <a:t>všeho</a:t>
            </a:r>
            <a:r>
              <a:rPr sz="2391" spc="-67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95" dirty="0">
                <a:solidFill>
                  <a:srgbClr val="474747"/>
                </a:solidFill>
                <a:latin typeface="Cambria"/>
                <a:cs typeface="Cambria"/>
              </a:rPr>
              <a:t>nebo </a:t>
            </a:r>
            <a:r>
              <a:rPr sz="2391" i="1" spc="-63" dirty="0">
                <a:solidFill>
                  <a:srgbClr val="474747"/>
                </a:solidFill>
                <a:latin typeface="Cambria"/>
                <a:cs typeface="Cambria"/>
              </a:rPr>
              <a:t>vyhýbání</a:t>
            </a:r>
            <a:r>
              <a:rPr sz="2391" i="1" spc="-60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158" dirty="0">
                <a:solidFill>
                  <a:srgbClr val="474747"/>
                </a:solidFill>
                <a:latin typeface="Cambria"/>
                <a:cs typeface="Cambria"/>
              </a:rPr>
              <a:t>se</a:t>
            </a:r>
            <a:r>
              <a:rPr sz="2391" spc="-56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165" dirty="0">
                <a:solidFill>
                  <a:srgbClr val="474747"/>
                </a:solidFill>
                <a:latin typeface="Cambria"/>
                <a:cs typeface="Cambria"/>
              </a:rPr>
              <a:t>všemu,</a:t>
            </a:r>
            <a:r>
              <a:rPr sz="2391" spc="-60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109" dirty="0">
                <a:solidFill>
                  <a:srgbClr val="474747"/>
                </a:solidFill>
                <a:latin typeface="Cambria"/>
                <a:cs typeface="Cambria"/>
              </a:rPr>
              <a:t>co</a:t>
            </a:r>
            <a:r>
              <a:rPr sz="2391" spc="-56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130" dirty="0">
                <a:solidFill>
                  <a:srgbClr val="474747"/>
                </a:solidFill>
                <a:latin typeface="Cambria"/>
                <a:cs typeface="Cambria"/>
              </a:rPr>
              <a:t>jedinec</a:t>
            </a:r>
            <a:r>
              <a:rPr sz="2391" spc="-60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200" dirty="0">
                <a:solidFill>
                  <a:srgbClr val="474747"/>
                </a:solidFill>
                <a:latin typeface="Cambria"/>
                <a:cs typeface="Cambria"/>
              </a:rPr>
              <a:t>na</a:t>
            </a:r>
            <a:r>
              <a:rPr sz="2391" spc="-56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169" dirty="0">
                <a:solidFill>
                  <a:srgbClr val="474747"/>
                </a:solidFill>
                <a:latin typeface="Cambria"/>
                <a:cs typeface="Cambria"/>
              </a:rPr>
              <a:t>základě</a:t>
            </a:r>
            <a:r>
              <a:rPr sz="2391" spc="-56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158" dirty="0">
                <a:solidFill>
                  <a:srgbClr val="474747"/>
                </a:solidFill>
                <a:latin typeface="Cambria"/>
                <a:cs typeface="Cambria"/>
              </a:rPr>
              <a:t>procesu</a:t>
            </a:r>
            <a:r>
              <a:rPr sz="2391" spc="-60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7" dirty="0">
                <a:solidFill>
                  <a:srgbClr val="474747"/>
                </a:solidFill>
                <a:latin typeface="Cambria"/>
                <a:cs typeface="Cambria"/>
              </a:rPr>
              <a:t>učení</a:t>
            </a:r>
            <a:endParaRPr sz="2391" dirty="0">
              <a:latin typeface="Cambria"/>
              <a:cs typeface="Cambria"/>
            </a:endParaRPr>
          </a:p>
          <a:p>
            <a:pPr marL="8929">
              <a:spcBef>
                <a:spcPts val="84"/>
              </a:spcBef>
            </a:pPr>
            <a:r>
              <a:rPr sz="2391" spc="-143" dirty="0">
                <a:solidFill>
                  <a:srgbClr val="474747"/>
                </a:solidFill>
                <a:latin typeface="Cambria"/>
                <a:cs typeface="Cambria"/>
              </a:rPr>
              <a:t>očekává,</a:t>
            </a:r>
            <a:r>
              <a:rPr sz="2391" spc="-60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158" dirty="0">
                <a:solidFill>
                  <a:srgbClr val="474747"/>
                </a:solidFill>
                <a:latin typeface="Cambria"/>
                <a:cs typeface="Cambria"/>
              </a:rPr>
              <a:t>že</a:t>
            </a:r>
            <a:r>
              <a:rPr sz="2391" spc="-60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232" dirty="0">
                <a:solidFill>
                  <a:srgbClr val="474747"/>
                </a:solidFill>
                <a:latin typeface="Cambria"/>
                <a:cs typeface="Cambria"/>
              </a:rPr>
              <a:t>mu</a:t>
            </a:r>
            <a:r>
              <a:rPr sz="2391" spc="-60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148" dirty="0">
                <a:solidFill>
                  <a:srgbClr val="474747"/>
                </a:solidFill>
                <a:latin typeface="Cambria"/>
                <a:cs typeface="Cambria"/>
              </a:rPr>
              <a:t>způsobí</a:t>
            </a:r>
            <a:r>
              <a:rPr sz="2391" spc="-60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165" dirty="0">
                <a:solidFill>
                  <a:srgbClr val="474747"/>
                </a:solidFill>
                <a:latin typeface="Cambria"/>
                <a:cs typeface="Cambria"/>
              </a:rPr>
              <a:t>slast</a:t>
            </a:r>
            <a:r>
              <a:rPr sz="2391" spc="-56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158" dirty="0">
                <a:solidFill>
                  <a:srgbClr val="474747"/>
                </a:solidFill>
                <a:latin typeface="Cambria"/>
                <a:cs typeface="Cambria"/>
              </a:rPr>
              <a:t>nebo</a:t>
            </a:r>
            <a:r>
              <a:rPr sz="2391" spc="-60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14" dirty="0">
                <a:solidFill>
                  <a:srgbClr val="474747"/>
                </a:solidFill>
                <a:latin typeface="Cambria"/>
                <a:cs typeface="Cambria"/>
              </a:rPr>
              <a:t>nelibost.</a:t>
            </a:r>
            <a:endParaRPr sz="2391" dirty="0">
              <a:latin typeface="Cambria"/>
              <a:cs typeface="Cambria"/>
            </a:endParaRPr>
          </a:p>
          <a:p>
            <a:pPr marL="8929">
              <a:spcBef>
                <a:spcPts val="2264"/>
              </a:spcBef>
            </a:pPr>
            <a:r>
              <a:rPr sz="2391" spc="-130" dirty="0">
                <a:solidFill>
                  <a:srgbClr val="474747"/>
                </a:solidFill>
                <a:latin typeface="Cambria"/>
                <a:cs typeface="Cambria"/>
              </a:rPr>
              <a:t>(Jde</a:t>
            </a:r>
            <a:r>
              <a:rPr sz="2391" spc="-60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127" dirty="0">
                <a:solidFill>
                  <a:srgbClr val="474747"/>
                </a:solidFill>
                <a:latin typeface="Cambria"/>
                <a:cs typeface="Cambria"/>
              </a:rPr>
              <a:t>o</a:t>
            </a:r>
            <a:r>
              <a:rPr sz="2391" spc="-56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179" dirty="0">
                <a:solidFill>
                  <a:srgbClr val="474747"/>
                </a:solidFill>
                <a:latin typeface="Cambria"/>
                <a:cs typeface="Cambria"/>
              </a:rPr>
              <a:t>ryze</a:t>
            </a:r>
            <a:r>
              <a:rPr sz="2391" spc="-60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179" dirty="0">
                <a:solidFill>
                  <a:srgbClr val="474747"/>
                </a:solidFill>
                <a:latin typeface="Cambria"/>
                <a:cs typeface="Cambria"/>
              </a:rPr>
              <a:t>moderní</a:t>
            </a:r>
            <a:r>
              <a:rPr sz="2391" spc="-56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151" dirty="0">
                <a:solidFill>
                  <a:srgbClr val="474747"/>
                </a:solidFill>
                <a:latin typeface="Cambria"/>
                <a:cs typeface="Cambria"/>
              </a:rPr>
              <a:t>pĭeformulování</a:t>
            </a:r>
            <a:r>
              <a:rPr sz="2391" spc="-60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148" dirty="0">
                <a:solidFill>
                  <a:srgbClr val="474747"/>
                </a:solidFill>
                <a:latin typeface="Cambria"/>
                <a:cs typeface="Cambria"/>
              </a:rPr>
              <a:t>klasického</a:t>
            </a:r>
            <a:r>
              <a:rPr sz="2391" spc="-56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70" dirty="0" err="1">
                <a:solidFill>
                  <a:srgbClr val="474747"/>
                </a:solidFill>
                <a:latin typeface="Cambria"/>
                <a:cs typeface="Cambria"/>
              </a:rPr>
              <a:t>hedonizmu</a:t>
            </a:r>
            <a:r>
              <a:rPr sz="2391" spc="-70" dirty="0">
                <a:solidFill>
                  <a:srgbClr val="474747"/>
                </a:solidFill>
                <a:latin typeface="Cambria"/>
                <a:cs typeface="Cambria"/>
              </a:rPr>
              <a:t>)</a:t>
            </a:r>
            <a:endParaRPr sz="2391" dirty="0">
              <a:latin typeface="Cambria"/>
              <a:cs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02656" y="621401"/>
            <a:ext cx="5561409" cy="376938"/>
          </a:xfrm>
          <a:prstGeom prst="rect">
            <a:avLst/>
          </a:prstGeom>
        </p:spPr>
        <p:txBody>
          <a:bodyPr vert="horz" wrap="square" lIns="0" tIns="8930" rIns="0" bIns="0" rtlCol="0" anchor="b">
            <a:spAutoFit/>
          </a:bodyPr>
          <a:lstStyle/>
          <a:p>
            <a:pPr marL="8929">
              <a:lnSpc>
                <a:spcPct val="100000"/>
              </a:lnSpc>
              <a:spcBef>
                <a:spcPts val="70"/>
              </a:spcBef>
              <a:tabLst>
                <a:tab pos="1314850" algn="l"/>
              </a:tabLst>
            </a:pPr>
            <a:r>
              <a:rPr lang="cs-CZ" sz="2391" b="0" spc="158" dirty="0" err="1">
                <a:latin typeface="Times New Roman"/>
                <a:cs typeface="Times New Roman"/>
              </a:rPr>
              <a:t>Locus</a:t>
            </a:r>
            <a:r>
              <a:rPr lang="cs-CZ" sz="2391" b="0" spc="158" dirty="0">
                <a:latin typeface="Times New Roman"/>
                <a:cs typeface="Times New Roman"/>
              </a:rPr>
              <a:t> </a:t>
            </a:r>
            <a:r>
              <a:rPr lang="cs-CZ" sz="2391" b="0" spc="158" dirty="0" err="1">
                <a:latin typeface="Times New Roman"/>
                <a:cs typeface="Times New Roman"/>
              </a:rPr>
              <a:t>of</a:t>
            </a:r>
            <a:r>
              <a:rPr lang="cs-CZ" sz="2391" b="0" spc="158" dirty="0">
                <a:latin typeface="Times New Roman"/>
                <a:cs typeface="Times New Roman"/>
              </a:rPr>
              <a:t> </a:t>
            </a:r>
            <a:r>
              <a:rPr lang="cs-CZ" sz="2391" b="0" spc="158" dirty="0" err="1">
                <a:latin typeface="Times New Roman"/>
                <a:cs typeface="Times New Roman"/>
              </a:rPr>
              <a:t>control</a:t>
            </a:r>
            <a:endParaRPr sz="2391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84372" y="2835176"/>
            <a:ext cx="642045" cy="333593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2109" spc="193" dirty="0">
                <a:solidFill>
                  <a:srgbClr val="474747"/>
                </a:solidFill>
                <a:latin typeface="Times New Roman"/>
                <a:cs typeface="Times New Roman"/>
              </a:rPr>
              <a:t>stálá</a:t>
            </a:r>
            <a:endParaRPr sz="2109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97399" y="4259461"/>
            <a:ext cx="1495276" cy="333593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2109" spc="165" dirty="0">
                <a:solidFill>
                  <a:srgbClr val="474747"/>
                </a:solidFill>
                <a:latin typeface="Times New Roman"/>
                <a:cs typeface="Times New Roman"/>
              </a:rPr>
              <a:t>prom</a:t>
            </a:r>
            <a:r>
              <a:rPr sz="2109" spc="165" dirty="0">
                <a:solidFill>
                  <a:srgbClr val="474747"/>
                </a:solidFill>
                <a:latin typeface="Trebuchet MS"/>
                <a:cs typeface="Trebuchet MS"/>
              </a:rPr>
              <a:t>ě</a:t>
            </a:r>
            <a:r>
              <a:rPr sz="2109" spc="165" dirty="0">
                <a:solidFill>
                  <a:srgbClr val="474747"/>
                </a:solidFill>
                <a:latin typeface="Times New Roman"/>
                <a:cs typeface="Times New Roman"/>
              </a:rPr>
              <a:t>nlivá</a:t>
            </a:r>
            <a:endParaRPr sz="2109">
              <a:latin typeface="Times New Roman"/>
              <a:cs typeface="Times New Roman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1195745"/>
              </p:ext>
            </p:extLst>
          </p:nvPr>
        </p:nvGraphicFramePr>
        <p:xfrm>
          <a:off x="4792266" y="2196703"/>
          <a:ext cx="4402335" cy="31124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178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44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685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100" dirty="0">
                        <a:latin typeface="Times New Roman"/>
                        <a:cs typeface="Times New Roman"/>
                      </a:endParaRPr>
                    </a:p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sz="2100" spc="240" dirty="0">
                          <a:solidFill>
                            <a:srgbClr val="474747"/>
                          </a:solidFill>
                          <a:latin typeface="Times New Roman"/>
                          <a:cs typeface="Times New Roman"/>
                        </a:rPr>
                        <a:t>schopnosti</a:t>
                      </a:r>
                      <a:endParaRPr sz="2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818181"/>
                      </a:solidFill>
                      <a:prstDash val="solid"/>
                    </a:lnR>
                    <a:lnB w="38100">
                      <a:solidFill>
                        <a:srgbClr val="818181"/>
                      </a:solidFill>
                      <a:prstDash val="solid"/>
                    </a:lnB>
                    <a:solidFill>
                      <a:srgbClr val="FF86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950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664210" marR="207645" indent="-368300">
                        <a:lnSpc>
                          <a:spcPts val="3500"/>
                        </a:lnSpc>
                      </a:pPr>
                      <a:r>
                        <a:rPr sz="2100" spc="220" dirty="0">
                          <a:solidFill>
                            <a:srgbClr val="474747"/>
                          </a:solidFill>
                          <a:latin typeface="Times New Roman"/>
                          <a:cs typeface="Times New Roman"/>
                        </a:rPr>
                        <a:t>obtí</a:t>
                      </a:r>
                      <a:r>
                        <a:rPr sz="2100" spc="220" dirty="0">
                          <a:solidFill>
                            <a:srgbClr val="474747"/>
                          </a:solidFill>
                          <a:latin typeface="Trebuchet MS"/>
                          <a:cs typeface="Trebuchet MS"/>
                        </a:rPr>
                        <a:t>ž</a:t>
                      </a:r>
                      <a:r>
                        <a:rPr sz="2100" spc="220" dirty="0">
                          <a:solidFill>
                            <a:srgbClr val="474747"/>
                          </a:solidFill>
                          <a:latin typeface="Times New Roman"/>
                          <a:cs typeface="Times New Roman"/>
                        </a:rPr>
                        <a:t>nost </a:t>
                      </a:r>
                      <a:r>
                        <a:rPr sz="2100" spc="305" dirty="0">
                          <a:solidFill>
                            <a:srgbClr val="474747"/>
                          </a:solidFill>
                          <a:latin typeface="Times New Roman"/>
                          <a:cs typeface="Times New Roman"/>
                        </a:rPr>
                        <a:t>testu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174129" marB="0">
                    <a:lnL w="38100">
                      <a:solidFill>
                        <a:srgbClr val="818181"/>
                      </a:solidFill>
                      <a:prstDash val="solid"/>
                    </a:lnL>
                    <a:lnB w="38100">
                      <a:solidFill>
                        <a:srgbClr val="818181"/>
                      </a:solidFill>
                      <a:prstDash val="solid"/>
                    </a:lnB>
                    <a:solidFill>
                      <a:srgbClr val="FF86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39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419100" marR="222885" indent="88900">
                        <a:lnSpc>
                          <a:spcPts val="3400"/>
                        </a:lnSpc>
                      </a:pPr>
                      <a:r>
                        <a:rPr sz="2100" spc="185" dirty="0">
                          <a:solidFill>
                            <a:srgbClr val="474747"/>
                          </a:solidFill>
                          <a:latin typeface="Times New Roman"/>
                          <a:cs typeface="Times New Roman"/>
                        </a:rPr>
                        <a:t>úsilí</a:t>
                      </a:r>
                      <a:r>
                        <a:rPr sz="2100" spc="5" dirty="0">
                          <a:solidFill>
                            <a:srgbClr val="474747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spc="204" dirty="0">
                          <a:solidFill>
                            <a:srgbClr val="474747"/>
                          </a:solidFill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2100" spc="204" dirty="0">
                          <a:solidFill>
                            <a:srgbClr val="474747"/>
                          </a:solidFill>
                          <a:latin typeface="Trebuchet MS"/>
                          <a:cs typeface="Trebuchet MS"/>
                        </a:rPr>
                        <a:t>ř</a:t>
                      </a:r>
                      <a:r>
                        <a:rPr sz="2100" spc="204" dirty="0">
                          <a:solidFill>
                            <a:srgbClr val="474747"/>
                          </a:solidFill>
                          <a:latin typeface="Times New Roman"/>
                          <a:cs typeface="Times New Roman"/>
                        </a:rPr>
                        <a:t>i </a:t>
                      </a:r>
                      <a:r>
                        <a:rPr sz="2100" spc="225" dirty="0">
                          <a:solidFill>
                            <a:srgbClr val="474747"/>
                          </a:solidFill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2100" spc="225" dirty="0">
                          <a:solidFill>
                            <a:srgbClr val="474747"/>
                          </a:solidFill>
                          <a:latin typeface="Trebuchet MS"/>
                          <a:cs typeface="Trebuchet MS"/>
                        </a:rPr>
                        <a:t>ř</a:t>
                      </a:r>
                      <a:r>
                        <a:rPr sz="2100" spc="225" dirty="0">
                          <a:solidFill>
                            <a:srgbClr val="474747"/>
                          </a:solidFill>
                          <a:latin typeface="Times New Roman"/>
                          <a:cs typeface="Times New Roman"/>
                        </a:rPr>
                        <a:t>íprav</a:t>
                      </a:r>
                      <a:r>
                        <a:rPr sz="2100" spc="225" dirty="0">
                          <a:solidFill>
                            <a:srgbClr val="474747"/>
                          </a:solidFill>
                          <a:latin typeface="Trebuchet MS"/>
                          <a:cs typeface="Trebuchet MS"/>
                        </a:rPr>
                        <a:t>ě</a:t>
                      </a:r>
                      <a:endParaRPr sz="2100">
                        <a:latin typeface="Trebuchet MS"/>
                        <a:cs typeface="Trebuchet MS"/>
                      </a:endParaRPr>
                    </a:p>
                  </a:txBody>
                  <a:tcPr marL="0" marR="0" marT="23217" marB="0">
                    <a:lnR w="38100">
                      <a:solidFill>
                        <a:srgbClr val="818181"/>
                      </a:solidFill>
                      <a:prstDash val="solid"/>
                    </a:lnR>
                    <a:lnT w="38100">
                      <a:solidFill>
                        <a:srgbClr val="818181"/>
                      </a:solidFill>
                      <a:prstDash val="solid"/>
                    </a:lnT>
                    <a:solidFill>
                      <a:srgbClr val="FF86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80"/>
                        </a:spcBef>
                      </a:pPr>
                      <a:endParaRPr sz="2100" dirty="0">
                        <a:latin typeface="Times New Roman"/>
                        <a:cs typeface="Times New Roman"/>
                      </a:endParaRPr>
                    </a:p>
                    <a:p>
                      <a:pPr marL="638810">
                        <a:lnSpc>
                          <a:spcPct val="100000"/>
                        </a:lnSpc>
                      </a:pPr>
                      <a:r>
                        <a:rPr sz="2100" spc="204" dirty="0">
                          <a:solidFill>
                            <a:srgbClr val="474747"/>
                          </a:solidFill>
                          <a:latin typeface="Trebuchet MS"/>
                          <a:cs typeface="Trebuchet MS"/>
                        </a:rPr>
                        <a:t>š</a:t>
                      </a:r>
                      <a:r>
                        <a:rPr sz="2100" spc="204" dirty="0">
                          <a:solidFill>
                            <a:srgbClr val="474747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2100" spc="204" dirty="0">
                          <a:solidFill>
                            <a:srgbClr val="474747"/>
                          </a:solidFill>
                          <a:latin typeface="Trebuchet MS"/>
                          <a:cs typeface="Trebuchet MS"/>
                        </a:rPr>
                        <a:t>ě</a:t>
                      </a:r>
                      <a:r>
                        <a:rPr sz="2100" spc="204" dirty="0">
                          <a:solidFill>
                            <a:srgbClr val="474747"/>
                          </a:solidFill>
                          <a:latin typeface="Times New Roman"/>
                          <a:cs typeface="Times New Roman"/>
                        </a:rPr>
                        <a:t>stí</a:t>
                      </a:r>
                      <a:endParaRPr sz="2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85738" marB="0">
                    <a:lnL w="38100">
                      <a:solidFill>
                        <a:srgbClr val="818181"/>
                      </a:solidFill>
                      <a:prstDash val="solid"/>
                    </a:lnL>
                    <a:lnT w="38100">
                      <a:solidFill>
                        <a:srgbClr val="818181"/>
                      </a:solidFill>
                      <a:prstDash val="solid"/>
                    </a:lnT>
                    <a:solidFill>
                      <a:srgbClr val="FF86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6703219" y="1723430"/>
            <a:ext cx="784027" cy="333593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2109" spc="109" dirty="0">
                <a:solidFill>
                  <a:srgbClr val="474747"/>
                </a:solidFill>
                <a:latin typeface="Times New Roman"/>
                <a:cs typeface="Times New Roman"/>
              </a:rPr>
              <a:t>vn</a:t>
            </a:r>
            <a:r>
              <a:rPr sz="2109" spc="109" dirty="0">
                <a:solidFill>
                  <a:srgbClr val="474747"/>
                </a:solidFill>
                <a:latin typeface="Trebuchet MS"/>
                <a:cs typeface="Trebuchet MS"/>
              </a:rPr>
              <a:t>ě</a:t>
            </a:r>
            <a:r>
              <a:rPr sz="2109" spc="109" dirty="0">
                <a:solidFill>
                  <a:srgbClr val="474747"/>
                </a:solidFill>
                <a:latin typeface="Times New Roman"/>
                <a:cs typeface="Times New Roman"/>
              </a:rPr>
              <a:t>j</a:t>
            </a:r>
            <a:r>
              <a:rPr sz="2109" spc="109" dirty="0">
                <a:solidFill>
                  <a:srgbClr val="474747"/>
                </a:solidFill>
                <a:latin typeface="Trebuchet MS"/>
                <a:cs typeface="Trebuchet MS"/>
              </a:rPr>
              <a:t>š</a:t>
            </a:r>
            <a:r>
              <a:rPr sz="2109" spc="109" dirty="0">
                <a:solidFill>
                  <a:srgbClr val="474747"/>
                </a:solidFill>
                <a:latin typeface="Times New Roman"/>
                <a:cs typeface="Times New Roman"/>
              </a:rPr>
              <a:t>í</a:t>
            </a:r>
            <a:endParaRPr sz="2109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47680" y="1723430"/>
            <a:ext cx="925116" cy="333593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2109" spc="190" dirty="0">
                <a:solidFill>
                  <a:srgbClr val="474747"/>
                </a:solidFill>
                <a:latin typeface="Times New Roman"/>
                <a:cs typeface="Times New Roman"/>
              </a:rPr>
              <a:t>vnit</a:t>
            </a:r>
            <a:r>
              <a:rPr sz="2109" spc="190" dirty="0">
                <a:solidFill>
                  <a:srgbClr val="474747"/>
                </a:solidFill>
                <a:latin typeface="Trebuchet MS"/>
                <a:cs typeface="Trebuchet MS"/>
              </a:rPr>
              <a:t>ř</a:t>
            </a:r>
            <a:r>
              <a:rPr sz="2109" spc="190" dirty="0">
                <a:solidFill>
                  <a:srgbClr val="474747"/>
                </a:solidFill>
                <a:latin typeface="Times New Roman"/>
                <a:cs typeface="Times New Roman"/>
              </a:rPr>
              <a:t>ní</a:t>
            </a:r>
            <a:endParaRPr sz="2109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4030" y="100372"/>
            <a:ext cx="5648745" cy="701514"/>
          </a:xfrm>
          <a:prstGeom prst="rect">
            <a:avLst/>
          </a:prstGeom>
        </p:spPr>
        <p:txBody>
          <a:bodyPr vert="horz" wrap="square" lIns="0" tIns="8930" rIns="0" bIns="0" rtlCol="0" anchor="b">
            <a:spAutoFit/>
          </a:bodyPr>
          <a:lstStyle/>
          <a:p>
            <a:pPr marL="8929">
              <a:lnSpc>
                <a:spcPct val="100000"/>
              </a:lnSpc>
              <a:spcBef>
                <a:spcPts val="70"/>
              </a:spcBef>
            </a:pPr>
            <a:r>
              <a:rPr sz="4500" spc="-56" dirty="0">
                <a:solidFill>
                  <a:srgbClr val="314864"/>
                </a:solidFill>
                <a:latin typeface="Cambria"/>
                <a:cs typeface="Cambria"/>
              </a:rPr>
              <a:t>Teorie</a:t>
            </a:r>
            <a:r>
              <a:rPr sz="4500" spc="25" dirty="0">
                <a:solidFill>
                  <a:srgbClr val="314864"/>
                </a:solidFill>
                <a:latin typeface="Cambria"/>
                <a:cs typeface="Cambria"/>
              </a:rPr>
              <a:t> </a:t>
            </a:r>
            <a:r>
              <a:rPr sz="4500" spc="-32" dirty="0">
                <a:solidFill>
                  <a:srgbClr val="314864"/>
                </a:solidFill>
                <a:latin typeface="Cambria"/>
                <a:cs typeface="Cambria"/>
              </a:rPr>
              <a:t>motivace</a:t>
            </a:r>
            <a:endParaRPr sz="4500" dirty="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81174" y="1354112"/>
            <a:ext cx="151805" cy="214586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1336" spc="-285" dirty="0">
                <a:solidFill>
                  <a:srgbClr val="5C86B9"/>
                </a:solidFill>
                <a:latin typeface="MS UI Gothic"/>
                <a:cs typeface="MS UI Gothic"/>
              </a:rPr>
              <a:t>✤</a:t>
            </a:r>
            <a:endParaRPr sz="1336">
              <a:latin typeface="MS UI Gothic"/>
              <a:cs typeface="MS UI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41922" y="1259086"/>
            <a:ext cx="3100388" cy="420220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2672" b="1" spc="-4" dirty="0">
                <a:latin typeface="Palatino Linotype"/>
                <a:cs typeface="Palatino Linotype"/>
              </a:rPr>
              <a:t>Poznávací</a:t>
            </a:r>
            <a:r>
              <a:rPr sz="2672" b="1" spc="-25" dirty="0">
                <a:latin typeface="Palatino Linotype"/>
                <a:cs typeface="Palatino Linotype"/>
              </a:rPr>
              <a:t> </a:t>
            </a:r>
            <a:r>
              <a:rPr sz="2672" b="1" spc="-4" dirty="0">
                <a:latin typeface="Palatino Linotype"/>
                <a:cs typeface="Palatino Linotype"/>
              </a:rPr>
              <a:t>hypotézy</a:t>
            </a:r>
            <a:endParaRPr sz="2672">
              <a:latin typeface="Palatino Linotype"/>
              <a:cs typeface="Palatino Linotyp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18793" y="2213210"/>
            <a:ext cx="123676" cy="171369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1055" spc="-225" dirty="0">
                <a:solidFill>
                  <a:srgbClr val="5C86B9"/>
                </a:solidFill>
                <a:latin typeface="MS UI Gothic"/>
                <a:cs typeface="MS UI Gothic"/>
              </a:rPr>
              <a:t>✤</a:t>
            </a:r>
            <a:endParaRPr sz="1055">
              <a:latin typeface="MS UI Gothic"/>
              <a:cs typeface="MS UI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79539" y="2143125"/>
            <a:ext cx="6518672" cy="333593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2109" spc="-4" dirty="0">
                <a:latin typeface="Palatino Linotype"/>
                <a:cs typeface="Palatino Linotype"/>
              </a:rPr>
              <a:t>podle</a:t>
            </a:r>
            <a:r>
              <a:rPr sz="2109" spc="-7" dirty="0">
                <a:latin typeface="Palatino Linotype"/>
                <a:cs typeface="Palatino Linotype"/>
              </a:rPr>
              <a:t> </a:t>
            </a:r>
            <a:r>
              <a:rPr sz="2109" spc="-4" dirty="0">
                <a:latin typeface="Palatino Linotype"/>
                <a:cs typeface="Palatino Linotype"/>
              </a:rPr>
              <a:t>nich mají</a:t>
            </a:r>
            <a:r>
              <a:rPr sz="2109" dirty="0">
                <a:latin typeface="Palatino Linotype"/>
                <a:cs typeface="Palatino Linotype"/>
              </a:rPr>
              <a:t> </a:t>
            </a:r>
            <a:r>
              <a:rPr sz="2109" spc="-4" dirty="0">
                <a:latin typeface="Palatino Linotype"/>
                <a:cs typeface="Palatino Linotype"/>
              </a:rPr>
              <a:t>poznávací</a:t>
            </a:r>
            <a:r>
              <a:rPr sz="2109" dirty="0">
                <a:latin typeface="Palatino Linotype"/>
                <a:cs typeface="Palatino Linotype"/>
              </a:rPr>
              <a:t> </a:t>
            </a:r>
            <a:r>
              <a:rPr sz="2109" spc="-7" dirty="0">
                <a:latin typeface="Palatino Linotype"/>
                <a:cs typeface="Palatino Linotype"/>
              </a:rPr>
              <a:t>procesy</a:t>
            </a:r>
            <a:r>
              <a:rPr sz="2109" dirty="0">
                <a:latin typeface="Palatino Linotype"/>
                <a:cs typeface="Palatino Linotype"/>
              </a:rPr>
              <a:t> </a:t>
            </a:r>
            <a:r>
              <a:rPr sz="2109" spc="-4" dirty="0">
                <a:latin typeface="Palatino Linotype"/>
                <a:cs typeface="Palatino Linotype"/>
              </a:rPr>
              <a:t>motivační</a:t>
            </a:r>
            <a:r>
              <a:rPr sz="2109" dirty="0">
                <a:latin typeface="Palatino Linotype"/>
                <a:cs typeface="Palatino Linotype"/>
              </a:rPr>
              <a:t> </a:t>
            </a:r>
            <a:r>
              <a:rPr sz="2109" spc="-4" dirty="0">
                <a:latin typeface="Palatino Linotype"/>
                <a:cs typeface="Palatino Linotype"/>
              </a:rPr>
              <a:t>potenciál</a:t>
            </a:r>
            <a:endParaRPr sz="2109">
              <a:latin typeface="Palatino Linotype"/>
              <a:cs typeface="Palatino Linotyp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18793" y="2981163"/>
            <a:ext cx="123676" cy="171369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1055" spc="-225" dirty="0">
                <a:solidFill>
                  <a:srgbClr val="5C86B9"/>
                </a:solidFill>
                <a:latin typeface="MS UI Gothic"/>
                <a:cs typeface="MS UI Gothic"/>
              </a:rPr>
              <a:t>✤</a:t>
            </a:r>
            <a:endParaRPr sz="1055">
              <a:latin typeface="MS UI Gothic"/>
              <a:cs typeface="MS UI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79539" y="2803922"/>
            <a:ext cx="6972300" cy="1268080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 marR="3572">
              <a:lnSpc>
                <a:spcPct val="133300"/>
              </a:lnSpc>
              <a:spcBef>
                <a:spcPts val="70"/>
              </a:spcBef>
              <a:tabLst>
                <a:tab pos="4278508" algn="l"/>
              </a:tabLst>
            </a:pPr>
            <a:r>
              <a:rPr sz="2109" spc="-4" dirty="0">
                <a:latin typeface="Palatino Linotype"/>
                <a:cs typeface="Palatino Linotype"/>
              </a:rPr>
              <a:t>(poznávací děje</a:t>
            </a:r>
            <a:r>
              <a:rPr sz="2109" dirty="0">
                <a:latin typeface="Palatino Linotype"/>
                <a:cs typeface="Palatino Linotype"/>
              </a:rPr>
              <a:t> </a:t>
            </a:r>
            <a:r>
              <a:rPr sz="2109" spc="-4" dirty="0">
                <a:latin typeface="Palatino Linotype"/>
                <a:cs typeface="Palatino Linotype"/>
              </a:rPr>
              <a:t>mají</a:t>
            </a:r>
            <a:r>
              <a:rPr sz="2109" dirty="0">
                <a:latin typeface="Palatino Linotype"/>
                <a:cs typeface="Palatino Linotype"/>
              </a:rPr>
              <a:t> </a:t>
            </a:r>
            <a:r>
              <a:rPr sz="2109" spc="-4" dirty="0">
                <a:latin typeface="Palatino Linotype"/>
                <a:cs typeface="Palatino Linotype"/>
              </a:rPr>
              <a:t>svou vlastní</a:t>
            </a:r>
            <a:r>
              <a:rPr sz="2109" dirty="0">
                <a:latin typeface="Palatino Linotype"/>
                <a:cs typeface="Palatino Linotype"/>
              </a:rPr>
              <a:t> </a:t>
            </a:r>
            <a:r>
              <a:rPr sz="2109" spc="-4" dirty="0">
                <a:latin typeface="Palatino Linotype"/>
                <a:cs typeface="Palatino Linotype"/>
              </a:rPr>
              <a:t>„vnitřní“</a:t>
            </a:r>
            <a:r>
              <a:rPr sz="2109" dirty="0">
                <a:latin typeface="Palatino Linotype"/>
                <a:cs typeface="Palatino Linotype"/>
              </a:rPr>
              <a:t> </a:t>
            </a:r>
            <a:r>
              <a:rPr sz="2109" spc="-4" dirty="0">
                <a:latin typeface="Palatino Linotype"/>
                <a:cs typeface="Palatino Linotype"/>
              </a:rPr>
              <a:t>motivaci) </a:t>
            </a:r>
            <a:r>
              <a:rPr sz="2109" dirty="0">
                <a:latin typeface="Palatino Linotype"/>
                <a:cs typeface="Palatino Linotype"/>
              </a:rPr>
              <a:t> </a:t>
            </a:r>
            <a:r>
              <a:rPr sz="2109" spc="-4" dirty="0">
                <a:latin typeface="Palatino Linotype"/>
                <a:cs typeface="Palatino Linotype"/>
              </a:rPr>
              <a:t>vlastnosti</a:t>
            </a:r>
            <a:r>
              <a:rPr sz="2109" spc="11" dirty="0">
                <a:latin typeface="Palatino Linotype"/>
                <a:cs typeface="Palatino Linotype"/>
              </a:rPr>
              <a:t> </a:t>
            </a:r>
            <a:r>
              <a:rPr sz="2109" spc="-4" dirty="0">
                <a:latin typeface="Palatino Linotype"/>
                <a:cs typeface="Palatino Linotype"/>
              </a:rPr>
              <a:t>motivace</a:t>
            </a:r>
            <a:r>
              <a:rPr sz="2109" spc="14" dirty="0">
                <a:latin typeface="Palatino Linotype"/>
                <a:cs typeface="Palatino Linotype"/>
              </a:rPr>
              <a:t> </a:t>
            </a:r>
            <a:r>
              <a:rPr sz="2109" spc="-4" dirty="0">
                <a:latin typeface="Palatino Linotype"/>
                <a:cs typeface="Palatino Linotype"/>
              </a:rPr>
              <a:t>jsou</a:t>
            </a:r>
            <a:r>
              <a:rPr sz="2109" spc="11" dirty="0">
                <a:latin typeface="Palatino Linotype"/>
                <a:cs typeface="Palatino Linotype"/>
              </a:rPr>
              <a:t> </a:t>
            </a:r>
            <a:r>
              <a:rPr sz="2109" spc="-4" dirty="0">
                <a:latin typeface="Palatino Linotype"/>
                <a:cs typeface="Palatino Linotype"/>
              </a:rPr>
              <a:t>potřebami	</a:t>
            </a:r>
            <a:r>
              <a:rPr sz="2109" dirty="0">
                <a:latin typeface="Palatino Linotype"/>
                <a:cs typeface="Palatino Linotype"/>
              </a:rPr>
              <a:t>a</a:t>
            </a:r>
            <a:r>
              <a:rPr sz="2109" spc="-14" dirty="0">
                <a:latin typeface="Palatino Linotype"/>
                <a:cs typeface="Palatino Linotype"/>
              </a:rPr>
              <a:t> </a:t>
            </a:r>
            <a:r>
              <a:rPr sz="2109" spc="-4" dirty="0">
                <a:latin typeface="Palatino Linotype"/>
                <a:cs typeface="Palatino Linotype"/>
              </a:rPr>
              <a:t>pobídkami</a:t>
            </a:r>
            <a:r>
              <a:rPr sz="2109" spc="-18" dirty="0">
                <a:latin typeface="Palatino Linotype"/>
                <a:cs typeface="Palatino Linotype"/>
              </a:rPr>
              <a:t> </a:t>
            </a:r>
            <a:r>
              <a:rPr sz="2109" dirty="0">
                <a:latin typeface="Palatino Linotype"/>
                <a:cs typeface="Palatino Linotype"/>
              </a:rPr>
              <a:t>z</a:t>
            </a:r>
            <a:r>
              <a:rPr sz="2109" spc="-14" dirty="0">
                <a:latin typeface="Palatino Linotype"/>
                <a:cs typeface="Palatino Linotype"/>
              </a:rPr>
              <a:t> </a:t>
            </a:r>
            <a:r>
              <a:rPr sz="2109" spc="-4" dirty="0">
                <a:latin typeface="Palatino Linotype"/>
                <a:cs typeface="Palatino Linotype"/>
              </a:rPr>
              <a:t>vnějšku </a:t>
            </a:r>
            <a:r>
              <a:rPr sz="2109" spc="-517" dirty="0">
                <a:latin typeface="Palatino Linotype"/>
                <a:cs typeface="Palatino Linotype"/>
              </a:rPr>
              <a:t> </a:t>
            </a:r>
            <a:r>
              <a:rPr sz="2109" dirty="0">
                <a:latin typeface="Palatino Linotype"/>
                <a:cs typeface="Palatino Linotype"/>
              </a:rPr>
              <a:t>jen</a:t>
            </a:r>
            <a:r>
              <a:rPr sz="2109" spc="-4" dirty="0">
                <a:latin typeface="Palatino Linotype"/>
                <a:cs typeface="Palatino Linotype"/>
              </a:rPr>
              <a:t> spoluurčovány</a:t>
            </a:r>
            <a:endParaRPr sz="2109">
              <a:latin typeface="Palatino Linotype"/>
              <a:cs typeface="Palatino Linotyp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66875" y="6188274"/>
            <a:ext cx="6189166" cy="268640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1687" spc="-25" dirty="0">
                <a:latin typeface="Palatino Linotype"/>
                <a:cs typeface="Palatino Linotype"/>
              </a:rPr>
              <a:t>Tolman,</a:t>
            </a:r>
            <a:r>
              <a:rPr sz="1687" dirty="0">
                <a:latin typeface="Palatino Linotype"/>
                <a:cs typeface="Palatino Linotype"/>
              </a:rPr>
              <a:t> </a:t>
            </a:r>
            <a:r>
              <a:rPr sz="1687" spc="-18" dirty="0">
                <a:latin typeface="Palatino Linotype"/>
                <a:cs typeface="Palatino Linotype"/>
              </a:rPr>
              <a:t>Woodworth,</a:t>
            </a:r>
            <a:r>
              <a:rPr sz="1687" dirty="0">
                <a:latin typeface="Palatino Linotype"/>
                <a:cs typeface="Palatino Linotype"/>
              </a:rPr>
              <a:t> </a:t>
            </a:r>
            <a:r>
              <a:rPr sz="1687" spc="-14" dirty="0">
                <a:latin typeface="Palatino Linotype"/>
                <a:cs typeface="Palatino Linotype"/>
              </a:rPr>
              <a:t>Festinger,</a:t>
            </a:r>
            <a:r>
              <a:rPr sz="1687" dirty="0">
                <a:latin typeface="Palatino Linotype"/>
                <a:cs typeface="Palatino Linotype"/>
              </a:rPr>
              <a:t> </a:t>
            </a:r>
            <a:r>
              <a:rPr sz="1687" spc="-4" dirty="0">
                <a:latin typeface="Palatino Linotype"/>
                <a:cs typeface="Palatino Linotype"/>
              </a:rPr>
              <a:t>Pribram,</a:t>
            </a:r>
            <a:r>
              <a:rPr sz="1687" spc="4" dirty="0">
                <a:latin typeface="Palatino Linotype"/>
                <a:cs typeface="Palatino Linotype"/>
              </a:rPr>
              <a:t> </a:t>
            </a:r>
            <a:r>
              <a:rPr sz="1687" spc="-21" dirty="0">
                <a:latin typeface="Palatino Linotype"/>
                <a:cs typeface="Palatino Linotype"/>
              </a:rPr>
              <a:t>Heider,</a:t>
            </a:r>
            <a:r>
              <a:rPr sz="1687" spc="4" dirty="0">
                <a:latin typeface="Palatino Linotype"/>
                <a:cs typeface="Palatino Linotype"/>
              </a:rPr>
              <a:t> </a:t>
            </a:r>
            <a:r>
              <a:rPr sz="1687" spc="-4" dirty="0">
                <a:latin typeface="Palatino Linotype"/>
                <a:cs typeface="Palatino Linotype"/>
              </a:rPr>
              <a:t>McHuntz,</a:t>
            </a:r>
            <a:r>
              <a:rPr sz="1687" dirty="0">
                <a:latin typeface="Palatino Linotype"/>
                <a:cs typeface="Palatino Linotype"/>
              </a:rPr>
              <a:t> </a:t>
            </a:r>
            <a:r>
              <a:rPr sz="1687" spc="-4" dirty="0">
                <a:latin typeface="Palatino Linotype"/>
                <a:cs typeface="Palatino Linotype"/>
              </a:rPr>
              <a:t>Koch</a:t>
            </a:r>
            <a:endParaRPr sz="1687">
              <a:latin typeface="Palatino Linotype"/>
              <a:cs typeface="Palatino Linotyp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301ECD-6867-D462-1F56-651F34EBD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Kognitivní disonance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5480C1-2EC5-16B4-40C0-5290F8318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86000"/>
            <a:ext cx="4795520" cy="3818083"/>
          </a:xfrm>
        </p:spPr>
        <p:txBody>
          <a:bodyPr>
            <a:normAutofit/>
          </a:bodyPr>
          <a:lstStyle/>
          <a:p>
            <a:r>
              <a:rPr lang="cs-CZ" dirty="0"/>
              <a:t>Mnoho bývalých vězňů se stalo komunisty a kolaboranty</a:t>
            </a:r>
          </a:p>
          <a:p>
            <a:r>
              <a:rPr lang="cs-CZ" dirty="0"/>
              <a:t>Zajatecké tábory řízené čínskými komunisty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 descr="Následky tříleté války frustrují Korejce dodnes | i60.cz">
            <a:extLst>
              <a:ext uri="{FF2B5EF4-FFF2-40B4-BE49-F238E27FC236}">
                <a16:creationId xmlns:a16="http://schemas.microsoft.com/office/drawing/2014/main" id="{69793883-9A3C-EA9A-23FE-873F12259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520" y="762000"/>
            <a:ext cx="6634480" cy="527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94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3748B4-E225-4BB7-EB14-B94D0040B3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04E8B-8BD3-70B1-66D2-443FE37B9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Motivace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C20A0-F4E1-42A6-0CD9-C6978C7CA5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88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4030" y="100372"/>
            <a:ext cx="5568063" cy="701514"/>
          </a:xfrm>
          <a:prstGeom prst="rect">
            <a:avLst/>
          </a:prstGeom>
        </p:spPr>
        <p:txBody>
          <a:bodyPr vert="horz" wrap="square" lIns="0" tIns="8930" rIns="0" bIns="0" rtlCol="0" anchor="b">
            <a:spAutoFit/>
          </a:bodyPr>
          <a:lstStyle/>
          <a:p>
            <a:pPr marL="8929">
              <a:lnSpc>
                <a:spcPct val="100000"/>
              </a:lnSpc>
              <a:spcBef>
                <a:spcPts val="70"/>
              </a:spcBef>
            </a:pPr>
            <a:r>
              <a:rPr sz="4500" spc="-56" dirty="0">
                <a:solidFill>
                  <a:srgbClr val="314864"/>
                </a:solidFill>
                <a:latin typeface="Cambria"/>
                <a:cs typeface="Cambria"/>
              </a:rPr>
              <a:t>Teorie</a:t>
            </a:r>
            <a:r>
              <a:rPr sz="4500" spc="25" dirty="0">
                <a:solidFill>
                  <a:srgbClr val="314864"/>
                </a:solidFill>
                <a:latin typeface="Cambria"/>
                <a:cs typeface="Cambria"/>
              </a:rPr>
              <a:t> </a:t>
            </a:r>
            <a:r>
              <a:rPr sz="4500" spc="-32" dirty="0">
                <a:solidFill>
                  <a:srgbClr val="314864"/>
                </a:solidFill>
                <a:latin typeface="Cambria"/>
                <a:cs typeface="Cambria"/>
              </a:rPr>
              <a:t>motivace</a:t>
            </a:r>
            <a:endParaRPr sz="4500" dirty="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91890" y="1443409"/>
            <a:ext cx="151805" cy="214586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1336" spc="-285" dirty="0">
                <a:solidFill>
                  <a:srgbClr val="5C86B9"/>
                </a:solidFill>
                <a:latin typeface="MS UI Gothic"/>
                <a:cs typeface="MS UI Gothic"/>
              </a:rPr>
              <a:t>✤</a:t>
            </a:r>
            <a:endParaRPr sz="1336">
              <a:latin typeface="MS UI Gothic"/>
              <a:cs typeface="MS UI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50852" y="1348383"/>
            <a:ext cx="3721447" cy="420220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2672" b="1" spc="-4" dirty="0">
                <a:latin typeface="Palatino Linotype"/>
                <a:cs typeface="Palatino Linotype"/>
              </a:rPr>
              <a:t>Humanistické</a:t>
            </a:r>
            <a:r>
              <a:rPr sz="2672" b="1" spc="-25" dirty="0">
                <a:latin typeface="Palatino Linotype"/>
                <a:cs typeface="Palatino Linotype"/>
              </a:rPr>
              <a:t> </a:t>
            </a:r>
            <a:r>
              <a:rPr sz="2672" b="1" spc="-4" dirty="0">
                <a:latin typeface="Palatino Linotype"/>
                <a:cs typeface="Palatino Linotype"/>
              </a:rPr>
              <a:t>hypotézy</a:t>
            </a:r>
            <a:endParaRPr sz="2672">
              <a:latin typeface="Palatino Linotype"/>
              <a:cs typeface="Palatino Linotyp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16969" y="2318518"/>
            <a:ext cx="151805" cy="214586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1336" spc="-285" dirty="0">
                <a:solidFill>
                  <a:srgbClr val="5C86B9"/>
                </a:solidFill>
                <a:latin typeface="MS UI Gothic"/>
                <a:cs typeface="MS UI Gothic"/>
              </a:rPr>
              <a:t>✤</a:t>
            </a:r>
            <a:endParaRPr sz="1336">
              <a:latin typeface="MS UI Gothic"/>
              <a:cs typeface="MS UI Gothic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2434828" y="1393033"/>
            <a:ext cx="6750844" cy="2643205"/>
          </a:xfrm>
          <a:prstGeom prst="rect">
            <a:avLst/>
          </a:prstGeom>
        </p:spPr>
        <p:txBody>
          <a:bodyPr vert="horz" wrap="square" lIns="0" tIns="524682" rIns="0" bIns="0" rtlCol="0">
            <a:spAutoFit/>
          </a:bodyPr>
          <a:lstStyle/>
          <a:p>
            <a:pPr marL="884008" marR="3572">
              <a:lnSpc>
                <a:spcPct val="131600"/>
              </a:lnSpc>
              <a:spcBef>
                <a:spcPts val="70"/>
              </a:spcBef>
            </a:pPr>
            <a:r>
              <a:rPr sz="2672" spc="-4" dirty="0"/>
              <a:t>existují, </a:t>
            </a:r>
            <a:r>
              <a:rPr sz="2672" spc="-11" dirty="0"/>
              <a:t>kromě</a:t>
            </a:r>
            <a:r>
              <a:rPr sz="2672" dirty="0"/>
              <a:t> </a:t>
            </a:r>
            <a:r>
              <a:rPr sz="2672" spc="-4" dirty="0"/>
              <a:t>jiných </a:t>
            </a:r>
            <a:r>
              <a:rPr sz="2672" spc="-7" dirty="0"/>
              <a:t>druhů,</a:t>
            </a:r>
            <a:r>
              <a:rPr sz="2672" dirty="0"/>
              <a:t> </a:t>
            </a:r>
            <a:r>
              <a:rPr sz="2672" spc="-11" dirty="0"/>
              <a:t>specificky</a:t>
            </a:r>
            <a:r>
              <a:rPr sz="2672" dirty="0"/>
              <a:t> </a:t>
            </a:r>
            <a:r>
              <a:rPr sz="2672" spc="-4" dirty="0"/>
              <a:t>lidské </a:t>
            </a:r>
            <a:r>
              <a:rPr sz="2672" dirty="0"/>
              <a:t> </a:t>
            </a:r>
            <a:r>
              <a:rPr sz="2672" spc="-4" dirty="0"/>
              <a:t>motivace, například</a:t>
            </a:r>
            <a:r>
              <a:rPr sz="2672" spc="-98" dirty="0"/>
              <a:t> </a:t>
            </a:r>
            <a:r>
              <a:rPr sz="2672" spc="-4" dirty="0"/>
              <a:t>Allportova</a:t>
            </a:r>
            <a:r>
              <a:rPr sz="2672" dirty="0"/>
              <a:t> </a:t>
            </a:r>
            <a:r>
              <a:rPr sz="2672" spc="-4" dirty="0"/>
              <a:t>potřeba</a:t>
            </a:r>
            <a:r>
              <a:rPr sz="2672" dirty="0"/>
              <a:t> </a:t>
            </a:r>
            <a:r>
              <a:rPr sz="2672" spc="-4" dirty="0"/>
              <a:t>funkční </a:t>
            </a:r>
            <a:r>
              <a:rPr sz="2672" spc="-657" dirty="0"/>
              <a:t> </a:t>
            </a:r>
            <a:r>
              <a:rPr sz="2672" spc="-4" dirty="0"/>
              <a:t>autonomie nebo</a:t>
            </a:r>
            <a:r>
              <a:rPr sz="2672" dirty="0"/>
              <a:t> </a:t>
            </a:r>
            <a:r>
              <a:rPr sz="2672" spc="-4" dirty="0"/>
              <a:t>Maslowova</a:t>
            </a:r>
            <a:r>
              <a:rPr sz="2672" dirty="0"/>
              <a:t> </a:t>
            </a:r>
            <a:r>
              <a:rPr sz="2672" spc="-4" dirty="0"/>
              <a:t>růstová</a:t>
            </a:r>
            <a:r>
              <a:rPr sz="2672" dirty="0"/>
              <a:t> </a:t>
            </a:r>
            <a:r>
              <a:rPr sz="2672" spc="-4" dirty="0"/>
              <a:t>motivace</a:t>
            </a:r>
            <a:endParaRPr sz="2672"/>
          </a:p>
        </p:txBody>
      </p:sp>
      <p:sp>
        <p:nvSpPr>
          <p:cNvPr id="7" name="object 7"/>
          <p:cNvSpPr txBox="1"/>
          <p:nvPr/>
        </p:nvSpPr>
        <p:spPr>
          <a:xfrm>
            <a:off x="2416969" y="4265190"/>
            <a:ext cx="151805" cy="214586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1336" spc="-285" dirty="0">
                <a:solidFill>
                  <a:srgbClr val="5C86B9"/>
                </a:solidFill>
                <a:latin typeface="MS UI Gothic"/>
                <a:cs typeface="MS UI Gothic"/>
              </a:rPr>
              <a:t>✤</a:t>
            </a:r>
            <a:endParaRPr sz="1336">
              <a:latin typeface="MS UI Gothic"/>
              <a:cs typeface="MS UI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75930" y="4041577"/>
            <a:ext cx="7571929" cy="1592912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 marR="3572">
              <a:lnSpc>
                <a:spcPct val="131600"/>
              </a:lnSpc>
              <a:spcBef>
                <a:spcPts val="70"/>
              </a:spcBef>
            </a:pPr>
            <a:r>
              <a:rPr sz="2672" spc="-4" dirty="0">
                <a:latin typeface="Palatino Linotype"/>
                <a:cs typeface="Palatino Linotype"/>
              </a:rPr>
              <a:t>humanistické</a:t>
            </a:r>
            <a:r>
              <a:rPr sz="2672" dirty="0">
                <a:latin typeface="Palatino Linotype"/>
                <a:cs typeface="Palatino Linotype"/>
              </a:rPr>
              <a:t> </a:t>
            </a:r>
            <a:r>
              <a:rPr sz="2672" spc="-4" dirty="0">
                <a:latin typeface="Palatino Linotype"/>
                <a:cs typeface="Palatino Linotype"/>
              </a:rPr>
              <a:t>hypotézy</a:t>
            </a:r>
            <a:r>
              <a:rPr sz="2672" dirty="0">
                <a:latin typeface="Palatino Linotype"/>
                <a:cs typeface="Palatino Linotype"/>
              </a:rPr>
              <a:t> </a:t>
            </a:r>
            <a:r>
              <a:rPr sz="2672" spc="-7" dirty="0">
                <a:latin typeface="Palatino Linotype"/>
                <a:cs typeface="Palatino Linotype"/>
              </a:rPr>
              <a:t>vychází</a:t>
            </a:r>
            <a:r>
              <a:rPr sz="2672" spc="4" dirty="0">
                <a:latin typeface="Palatino Linotype"/>
                <a:cs typeface="Palatino Linotype"/>
              </a:rPr>
              <a:t> </a:t>
            </a:r>
            <a:r>
              <a:rPr sz="2672" dirty="0">
                <a:latin typeface="Palatino Linotype"/>
                <a:cs typeface="Palatino Linotype"/>
              </a:rPr>
              <a:t>z </a:t>
            </a:r>
            <a:r>
              <a:rPr sz="2672" spc="-4" dirty="0">
                <a:latin typeface="Palatino Linotype"/>
                <a:cs typeface="Palatino Linotype"/>
              </a:rPr>
              <a:t>vnějších</a:t>
            </a:r>
            <a:r>
              <a:rPr sz="2672" dirty="0">
                <a:latin typeface="Palatino Linotype"/>
                <a:cs typeface="Palatino Linotype"/>
              </a:rPr>
              <a:t> </a:t>
            </a:r>
            <a:r>
              <a:rPr sz="2672" spc="-11" dirty="0">
                <a:latin typeface="Palatino Linotype"/>
                <a:cs typeface="Palatino Linotype"/>
              </a:rPr>
              <a:t>zdrojů </a:t>
            </a:r>
            <a:r>
              <a:rPr sz="2672" spc="-7" dirty="0">
                <a:latin typeface="Palatino Linotype"/>
                <a:cs typeface="Palatino Linotype"/>
              </a:rPr>
              <a:t> </a:t>
            </a:r>
            <a:r>
              <a:rPr sz="2672" spc="-4" dirty="0">
                <a:latin typeface="Palatino Linotype"/>
                <a:cs typeface="Palatino Linotype"/>
              </a:rPr>
              <a:t>chování (cíl chování </a:t>
            </a:r>
            <a:r>
              <a:rPr sz="2672" spc="-7" dirty="0">
                <a:latin typeface="Palatino Linotype"/>
                <a:cs typeface="Palatino Linotype"/>
              </a:rPr>
              <a:t>leží </a:t>
            </a:r>
            <a:r>
              <a:rPr sz="2672" dirty="0">
                <a:latin typeface="Palatino Linotype"/>
                <a:cs typeface="Palatino Linotype"/>
              </a:rPr>
              <a:t>v </a:t>
            </a:r>
            <a:r>
              <a:rPr sz="2672" spc="-4" dirty="0">
                <a:latin typeface="Palatino Linotype"/>
                <a:cs typeface="Palatino Linotype"/>
              </a:rPr>
              <a:t>blízkém sociálním okolí </a:t>
            </a:r>
            <a:r>
              <a:rPr sz="2672" spc="-657" dirty="0">
                <a:latin typeface="Palatino Linotype"/>
                <a:cs typeface="Palatino Linotype"/>
              </a:rPr>
              <a:t> </a:t>
            </a:r>
            <a:r>
              <a:rPr sz="2672" spc="-4" dirty="0">
                <a:latin typeface="Palatino Linotype"/>
                <a:cs typeface="Palatino Linotype"/>
              </a:rPr>
              <a:t>jedince)</a:t>
            </a:r>
            <a:endParaRPr sz="2672">
              <a:latin typeface="Palatino Linotype"/>
              <a:cs typeface="Palatino Linotyp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66875" y="6188274"/>
            <a:ext cx="5470773" cy="268640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1687" dirty="0">
                <a:latin typeface="Palatino Linotype"/>
                <a:cs typeface="Palatino Linotype"/>
              </a:rPr>
              <a:t>G. </a:t>
            </a:r>
            <a:r>
              <a:rPr sz="1687" spc="-158" dirty="0">
                <a:latin typeface="Palatino Linotype"/>
                <a:cs typeface="Palatino Linotype"/>
              </a:rPr>
              <a:t>W</a:t>
            </a:r>
            <a:r>
              <a:rPr sz="1687" dirty="0">
                <a:latin typeface="Palatino Linotype"/>
                <a:cs typeface="Palatino Linotype"/>
              </a:rPr>
              <a:t>.</a:t>
            </a:r>
            <a:r>
              <a:rPr sz="1687" spc="-63" dirty="0">
                <a:latin typeface="Palatino Linotype"/>
                <a:cs typeface="Palatino Linotype"/>
              </a:rPr>
              <a:t> </a:t>
            </a:r>
            <a:r>
              <a:rPr sz="1687" spc="-4" dirty="0">
                <a:latin typeface="Palatino Linotype"/>
                <a:cs typeface="Palatino Linotype"/>
              </a:rPr>
              <a:t>A</a:t>
            </a:r>
            <a:r>
              <a:rPr sz="1687" dirty="0">
                <a:latin typeface="Palatino Linotype"/>
                <a:cs typeface="Palatino Linotype"/>
              </a:rPr>
              <a:t>llport,</a:t>
            </a:r>
            <a:r>
              <a:rPr sz="1687" spc="-63" dirty="0">
                <a:latin typeface="Palatino Linotype"/>
                <a:cs typeface="Palatino Linotype"/>
              </a:rPr>
              <a:t> </a:t>
            </a:r>
            <a:r>
              <a:rPr sz="1687" spc="-4" dirty="0">
                <a:latin typeface="Palatino Linotype"/>
                <a:cs typeface="Palatino Linotype"/>
              </a:rPr>
              <a:t>A</a:t>
            </a:r>
            <a:r>
              <a:rPr sz="1687" dirty="0">
                <a:latin typeface="Palatino Linotype"/>
                <a:cs typeface="Palatino Linotype"/>
              </a:rPr>
              <a:t>. </a:t>
            </a:r>
            <a:r>
              <a:rPr sz="1687" spc="-4" dirty="0">
                <a:latin typeface="Palatino Linotype"/>
                <a:cs typeface="Palatino Linotype"/>
              </a:rPr>
              <a:t>H</a:t>
            </a:r>
            <a:r>
              <a:rPr sz="1687" dirty="0">
                <a:latin typeface="Palatino Linotype"/>
                <a:cs typeface="Palatino Linotype"/>
              </a:rPr>
              <a:t>.</a:t>
            </a:r>
            <a:r>
              <a:rPr sz="1687" spc="-4" dirty="0">
                <a:latin typeface="Palatino Linotype"/>
                <a:cs typeface="Palatino Linotype"/>
              </a:rPr>
              <a:t> </a:t>
            </a:r>
            <a:r>
              <a:rPr sz="1687" dirty="0">
                <a:latin typeface="Palatino Linotype"/>
                <a:cs typeface="Palatino Linotype"/>
              </a:rPr>
              <a:t>Ma</a:t>
            </a:r>
            <a:r>
              <a:rPr sz="1687" spc="-4" dirty="0">
                <a:latin typeface="Palatino Linotype"/>
                <a:cs typeface="Palatino Linotype"/>
              </a:rPr>
              <a:t>s</a:t>
            </a:r>
            <a:r>
              <a:rPr sz="1687" dirty="0">
                <a:latin typeface="Palatino Linotype"/>
                <a:cs typeface="Palatino Linotype"/>
              </a:rPr>
              <a:t>l</a:t>
            </a:r>
            <a:r>
              <a:rPr sz="1687" spc="-4" dirty="0">
                <a:latin typeface="Palatino Linotype"/>
                <a:cs typeface="Palatino Linotype"/>
              </a:rPr>
              <a:t>o</a:t>
            </a:r>
            <a:r>
              <a:rPr sz="1687" spc="-158" dirty="0">
                <a:latin typeface="Palatino Linotype"/>
                <a:cs typeface="Palatino Linotype"/>
              </a:rPr>
              <a:t>w</a:t>
            </a:r>
            <a:r>
              <a:rPr sz="1687" dirty="0">
                <a:latin typeface="Palatino Linotype"/>
                <a:cs typeface="Palatino Linotype"/>
              </a:rPr>
              <a:t>, </a:t>
            </a:r>
            <a:r>
              <a:rPr sz="1687" spc="-4" dirty="0">
                <a:latin typeface="Palatino Linotype"/>
                <a:cs typeface="Palatino Linotype"/>
              </a:rPr>
              <a:t>E</a:t>
            </a:r>
            <a:r>
              <a:rPr sz="1687" dirty="0">
                <a:latin typeface="Palatino Linotype"/>
                <a:cs typeface="Palatino Linotype"/>
              </a:rPr>
              <a:t>. F</a:t>
            </a:r>
            <a:r>
              <a:rPr sz="1687" spc="-32" dirty="0">
                <a:latin typeface="Palatino Linotype"/>
                <a:cs typeface="Palatino Linotype"/>
              </a:rPr>
              <a:t>r</a:t>
            </a:r>
            <a:r>
              <a:rPr sz="1687" dirty="0">
                <a:latin typeface="Palatino Linotype"/>
                <a:cs typeface="Palatino Linotype"/>
              </a:rPr>
              <a:t>om, R. Ma</a:t>
            </a:r>
            <a:r>
              <a:rPr sz="1687" spc="-190" dirty="0">
                <a:latin typeface="Palatino Linotype"/>
                <a:cs typeface="Palatino Linotype"/>
              </a:rPr>
              <a:t>y</a:t>
            </a:r>
            <a:r>
              <a:rPr sz="1687" dirty="0">
                <a:latin typeface="Palatino Linotype"/>
                <a:cs typeface="Palatino Linotype"/>
              </a:rPr>
              <a:t>, </a:t>
            </a:r>
            <a:r>
              <a:rPr sz="1687" spc="-127" dirty="0">
                <a:latin typeface="Palatino Linotype"/>
                <a:cs typeface="Palatino Linotype"/>
              </a:rPr>
              <a:t>T</a:t>
            </a:r>
            <a:r>
              <a:rPr sz="1687" dirty="0">
                <a:latin typeface="Palatino Linotype"/>
                <a:cs typeface="Palatino Linotype"/>
              </a:rPr>
              <a:t>. </a:t>
            </a:r>
            <a:r>
              <a:rPr sz="1687" spc="-218" dirty="0">
                <a:latin typeface="Palatino Linotype"/>
                <a:cs typeface="Palatino Linotype"/>
              </a:rPr>
              <a:t>V</a:t>
            </a:r>
            <a:r>
              <a:rPr sz="1687" dirty="0">
                <a:latin typeface="Palatino Linotype"/>
                <a:cs typeface="Palatino Linotype"/>
              </a:rPr>
              <a:t>. Moo</a:t>
            </a:r>
            <a:r>
              <a:rPr sz="1687" spc="-32" dirty="0">
                <a:latin typeface="Palatino Linotype"/>
                <a:cs typeface="Palatino Linotype"/>
              </a:rPr>
              <a:t>r</a:t>
            </a:r>
            <a:r>
              <a:rPr sz="1687" dirty="0">
                <a:latin typeface="Palatino Linotype"/>
                <a:cs typeface="Palatino Linotype"/>
              </a:rPr>
              <a:t>e</a:t>
            </a:r>
            <a:endParaRPr sz="1687">
              <a:latin typeface="Palatino Linotype"/>
              <a:cs typeface="Palatino Linotyp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itle 1">
            <a:extLst>
              <a:ext uri="{FF2B5EF4-FFF2-40B4-BE49-F238E27FC236}">
                <a16:creationId xmlns:a16="http://schemas.microsoft.com/office/drawing/2014/main" id="{EE63791F-B735-8AE6-F058-43D63764F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3152" y="571500"/>
            <a:ext cx="3657600" cy="846475"/>
          </a:xfrm>
        </p:spPr>
        <p:txBody>
          <a:bodyPr/>
          <a:lstStyle/>
          <a:p>
            <a:r>
              <a:rPr lang="cs-CZ" dirty="0" err="1"/>
              <a:t>Maslow</a:t>
            </a:r>
            <a:r>
              <a:rPr lang="cs-CZ" dirty="0"/>
              <a:t> (vs </a:t>
            </a:r>
            <a:r>
              <a:rPr lang="cs-CZ" dirty="0" err="1"/>
              <a:t>Frankl</a:t>
            </a:r>
            <a:r>
              <a:rPr lang="cs-CZ" dirty="0"/>
              <a:t>)</a:t>
            </a:r>
            <a:endParaRPr lang="en-US" dirty="0"/>
          </a:p>
        </p:txBody>
      </p:sp>
      <p:pic>
        <p:nvPicPr>
          <p:cNvPr id="3074" name="Picture 2" descr="Teorie motivace podle Maslowa | Mentem.cz">
            <a:extLst>
              <a:ext uri="{FF2B5EF4-FFF2-40B4-BE49-F238E27FC236}">
                <a16:creationId xmlns:a16="http://schemas.microsoft.com/office/drawing/2014/main" id="{B222954F-C8CC-1D40-D9AD-70914FEBF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"/>
            <a:ext cx="5311588" cy="448613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081" name="Text Placeholder 3">
            <a:extLst>
              <a:ext uri="{FF2B5EF4-FFF2-40B4-BE49-F238E27FC236}">
                <a16:creationId xmlns:a16="http://schemas.microsoft.com/office/drawing/2014/main" id="{C28F9C18-AEE5-52A0-EF97-D988594E79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13152" y="2995012"/>
            <a:ext cx="3657600" cy="2285950"/>
          </a:xfrm>
        </p:spPr>
        <p:txBody>
          <a:bodyPr/>
          <a:lstStyle/>
          <a:p>
            <a:endParaRPr lang="en-US"/>
          </a:p>
        </p:txBody>
      </p:sp>
      <p:pic>
        <p:nvPicPr>
          <p:cNvPr id="3076" name="Picture 4" descr="Four Defining Characteristics of Self-Transcendence">
            <a:extLst>
              <a:ext uri="{FF2B5EF4-FFF2-40B4-BE49-F238E27FC236}">
                <a16:creationId xmlns:a16="http://schemas.microsoft.com/office/drawing/2014/main" id="{ED1DF923-64E3-1455-BABB-7A8A850D5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555" y="1981199"/>
            <a:ext cx="37719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17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281FB1-2C11-6A6F-FC8B-153EE8AA7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Viktor </a:t>
            </a:r>
            <a:r>
              <a:rPr lang="cs-CZ" dirty="0" err="1"/>
              <a:t>Frankl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2403BD-DA1D-E925-F120-2D4C8BBB0C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Člověk a smysl</a:t>
            </a:r>
          </a:p>
          <a:p>
            <a:r>
              <a:rPr lang="cs-CZ" dirty="0"/>
              <a:t>Vykonáním činu</a:t>
            </a:r>
          </a:p>
          <a:p>
            <a:r>
              <a:rPr lang="cs-CZ" dirty="0"/>
              <a:t>Prožitím hodnoty – zážitku</a:t>
            </a:r>
          </a:p>
          <a:p>
            <a:r>
              <a:rPr lang="cs-CZ" dirty="0"/>
              <a:t>Utrpením (svoboda)</a:t>
            </a:r>
          </a:p>
        </p:txBody>
      </p:sp>
    </p:spTree>
    <p:extLst>
      <p:ext uri="{BB962C8B-B14F-4D97-AF65-F5344CB8AC3E}">
        <p14:creationId xmlns:p14="http://schemas.microsoft.com/office/powerpoint/2010/main" val="140488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E1C7A1-6C25-AB02-6247-AE10DBEBC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Vnitřní x vnější motivace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4D60FA-10A6-44CC-EECF-84FEA59A65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Vlastní x nevlastní</a:t>
            </a:r>
          </a:p>
          <a:p>
            <a:r>
              <a:rPr lang="cs-CZ" dirty="0"/>
              <a:t>Které se drží lépe?</a:t>
            </a:r>
          </a:p>
          <a:p>
            <a:r>
              <a:rPr lang="cs-CZ" dirty="0"/>
              <a:t>Výhody a nevýhody?</a:t>
            </a:r>
          </a:p>
          <a:p>
            <a:r>
              <a:rPr lang="cs-CZ" dirty="0"/>
              <a:t>Jak s nimi naložit?</a:t>
            </a:r>
          </a:p>
          <a:p>
            <a:r>
              <a:rPr lang="cs-CZ" dirty="0"/>
              <a:t>Trest/odměna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463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792766" y="4527352"/>
            <a:ext cx="674191" cy="355266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2250" spc="-4" dirty="0">
                <a:solidFill>
                  <a:srgbClr val="232323"/>
                </a:solidFill>
                <a:latin typeface="Palatino Linotype"/>
                <a:cs typeface="Palatino Linotype"/>
              </a:rPr>
              <a:t>nud</a:t>
            </a:r>
            <a:r>
              <a:rPr sz="2250" dirty="0">
                <a:solidFill>
                  <a:srgbClr val="232323"/>
                </a:solidFill>
                <a:latin typeface="Palatino Linotype"/>
                <a:cs typeface="Palatino Linotype"/>
              </a:rPr>
              <a:t>a</a:t>
            </a:r>
            <a:endParaRPr sz="2250">
              <a:latin typeface="Palatino Linotype"/>
              <a:cs typeface="Palatino Linotype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792141" y="757597"/>
            <a:ext cx="862608" cy="701514"/>
          </a:xfrm>
          <a:prstGeom prst="rect">
            <a:avLst/>
          </a:prstGeom>
        </p:spPr>
        <p:txBody>
          <a:bodyPr vert="horz" wrap="square" lIns="0" tIns="8930" rIns="0" bIns="0" rtlCol="0" anchor="b">
            <a:spAutoFit/>
          </a:bodyPr>
          <a:lstStyle/>
          <a:p>
            <a:pPr marL="8929">
              <a:lnSpc>
                <a:spcPct val="100000"/>
              </a:lnSpc>
              <a:spcBef>
                <a:spcPts val="70"/>
              </a:spcBef>
            </a:pPr>
            <a:r>
              <a:rPr sz="2250" spc="-4" dirty="0">
                <a:solidFill>
                  <a:srgbClr val="232323"/>
                </a:solidFill>
              </a:rPr>
              <a:t>úz</a:t>
            </a:r>
            <a:r>
              <a:rPr sz="2250" dirty="0">
                <a:solidFill>
                  <a:srgbClr val="232323"/>
                </a:solidFill>
              </a:rPr>
              <a:t>ko</a:t>
            </a:r>
            <a:r>
              <a:rPr sz="2250" spc="-4" dirty="0">
                <a:solidFill>
                  <a:srgbClr val="232323"/>
                </a:solidFill>
              </a:rPr>
              <a:t>s</a:t>
            </a:r>
            <a:r>
              <a:rPr sz="2250" dirty="0">
                <a:solidFill>
                  <a:srgbClr val="232323"/>
                </a:solidFill>
              </a:rPr>
              <a:t>t</a:t>
            </a:r>
            <a:endParaRPr sz="2250"/>
          </a:p>
        </p:txBody>
      </p:sp>
      <p:sp>
        <p:nvSpPr>
          <p:cNvPr id="5" name="object 5"/>
          <p:cNvSpPr txBox="1"/>
          <p:nvPr/>
        </p:nvSpPr>
        <p:spPr>
          <a:xfrm>
            <a:off x="2397088" y="2022875"/>
            <a:ext cx="307777" cy="2068562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8929">
              <a:lnSpc>
                <a:spcPts val="2373"/>
              </a:lnSpc>
            </a:pPr>
            <a:r>
              <a:rPr sz="2250" spc="-7" dirty="0">
                <a:solidFill>
                  <a:srgbClr val="546056"/>
                </a:solidFill>
                <a:latin typeface="Palatino Linotype"/>
                <a:cs typeface="Palatino Linotype"/>
              </a:rPr>
              <a:t>náročnost</a:t>
            </a:r>
            <a:r>
              <a:rPr sz="2250" spc="-56" dirty="0">
                <a:solidFill>
                  <a:srgbClr val="546056"/>
                </a:solidFill>
                <a:latin typeface="Palatino Linotype"/>
                <a:cs typeface="Palatino Linotype"/>
              </a:rPr>
              <a:t> </a:t>
            </a:r>
            <a:r>
              <a:rPr sz="2250" spc="-4" dirty="0">
                <a:solidFill>
                  <a:srgbClr val="546056"/>
                </a:solidFill>
                <a:latin typeface="Palatino Linotype"/>
                <a:cs typeface="Palatino Linotype"/>
              </a:rPr>
              <a:t>úkolu</a:t>
            </a:r>
            <a:endParaRPr sz="2250">
              <a:latin typeface="Palatino Linotype"/>
              <a:cs typeface="Palatino Linotype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92519" y="794742"/>
            <a:ext cx="6638465" cy="4513142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801320" y="5581055"/>
            <a:ext cx="1441252" cy="355266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2250" spc="-4" dirty="0">
                <a:solidFill>
                  <a:srgbClr val="546056"/>
                </a:solidFill>
                <a:latin typeface="Palatino Linotype"/>
                <a:cs typeface="Palatino Linotype"/>
              </a:rPr>
              <a:t>dovednosti</a:t>
            </a:r>
            <a:endParaRPr sz="2250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61742" y="5411391"/>
            <a:ext cx="633115" cy="355266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2250" dirty="0">
                <a:solidFill>
                  <a:srgbClr val="546056"/>
                </a:solidFill>
                <a:latin typeface="Palatino Linotype"/>
                <a:cs typeface="Palatino Linotype"/>
              </a:rPr>
              <a:t>malé</a:t>
            </a:r>
            <a:endParaRPr sz="2250">
              <a:latin typeface="Palatino Linotype"/>
              <a:cs typeface="Palatino Linotyp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96375" y="5411391"/>
            <a:ext cx="695175" cy="355266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2250" spc="-4" dirty="0">
                <a:solidFill>
                  <a:srgbClr val="546056"/>
                </a:solidFill>
                <a:latin typeface="Palatino Linotype"/>
                <a:cs typeface="Palatino Linotype"/>
              </a:rPr>
              <a:t>v</a:t>
            </a:r>
            <a:r>
              <a:rPr sz="2250" dirty="0">
                <a:solidFill>
                  <a:srgbClr val="546056"/>
                </a:solidFill>
                <a:latin typeface="Palatino Linotype"/>
                <a:cs typeface="Palatino Linotype"/>
              </a:rPr>
              <a:t>elké</a:t>
            </a:r>
            <a:endParaRPr sz="2250">
              <a:latin typeface="Palatino Linotype"/>
              <a:cs typeface="Palatino Linotyp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67982" y="4458567"/>
            <a:ext cx="307777" cy="7112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8929">
              <a:lnSpc>
                <a:spcPts val="2373"/>
              </a:lnSpc>
            </a:pPr>
            <a:r>
              <a:rPr sz="2250" spc="-4" dirty="0">
                <a:solidFill>
                  <a:srgbClr val="546056"/>
                </a:solidFill>
                <a:latin typeface="Palatino Linotype"/>
                <a:cs typeface="Palatino Linotype"/>
              </a:rPr>
              <a:t>n</a:t>
            </a:r>
            <a:r>
              <a:rPr sz="2250" dirty="0">
                <a:solidFill>
                  <a:srgbClr val="546056"/>
                </a:solidFill>
                <a:latin typeface="Palatino Linotype"/>
                <a:cs typeface="Palatino Linotype"/>
              </a:rPr>
              <a:t>ízká</a:t>
            </a:r>
            <a:endParaRPr sz="2250">
              <a:latin typeface="Palatino Linotype"/>
              <a:cs typeface="Palatino Linotyp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67982" y="967868"/>
            <a:ext cx="307777" cy="91707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8929">
              <a:lnSpc>
                <a:spcPts val="2373"/>
              </a:lnSpc>
            </a:pPr>
            <a:r>
              <a:rPr sz="2250" spc="-4" dirty="0">
                <a:solidFill>
                  <a:srgbClr val="546056"/>
                </a:solidFill>
                <a:latin typeface="Palatino Linotype"/>
                <a:cs typeface="Palatino Linotype"/>
              </a:rPr>
              <a:t>vysoká</a:t>
            </a:r>
            <a:endParaRPr sz="2250">
              <a:latin typeface="Palatino Linotype"/>
              <a:cs typeface="Palatino Linotype"/>
            </a:endParaRPr>
          </a:p>
        </p:txBody>
      </p:sp>
      <p:sp>
        <p:nvSpPr>
          <p:cNvPr id="12" name="object 12"/>
          <p:cNvSpPr txBox="1"/>
          <p:nvPr/>
        </p:nvSpPr>
        <p:spPr>
          <a:xfrm rot="19620000">
            <a:off x="7857760" y="1673820"/>
            <a:ext cx="1513564" cy="2884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39"/>
              </a:lnSpc>
            </a:pPr>
            <a:r>
              <a:rPr sz="2250" spc="-18" dirty="0">
                <a:solidFill>
                  <a:srgbClr val="546056"/>
                </a:solidFill>
                <a:latin typeface="Palatino Linotype"/>
                <a:cs typeface="Palatino Linotype"/>
              </a:rPr>
              <a:t>pásmo</a:t>
            </a:r>
            <a:r>
              <a:rPr sz="2250" spc="-60" dirty="0">
                <a:solidFill>
                  <a:srgbClr val="546056"/>
                </a:solidFill>
                <a:latin typeface="Palatino Linotype"/>
                <a:cs typeface="Palatino Linotype"/>
              </a:rPr>
              <a:t> </a:t>
            </a:r>
            <a:r>
              <a:rPr sz="3375" spc="-37" baseline="1736" dirty="0">
                <a:solidFill>
                  <a:srgbClr val="546056"/>
                </a:solidFill>
                <a:latin typeface="Palatino Linotype"/>
                <a:cs typeface="Palatino Linotype"/>
              </a:rPr>
              <a:t>flow</a:t>
            </a:r>
            <a:endParaRPr sz="3375" baseline="1736">
              <a:latin typeface="Palatino Linotype"/>
              <a:cs typeface="Palatino Linotype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171412" y="2626678"/>
            <a:ext cx="3095923" cy="2085082"/>
            <a:chOff x="3765209" y="3735720"/>
            <a:chExt cx="4403090" cy="2965450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65209" y="6071272"/>
              <a:ext cx="629694" cy="62964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838327" y="6144390"/>
              <a:ext cx="375920" cy="375920"/>
            </a:xfrm>
            <a:custGeom>
              <a:avLst/>
              <a:gdLst/>
              <a:ahLst/>
              <a:cxnLst/>
              <a:rect l="l" t="t" r="r" b="b"/>
              <a:pathLst>
                <a:path w="375920" h="375920">
                  <a:moveTo>
                    <a:pt x="187847" y="0"/>
                  </a:moveTo>
                  <a:lnTo>
                    <a:pt x="140195" y="6112"/>
                  </a:lnTo>
                  <a:lnTo>
                    <a:pt x="95074" y="24450"/>
                  </a:lnTo>
                  <a:lnTo>
                    <a:pt x="55019" y="55012"/>
                  </a:lnTo>
                  <a:lnTo>
                    <a:pt x="24453" y="95063"/>
                  </a:lnTo>
                  <a:lnTo>
                    <a:pt x="6113" y="140178"/>
                  </a:lnTo>
                  <a:lnTo>
                    <a:pt x="0" y="187824"/>
                  </a:lnTo>
                  <a:lnTo>
                    <a:pt x="6113" y="235471"/>
                  </a:lnTo>
                  <a:lnTo>
                    <a:pt x="24453" y="280585"/>
                  </a:lnTo>
                  <a:lnTo>
                    <a:pt x="55019" y="320636"/>
                  </a:lnTo>
                  <a:lnTo>
                    <a:pt x="95074" y="351199"/>
                  </a:lnTo>
                  <a:lnTo>
                    <a:pt x="140195" y="369536"/>
                  </a:lnTo>
                  <a:lnTo>
                    <a:pt x="187847" y="375649"/>
                  </a:lnTo>
                  <a:lnTo>
                    <a:pt x="235499" y="369536"/>
                  </a:lnTo>
                  <a:lnTo>
                    <a:pt x="280619" y="351199"/>
                  </a:lnTo>
                  <a:lnTo>
                    <a:pt x="320675" y="320636"/>
                  </a:lnTo>
                  <a:lnTo>
                    <a:pt x="351242" y="280585"/>
                  </a:lnTo>
                  <a:lnTo>
                    <a:pt x="369582" y="235471"/>
                  </a:lnTo>
                  <a:lnTo>
                    <a:pt x="375695" y="187824"/>
                  </a:lnTo>
                  <a:lnTo>
                    <a:pt x="369582" y="140178"/>
                  </a:lnTo>
                  <a:lnTo>
                    <a:pt x="351242" y="95063"/>
                  </a:lnTo>
                  <a:lnTo>
                    <a:pt x="320675" y="55012"/>
                  </a:lnTo>
                  <a:lnTo>
                    <a:pt x="280619" y="24450"/>
                  </a:lnTo>
                  <a:lnTo>
                    <a:pt x="235499" y="6112"/>
                  </a:lnTo>
                  <a:lnTo>
                    <a:pt x="187847" y="0"/>
                  </a:lnTo>
                  <a:close/>
                </a:path>
              </a:pathLst>
            </a:custGeom>
            <a:solidFill>
              <a:srgbClr val="797979"/>
            </a:solidFill>
          </p:spPr>
          <p:txBody>
            <a:bodyPr wrap="square" lIns="0" tIns="0" rIns="0" bIns="0" rtlCol="0"/>
            <a:lstStyle/>
            <a:p>
              <a:endParaRPr sz="1266"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38490" y="3735720"/>
              <a:ext cx="629694" cy="629648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7611609" y="3808838"/>
              <a:ext cx="375920" cy="375920"/>
            </a:xfrm>
            <a:custGeom>
              <a:avLst/>
              <a:gdLst/>
              <a:ahLst/>
              <a:cxnLst/>
              <a:rect l="l" t="t" r="r" b="b"/>
              <a:pathLst>
                <a:path w="375920" h="375920">
                  <a:moveTo>
                    <a:pt x="187846" y="0"/>
                  </a:moveTo>
                  <a:lnTo>
                    <a:pt x="140194" y="6112"/>
                  </a:lnTo>
                  <a:lnTo>
                    <a:pt x="95074" y="24450"/>
                  </a:lnTo>
                  <a:lnTo>
                    <a:pt x="55019" y="55012"/>
                  </a:lnTo>
                  <a:lnTo>
                    <a:pt x="24453" y="95063"/>
                  </a:lnTo>
                  <a:lnTo>
                    <a:pt x="6113" y="140177"/>
                  </a:lnTo>
                  <a:lnTo>
                    <a:pt x="0" y="187824"/>
                  </a:lnTo>
                  <a:lnTo>
                    <a:pt x="6113" y="235470"/>
                  </a:lnTo>
                  <a:lnTo>
                    <a:pt x="24453" y="280584"/>
                  </a:lnTo>
                  <a:lnTo>
                    <a:pt x="55019" y="320635"/>
                  </a:lnTo>
                  <a:lnTo>
                    <a:pt x="95074" y="351198"/>
                  </a:lnTo>
                  <a:lnTo>
                    <a:pt x="140194" y="369535"/>
                  </a:lnTo>
                  <a:lnTo>
                    <a:pt x="187846" y="375648"/>
                  </a:lnTo>
                  <a:lnTo>
                    <a:pt x="235498" y="369535"/>
                  </a:lnTo>
                  <a:lnTo>
                    <a:pt x="280618" y="351198"/>
                  </a:lnTo>
                  <a:lnTo>
                    <a:pt x="320674" y="320635"/>
                  </a:lnTo>
                  <a:lnTo>
                    <a:pt x="351240" y="280584"/>
                  </a:lnTo>
                  <a:lnTo>
                    <a:pt x="369580" y="235470"/>
                  </a:lnTo>
                  <a:lnTo>
                    <a:pt x="375694" y="187824"/>
                  </a:lnTo>
                  <a:lnTo>
                    <a:pt x="369580" y="140177"/>
                  </a:lnTo>
                  <a:lnTo>
                    <a:pt x="351240" y="95063"/>
                  </a:lnTo>
                  <a:lnTo>
                    <a:pt x="320674" y="55012"/>
                  </a:lnTo>
                  <a:lnTo>
                    <a:pt x="280618" y="24450"/>
                  </a:lnTo>
                  <a:lnTo>
                    <a:pt x="235498" y="6112"/>
                  </a:lnTo>
                  <a:lnTo>
                    <a:pt x="187846" y="0"/>
                  </a:lnTo>
                  <a:close/>
                </a:path>
              </a:pathLst>
            </a:custGeom>
            <a:solidFill>
              <a:srgbClr val="797979"/>
            </a:solidFill>
          </p:spPr>
          <p:txBody>
            <a:bodyPr wrap="square" lIns="0" tIns="0" rIns="0" bIns="0" rtlCol="0"/>
            <a:lstStyle/>
            <a:p>
              <a:endParaRPr sz="1266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847560" y="2700230"/>
            <a:ext cx="230832" cy="1977033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8929">
              <a:lnSpc>
                <a:spcPts val="1796"/>
              </a:lnSpc>
            </a:pPr>
            <a:r>
              <a:rPr sz="1687" spc="-4" dirty="0">
                <a:solidFill>
                  <a:srgbClr val="444444"/>
                </a:solidFill>
                <a:latin typeface="Palatino Linotype"/>
                <a:cs typeface="Palatino Linotype"/>
              </a:rPr>
              <a:t>vzrůstající</a:t>
            </a:r>
            <a:r>
              <a:rPr sz="1687" spc="-42" dirty="0">
                <a:solidFill>
                  <a:srgbClr val="444444"/>
                </a:solidFill>
                <a:latin typeface="Palatino Linotype"/>
                <a:cs typeface="Palatino Linotype"/>
              </a:rPr>
              <a:t> </a:t>
            </a:r>
            <a:r>
              <a:rPr sz="1687" spc="-7" dirty="0">
                <a:solidFill>
                  <a:srgbClr val="444444"/>
                </a:solidFill>
                <a:latin typeface="Palatino Linotype"/>
                <a:cs typeface="Palatino Linotype"/>
              </a:rPr>
              <a:t>náročnost</a:t>
            </a:r>
            <a:endParaRPr sz="1687">
              <a:latin typeface="Palatino Linotype"/>
              <a:cs typeface="Palatino Linotype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622602" y="4679157"/>
            <a:ext cx="2117229" cy="268640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1687" spc="-4" dirty="0">
                <a:solidFill>
                  <a:srgbClr val="444444"/>
                </a:solidFill>
                <a:latin typeface="Palatino Linotype"/>
                <a:cs typeface="Palatino Linotype"/>
              </a:rPr>
              <a:t>vzrůstající</a:t>
            </a:r>
            <a:r>
              <a:rPr sz="1687" spc="-39" dirty="0">
                <a:solidFill>
                  <a:srgbClr val="444444"/>
                </a:solidFill>
                <a:latin typeface="Palatino Linotype"/>
                <a:cs typeface="Palatino Linotype"/>
              </a:rPr>
              <a:t> </a:t>
            </a:r>
            <a:r>
              <a:rPr sz="1687" spc="-4" dirty="0">
                <a:solidFill>
                  <a:srgbClr val="444444"/>
                </a:solidFill>
                <a:latin typeface="Palatino Linotype"/>
                <a:cs typeface="Palatino Linotype"/>
              </a:rPr>
              <a:t>dovednosti</a:t>
            </a:r>
            <a:endParaRPr sz="1687">
              <a:latin typeface="Palatino Linotype"/>
              <a:cs typeface="Palatino Linotyp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577953" y="2223493"/>
            <a:ext cx="2117229" cy="268640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1687" spc="-4" dirty="0">
                <a:solidFill>
                  <a:srgbClr val="444444"/>
                </a:solidFill>
                <a:latin typeface="Palatino Linotype"/>
                <a:cs typeface="Palatino Linotype"/>
              </a:rPr>
              <a:t>vzrůstající</a:t>
            </a:r>
            <a:r>
              <a:rPr sz="1687" spc="-39" dirty="0">
                <a:solidFill>
                  <a:srgbClr val="444444"/>
                </a:solidFill>
                <a:latin typeface="Palatino Linotype"/>
                <a:cs typeface="Palatino Linotype"/>
              </a:rPr>
              <a:t> </a:t>
            </a:r>
            <a:r>
              <a:rPr sz="1687" spc="-4" dirty="0">
                <a:solidFill>
                  <a:srgbClr val="444444"/>
                </a:solidFill>
                <a:latin typeface="Palatino Linotype"/>
                <a:cs typeface="Palatino Linotype"/>
              </a:rPr>
              <a:t>dovednosti</a:t>
            </a:r>
            <a:endParaRPr sz="1687">
              <a:latin typeface="Palatino Linotype"/>
              <a:cs typeface="Palatino Linotyp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213003" y="2771487"/>
            <a:ext cx="230832" cy="1977033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8929">
              <a:lnSpc>
                <a:spcPts val="1796"/>
              </a:lnSpc>
            </a:pPr>
            <a:r>
              <a:rPr sz="1687" spc="-4" dirty="0">
                <a:solidFill>
                  <a:srgbClr val="444444"/>
                </a:solidFill>
                <a:latin typeface="Palatino Linotype"/>
                <a:cs typeface="Palatino Linotype"/>
              </a:rPr>
              <a:t>vzrůstající</a:t>
            </a:r>
            <a:r>
              <a:rPr sz="1687" spc="-42" dirty="0">
                <a:solidFill>
                  <a:srgbClr val="444444"/>
                </a:solidFill>
                <a:latin typeface="Palatino Linotype"/>
                <a:cs typeface="Palatino Linotype"/>
              </a:rPr>
              <a:t> </a:t>
            </a:r>
            <a:r>
              <a:rPr sz="1687" spc="-7" dirty="0">
                <a:solidFill>
                  <a:srgbClr val="444444"/>
                </a:solidFill>
                <a:latin typeface="Palatino Linotype"/>
                <a:cs typeface="Palatino Linotype"/>
              </a:rPr>
              <a:t>náročnost</a:t>
            </a:r>
            <a:endParaRPr sz="1687">
              <a:latin typeface="Palatino Linotype"/>
              <a:cs typeface="Palatino Linotype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366119" y="3220920"/>
            <a:ext cx="0" cy="993428"/>
          </a:xfrm>
          <a:custGeom>
            <a:avLst/>
            <a:gdLst/>
            <a:ahLst/>
            <a:cxnLst/>
            <a:rect l="l" t="t" r="r" b="b"/>
            <a:pathLst>
              <a:path h="1412875">
                <a:moveTo>
                  <a:pt x="4" y="0"/>
                </a:moveTo>
                <a:lnTo>
                  <a:pt x="4" y="31749"/>
                </a:lnTo>
                <a:lnTo>
                  <a:pt x="0" y="1412520"/>
                </a:lnTo>
              </a:path>
            </a:pathLst>
          </a:custGeom>
          <a:ln w="63499">
            <a:solidFill>
              <a:srgbClr val="717D75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23" name="object 23"/>
          <p:cNvSpPr/>
          <p:nvPr/>
        </p:nvSpPr>
        <p:spPr>
          <a:xfrm>
            <a:off x="7031447" y="3228773"/>
            <a:ext cx="0" cy="993428"/>
          </a:xfrm>
          <a:custGeom>
            <a:avLst/>
            <a:gdLst/>
            <a:ahLst/>
            <a:cxnLst/>
            <a:rect l="l" t="t" r="r" b="b"/>
            <a:pathLst>
              <a:path h="1412875">
                <a:moveTo>
                  <a:pt x="4" y="0"/>
                </a:moveTo>
                <a:lnTo>
                  <a:pt x="4" y="31749"/>
                </a:lnTo>
                <a:lnTo>
                  <a:pt x="0" y="1412520"/>
                </a:lnTo>
              </a:path>
            </a:pathLst>
          </a:custGeom>
          <a:ln w="63499">
            <a:solidFill>
              <a:srgbClr val="717D75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grpSp>
        <p:nvGrpSpPr>
          <p:cNvPr id="24" name="object 24"/>
          <p:cNvGrpSpPr/>
          <p:nvPr/>
        </p:nvGrpSpPr>
        <p:grpSpPr>
          <a:xfrm>
            <a:off x="4171412" y="2626678"/>
            <a:ext cx="3095923" cy="2085082"/>
            <a:chOff x="3765209" y="3735720"/>
            <a:chExt cx="4403090" cy="2965450"/>
          </a:xfrm>
        </p:grpSpPr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65209" y="3735720"/>
              <a:ext cx="629694" cy="629648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3838327" y="3808838"/>
              <a:ext cx="375920" cy="375920"/>
            </a:xfrm>
            <a:custGeom>
              <a:avLst/>
              <a:gdLst/>
              <a:ahLst/>
              <a:cxnLst/>
              <a:rect l="l" t="t" r="r" b="b"/>
              <a:pathLst>
                <a:path w="375920" h="375920">
                  <a:moveTo>
                    <a:pt x="187847" y="0"/>
                  </a:moveTo>
                  <a:lnTo>
                    <a:pt x="140195" y="6112"/>
                  </a:lnTo>
                  <a:lnTo>
                    <a:pt x="95074" y="24450"/>
                  </a:lnTo>
                  <a:lnTo>
                    <a:pt x="55019" y="55012"/>
                  </a:lnTo>
                  <a:lnTo>
                    <a:pt x="24453" y="95063"/>
                  </a:lnTo>
                  <a:lnTo>
                    <a:pt x="6113" y="140177"/>
                  </a:lnTo>
                  <a:lnTo>
                    <a:pt x="0" y="187824"/>
                  </a:lnTo>
                  <a:lnTo>
                    <a:pt x="6113" y="235470"/>
                  </a:lnTo>
                  <a:lnTo>
                    <a:pt x="24453" y="280584"/>
                  </a:lnTo>
                  <a:lnTo>
                    <a:pt x="55019" y="320635"/>
                  </a:lnTo>
                  <a:lnTo>
                    <a:pt x="95074" y="351198"/>
                  </a:lnTo>
                  <a:lnTo>
                    <a:pt x="140195" y="369535"/>
                  </a:lnTo>
                  <a:lnTo>
                    <a:pt x="187847" y="375648"/>
                  </a:lnTo>
                  <a:lnTo>
                    <a:pt x="235499" y="369535"/>
                  </a:lnTo>
                  <a:lnTo>
                    <a:pt x="280619" y="351198"/>
                  </a:lnTo>
                  <a:lnTo>
                    <a:pt x="320675" y="320635"/>
                  </a:lnTo>
                  <a:lnTo>
                    <a:pt x="351242" y="280584"/>
                  </a:lnTo>
                  <a:lnTo>
                    <a:pt x="369582" y="235470"/>
                  </a:lnTo>
                  <a:lnTo>
                    <a:pt x="375695" y="187824"/>
                  </a:lnTo>
                  <a:lnTo>
                    <a:pt x="369582" y="140177"/>
                  </a:lnTo>
                  <a:lnTo>
                    <a:pt x="351242" y="95063"/>
                  </a:lnTo>
                  <a:lnTo>
                    <a:pt x="320675" y="55012"/>
                  </a:lnTo>
                  <a:lnTo>
                    <a:pt x="280619" y="24450"/>
                  </a:lnTo>
                  <a:lnTo>
                    <a:pt x="235499" y="6112"/>
                  </a:lnTo>
                  <a:lnTo>
                    <a:pt x="187847" y="0"/>
                  </a:lnTo>
                  <a:close/>
                </a:path>
              </a:pathLst>
            </a:custGeom>
            <a:solidFill>
              <a:srgbClr val="941100"/>
            </a:solidFill>
          </p:spPr>
          <p:txBody>
            <a:bodyPr wrap="square" lIns="0" tIns="0" rIns="0" bIns="0" rtlCol="0"/>
            <a:lstStyle/>
            <a:p>
              <a:endParaRPr sz="1266"/>
            </a:p>
          </p:txBody>
        </p:sp>
        <p:pic>
          <p:nvPicPr>
            <p:cNvPr id="27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38490" y="6071272"/>
              <a:ext cx="629694" cy="629648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7611609" y="6144390"/>
              <a:ext cx="375920" cy="375920"/>
            </a:xfrm>
            <a:custGeom>
              <a:avLst/>
              <a:gdLst/>
              <a:ahLst/>
              <a:cxnLst/>
              <a:rect l="l" t="t" r="r" b="b"/>
              <a:pathLst>
                <a:path w="375920" h="375920">
                  <a:moveTo>
                    <a:pt x="187846" y="0"/>
                  </a:moveTo>
                  <a:lnTo>
                    <a:pt x="140194" y="6112"/>
                  </a:lnTo>
                  <a:lnTo>
                    <a:pt x="95074" y="24450"/>
                  </a:lnTo>
                  <a:lnTo>
                    <a:pt x="55019" y="55012"/>
                  </a:lnTo>
                  <a:lnTo>
                    <a:pt x="24453" y="95063"/>
                  </a:lnTo>
                  <a:lnTo>
                    <a:pt x="6113" y="140178"/>
                  </a:lnTo>
                  <a:lnTo>
                    <a:pt x="0" y="187824"/>
                  </a:lnTo>
                  <a:lnTo>
                    <a:pt x="6113" y="235471"/>
                  </a:lnTo>
                  <a:lnTo>
                    <a:pt x="24453" y="280585"/>
                  </a:lnTo>
                  <a:lnTo>
                    <a:pt x="55019" y="320636"/>
                  </a:lnTo>
                  <a:lnTo>
                    <a:pt x="95074" y="351199"/>
                  </a:lnTo>
                  <a:lnTo>
                    <a:pt x="140194" y="369536"/>
                  </a:lnTo>
                  <a:lnTo>
                    <a:pt x="187846" y="375649"/>
                  </a:lnTo>
                  <a:lnTo>
                    <a:pt x="235498" y="369536"/>
                  </a:lnTo>
                  <a:lnTo>
                    <a:pt x="280618" y="351199"/>
                  </a:lnTo>
                  <a:lnTo>
                    <a:pt x="320674" y="320636"/>
                  </a:lnTo>
                  <a:lnTo>
                    <a:pt x="351240" y="280585"/>
                  </a:lnTo>
                  <a:lnTo>
                    <a:pt x="369580" y="235471"/>
                  </a:lnTo>
                  <a:lnTo>
                    <a:pt x="375694" y="187824"/>
                  </a:lnTo>
                  <a:lnTo>
                    <a:pt x="369580" y="140178"/>
                  </a:lnTo>
                  <a:lnTo>
                    <a:pt x="351240" y="95063"/>
                  </a:lnTo>
                  <a:lnTo>
                    <a:pt x="320674" y="55012"/>
                  </a:lnTo>
                  <a:lnTo>
                    <a:pt x="280618" y="24450"/>
                  </a:lnTo>
                  <a:lnTo>
                    <a:pt x="235498" y="6112"/>
                  </a:lnTo>
                  <a:lnTo>
                    <a:pt x="187846" y="0"/>
                  </a:lnTo>
                  <a:close/>
                </a:path>
              </a:pathLst>
            </a:custGeom>
            <a:solidFill>
              <a:srgbClr val="0433FF"/>
            </a:solidFill>
          </p:spPr>
          <p:txBody>
            <a:bodyPr wrap="square" lIns="0" tIns="0" rIns="0" bIns="0" rtlCol="0"/>
            <a:lstStyle/>
            <a:p>
              <a:endParaRPr sz="1266"/>
            </a:p>
          </p:txBody>
        </p:sp>
        <p:sp>
          <p:nvSpPr>
            <p:cNvPr id="29" name="object 29"/>
            <p:cNvSpPr/>
            <p:nvPr/>
          </p:nvSpPr>
          <p:spPr>
            <a:xfrm>
              <a:off x="4406338" y="6347236"/>
              <a:ext cx="2866390" cy="0"/>
            </a:xfrm>
            <a:custGeom>
              <a:avLst/>
              <a:gdLst/>
              <a:ahLst/>
              <a:cxnLst/>
              <a:rect l="l" t="t" r="r" b="b"/>
              <a:pathLst>
                <a:path w="2866390">
                  <a:moveTo>
                    <a:pt x="2866220" y="0"/>
                  </a:moveTo>
                  <a:lnTo>
                    <a:pt x="2834470" y="0"/>
                  </a:lnTo>
                  <a:lnTo>
                    <a:pt x="0" y="2"/>
                  </a:lnTo>
                </a:path>
              </a:pathLst>
            </a:custGeom>
            <a:ln w="63500">
              <a:solidFill>
                <a:srgbClr val="717D75"/>
              </a:solidFill>
            </a:ln>
          </p:spPr>
          <p:txBody>
            <a:bodyPr wrap="square" lIns="0" tIns="0" rIns="0" bIns="0" rtlCol="0"/>
            <a:lstStyle/>
            <a:p>
              <a:endParaRPr sz="1266"/>
            </a:p>
          </p:txBody>
        </p:sp>
        <p:sp>
          <p:nvSpPr>
            <p:cNvPr id="30" name="object 30"/>
            <p:cNvSpPr/>
            <p:nvPr/>
          </p:nvSpPr>
          <p:spPr>
            <a:xfrm>
              <a:off x="7176041" y="6217696"/>
              <a:ext cx="259079" cy="259079"/>
            </a:xfrm>
            <a:custGeom>
              <a:avLst/>
              <a:gdLst/>
              <a:ahLst/>
              <a:cxnLst/>
              <a:rect l="l" t="t" r="r" b="b"/>
              <a:pathLst>
                <a:path w="259079" h="259079">
                  <a:moveTo>
                    <a:pt x="0" y="0"/>
                  </a:moveTo>
                  <a:lnTo>
                    <a:pt x="64770" y="129539"/>
                  </a:lnTo>
                  <a:lnTo>
                    <a:pt x="0" y="259079"/>
                  </a:lnTo>
                  <a:lnTo>
                    <a:pt x="259079" y="1295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17D75"/>
            </a:solidFill>
          </p:spPr>
          <p:txBody>
            <a:bodyPr wrap="square" lIns="0" tIns="0" rIns="0" bIns="0" rtlCol="0"/>
            <a:lstStyle/>
            <a:p>
              <a:endParaRPr sz="1266"/>
            </a:p>
          </p:txBody>
        </p:sp>
        <p:sp>
          <p:nvSpPr>
            <p:cNvPr id="31" name="object 31"/>
            <p:cNvSpPr/>
            <p:nvPr/>
          </p:nvSpPr>
          <p:spPr>
            <a:xfrm>
              <a:off x="4393704" y="4043696"/>
              <a:ext cx="2894330" cy="0"/>
            </a:xfrm>
            <a:custGeom>
              <a:avLst/>
              <a:gdLst/>
              <a:ahLst/>
              <a:cxnLst/>
              <a:rect l="l" t="t" r="r" b="b"/>
              <a:pathLst>
                <a:path w="2894329">
                  <a:moveTo>
                    <a:pt x="2894161" y="0"/>
                  </a:moveTo>
                  <a:lnTo>
                    <a:pt x="2868761" y="0"/>
                  </a:lnTo>
                  <a:lnTo>
                    <a:pt x="0" y="2"/>
                  </a:lnTo>
                </a:path>
              </a:pathLst>
            </a:custGeom>
            <a:ln w="50800">
              <a:solidFill>
                <a:srgbClr val="717D75"/>
              </a:solidFill>
            </a:ln>
          </p:spPr>
          <p:txBody>
            <a:bodyPr wrap="square" lIns="0" tIns="0" rIns="0" bIns="0" rtlCol="0"/>
            <a:lstStyle/>
            <a:p>
              <a:endParaRPr sz="1266"/>
            </a:p>
          </p:txBody>
        </p:sp>
        <p:sp>
          <p:nvSpPr>
            <p:cNvPr id="32" name="object 32"/>
            <p:cNvSpPr/>
            <p:nvPr/>
          </p:nvSpPr>
          <p:spPr>
            <a:xfrm>
              <a:off x="7209125" y="3937015"/>
              <a:ext cx="213360" cy="213360"/>
            </a:xfrm>
            <a:custGeom>
              <a:avLst/>
              <a:gdLst/>
              <a:ahLst/>
              <a:cxnLst/>
              <a:rect l="l" t="t" r="r" b="b"/>
              <a:pathLst>
                <a:path w="213359" h="213360">
                  <a:moveTo>
                    <a:pt x="0" y="0"/>
                  </a:moveTo>
                  <a:lnTo>
                    <a:pt x="53340" y="106680"/>
                  </a:lnTo>
                  <a:lnTo>
                    <a:pt x="0" y="213360"/>
                  </a:lnTo>
                  <a:lnTo>
                    <a:pt x="213360" y="1066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17D75"/>
            </a:solidFill>
          </p:spPr>
          <p:txBody>
            <a:bodyPr wrap="square" lIns="0" tIns="0" rIns="0" bIns="0" rtlCol="0"/>
            <a:lstStyle/>
            <a:p>
              <a:endParaRPr sz="1266"/>
            </a:p>
          </p:txBody>
        </p:sp>
        <p:sp>
          <p:nvSpPr>
            <p:cNvPr id="33" name="object 33"/>
            <p:cNvSpPr/>
            <p:nvPr/>
          </p:nvSpPr>
          <p:spPr>
            <a:xfrm>
              <a:off x="3912578" y="4418304"/>
              <a:ext cx="4050029" cy="270510"/>
            </a:xfrm>
            <a:custGeom>
              <a:avLst/>
              <a:gdLst/>
              <a:ahLst/>
              <a:cxnLst/>
              <a:rect l="l" t="t" r="r" b="b"/>
              <a:pathLst>
                <a:path w="4050029" h="270510">
                  <a:moveTo>
                    <a:pt x="259080" y="259080"/>
                  </a:moveTo>
                  <a:lnTo>
                    <a:pt x="129552" y="0"/>
                  </a:lnTo>
                  <a:lnTo>
                    <a:pt x="0" y="259080"/>
                  </a:lnTo>
                  <a:lnTo>
                    <a:pt x="129540" y="194310"/>
                  </a:lnTo>
                  <a:lnTo>
                    <a:pt x="259080" y="259080"/>
                  </a:lnTo>
                  <a:close/>
                </a:path>
                <a:path w="4050029" h="270510">
                  <a:moveTo>
                    <a:pt x="4049776" y="270256"/>
                  </a:moveTo>
                  <a:lnTo>
                    <a:pt x="3920236" y="11176"/>
                  </a:lnTo>
                  <a:lnTo>
                    <a:pt x="3790696" y="270256"/>
                  </a:lnTo>
                  <a:lnTo>
                    <a:pt x="3920236" y="205486"/>
                  </a:lnTo>
                  <a:lnTo>
                    <a:pt x="4049776" y="270256"/>
                  </a:lnTo>
                  <a:close/>
                </a:path>
              </a:pathLst>
            </a:custGeom>
            <a:solidFill>
              <a:srgbClr val="717D75"/>
            </a:solidFill>
          </p:spPr>
          <p:txBody>
            <a:bodyPr wrap="square" lIns="0" tIns="0" rIns="0" bIns="0" rtlCol="0"/>
            <a:lstStyle/>
            <a:p>
              <a:endParaRPr sz="1266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06203" y="759412"/>
            <a:ext cx="4618881" cy="501460"/>
          </a:xfrm>
          <a:prstGeom prst="rect">
            <a:avLst/>
          </a:prstGeom>
        </p:spPr>
        <p:txBody>
          <a:bodyPr vert="horz" wrap="square" lIns="0" tIns="8930" rIns="0" bIns="0" rtlCol="0" anchor="b">
            <a:spAutoFit/>
          </a:bodyPr>
          <a:lstStyle/>
          <a:p>
            <a:pPr marL="8929">
              <a:lnSpc>
                <a:spcPct val="100000"/>
              </a:lnSpc>
              <a:spcBef>
                <a:spcPts val="70"/>
              </a:spcBef>
            </a:pPr>
            <a:r>
              <a:rPr spc="-4" dirty="0"/>
              <a:t>Flow</a:t>
            </a:r>
            <a:r>
              <a:rPr spc="-53" dirty="0"/>
              <a:t> </a:t>
            </a:r>
            <a:r>
              <a:rPr spc="-4" dirty="0"/>
              <a:t>fenomen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15183" y="2160694"/>
            <a:ext cx="177576" cy="18674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15183" y="2825063"/>
            <a:ext cx="177576" cy="18674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15183" y="3489433"/>
            <a:ext cx="177576" cy="18674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15183" y="4153801"/>
            <a:ext cx="177576" cy="18674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015183" y="5268227"/>
            <a:ext cx="177576" cy="18674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318742" y="2044898"/>
            <a:ext cx="7864376" cy="4371302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2250" spc="-11" dirty="0">
                <a:solidFill>
                  <a:srgbClr val="546056"/>
                </a:solidFill>
                <a:latin typeface="Palatino Linotype"/>
                <a:cs typeface="Palatino Linotype"/>
              </a:rPr>
              <a:t>vrcholový </a:t>
            </a:r>
            <a:r>
              <a:rPr sz="2250" spc="-4" dirty="0">
                <a:solidFill>
                  <a:srgbClr val="546056"/>
                </a:solidFill>
                <a:latin typeface="Palatino Linotype"/>
                <a:cs typeface="Palatino Linotype"/>
              </a:rPr>
              <a:t>zážitek</a:t>
            </a:r>
            <a:endParaRPr sz="2250">
              <a:latin typeface="Palatino Linotype"/>
              <a:cs typeface="Palatino Linotype"/>
            </a:endParaRPr>
          </a:p>
          <a:p>
            <a:pPr marL="8929" marR="2661845">
              <a:lnSpc>
                <a:spcPct val="192700"/>
              </a:lnSpc>
              <a:spcBef>
                <a:spcPts val="70"/>
              </a:spcBef>
            </a:pPr>
            <a:r>
              <a:rPr sz="2250" spc="-4" dirty="0">
                <a:solidFill>
                  <a:srgbClr val="546056"/>
                </a:solidFill>
                <a:latin typeface="Palatino Linotype"/>
                <a:cs typeface="Palatino Linotype"/>
              </a:rPr>
              <a:t>tok </a:t>
            </a:r>
            <a:r>
              <a:rPr sz="2250" u="heavy" spc="-4" dirty="0">
                <a:solidFill>
                  <a:srgbClr val="546056"/>
                </a:solidFill>
                <a:uFill>
                  <a:solidFill>
                    <a:srgbClr val="546056"/>
                  </a:solidFill>
                </a:uFill>
                <a:latin typeface="Palatino Linotype"/>
                <a:cs typeface="Palatino Linotype"/>
              </a:rPr>
              <a:t>optimálního</a:t>
            </a:r>
            <a:r>
              <a:rPr sz="2250" spc="-4" dirty="0">
                <a:solidFill>
                  <a:srgbClr val="546056"/>
                </a:solidFill>
                <a:latin typeface="Palatino Linotype"/>
                <a:cs typeface="Palatino Linotype"/>
              </a:rPr>
              <a:t> </a:t>
            </a:r>
            <a:r>
              <a:rPr sz="2250" dirty="0">
                <a:solidFill>
                  <a:srgbClr val="546056"/>
                </a:solidFill>
                <a:latin typeface="Palatino Linotype"/>
                <a:cs typeface="Palatino Linotype"/>
              </a:rPr>
              <a:t>až </a:t>
            </a:r>
            <a:r>
              <a:rPr sz="2250" u="heavy" spc="-4" dirty="0">
                <a:solidFill>
                  <a:srgbClr val="546056"/>
                </a:solidFill>
                <a:uFill>
                  <a:solidFill>
                    <a:srgbClr val="546056"/>
                  </a:solidFill>
                </a:uFill>
                <a:latin typeface="Palatino Linotype"/>
                <a:cs typeface="Palatino Linotype"/>
              </a:rPr>
              <a:t>extatického</a:t>
            </a:r>
            <a:r>
              <a:rPr sz="2250" spc="-4" dirty="0">
                <a:solidFill>
                  <a:srgbClr val="546056"/>
                </a:solidFill>
                <a:latin typeface="Palatino Linotype"/>
                <a:cs typeface="Palatino Linotype"/>
              </a:rPr>
              <a:t> </a:t>
            </a:r>
            <a:r>
              <a:rPr sz="2250" spc="-7" dirty="0">
                <a:solidFill>
                  <a:srgbClr val="546056"/>
                </a:solidFill>
                <a:latin typeface="Palatino Linotype"/>
                <a:cs typeface="Palatino Linotype"/>
              </a:rPr>
              <a:t>prožívání </a:t>
            </a:r>
            <a:r>
              <a:rPr sz="2250" spc="-552" dirty="0">
                <a:solidFill>
                  <a:srgbClr val="546056"/>
                </a:solidFill>
                <a:latin typeface="Palatino Linotype"/>
                <a:cs typeface="Palatino Linotype"/>
              </a:rPr>
              <a:t> </a:t>
            </a:r>
            <a:r>
              <a:rPr sz="2250" spc="-7" dirty="0">
                <a:solidFill>
                  <a:srgbClr val="546056"/>
                </a:solidFill>
                <a:latin typeface="Palatino Linotype"/>
                <a:cs typeface="Palatino Linotype"/>
              </a:rPr>
              <a:t>pohroužení</a:t>
            </a:r>
            <a:r>
              <a:rPr sz="2250" spc="-4" dirty="0">
                <a:solidFill>
                  <a:srgbClr val="546056"/>
                </a:solidFill>
                <a:latin typeface="Palatino Linotype"/>
                <a:cs typeface="Palatino Linotype"/>
              </a:rPr>
              <a:t> se do příjemného zaujetí</a:t>
            </a:r>
            <a:endParaRPr sz="2250">
              <a:latin typeface="Palatino Linotype"/>
              <a:cs typeface="Palatino Linotype"/>
            </a:endParaRPr>
          </a:p>
          <a:p>
            <a:pPr marL="8929" marR="402715">
              <a:lnSpc>
                <a:spcPct val="132800"/>
              </a:lnSpc>
              <a:spcBef>
                <a:spcPts val="1617"/>
              </a:spcBef>
            </a:pPr>
            <a:r>
              <a:rPr sz="2250" spc="-4" dirty="0">
                <a:solidFill>
                  <a:srgbClr val="546056"/>
                </a:solidFill>
                <a:latin typeface="Palatino Linotype"/>
                <a:cs typeface="Palatino Linotype"/>
              </a:rPr>
              <a:t>příjemný</a:t>
            </a:r>
            <a:r>
              <a:rPr sz="2250" dirty="0">
                <a:solidFill>
                  <a:srgbClr val="546056"/>
                </a:solidFill>
                <a:latin typeface="Palatino Linotype"/>
                <a:cs typeface="Palatino Linotype"/>
              </a:rPr>
              <a:t> </a:t>
            </a:r>
            <a:r>
              <a:rPr sz="2250" spc="-7" dirty="0">
                <a:solidFill>
                  <a:srgbClr val="546056"/>
                </a:solidFill>
                <a:latin typeface="Palatino Linotype"/>
                <a:cs typeface="Palatino Linotype"/>
              </a:rPr>
              <a:t>prožitek</a:t>
            </a:r>
            <a:r>
              <a:rPr sz="2250" dirty="0">
                <a:solidFill>
                  <a:srgbClr val="546056"/>
                </a:solidFill>
                <a:latin typeface="Palatino Linotype"/>
                <a:cs typeface="Palatino Linotype"/>
              </a:rPr>
              <a:t> </a:t>
            </a:r>
            <a:r>
              <a:rPr sz="2250" spc="-4" dirty="0">
                <a:solidFill>
                  <a:srgbClr val="546056"/>
                </a:solidFill>
                <a:latin typeface="Palatino Linotype"/>
                <a:cs typeface="Palatino Linotype"/>
              </a:rPr>
              <a:t>při</a:t>
            </a:r>
            <a:r>
              <a:rPr sz="2250" dirty="0">
                <a:solidFill>
                  <a:srgbClr val="546056"/>
                </a:solidFill>
                <a:latin typeface="Palatino Linotype"/>
                <a:cs typeface="Palatino Linotype"/>
              </a:rPr>
              <a:t> </a:t>
            </a:r>
            <a:r>
              <a:rPr sz="2250" spc="-4" dirty="0">
                <a:solidFill>
                  <a:srgbClr val="546056"/>
                </a:solidFill>
                <a:latin typeface="Palatino Linotype"/>
                <a:cs typeface="Palatino Linotype"/>
              </a:rPr>
              <a:t>hladce</a:t>
            </a:r>
            <a:r>
              <a:rPr sz="2250" dirty="0">
                <a:solidFill>
                  <a:srgbClr val="546056"/>
                </a:solidFill>
                <a:latin typeface="Palatino Linotype"/>
                <a:cs typeface="Palatino Linotype"/>
              </a:rPr>
              <a:t> a</a:t>
            </a:r>
            <a:r>
              <a:rPr sz="2250" spc="4" dirty="0">
                <a:solidFill>
                  <a:srgbClr val="546056"/>
                </a:solidFill>
                <a:latin typeface="Palatino Linotype"/>
                <a:cs typeface="Palatino Linotype"/>
              </a:rPr>
              <a:t> </a:t>
            </a:r>
            <a:r>
              <a:rPr sz="2250" u="heavy" spc="-4" dirty="0">
                <a:solidFill>
                  <a:srgbClr val="546056"/>
                </a:solidFill>
                <a:uFill>
                  <a:solidFill>
                    <a:srgbClr val="546056"/>
                  </a:solidFill>
                </a:uFill>
                <a:latin typeface="Palatino Linotype"/>
                <a:cs typeface="Palatino Linotype"/>
              </a:rPr>
              <a:t>optimálně</a:t>
            </a:r>
            <a:r>
              <a:rPr sz="2250" dirty="0">
                <a:solidFill>
                  <a:srgbClr val="546056"/>
                </a:solidFill>
                <a:latin typeface="Palatino Linotype"/>
                <a:cs typeface="Palatino Linotype"/>
              </a:rPr>
              <a:t> </a:t>
            </a:r>
            <a:r>
              <a:rPr sz="2250" spc="-4" dirty="0">
                <a:solidFill>
                  <a:srgbClr val="546056"/>
                </a:solidFill>
                <a:latin typeface="Palatino Linotype"/>
                <a:cs typeface="Palatino Linotype"/>
              </a:rPr>
              <a:t>uskutečňované</a:t>
            </a:r>
            <a:r>
              <a:rPr sz="2250" spc="4" dirty="0">
                <a:solidFill>
                  <a:srgbClr val="546056"/>
                </a:solidFill>
                <a:latin typeface="Palatino Linotype"/>
                <a:cs typeface="Palatino Linotype"/>
              </a:rPr>
              <a:t> </a:t>
            </a:r>
            <a:r>
              <a:rPr sz="2250" spc="-4" dirty="0">
                <a:solidFill>
                  <a:srgbClr val="546056"/>
                </a:solidFill>
                <a:latin typeface="Palatino Linotype"/>
                <a:cs typeface="Palatino Linotype"/>
              </a:rPr>
              <a:t>či </a:t>
            </a:r>
            <a:r>
              <a:rPr sz="2250" spc="-552" dirty="0">
                <a:solidFill>
                  <a:srgbClr val="546056"/>
                </a:solidFill>
                <a:latin typeface="Palatino Linotype"/>
                <a:cs typeface="Palatino Linotype"/>
              </a:rPr>
              <a:t> </a:t>
            </a:r>
            <a:r>
              <a:rPr sz="2250" spc="-7" dirty="0">
                <a:solidFill>
                  <a:srgbClr val="546056"/>
                </a:solidFill>
                <a:latin typeface="Palatino Linotype"/>
                <a:cs typeface="Palatino Linotype"/>
              </a:rPr>
              <a:t>realizované</a:t>
            </a:r>
            <a:r>
              <a:rPr sz="2250" spc="-4" dirty="0">
                <a:solidFill>
                  <a:srgbClr val="546056"/>
                </a:solidFill>
                <a:latin typeface="Palatino Linotype"/>
                <a:cs typeface="Palatino Linotype"/>
              </a:rPr>
              <a:t> </a:t>
            </a:r>
            <a:r>
              <a:rPr sz="2250" u="heavy" spc="-4" dirty="0">
                <a:solidFill>
                  <a:srgbClr val="546056"/>
                </a:solidFill>
                <a:uFill>
                  <a:solidFill>
                    <a:srgbClr val="546056"/>
                  </a:solidFill>
                </a:uFill>
                <a:latin typeface="Palatino Linotype"/>
                <a:cs typeface="Palatino Linotype"/>
              </a:rPr>
              <a:t>aktivitě</a:t>
            </a:r>
            <a:endParaRPr sz="2250">
              <a:latin typeface="Palatino Linotype"/>
              <a:cs typeface="Palatino Linotype"/>
            </a:endParaRPr>
          </a:p>
          <a:p>
            <a:pPr>
              <a:spcBef>
                <a:spcPts val="35"/>
              </a:spcBef>
            </a:pPr>
            <a:endParaRPr sz="1828">
              <a:latin typeface="Palatino Linotype"/>
              <a:cs typeface="Palatino Linotype"/>
            </a:endParaRPr>
          </a:p>
          <a:p>
            <a:pPr marL="8929"/>
            <a:r>
              <a:rPr sz="2250" spc="-4" dirty="0">
                <a:solidFill>
                  <a:srgbClr val="546056"/>
                </a:solidFill>
                <a:latin typeface="Palatino Linotype"/>
                <a:cs typeface="Palatino Linotype"/>
              </a:rPr>
              <a:t>lépe než</a:t>
            </a:r>
            <a:r>
              <a:rPr sz="2250" dirty="0">
                <a:solidFill>
                  <a:srgbClr val="546056"/>
                </a:solidFill>
                <a:latin typeface="Palatino Linotype"/>
                <a:cs typeface="Palatino Linotype"/>
              </a:rPr>
              <a:t> </a:t>
            </a:r>
            <a:r>
              <a:rPr sz="2250" spc="-4" dirty="0">
                <a:solidFill>
                  <a:srgbClr val="546056"/>
                </a:solidFill>
                <a:latin typeface="Palatino Linotype"/>
                <a:cs typeface="Palatino Linotype"/>
              </a:rPr>
              <a:t>“plynutí”</a:t>
            </a:r>
            <a:r>
              <a:rPr sz="2250" dirty="0">
                <a:solidFill>
                  <a:srgbClr val="546056"/>
                </a:solidFill>
                <a:latin typeface="Palatino Linotype"/>
                <a:cs typeface="Palatino Linotype"/>
              </a:rPr>
              <a:t> </a:t>
            </a:r>
            <a:r>
              <a:rPr sz="2250" spc="-4" dirty="0">
                <a:solidFill>
                  <a:srgbClr val="546056"/>
                </a:solidFill>
                <a:latin typeface="Palatino Linotype"/>
                <a:cs typeface="Palatino Linotype"/>
              </a:rPr>
              <a:t>jde </a:t>
            </a:r>
            <a:r>
              <a:rPr sz="2250" dirty="0">
                <a:solidFill>
                  <a:srgbClr val="546056"/>
                </a:solidFill>
                <a:latin typeface="Palatino Linotype"/>
                <a:cs typeface="Palatino Linotype"/>
              </a:rPr>
              <a:t>o pojmy: </a:t>
            </a:r>
            <a:r>
              <a:rPr sz="2250" spc="-4" dirty="0">
                <a:solidFill>
                  <a:srgbClr val="546056"/>
                </a:solidFill>
                <a:latin typeface="Palatino Linotype"/>
                <a:cs typeface="Palatino Linotype"/>
              </a:rPr>
              <a:t>zaujetí,</a:t>
            </a:r>
            <a:r>
              <a:rPr sz="2250" dirty="0">
                <a:solidFill>
                  <a:srgbClr val="546056"/>
                </a:solidFill>
                <a:latin typeface="Palatino Linotype"/>
                <a:cs typeface="Palatino Linotype"/>
              </a:rPr>
              <a:t> </a:t>
            </a:r>
            <a:r>
              <a:rPr sz="2250" spc="-7" dirty="0">
                <a:solidFill>
                  <a:srgbClr val="546056"/>
                </a:solidFill>
                <a:latin typeface="Palatino Linotype"/>
                <a:cs typeface="Palatino Linotype"/>
              </a:rPr>
              <a:t>pohroužení</a:t>
            </a:r>
            <a:r>
              <a:rPr sz="2250" spc="-4" dirty="0">
                <a:solidFill>
                  <a:srgbClr val="546056"/>
                </a:solidFill>
                <a:latin typeface="Palatino Linotype"/>
                <a:cs typeface="Palatino Linotype"/>
              </a:rPr>
              <a:t> do</a:t>
            </a:r>
            <a:endParaRPr sz="2250">
              <a:latin typeface="Palatino Linotype"/>
              <a:cs typeface="Palatino Linotype"/>
            </a:endParaRPr>
          </a:p>
          <a:p>
            <a:pPr marL="8929">
              <a:spcBef>
                <a:spcPts val="886"/>
              </a:spcBef>
            </a:pPr>
            <a:r>
              <a:rPr sz="2250" spc="-4" dirty="0">
                <a:solidFill>
                  <a:srgbClr val="546056"/>
                </a:solidFill>
                <a:latin typeface="Palatino Linotype"/>
                <a:cs typeface="Palatino Linotype"/>
              </a:rPr>
              <a:t>činnosti,</a:t>
            </a:r>
            <a:r>
              <a:rPr sz="2250" spc="-14" dirty="0">
                <a:solidFill>
                  <a:srgbClr val="546056"/>
                </a:solidFill>
                <a:latin typeface="Palatino Linotype"/>
                <a:cs typeface="Palatino Linotype"/>
              </a:rPr>
              <a:t> </a:t>
            </a:r>
            <a:r>
              <a:rPr sz="2250" spc="-4" dirty="0">
                <a:solidFill>
                  <a:srgbClr val="546056"/>
                </a:solidFill>
                <a:latin typeface="Palatino Linotype"/>
                <a:cs typeface="Palatino Linotype"/>
              </a:rPr>
              <a:t>stržení</a:t>
            </a:r>
            <a:r>
              <a:rPr sz="2250" spc="-11" dirty="0">
                <a:solidFill>
                  <a:srgbClr val="546056"/>
                </a:solidFill>
                <a:latin typeface="Palatino Linotype"/>
                <a:cs typeface="Palatino Linotype"/>
              </a:rPr>
              <a:t> </a:t>
            </a:r>
            <a:r>
              <a:rPr sz="2250" spc="-4" dirty="0">
                <a:solidFill>
                  <a:srgbClr val="546056"/>
                </a:solidFill>
                <a:latin typeface="Palatino Linotype"/>
                <a:cs typeface="Palatino Linotype"/>
              </a:rPr>
              <a:t>činností,</a:t>
            </a:r>
            <a:r>
              <a:rPr sz="2250" spc="-7" dirty="0">
                <a:solidFill>
                  <a:srgbClr val="546056"/>
                </a:solidFill>
                <a:latin typeface="Palatino Linotype"/>
                <a:cs typeface="Palatino Linotype"/>
              </a:rPr>
              <a:t> </a:t>
            </a:r>
            <a:r>
              <a:rPr sz="2250" spc="-4" dirty="0">
                <a:solidFill>
                  <a:srgbClr val="546056"/>
                </a:solidFill>
                <a:latin typeface="Palatino Linotype"/>
                <a:cs typeface="Palatino Linotype"/>
              </a:rPr>
              <a:t>unesení</a:t>
            </a:r>
            <a:r>
              <a:rPr sz="2250" spc="-11" dirty="0">
                <a:solidFill>
                  <a:srgbClr val="546056"/>
                </a:solidFill>
                <a:latin typeface="Palatino Linotype"/>
                <a:cs typeface="Palatino Linotype"/>
              </a:rPr>
              <a:t> </a:t>
            </a:r>
            <a:r>
              <a:rPr sz="2250" spc="-4" dirty="0">
                <a:solidFill>
                  <a:srgbClr val="546056"/>
                </a:solidFill>
                <a:latin typeface="Palatino Linotype"/>
                <a:cs typeface="Palatino Linotype"/>
              </a:rPr>
              <a:t>činností.</a:t>
            </a:r>
            <a:endParaRPr sz="2250">
              <a:latin typeface="Palatino Linotype"/>
              <a:cs typeface="Palatino Linotype"/>
            </a:endParaRPr>
          </a:p>
          <a:p>
            <a:pPr marR="3572" algn="r">
              <a:spcBef>
                <a:spcPts val="2011"/>
              </a:spcBef>
            </a:pPr>
            <a:r>
              <a:rPr sz="1266" u="heavy" spc="14" dirty="0">
                <a:solidFill>
                  <a:srgbClr val="546056"/>
                </a:solidFill>
                <a:uFill>
                  <a:solidFill>
                    <a:srgbClr val="546056"/>
                  </a:solidFill>
                </a:uFill>
                <a:latin typeface="Palatino Linotype"/>
                <a:cs typeface="Palatino Linotype"/>
                <a:hlinkClick r:id="rId7"/>
              </a:rPr>
              <a:t>http://slovnik-cizich-slov.abz.cz</a:t>
            </a:r>
            <a:endParaRPr sz="1266">
              <a:latin typeface="Palatino Linotype"/>
              <a:cs typeface="Palatino Linotype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8149828" y="26789"/>
            <a:ext cx="2321719" cy="1598414"/>
            <a:chOff x="9423400" y="38100"/>
            <a:chExt cx="3302000" cy="2273300"/>
          </a:xfrm>
        </p:grpSpPr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550400" y="152400"/>
              <a:ext cx="3048000" cy="20320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423400" y="38100"/>
              <a:ext cx="3302000" cy="227330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00821" y="636154"/>
            <a:ext cx="2902148" cy="701514"/>
          </a:xfrm>
          <a:prstGeom prst="rect">
            <a:avLst/>
          </a:prstGeom>
        </p:spPr>
        <p:txBody>
          <a:bodyPr vert="horz" wrap="square" lIns="0" tIns="8930" rIns="0" bIns="0" rtlCol="0" anchor="b">
            <a:spAutoFit/>
          </a:bodyPr>
          <a:lstStyle/>
          <a:p>
            <a:pPr marL="8929">
              <a:lnSpc>
                <a:spcPct val="100000"/>
              </a:lnSpc>
              <a:spcBef>
                <a:spcPts val="70"/>
              </a:spcBef>
            </a:pPr>
            <a:r>
              <a:rPr sz="4500" spc="-229" dirty="0">
                <a:solidFill>
                  <a:srgbClr val="314864"/>
                </a:solidFill>
                <a:latin typeface="Cambria"/>
                <a:cs typeface="Cambria"/>
              </a:rPr>
              <a:t>F</a:t>
            </a:r>
            <a:r>
              <a:rPr sz="4500" spc="148" dirty="0">
                <a:solidFill>
                  <a:srgbClr val="314864"/>
                </a:solidFill>
                <a:latin typeface="Cambria"/>
                <a:cs typeface="Cambria"/>
              </a:rPr>
              <a:t>r</a:t>
            </a:r>
            <a:r>
              <a:rPr sz="4500" spc="91" dirty="0">
                <a:solidFill>
                  <a:srgbClr val="314864"/>
                </a:solidFill>
                <a:latin typeface="Cambria"/>
                <a:cs typeface="Cambria"/>
              </a:rPr>
              <a:t>u</a:t>
            </a:r>
            <a:r>
              <a:rPr sz="4500" spc="-109" dirty="0">
                <a:solidFill>
                  <a:srgbClr val="314864"/>
                </a:solidFill>
                <a:latin typeface="Cambria"/>
                <a:cs typeface="Cambria"/>
              </a:rPr>
              <a:t>s</a:t>
            </a:r>
            <a:r>
              <a:rPr sz="4500" spc="-120" dirty="0">
                <a:solidFill>
                  <a:srgbClr val="314864"/>
                </a:solidFill>
                <a:latin typeface="Cambria"/>
                <a:cs typeface="Cambria"/>
              </a:rPr>
              <a:t>tr</a:t>
            </a:r>
            <a:r>
              <a:rPr sz="4500" spc="-127" dirty="0">
                <a:solidFill>
                  <a:srgbClr val="314864"/>
                </a:solidFill>
                <a:latin typeface="Cambria"/>
                <a:cs typeface="Cambria"/>
              </a:rPr>
              <a:t>a</a:t>
            </a:r>
            <a:r>
              <a:rPr sz="4500" spc="88" dirty="0">
                <a:solidFill>
                  <a:srgbClr val="314864"/>
                </a:solidFill>
                <a:latin typeface="Cambria"/>
                <a:cs typeface="Cambria"/>
              </a:rPr>
              <a:t>c</a:t>
            </a:r>
            <a:r>
              <a:rPr sz="4500" spc="53" dirty="0">
                <a:solidFill>
                  <a:srgbClr val="314864"/>
                </a:solidFill>
                <a:latin typeface="Cambria"/>
                <a:cs typeface="Cambria"/>
              </a:rPr>
              <a:t>e</a:t>
            </a:r>
            <a:endParaRPr sz="4500" dirty="0">
              <a:latin typeface="Cambria"/>
              <a:cs typeface="Cambri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xfrm>
            <a:off x="2434828" y="1393032"/>
            <a:ext cx="6750844" cy="1582332"/>
          </a:xfrm>
          <a:prstGeom prst="rect">
            <a:avLst/>
          </a:prstGeom>
        </p:spPr>
        <p:txBody>
          <a:bodyPr vert="horz" wrap="square" lIns="0" tIns="286170" rIns="0" bIns="0" rtlCol="0">
            <a:spAutoFit/>
          </a:bodyPr>
          <a:lstStyle/>
          <a:p>
            <a:pPr marL="232164" marR="3572">
              <a:lnSpc>
                <a:spcPct val="107300"/>
              </a:lnSpc>
              <a:spcBef>
                <a:spcPts val="67"/>
              </a:spcBef>
            </a:pPr>
            <a:r>
              <a:rPr spc="7" dirty="0"/>
              <a:t>překážkou</a:t>
            </a:r>
            <a:r>
              <a:rPr spc="4" dirty="0"/>
              <a:t> na cestě</a:t>
            </a:r>
            <a:r>
              <a:rPr spc="7" dirty="0"/>
              <a:t> za </a:t>
            </a:r>
            <a:r>
              <a:rPr spc="4" dirty="0"/>
              <a:t>uspokojením</a:t>
            </a:r>
            <a:r>
              <a:rPr spc="7" dirty="0"/>
              <a:t> </a:t>
            </a:r>
            <a:r>
              <a:rPr spc="4" dirty="0"/>
              <a:t>může</a:t>
            </a:r>
            <a:r>
              <a:rPr spc="7" dirty="0"/>
              <a:t> </a:t>
            </a:r>
            <a:r>
              <a:rPr spc="4" dirty="0"/>
              <a:t>být</a:t>
            </a:r>
            <a:r>
              <a:rPr spc="7" dirty="0"/>
              <a:t> </a:t>
            </a:r>
            <a:r>
              <a:rPr dirty="0"/>
              <a:t>vnější</a:t>
            </a:r>
            <a:r>
              <a:rPr spc="7" dirty="0"/>
              <a:t> </a:t>
            </a:r>
            <a:r>
              <a:rPr spc="4" dirty="0"/>
              <a:t>i </a:t>
            </a:r>
            <a:r>
              <a:rPr dirty="0"/>
              <a:t>vnitřní</a:t>
            </a:r>
            <a:r>
              <a:rPr spc="7" dirty="0"/>
              <a:t> </a:t>
            </a:r>
            <a:r>
              <a:rPr dirty="0"/>
              <a:t>příčina, </a:t>
            </a:r>
            <a:r>
              <a:rPr spc="-506" dirty="0"/>
              <a:t> </a:t>
            </a:r>
            <a:r>
              <a:rPr spc="4" dirty="0"/>
              <a:t>pasivní</a:t>
            </a:r>
            <a:r>
              <a:rPr dirty="0"/>
              <a:t> </a:t>
            </a:r>
            <a:r>
              <a:rPr spc="4" dirty="0"/>
              <a:t>i</a:t>
            </a:r>
            <a:r>
              <a:rPr dirty="0"/>
              <a:t> </a:t>
            </a:r>
            <a:r>
              <a:rPr spc="4" dirty="0"/>
              <a:t>aktivní element</a:t>
            </a:r>
          </a:p>
          <a:p>
            <a:pPr marL="232164" marR="316993">
              <a:lnSpc>
                <a:spcPct val="107300"/>
              </a:lnSpc>
              <a:spcBef>
                <a:spcPts val="4"/>
              </a:spcBef>
            </a:pPr>
            <a:r>
              <a:rPr spc="4" dirty="0"/>
              <a:t>aktivním</a:t>
            </a:r>
            <a:r>
              <a:rPr spc="7" dirty="0"/>
              <a:t> typem </a:t>
            </a:r>
            <a:r>
              <a:rPr dirty="0"/>
              <a:t>vnější</a:t>
            </a:r>
            <a:r>
              <a:rPr spc="7" dirty="0"/>
              <a:t> </a:t>
            </a:r>
            <a:r>
              <a:rPr spc="4" dirty="0"/>
              <a:t>překážky</a:t>
            </a:r>
            <a:r>
              <a:rPr spc="11" dirty="0"/>
              <a:t> </a:t>
            </a:r>
            <a:r>
              <a:rPr spc="4" dirty="0"/>
              <a:t>je</a:t>
            </a:r>
            <a:r>
              <a:rPr spc="11" dirty="0"/>
              <a:t> </a:t>
            </a:r>
            <a:r>
              <a:rPr spc="4" dirty="0"/>
              <a:t>většinou někdo</a:t>
            </a:r>
            <a:r>
              <a:rPr spc="11" dirty="0"/>
              <a:t> </a:t>
            </a:r>
            <a:r>
              <a:rPr dirty="0"/>
              <a:t>druhý</a:t>
            </a:r>
            <a:r>
              <a:rPr spc="11" dirty="0"/>
              <a:t> </a:t>
            </a:r>
            <a:r>
              <a:rPr spc="4" dirty="0"/>
              <a:t>-</a:t>
            </a:r>
            <a:r>
              <a:rPr spc="7" dirty="0"/>
              <a:t> </a:t>
            </a:r>
            <a:r>
              <a:rPr spc="4" dirty="0"/>
              <a:t>vzniká </a:t>
            </a:r>
            <a:r>
              <a:rPr spc="-506" dirty="0"/>
              <a:t> </a:t>
            </a:r>
            <a:r>
              <a:rPr dirty="0"/>
              <a:t>konflikt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515195" y="3777258"/>
            <a:ext cx="1113086" cy="333593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2109" spc="-4" dirty="0">
                <a:solidFill>
                  <a:srgbClr val="11053B"/>
                </a:solidFill>
                <a:latin typeface="Palatino Linotype"/>
                <a:cs typeface="Palatino Linotype"/>
              </a:rPr>
              <a:t>překážka</a:t>
            </a:r>
            <a:endParaRPr sz="2109">
              <a:latin typeface="Palatino Linotype"/>
              <a:cs typeface="Palatino Linotyp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58446" y="3777258"/>
            <a:ext cx="706785" cy="333593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2109" spc="-4" dirty="0">
                <a:solidFill>
                  <a:srgbClr val="314864"/>
                </a:solidFill>
                <a:latin typeface="Palatino Linotype"/>
                <a:cs typeface="Palatino Linotype"/>
              </a:rPr>
              <a:t>vn</a:t>
            </a:r>
            <a:r>
              <a:rPr sz="2109" dirty="0">
                <a:solidFill>
                  <a:srgbClr val="314864"/>
                </a:solidFill>
                <a:latin typeface="Palatino Linotype"/>
                <a:cs typeface="Palatino Linotype"/>
              </a:rPr>
              <a:t>ěj</a:t>
            </a:r>
            <a:r>
              <a:rPr sz="2109" spc="-4" dirty="0">
                <a:solidFill>
                  <a:srgbClr val="314864"/>
                </a:solidFill>
                <a:latin typeface="Palatino Linotype"/>
                <a:cs typeface="Palatino Linotype"/>
              </a:rPr>
              <a:t>š</a:t>
            </a:r>
            <a:r>
              <a:rPr sz="2109" spc="-11" dirty="0">
                <a:solidFill>
                  <a:srgbClr val="314864"/>
                </a:solidFill>
                <a:latin typeface="Palatino Linotype"/>
                <a:cs typeface="Palatino Linotype"/>
              </a:rPr>
              <a:t>í</a:t>
            </a:r>
            <a:endParaRPr sz="2109">
              <a:latin typeface="Palatino Linotype"/>
              <a:cs typeface="Palatino Linotyp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533805" y="3777258"/>
            <a:ext cx="829121" cy="333593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2109" spc="-7" dirty="0">
                <a:solidFill>
                  <a:srgbClr val="314864"/>
                </a:solidFill>
                <a:latin typeface="Palatino Linotype"/>
                <a:cs typeface="Palatino Linotype"/>
              </a:rPr>
              <a:t>vnitřní</a:t>
            </a:r>
            <a:endParaRPr sz="2109">
              <a:latin typeface="Palatino Linotype"/>
              <a:cs typeface="Palatino Linotyp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22352" y="4902399"/>
            <a:ext cx="888504" cy="333593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2109" dirty="0">
                <a:solidFill>
                  <a:srgbClr val="314864"/>
                </a:solidFill>
                <a:latin typeface="Palatino Linotype"/>
                <a:cs typeface="Palatino Linotype"/>
              </a:rPr>
              <a:t>pa</a:t>
            </a:r>
            <a:r>
              <a:rPr sz="2109" spc="-4" dirty="0">
                <a:solidFill>
                  <a:srgbClr val="314864"/>
                </a:solidFill>
                <a:latin typeface="Palatino Linotype"/>
                <a:cs typeface="Palatino Linotype"/>
              </a:rPr>
              <a:t>s</a:t>
            </a:r>
            <a:r>
              <a:rPr sz="2109" dirty="0">
                <a:solidFill>
                  <a:srgbClr val="314864"/>
                </a:solidFill>
                <a:latin typeface="Palatino Linotype"/>
                <a:cs typeface="Palatino Linotype"/>
              </a:rPr>
              <a:t>i</a:t>
            </a:r>
            <a:r>
              <a:rPr sz="2109" spc="-4" dirty="0">
                <a:solidFill>
                  <a:srgbClr val="314864"/>
                </a:solidFill>
                <a:latin typeface="Palatino Linotype"/>
                <a:cs typeface="Palatino Linotype"/>
              </a:rPr>
              <a:t>v</a:t>
            </a:r>
            <a:r>
              <a:rPr sz="2109" spc="-11" dirty="0">
                <a:solidFill>
                  <a:srgbClr val="314864"/>
                </a:solidFill>
                <a:latin typeface="Palatino Linotype"/>
                <a:cs typeface="Palatino Linotype"/>
              </a:rPr>
              <a:t>ní</a:t>
            </a:r>
            <a:endParaRPr sz="2109">
              <a:latin typeface="Palatino Linotype"/>
              <a:cs typeface="Palatino Linotyp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42234" y="4509493"/>
            <a:ext cx="2937867" cy="747903"/>
          </a:xfrm>
          <a:prstGeom prst="rect">
            <a:avLst/>
          </a:prstGeom>
          <a:ln w="12700">
            <a:solidFill>
              <a:srgbClr val="7695B6"/>
            </a:solidFill>
          </a:ln>
        </p:spPr>
        <p:txBody>
          <a:bodyPr vert="horz" wrap="square" lIns="0" tIns="1339" rIns="0" bIns="0" rtlCol="0">
            <a:spAutoFit/>
          </a:bodyPr>
          <a:lstStyle/>
          <a:p>
            <a:pPr>
              <a:spcBef>
                <a:spcPts val="11"/>
              </a:spcBef>
            </a:pPr>
            <a:endParaRPr sz="2742">
              <a:latin typeface="Times New Roman"/>
              <a:cs typeface="Times New Roman"/>
            </a:endParaRPr>
          </a:p>
          <a:p>
            <a:pPr marL="8483" algn="ctr"/>
            <a:r>
              <a:rPr sz="2109" spc="-4" dirty="0">
                <a:solidFill>
                  <a:srgbClr val="314864"/>
                </a:solidFill>
                <a:latin typeface="Palatino Linotype"/>
                <a:cs typeface="Palatino Linotype"/>
              </a:rPr>
              <a:t>hmotná</a:t>
            </a:r>
            <a:r>
              <a:rPr sz="2109" spc="-25" dirty="0">
                <a:solidFill>
                  <a:srgbClr val="314864"/>
                </a:solidFill>
                <a:latin typeface="Palatino Linotype"/>
                <a:cs typeface="Palatino Linotype"/>
              </a:rPr>
              <a:t> </a:t>
            </a:r>
            <a:r>
              <a:rPr sz="2109" spc="-4" dirty="0">
                <a:solidFill>
                  <a:srgbClr val="314864"/>
                </a:solidFill>
                <a:latin typeface="Palatino Linotype"/>
                <a:cs typeface="Palatino Linotype"/>
              </a:rPr>
              <a:t>zábrana</a:t>
            </a:r>
            <a:endParaRPr sz="2109">
              <a:latin typeface="Palatino Linotype"/>
              <a:cs typeface="Palatino Linotyp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87258" y="4688086"/>
            <a:ext cx="2721322" cy="711582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160729" marR="3572" indent="-151799">
              <a:lnSpc>
                <a:spcPct val="111100"/>
              </a:lnSpc>
              <a:spcBef>
                <a:spcPts val="70"/>
              </a:spcBef>
            </a:pPr>
            <a:r>
              <a:rPr sz="2109" spc="-4" dirty="0">
                <a:solidFill>
                  <a:srgbClr val="314864"/>
                </a:solidFill>
                <a:latin typeface="Palatino Linotype"/>
                <a:cs typeface="Palatino Linotype"/>
              </a:rPr>
              <a:t>nedostatek schopností, </a:t>
            </a:r>
            <a:r>
              <a:rPr sz="2109" spc="-520" dirty="0">
                <a:solidFill>
                  <a:srgbClr val="314864"/>
                </a:solidFill>
                <a:latin typeface="Palatino Linotype"/>
                <a:cs typeface="Palatino Linotype"/>
              </a:rPr>
              <a:t> </a:t>
            </a:r>
            <a:r>
              <a:rPr sz="2109" spc="-4" dirty="0">
                <a:solidFill>
                  <a:srgbClr val="314864"/>
                </a:solidFill>
                <a:latin typeface="Palatino Linotype"/>
                <a:cs typeface="Palatino Linotype"/>
              </a:rPr>
              <a:t>dovedností,</a:t>
            </a:r>
            <a:r>
              <a:rPr sz="2109" spc="-14" dirty="0">
                <a:solidFill>
                  <a:srgbClr val="314864"/>
                </a:solidFill>
                <a:latin typeface="Palatino Linotype"/>
                <a:cs typeface="Palatino Linotype"/>
              </a:rPr>
              <a:t> </a:t>
            </a:r>
            <a:r>
              <a:rPr sz="2109" spc="-7" dirty="0">
                <a:solidFill>
                  <a:srgbClr val="314864"/>
                </a:solidFill>
                <a:latin typeface="Palatino Linotype"/>
                <a:cs typeface="Palatino Linotype"/>
              </a:rPr>
              <a:t>morální</a:t>
            </a:r>
            <a:endParaRPr sz="2109">
              <a:latin typeface="Palatino Linotype"/>
              <a:cs typeface="Palatino Linotyp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49141" y="6045399"/>
            <a:ext cx="850553" cy="333593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2109" dirty="0">
                <a:solidFill>
                  <a:srgbClr val="314864"/>
                </a:solidFill>
                <a:latin typeface="Palatino Linotype"/>
                <a:cs typeface="Palatino Linotype"/>
              </a:rPr>
              <a:t>akti</a:t>
            </a:r>
            <a:r>
              <a:rPr sz="2109" spc="-4" dirty="0">
                <a:solidFill>
                  <a:srgbClr val="314864"/>
                </a:solidFill>
                <a:latin typeface="Palatino Linotype"/>
                <a:cs typeface="Palatino Linotype"/>
              </a:rPr>
              <a:t>v</a:t>
            </a:r>
            <a:r>
              <a:rPr sz="2109" spc="-11" dirty="0">
                <a:solidFill>
                  <a:srgbClr val="314864"/>
                </a:solidFill>
                <a:latin typeface="Palatino Linotype"/>
                <a:cs typeface="Palatino Linotype"/>
              </a:rPr>
              <a:t>ní</a:t>
            </a:r>
            <a:endParaRPr sz="2109">
              <a:latin typeface="Palatino Linotype"/>
              <a:cs typeface="Palatino Linotyp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702969" y="5652492"/>
            <a:ext cx="2618631" cy="1071872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 marR="3572" algn="ctr">
              <a:lnSpc>
                <a:spcPct val="111100"/>
              </a:lnSpc>
              <a:spcBef>
                <a:spcPts val="70"/>
              </a:spcBef>
            </a:pPr>
            <a:r>
              <a:rPr sz="2109" spc="-4" dirty="0">
                <a:solidFill>
                  <a:srgbClr val="314864"/>
                </a:solidFill>
                <a:latin typeface="Palatino Linotype"/>
                <a:cs typeface="Palatino Linotype"/>
              </a:rPr>
              <a:t>člověk</a:t>
            </a:r>
            <a:r>
              <a:rPr sz="2109" spc="-32" dirty="0">
                <a:solidFill>
                  <a:srgbClr val="314864"/>
                </a:solidFill>
                <a:latin typeface="Palatino Linotype"/>
                <a:cs typeface="Palatino Linotype"/>
              </a:rPr>
              <a:t> </a:t>
            </a:r>
            <a:r>
              <a:rPr sz="2109" spc="-4" dirty="0">
                <a:solidFill>
                  <a:srgbClr val="314864"/>
                </a:solidFill>
                <a:latin typeface="Palatino Linotype"/>
                <a:cs typeface="Palatino Linotype"/>
              </a:rPr>
              <a:t>udělující</a:t>
            </a:r>
            <a:r>
              <a:rPr sz="2109" spc="-28" dirty="0">
                <a:solidFill>
                  <a:srgbClr val="314864"/>
                </a:solidFill>
                <a:latin typeface="Palatino Linotype"/>
                <a:cs typeface="Palatino Linotype"/>
              </a:rPr>
              <a:t> </a:t>
            </a:r>
            <a:r>
              <a:rPr sz="2109" spc="-7" dirty="0">
                <a:solidFill>
                  <a:srgbClr val="314864"/>
                </a:solidFill>
                <a:latin typeface="Palatino Linotype"/>
                <a:cs typeface="Palatino Linotype"/>
              </a:rPr>
              <a:t>tresty </a:t>
            </a:r>
            <a:r>
              <a:rPr sz="2109" spc="-517" dirty="0">
                <a:solidFill>
                  <a:srgbClr val="314864"/>
                </a:solidFill>
                <a:latin typeface="Palatino Linotype"/>
                <a:cs typeface="Palatino Linotype"/>
              </a:rPr>
              <a:t> </a:t>
            </a:r>
            <a:r>
              <a:rPr sz="2109" dirty="0">
                <a:solidFill>
                  <a:srgbClr val="314864"/>
                </a:solidFill>
                <a:latin typeface="Palatino Linotype"/>
                <a:cs typeface="Palatino Linotype"/>
              </a:rPr>
              <a:t>za </a:t>
            </a:r>
            <a:r>
              <a:rPr sz="2109" spc="-4" dirty="0">
                <a:solidFill>
                  <a:srgbClr val="314864"/>
                </a:solidFill>
                <a:latin typeface="Palatino Linotype"/>
                <a:cs typeface="Palatino Linotype"/>
              </a:rPr>
              <a:t>pokus dosáhnout </a:t>
            </a:r>
            <a:r>
              <a:rPr sz="2109" dirty="0">
                <a:solidFill>
                  <a:srgbClr val="314864"/>
                </a:solidFill>
                <a:latin typeface="Palatino Linotype"/>
                <a:cs typeface="Palatino Linotype"/>
              </a:rPr>
              <a:t> </a:t>
            </a:r>
            <a:r>
              <a:rPr sz="2109" spc="-7" dirty="0">
                <a:solidFill>
                  <a:srgbClr val="314864"/>
                </a:solidFill>
                <a:latin typeface="Palatino Linotype"/>
                <a:cs typeface="Palatino Linotype"/>
              </a:rPr>
              <a:t>cíle</a:t>
            </a:r>
            <a:endParaRPr sz="2109">
              <a:latin typeface="Palatino Linotype"/>
              <a:cs typeface="Palatino Linotyp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855149" y="6045399"/>
            <a:ext cx="2187773" cy="333593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2109" spc="-7" dirty="0">
                <a:solidFill>
                  <a:srgbClr val="314864"/>
                </a:solidFill>
                <a:latin typeface="Palatino Linotype"/>
                <a:cs typeface="Palatino Linotype"/>
              </a:rPr>
              <a:t>protikladný</a:t>
            </a:r>
            <a:r>
              <a:rPr sz="2109" spc="-35" dirty="0">
                <a:solidFill>
                  <a:srgbClr val="314864"/>
                </a:solidFill>
                <a:latin typeface="Palatino Linotype"/>
                <a:cs typeface="Palatino Linotype"/>
              </a:rPr>
              <a:t> </a:t>
            </a:r>
            <a:r>
              <a:rPr sz="2109" dirty="0">
                <a:solidFill>
                  <a:srgbClr val="314864"/>
                </a:solidFill>
                <a:latin typeface="Palatino Linotype"/>
                <a:cs typeface="Palatino Linotype"/>
              </a:rPr>
              <a:t>motiv</a:t>
            </a:r>
            <a:endParaRPr sz="2109">
              <a:latin typeface="Palatino Linotype"/>
              <a:cs typeface="Palatino Linotype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604367" y="3375422"/>
            <a:ext cx="8813602" cy="3402211"/>
          </a:xfrm>
          <a:custGeom>
            <a:avLst/>
            <a:gdLst/>
            <a:ahLst/>
            <a:cxnLst/>
            <a:rect l="l" t="t" r="r" b="b"/>
            <a:pathLst>
              <a:path w="12534900" h="4838700">
                <a:moveTo>
                  <a:pt x="4178300" y="0"/>
                </a:moveTo>
                <a:lnTo>
                  <a:pt x="4178300" y="4838700"/>
                </a:lnTo>
              </a:path>
              <a:path w="12534900" h="4838700">
                <a:moveTo>
                  <a:pt x="8356600" y="0"/>
                </a:moveTo>
                <a:lnTo>
                  <a:pt x="8356600" y="4838700"/>
                </a:lnTo>
              </a:path>
              <a:path w="12534900" h="4838700">
                <a:moveTo>
                  <a:pt x="0" y="1612900"/>
                </a:moveTo>
                <a:lnTo>
                  <a:pt x="12534900" y="1612900"/>
                </a:lnTo>
              </a:path>
              <a:path w="12534900" h="4838700">
                <a:moveTo>
                  <a:pt x="0" y="3225800"/>
                </a:moveTo>
                <a:lnTo>
                  <a:pt x="12534900" y="3225800"/>
                </a:lnTo>
              </a:path>
            </a:pathLst>
          </a:custGeom>
          <a:ln w="12700">
            <a:solidFill>
              <a:srgbClr val="7695B6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74282" y="827278"/>
            <a:ext cx="4644777" cy="501460"/>
          </a:xfrm>
          <a:prstGeom prst="rect">
            <a:avLst/>
          </a:prstGeom>
        </p:spPr>
        <p:txBody>
          <a:bodyPr vert="horz" wrap="square" lIns="0" tIns="8930" rIns="0" bIns="0" rtlCol="0" anchor="b">
            <a:spAutoFit/>
          </a:bodyPr>
          <a:lstStyle/>
          <a:p>
            <a:pPr marL="8929">
              <a:lnSpc>
                <a:spcPct val="100000"/>
              </a:lnSpc>
              <a:spcBef>
                <a:spcPts val="70"/>
              </a:spcBef>
            </a:pPr>
            <a:r>
              <a:rPr cap="small" spc="903" dirty="0"/>
              <a:t>b</a:t>
            </a:r>
            <a:r>
              <a:rPr spc="285" dirty="0"/>
              <a:t> </a:t>
            </a:r>
            <a:r>
              <a:rPr spc="-197" dirty="0"/>
              <a:t>=</a:t>
            </a:r>
            <a:r>
              <a:rPr spc="285" dirty="0"/>
              <a:t> </a:t>
            </a:r>
            <a:r>
              <a:rPr cap="small" spc="352" dirty="0"/>
              <a:t>f</a:t>
            </a:r>
            <a:r>
              <a:rPr spc="-70" dirty="0"/>
              <a:t>(M,</a:t>
            </a:r>
            <a:r>
              <a:rPr spc="285" dirty="0"/>
              <a:t> </a:t>
            </a:r>
            <a:r>
              <a:rPr spc="207" dirty="0"/>
              <a:t>P,</a:t>
            </a:r>
            <a:r>
              <a:rPr spc="285" dirty="0"/>
              <a:t> </a:t>
            </a:r>
            <a:r>
              <a:rPr cap="small" spc="576" dirty="0"/>
              <a:t>h</a:t>
            </a:r>
            <a:r>
              <a:rPr spc="158" dirty="0"/>
              <a:t>,</a:t>
            </a:r>
            <a:r>
              <a:rPr spc="285" dirty="0"/>
              <a:t> </a:t>
            </a:r>
            <a:r>
              <a:rPr spc="-32" dirty="0"/>
              <a:t>D)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67000" y="2283782"/>
            <a:ext cx="6955334" cy="3365946"/>
          </a:xfrm>
          <a:prstGeom prst="rect">
            <a:avLst/>
          </a:prstGeom>
        </p:spPr>
        <p:txBody>
          <a:bodyPr vert="horz" wrap="square" lIns="0" tIns="219670" rIns="0" bIns="0" rtlCol="0">
            <a:spAutoFit/>
          </a:bodyPr>
          <a:lstStyle/>
          <a:p>
            <a:pPr marL="401375" marR="4579874" indent="-401375" algn="r">
              <a:spcBef>
                <a:spcPts val="1730"/>
              </a:spcBef>
              <a:buChar char="•"/>
              <a:tabLst>
                <a:tab pos="401375" algn="l"/>
                <a:tab pos="401822" algn="l"/>
              </a:tabLst>
            </a:pPr>
            <a:r>
              <a:rPr sz="2953" dirty="0">
                <a:solidFill>
                  <a:srgbClr val="515151"/>
                </a:solidFill>
                <a:latin typeface="Palatino Linotype"/>
                <a:cs typeface="Palatino Linotype"/>
              </a:rPr>
              <a:t>B</a:t>
            </a:r>
            <a:r>
              <a:rPr sz="2953" spc="-14" dirty="0">
                <a:solidFill>
                  <a:srgbClr val="515151"/>
                </a:solidFill>
                <a:latin typeface="Palatino Linotype"/>
                <a:cs typeface="Palatino Linotype"/>
              </a:rPr>
              <a:t> </a:t>
            </a:r>
            <a:r>
              <a:rPr sz="2953" spc="313" dirty="0">
                <a:solidFill>
                  <a:srgbClr val="515151"/>
                </a:solidFill>
                <a:latin typeface="Palatino Linotype"/>
                <a:cs typeface="Palatino Linotype"/>
              </a:rPr>
              <a:t>=</a:t>
            </a:r>
            <a:r>
              <a:rPr sz="2953" spc="-11" dirty="0">
                <a:solidFill>
                  <a:srgbClr val="515151"/>
                </a:solidFill>
                <a:latin typeface="Palatino Linotype"/>
                <a:cs typeface="Palatino Linotype"/>
              </a:rPr>
              <a:t> </a:t>
            </a:r>
            <a:r>
              <a:rPr sz="2953" spc="-7" dirty="0">
                <a:solidFill>
                  <a:srgbClr val="515151"/>
                </a:solidFill>
                <a:latin typeface="Palatino Linotype"/>
                <a:cs typeface="Palatino Linotype"/>
              </a:rPr>
              <a:t>chování</a:t>
            </a:r>
            <a:endParaRPr sz="2953">
              <a:latin typeface="Palatino Linotype"/>
              <a:cs typeface="Palatino Linotype"/>
            </a:endParaRPr>
          </a:p>
          <a:p>
            <a:pPr marL="401375" marR="4530762" lvl="1" indent="-401375" algn="r">
              <a:spcBef>
                <a:spcPts val="1659"/>
              </a:spcBef>
              <a:buChar char="•"/>
              <a:tabLst>
                <a:tab pos="401375" algn="l"/>
                <a:tab pos="401822" algn="l"/>
                <a:tab pos="850076" algn="l"/>
              </a:tabLst>
            </a:pPr>
            <a:r>
              <a:rPr sz="2953" dirty="0">
                <a:solidFill>
                  <a:srgbClr val="515151"/>
                </a:solidFill>
                <a:latin typeface="Palatino Linotype"/>
                <a:cs typeface="Palatino Linotype"/>
              </a:rPr>
              <a:t>M	</a:t>
            </a:r>
            <a:r>
              <a:rPr sz="2953" spc="313" dirty="0">
                <a:solidFill>
                  <a:srgbClr val="515151"/>
                </a:solidFill>
                <a:latin typeface="Palatino Linotype"/>
                <a:cs typeface="Palatino Linotype"/>
              </a:rPr>
              <a:t>=</a:t>
            </a:r>
            <a:r>
              <a:rPr sz="2953" spc="-28" dirty="0">
                <a:solidFill>
                  <a:srgbClr val="515151"/>
                </a:solidFill>
                <a:latin typeface="Palatino Linotype"/>
                <a:cs typeface="Palatino Linotype"/>
              </a:rPr>
              <a:t> </a:t>
            </a:r>
            <a:r>
              <a:rPr sz="2953" spc="-4" dirty="0">
                <a:solidFill>
                  <a:srgbClr val="515151"/>
                </a:solidFill>
                <a:latin typeface="Palatino Linotype"/>
                <a:cs typeface="Palatino Linotype"/>
              </a:rPr>
              <a:t>motiv</a:t>
            </a:r>
            <a:endParaRPr sz="2953">
              <a:latin typeface="Palatino Linotype"/>
              <a:cs typeface="Palatino Linotype"/>
            </a:endParaRPr>
          </a:p>
          <a:p>
            <a:pPr marL="669703" lvl="1" indent="-401822">
              <a:spcBef>
                <a:spcPts val="1659"/>
              </a:spcBef>
              <a:buChar char="•"/>
              <a:tabLst>
                <a:tab pos="669256" algn="l"/>
                <a:tab pos="669703" algn="l"/>
              </a:tabLst>
            </a:pPr>
            <a:r>
              <a:rPr sz="2953" dirty="0">
                <a:solidFill>
                  <a:srgbClr val="515151"/>
                </a:solidFill>
                <a:latin typeface="Palatino Linotype"/>
                <a:cs typeface="Palatino Linotype"/>
              </a:rPr>
              <a:t>P</a:t>
            </a:r>
            <a:r>
              <a:rPr sz="2953" spc="-60" dirty="0">
                <a:solidFill>
                  <a:srgbClr val="515151"/>
                </a:solidFill>
                <a:latin typeface="Palatino Linotype"/>
                <a:cs typeface="Palatino Linotype"/>
              </a:rPr>
              <a:t> </a:t>
            </a:r>
            <a:r>
              <a:rPr sz="2953" spc="313" dirty="0">
                <a:solidFill>
                  <a:srgbClr val="515151"/>
                </a:solidFill>
                <a:latin typeface="Palatino Linotype"/>
                <a:cs typeface="Palatino Linotype"/>
              </a:rPr>
              <a:t>=</a:t>
            </a:r>
            <a:r>
              <a:rPr sz="2953" spc="-7" dirty="0">
                <a:solidFill>
                  <a:srgbClr val="515151"/>
                </a:solidFill>
                <a:latin typeface="Palatino Linotype"/>
                <a:cs typeface="Palatino Linotype"/>
              </a:rPr>
              <a:t> </a:t>
            </a:r>
            <a:r>
              <a:rPr sz="2953" spc="-4" dirty="0">
                <a:solidFill>
                  <a:srgbClr val="515151"/>
                </a:solidFill>
                <a:latin typeface="Palatino Linotype"/>
                <a:cs typeface="Palatino Linotype"/>
              </a:rPr>
              <a:t>pravděpodobnost</a:t>
            </a:r>
            <a:r>
              <a:rPr sz="2953" spc="-7" dirty="0">
                <a:solidFill>
                  <a:srgbClr val="515151"/>
                </a:solidFill>
                <a:latin typeface="Palatino Linotype"/>
                <a:cs typeface="Palatino Linotype"/>
              </a:rPr>
              <a:t> </a:t>
            </a:r>
            <a:r>
              <a:rPr sz="2953" spc="-4" dirty="0">
                <a:solidFill>
                  <a:srgbClr val="515151"/>
                </a:solidFill>
                <a:latin typeface="Palatino Linotype"/>
                <a:cs typeface="Palatino Linotype"/>
              </a:rPr>
              <a:t>dosažení</a:t>
            </a:r>
            <a:r>
              <a:rPr sz="2953" spc="-7" dirty="0">
                <a:solidFill>
                  <a:srgbClr val="515151"/>
                </a:solidFill>
                <a:latin typeface="Palatino Linotype"/>
                <a:cs typeface="Palatino Linotype"/>
              </a:rPr>
              <a:t> cíle</a:t>
            </a:r>
            <a:endParaRPr sz="2953">
              <a:latin typeface="Palatino Linotype"/>
              <a:cs typeface="Palatino Linotype"/>
            </a:endParaRPr>
          </a:p>
          <a:p>
            <a:pPr marL="669703" lvl="1" indent="-401822">
              <a:spcBef>
                <a:spcPts val="1659"/>
              </a:spcBef>
              <a:buChar char="•"/>
              <a:tabLst>
                <a:tab pos="669256" algn="l"/>
                <a:tab pos="669703" algn="l"/>
                <a:tab pos="2874811" algn="l"/>
              </a:tabLst>
            </a:pPr>
            <a:r>
              <a:rPr sz="2953" dirty="0">
                <a:solidFill>
                  <a:srgbClr val="515151"/>
                </a:solidFill>
                <a:latin typeface="Palatino Linotype"/>
                <a:cs typeface="Palatino Linotype"/>
              </a:rPr>
              <a:t>H</a:t>
            </a:r>
            <a:r>
              <a:rPr sz="2953" spc="-4" dirty="0">
                <a:solidFill>
                  <a:srgbClr val="515151"/>
                </a:solidFill>
                <a:latin typeface="Palatino Linotype"/>
                <a:cs typeface="Palatino Linotype"/>
              </a:rPr>
              <a:t> </a:t>
            </a:r>
            <a:r>
              <a:rPr sz="2953" spc="313" dirty="0">
                <a:solidFill>
                  <a:srgbClr val="515151"/>
                </a:solidFill>
                <a:latin typeface="Palatino Linotype"/>
                <a:cs typeface="Palatino Linotype"/>
              </a:rPr>
              <a:t>=</a:t>
            </a:r>
            <a:r>
              <a:rPr sz="2953" spc="4" dirty="0">
                <a:solidFill>
                  <a:srgbClr val="515151"/>
                </a:solidFill>
                <a:latin typeface="Palatino Linotype"/>
                <a:cs typeface="Palatino Linotype"/>
              </a:rPr>
              <a:t> </a:t>
            </a:r>
            <a:r>
              <a:rPr sz="2953" spc="-4" dirty="0">
                <a:solidFill>
                  <a:srgbClr val="515151"/>
                </a:solidFill>
                <a:latin typeface="Palatino Linotype"/>
                <a:cs typeface="Palatino Linotype"/>
              </a:rPr>
              <a:t>hodnota	cílového</a:t>
            </a:r>
            <a:r>
              <a:rPr sz="2953" spc="-25" dirty="0">
                <a:solidFill>
                  <a:srgbClr val="515151"/>
                </a:solidFill>
                <a:latin typeface="Palatino Linotype"/>
                <a:cs typeface="Palatino Linotype"/>
              </a:rPr>
              <a:t> </a:t>
            </a:r>
            <a:r>
              <a:rPr sz="2953" spc="-4" dirty="0">
                <a:solidFill>
                  <a:srgbClr val="515151"/>
                </a:solidFill>
                <a:latin typeface="Palatino Linotype"/>
                <a:cs typeface="Palatino Linotype"/>
              </a:rPr>
              <a:t>objektu</a:t>
            </a:r>
            <a:endParaRPr sz="2953">
              <a:latin typeface="Palatino Linotype"/>
              <a:cs typeface="Palatino Linotype"/>
            </a:endParaRPr>
          </a:p>
          <a:p>
            <a:pPr marL="669703" lvl="1" indent="-401822">
              <a:spcBef>
                <a:spcPts val="1659"/>
              </a:spcBef>
              <a:buChar char="•"/>
              <a:tabLst>
                <a:tab pos="669256" algn="l"/>
                <a:tab pos="669703" algn="l"/>
                <a:tab pos="3970444" algn="l"/>
              </a:tabLst>
            </a:pPr>
            <a:r>
              <a:rPr sz="2953" dirty="0">
                <a:solidFill>
                  <a:srgbClr val="515151"/>
                </a:solidFill>
                <a:latin typeface="Palatino Linotype"/>
                <a:cs typeface="Palatino Linotype"/>
              </a:rPr>
              <a:t>D</a:t>
            </a:r>
            <a:r>
              <a:rPr sz="2953" spc="4" dirty="0">
                <a:solidFill>
                  <a:srgbClr val="515151"/>
                </a:solidFill>
                <a:latin typeface="Palatino Linotype"/>
                <a:cs typeface="Palatino Linotype"/>
              </a:rPr>
              <a:t> </a:t>
            </a:r>
            <a:r>
              <a:rPr sz="2953" spc="313" dirty="0">
                <a:solidFill>
                  <a:srgbClr val="515151"/>
                </a:solidFill>
                <a:latin typeface="Palatino Linotype"/>
                <a:cs typeface="Palatino Linotype"/>
              </a:rPr>
              <a:t>=</a:t>
            </a:r>
            <a:r>
              <a:rPr sz="2953" spc="11" dirty="0">
                <a:solidFill>
                  <a:srgbClr val="515151"/>
                </a:solidFill>
                <a:latin typeface="Palatino Linotype"/>
                <a:cs typeface="Palatino Linotype"/>
              </a:rPr>
              <a:t> </a:t>
            </a:r>
            <a:r>
              <a:rPr sz="2953" spc="-7" dirty="0">
                <a:solidFill>
                  <a:srgbClr val="515151"/>
                </a:solidFill>
                <a:latin typeface="Palatino Linotype"/>
                <a:cs typeface="Palatino Linotype"/>
              </a:rPr>
              <a:t>morální</a:t>
            </a:r>
            <a:r>
              <a:rPr sz="2953" spc="11" dirty="0">
                <a:solidFill>
                  <a:srgbClr val="515151"/>
                </a:solidFill>
                <a:latin typeface="Palatino Linotype"/>
                <a:cs typeface="Palatino Linotype"/>
              </a:rPr>
              <a:t> </a:t>
            </a:r>
            <a:r>
              <a:rPr sz="2953" spc="-18" dirty="0">
                <a:solidFill>
                  <a:srgbClr val="515151"/>
                </a:solidFill>
                <a:latin typeface="Palatino Linotype"/>
                <a:cs typeface="Palatino Linotype"/>
              </a:rPr>
              <a:t>reflexe	</a:t>
            </a:r>
            <a:r>
              <a:rPr sz="2953" spc="-4" dirty="0">
                <a:solidFill>
                  <a:srgbClr val="515151"/>
                </a:solidFill>
                <a:latin typeface="Palatino Linotype"/>
                <a:cs typeface="Palatino Linotype"/>
              </a:rPr>
              <a:t>důsledků</a:t>
            </a:r>
            <a:r>
              <a:rPr sz="2953" spc="-39" dirty="0">
                <a:solidFill>
                  <a:srgbClr val="515151"/>
                </a:solidFill>
                <a:latin typeface="Palatino Linotype"/>
                <a:cs typeface="Palatino Linotype"/>
              </a:rPr>
              <a:t> </a:t>
            </a:r>
            <a:r>
              <a:rPr sz="2953" spc="-7" dirty="0">
                <a:solidFill>
                  <a:srgbClr val="515151"/>
                </a:solidFill>
                <a:latin typeface="Palatino Linotype"/>
                <a:cs typeface="Palatino Linotype"/>
              </a:rPr>
              <a:t>chování</a:t>
            </a:r>
            <a:endParaRPr sz="2953">
              <a:latin typeface="Palatino Linotype"/>
              <a:cs typeface="Palatino Linotyp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41922" y="505245"/>
            <a:ext cx="0" cy="1245244"/>
          </a:xfrm>
          <a:custGeom>
            <a:avLst/>
            <a:gdLst/>
            <a:ahLst/>
            <a:cxnLst/>
            <a:rect l="l" t="t" r="r" b="b"/>
            <a:pathLst>
              <a:path h="1771014">
                <a:moveTo>
                  <a:pt x="0" y="0"/>
                </a:moveTo>
                <a:lnTo>
                  <a:pt x="0" y="1770627"/>
                </a:lnTo>
              </a:path>
            </a:pathLst>
          </a:custGeom>
          <a:ln w="12700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grpSp>
        <p:nvGrpSpPr>
          <p:cNvPr id="3" name="object 3"/>
          <p:cNvGrpSpPr/>
          <p:nvPr/>
        </p:nvGrpSpPr>
        <p:grpSpPr>
          <a:xfrm>
            <a:off x="1945549" y="500782"/>
            <a:ext cx="8309967" cy="1435447"/>
            <a:chOff x="599536" y="712222"/>
            <a:chExt cx="11818620" cy="2041525"/>
          </a:xfrm>
        </p:grpSpPr>
        <p:sp>
          <p:nvSpPr>
            <p:cNvPr id="4" name="object 4"/>
            <p:cNvSpPr/>
            <p:nvPr/>
          </p:nvSpPr>
          <p:spPr>
            <a:xfrm>
              <a:off x="12268200" y="718571"/>
              <a:ext cx="0" cy="1771014"/>
            </a:xfrm>
            <a:custGeom>
              <a:avLst/>
              <a:gdLst/>
              <a:ahLst/>
              <a:cxnLst/>
              <a:rect l="l" t="t" r="r" b="b"/>
              <a:pathLst>
                <a:path h="1771014">
                  <a:moveTo>
                    <a:pt x="0" y="0"/>
                  </a:moveTo>
                  <a:lnTo>
                    <a:pt x="0" y="1770627"/>
                  </a:lnTo>
                </a:path>
              </a:pathLst>
            </a:custGeom>
            <a:ln w="12700">
              <a:solidFill>
                <a:srgbClr val="818181"/>
              </a:solidFill>
            </a:ln>
          </p:spPr>
          <p:txBody>
            <a:bodyPr wrap="square" lIns="0" tIns="0" rIns="0" bIns="0" rtlCol="0"/>
            <a:lstStyle/>
            <a:p>
              <a:endParaRPr sz="1266"/>
            </a:p>
          </p:txBody>
        </p:sp>
        <p:sp>
          <p:nvSpPr>
            <p:cNvPr id="5" name="object 5"/>
            <p:cNvSpPr/>
            <p:nvPr/>
          </p:nvSpPr>
          <p:spPr>
            <a:xfrm>
              <a:off x="736600" y="718572"/>
              <a:ext cx="11544300" cy="0"/>
            </a:xfrm>
            <a:custGeom>
              <a:avLst/>
              <a:gdLst/>
              <a:ahLst/>
              <a:cxnLst/>
              <a:rect l="l" t="t" r="r" b="b"/>
              <a:pathLst>
                <a:path w="11544300">
                  <a:moveTo>
                    <a:pt x="11544300" y="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818181"/>
              </a:solidFill>
            </a:ln>
          </p:spPr>
          <p:txBody>
            <a:bodyPr wrap="square" lIns="0" tIns="0" rIns="0" bIns="0" rtlCol="0"/>
            <a:lstStyle/>
            <a:p>
              <a:endParaRPr sz="1266"/>
            </a:p>
          </p:txBody>
        </p:sp>
        <p:sp>
          <p:nvSpPr>
            <p:cNvPr id="6" name="object 6"/>
            <p:cNvSpPr/>
            <p:nvPr/>
          </p:nvSpPr>
          <p:spPr>
            <a:xfrm>
              <a:off x="12150204" y="2485509"/>
              <a:ext cx="261620" cy="261620"/>
            </a:xfrm>
            <a:custGeom>
              <a:avLst/>
              <a:gdLst/>
              <a:ahLst/>
              <a:cxnLst/>
              <a:rect l="l" t="t" r="r" b="b"/>
              <a:pathLst>
                <a:path w="261620" h="261619">
                  <a:moveTo>
                    <a:pt x="261391" y="130699"/>
                  </a:moveTo>
                  <a:lnTo>
                    <a:pt x="130695" y="261386"/>
                  </a:lnTo>
                  <a:lnTo>
                    <a:pt x="0" y="130699"/>
                  </a:lnTo>
                  <a:lnTo>
                    <a:pt x="130695" y="0"/>
                  </a:lnTo>
                  <a:lnTo>
                    <a:pt x="261391" y="130699"/>
                  </a:lnTo>
                  <a:close/>
                </a:path>
              </a:pathLst>
            </a:custGeom>
            <a:ln w="12735">
              <a:solidFill>
                <a:srgbClr val="1C1C1A"/>
              </a:solidFill>
            </a:ln>
          </p:spPr>
          <p:txBody>
            <a:bodyPr wrap="square" lIns="0" tIns="0" rIns="0" bIns="0" rtlCol="0"/>
            <a:lstStyle/>
            <a:p>
              <a:endParaRPr sz="1266"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236413" y="2571725"/>
              <a:ext cx="88985" cy="8897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05904" y="2485509"/>
              <a:ext cx="261620" cy="261620"/>
            </a:xfrm>
            <a:custGeom>
              <a:avLst/>
              <a:gdLst/>
              <a:ahLst/>
              <a:cxnLst/>
              <a:rect l="l" t="t" r="r" b="b"/>
              <a:pathLst>
                <a:path w="261619" h="261619">
                  <a:moveTo>
                    <a:pt x="261391" y="130699"/>
                  </a:moveTo>
                  <a:lnTo>
                    <a:pt x="130695" y="261386"/>
                  </a:lnTo>
                  <a:lnTo>
                    <a:pt x="0" y="130699"/>
                  </a:lnTo>
                  <a:lnTo>
                    <a:pt x="130695" y="0"/>
                  </a:lnTo>
                  <a:lnTo>
                    <a:pt x="261391" y="130699"/>
                  </a:lnTo>
                  <a:close/>
                </a:path>
              </a:pathLst>
            </a:custGeom>
            <a:ln w="12735">
              <a:solidFill>
                <a:srgbClr val="1C1C1A"/>
              </a:solidFill>
            </a:ln>
          </p:spPr>
          <p:txBody>
            <a:bodyPr wrap="square" lIns="0" tIns="0" rIns="0" bIns="0" rtlCol="0"/>
            <a:lstStyle/>
            <a:p>
              <a:endParaRPr sz="1266"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2113" y="2571725"/>
              <a:ext cx="88985" cy="88979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434828" y="412780"/>
            <a:ext cx="6750844" cy="744731"/>
          </a:xfrm>
          <a:prstGeom prst="rect">
            <a:avLst/>
          </a:prstGeom>
        </p:spPr>
        <p:txBody>
          <a:bodyPr vert="horz" wrap="square" lIns="0" tIns="8930" rIns="0" bIns="0" rtlCol="0" anchor="b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4781" spc="-7" dirty="0"/>
              <a:t>B=f(P,E)</a:t>
            </a:r>
            <a:endParaRPr sz="4781"/>
          </a:p>
        </p:txBody>
      </p:sp>
      <p:sp>
        <p:nvSpPr>
          <p:cNvPr id="14" name="object 14"/>
          <p:cNvSpPr txBox="1">
            <a:spLocks noGrp="1"/>
          </p:cNvSpPr>
          <p:nvPr>
            <p:ph type="body" idx="1"/>
          </p:nvPr>
        </p:nvSpPr>
        <p:spPr>
          <a:xfrm>
            <a:off x="2434828" y="1393032"/>
            <a:ext cx="6750844" cy="2815274"/>
          </a:xfrm>
          <a:prstGeom prst="rect">
            <a:avLst/>
          </a:prstGeom>
        </p:spPr>
        <p:txBody>
          <a:bodyPr vert="horz" wrap="square" lIns="0" tIns="375047" rIns="0" bIns="0" rtlCol="0">
            <a:spAutoFit/>
          </a:bodyPr>
          <a:lstStyle/>
          <a:p>
            <a:pPr marL="8929">
              <a:lnSpc>
                <a:spcPct val="100000"/>
              </a:lnSpc>
              <a:spcBef>
                <a:spcPts val="70"/>
              </a:spcBef>
            </a:pPr>
            <a:r>
              <a:rPr spc="-32" dirty="0"/>
              <a:t>Dle</a:t>
            </a:r>
            <a:r>
              <a:rPr spc="-67" dirty="0"/>
              <a:t> </a:t>
            </a:r>
            <a:r>
              <a:rPr spc="-176" dirty="0"/>
              <a:t>Lewinovy</a:t>
            </a:r>
            <a:r>
              <a:rPr spc="-67" dirty="0"/>
              <a:t> </a:t>
            </a:r>
            <a:r>
              <a:rPr spc="-98" dirty="0"/>
              <a:t>teorie,</a:t>
            </a:r>
            <a:r>
              <a:rPr spc="-63" dirty="0"/>
              <a:t> </a:t>
            </a:r>
            <a:r>
              <a:rPr spc="-165" dirty="0"/>
              <a:t>chování</a:t>
            </a:r>
            <a:r>
              <a:rPr spc="-67" dirty="0"/>
              <a:t> </a:t>
            </a:r>
            <a:r>
              <a:rPr spc="-112" dirty="0"/>
              <a:t>je</a:t>
            </a:r>
            <a:r>
              <a:rPr spc="-67" dirty="0"/>
              <a:t> </a:t>
            </a:r>
            <a:r>
              <a:rPr spc="-123" dirty="0"/>
              <a:t>funkcí</a:t>
            </a:r>
            <a:r>
              <a:rPr spc="-63" dirty="0"/>
              <a:t> </a:t>
            </a:r>
            <a:r>
              <a:rPr spc="-151" dirty="0"/>
              <a:t>celkového</a:t>
            </a:r>
            <a:r>
              <a:rPr spc="-67" dirty="0"/>
              <a:t> </a:t>
            </a:r>
            <a:r>
              <a:rPr spc="-137" dirty="0"/>
              <a:t>pole</a:t>
            </a:r>
            <a:r>
              <a:rPr spc="-67" dirty="0"/>
              <a:t> </a:t>
            </a:r>
            <a:r>
              <a:rPr spc="-35" dirty="0"/>
              <a:t>-</a:t>
            </a:r>
          </a:p>
          <a:p>
            <a:pPr marL="8929">
              <a:lnSpc>
                <a:spcPct val="100000"/>
              </a:lnSpc>
              <a:spcBef>
                <a:spcPts val="14"/>
              </a:spcBef>
            </a:pPr>
            <a:r>
              <a:rPr spc="-151" dirty="0"/>
              <a:t>životního</a:t>
            </a:r>
            <a:r>
              <a:rPr spc="-67" dirty="0"/>
              <a:t> </a:t>
            </a:r>
            <a:r>
              <a:rPr spc="-158" dirty="0"/>
              <a:t>prostoru</a:t>
            </a:r>
            <a:r>
              <a:rPr spc="-63" dirty="0"/>
              <a:t> - </a:t>
            </a:r>
            <a:r>
              <a:rPr spc="-225" dirty="0"/>
              <a:t>a</a:t>
            </a:r>
            <a:r>
              <a:rPr spc="-63" dirty="0"/>
              <a:t> </a:t>
            </a:r>
            <a:r>
              <a:rPr spc="-143" dirty="0"/>
              <a:t>tudíž</a:t>
            </a:r>
            <a:r>
              <a:rPr spc="-63" dirty="0"/>
              <a:t> </a:t>
            </a:r>
            <a:r>
              <a:rPr spc="-134" dirty="0"/>
              <a:t>“základní</a:t>
            </a:r>
            <a:r>
              <a:rPr spc="-63" dirty="0"/>
              <a:t> </a:t>
            </a:r>
            <a:r>
              <a:rPr spc="-161" dirty="0"/>
              <a:t>vzorec</a:t>
            </a:r>
            <a:r>
              <a:rPr spc="-63" dirty="0"/>
              <a:t> </a:t>
            </a:r>
            <a:r>
              <a:rPr spc="-137" dirty="0"/>
              <a:t>teorie</a:t>
            </a:r>
            <a:r>
              <a:rPr spc="-63" dirty="0"/>
              <a:t> </a:t>
            </a:r>
            <a:r>
              <a:rPr spc="-7" dirty="0"/>
              <a:t>pole”</a:t>
            </a:r>
          </a:p>
          <a:p>
            <a:pPr marL="2634164">
              <a:lnSpc>
                <a:spcPct val="100000"/>
              </a:lnSpc>
              <a:spcBef>
                <a:spcPts val="2263"/>
              </a:spcBef>
            </a:pPr>
            <a:r>
              <a:rPr spc="-109" dirty="0"/>
              <a:t>B</a:t>
            </a:r>
            <a:r>
              <a:rPr spc="-74" dirty="0"/>
              <a:t> </a:t>
            </a:r>
            <a:r>
              <a:rPr spc="-56" dirty="0"/>
              <a:t>=</a:t>
            </a:r>
            <a:r>
              <a:rPr spc="-70" dirty="0"/>
              <a:t> </a:t>
            </a:r>
            <a:r>
              <a:rPr spc="-130" dirty="0"/>
              <a:t>f(Lsp)</a:t>
            </a:r>
            <a:r>
              <a:rPr spc="-74" dirty="0"/>
              <a:t> </a:t>
            </a:r>
            <a:r>
              <a:rPr spc="-56" dirty="0"/>
              <a:t>=</a:t>
            </a:r>
            <a:r>
              <a:rPr spc="-70" dirty="0"/>
              <a:t> </a:t>
            </a:r>
            <a:r>
              <a:rPr spc="-7" dirty="0"/>
              <a:t>f(P,E)</a:t>
            </a:r>
          </a:p>
          <a:p>
            <a:pPr marL="8929" marR="3572">
              <a:lnSpc>
                <a:spcPct val="100499"/>
              </a:lnSpc>
              <a:spcBef>
                <a:spcPts val="2250"/>
              </a:spcBef>
            </a:pPr>
            <a:r>
              <a:rPr spc="-172" dirty="0"/>
              <a:t>který</a:t>
            </a:r>
            <a:r>
              <a:rPr spc="-60" dirty="0"/>
              <a:t> </a:t>
            </a:r>
            <a:r>
              <a:rPr spc="-123" dirty="0"/>
              <a:t>vyjadĭuje,</a:t>
            </a:r>
            <a:r>
              <a:rPr spc="-56" dirty="0"/>
              <a:t> </a:t>
            </a:r>
            <a:r>
              <a:rPr spc="-158" dirty="0"/>
              <a:t>že</a:t>
            </a:r>
            <a:r>
              <a:rPr spc="-60" dirty="0"/>
              <a:t> </a:t>
            </a:r>
            <a:r>
              <a:rPr spc="-165" dirty="0"/>
              <a:t>chování</a:t>
            </a:r>
            <a:r>
              <a:rPr spc="-56" dirty="0"/>
              <a:t> </a:t>
            </a:r>
            <a:r>
              <a:rPr spc="-112" dirty="0"/>
              <a:t>je</a:t>
            </a:r>
            <a:r>
              <a:rPr spc="-60" dirty="0"/>
              <a:t> </a:t>
            </a:r>
            <a:r>
              <a:rPr spc="-123" dirty="0"/>
              <a:t>funkcí</a:t>
            </a:r>
            <a:r>
              <a:rPr spc="-56" dirty="0"/>
              <a:t> </a:t>
            </a:r>
            <a:r>
              <a:rPr spc="-151" dirty="0"/>
              <a:t>celkového</a:t>
            </a:r>
            <a:r>
              <a:rPr spc="-60" dirty="0"/>
              <a:t> </a:t>
            </a:r>
            <a:r>
              <a:rPr spc="-49" dirty="0"/>
              <a:t>životního </a:t>
            </a:r>
            <a:r>
              <a:rPr spc="-158" dirty="0"/>
              <a:t>prostoru</a:t>
            </a:r>
            <a:r>
              <a:rPr spc="-67" dirty="0"/>
              <a:t> </a:t>
            </a:r>
            <a:r>
              <a:rPr spc="-155" dirty="0"/>
              <a:t>sestávajícího</a:t>
            </a:r>
            <a:r>
              <a:rPr spc="-63" dirty="0"/>
              <a:t> </a:t>
            </a:r>
            <a:r>
              <a:rPr spc="-151" dirty="0"/>
              <a:t>ze</a:t>
            </a:r>
            <a:r>
              <a:rPr spc="-63" dirty="0"/>
              <a:t> </a:t>
            </a:r>
            <a:r>
              <a:rPr spc="-193" dirty="0"/>
              <a:t>dvou</a:t>
            </a:r>
            <a:r>
              <a:rPr spc="-63" dirty="0"/>
              <a:t> </a:t>
            </a:r>
            <a:r>
              <a:rPr spc="-193" dirty="0"/>
              <a:t>vzájemně</a:t>
            </a:r>
            <a:r>
              <a:rPr spc="-63" dirty="0"/>
              <a:t> </a:t>
            </a:r>
            <a:r>
              <a:rPr spc="-172" dirty="0"/>
              <a:t>závislých</a:t>
            </a:r>
            <a:r>
              <a:rPr spc="-63" dirty="0"/>
              <a:t> </a:t>
            </a:r>
            <a:r>
              <a:rPr spc="-204" dirty="0"/>
              <a:t>systému </a:t>
            </a:r>
            <a:r>
              <a:rPr spc="-155" dirty="0"/>
              <a:t>proměnných,</a:t>
            </a:r>
            <a:r>
              <a:rPr spc="-67" dirty="0"/>
              <a:t> </a:t>
            </a:r>
            <a:r>
              <a:rPr spc="-127" dirty="0"/>
              <a:t>totiž</a:t>
            </a:r>
            <a:r>
              <a:rPr spc="-63" dirty="0"/>
              <a:t> </a:t>
            </a:r>
            <a:r>
              <a:rPr spc="-130" dirty="0"/>
              <a:t>jedince</a:t>
            </a:r>
            <a:r>
              <a:rPr spc="-63" dirty="0"/>
              <a:t> </a:t>
            </a:r>
            <a:r>
              <a:rPr spc="-183" dirty="0"/>
              <a:t>(P)</a:t>
            </a:r>
            <a:r>
              <a:rPr spc="-67" dirty="0"/>
              <a:t> </a:t>
            </a:r>
            <a:r>
              <a:rPr spc="-225" dirty="0"/>
              <a:t>a</a:t>
            </a:r>
            <a:r>
              <a:rPr spc="-63" dirty="0"/>
              <a:t> </a:t>
            </a:r>
            <a:r>
              <a:rPr spc="-130" dirty="0"/>
              <a:t>okolního</a:t>
            </a:r>
            <a:r>
              <a:rPr spc="-63" dirty="0"/>
              <a:t> </a:t>
            </a:r>
            <a:r>
              <a:rPr spc="-116" dirty="0"/>
              <a:t>prostĭedí</a:t>
            </a:r>
            <a:r>
              <a:rPr spc="-67" dirty="0"/>
              <a:t> </a:t>
            </a:r>
            <a:r>
              <a:rPr spc="-18" dirty="0"/>
              <a:t>(E)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41922" y="505245"/>
            <a:ext cx="0" cy="1245244"/>
          </a:xfrm>
          <a:custGeom>
            <a:avLst/>
            <a:gdLst/>
            <a:ahLst/>
            <a:cxnLst/>
            <a:rect l="l" t="t" r="r" b="b"/>
            <a:pathLst>
              <a:path h="1771014">
                <a:moveTo>
                  <a:pt x="0" y="0"/>
                </a:moveTo>
                <a:lnTo>
                  <a:pt x="0" y="1770627"/>
                </a:lnTo>
              </a:path>
            </a:pathLst>
          </a:custGeom>
          <a:ln w="12700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grpSp>
        <p:nvGrpSpPr>
          <p:cNvPr id="3" name="object 3"/>
          <p:cNvGrpSpPr/>
          <p:nvPr/>
        </p:nvGrpSpPr>
        <p:grpSpPr>
          <a:xfrm>
            <a:off x="1945338" y="500781"/>
            <a:ext cx="8310414" cy="1435447"/>
            <a:chOff x="599236" y="712221"/>
            <a:chExt cx="11819255" cy="2041525"/>
          </a:xfrm>
        </p:grpSpPr>
        <p:sp>
          <p:nvSpPr>
            <p:cNvPr id="4" name="object 4"/>
            <p:cNvSpPr/>
            <p:nvPr/>
          </p:nvSpPr>
          <p:spPr>
            <a:xfrm>
              <a:off x="12268199" y="718571"/>
              <a:ext cx="0" cy="1771014"/>
            </a:xfrm>
            <a:custGeom>
              <a:avLst/>
              <a:gdLst/>
              <a:ahLst/>
              <a:cxnLst/>
              <a:rect l="l" t="t" r="r" b="b"/>
              <a:pathLst>
                <a:path h="1771014">
                  <a:moveTo>
                    <a:pt x="0" y="0"/>
                  </a:moveTo>
                  <a:lnTo>
                    <a:pt x="0" y="1770627"/>
                  </a:lnTo>
                </a:path>
              </a:pathLst>
            </a:custGeom>
            <a:ln w="12700">
              <a:solidFill>
                <a:srgbClr val="818181"/>
              </a:solidFill>
            </a:ln>
          </p:spPr>
          <p:txBody>
            <a:bodyPr wrap="square" lIns="0" tIns="0" rIns="0" bIns="0" rtlCol="0"/>
            <a:lstStyle/>
            <a:p>
              <a:endParaRPr sz="1266"/>
            </a:p>
          </p:txBody>
        </p:sp>
        <p:sp>
          <p:nvSpPr>
            <p:cNvPr id="5" name="object 5"/>
            <p:cNvSpPr/>
            <p:nvPr/>
          </p:nvSpPr>
          <p:spPr>
            <a:xfrm>
              <a:off x="736600" y="718572"/>
              <a:ext cx="11544300" cy="0"/>
            </a:xfrm>
            <a:custGeom>
              <a:avLst/>
              <a:gdLst/>
              <a:ahLst/>
              <a:cxnLst/>
              <a:rect l="l" t="t" r="r" b="b"/>
              <a:pathLst>
                <a:path w="11544300">
                  <a:moveTo>
                    <a:pt x="11544300" y="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818181"/>
              </a:solidFill>
            </a:ln>
          </p:spPr>
          <p:txBody>
            <a:bodyPr wrap="square" lIns="0" tIns="0" rIns="0" bIns="0" rtlCol="0"/>
            <a:lstStyle/>
            <a:p>
              <a:endParaRPr sz="1266"/>
            </a:p>
          </p:txBody>
        </p:sp>
        <p:sp>
          <p:nvSpPr>
            <p:cNvPr id="6" name="object 6"/>
            <p:cNvSpPr/>
            <p:nvPr/>
          </p:nvSpPr>
          <p:spPr>
            <a:xfrm>
              <a:off x="12150204" y="2485509"/>
              <a:ext cx="261620" cy="261620"/>
            </a:xfrm>
            <a:custGeom>
              <a:avLst/>
              <a:gdLst/>
              <a:ahLst/>
              <a:cxnLst/>
              <a:rect l="l" t="t" r="r" b="b"/>
              <a:pathLst>
                <a:path w="261620" h="261619">
                  <a:moveTo>
                    <a:pt x="261391" y="130699"/>
                  </a:moveTo>
                  <a:lnTo>
                    <a:pt x="130695" y="261386"/>
                  </a:lnTo>
                  <a:lnTo>
                    <a:pt x="0" y="130699"/>
                  </a:lnTo>
                  <a:lnTo>
                    <a:pt x="130695" y="0"/>
                  </a:lnTo>
                  <a:lnTo>
                    <a:pt x="261391" y="130699"/>
                  </a:lnTo>
                  <a:close/>
                </a:path>
              </a:pathLst>
            </a:custGeom>
            <a:ln w="12735">
              <a:solidFill>
                <a:srgbClr val="1C1C1A"/>
              </a:solidFill>
            </a:ln>
          </p:spPr>
          <p:txBody>
            <a:bodyPr wrap="square" lIns="0" tIns="0" rIns="0" bIns="0" rtlCol="0"/>
            <a:lstStyle/>
            <a:p>
              <a:endParaRPr sz="1266"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236413" y="2571725"/>
              <a:ext cx="88985" cy="8897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05904" y="2485509"/>
              <a:ext cx="261620" cy="261620"/>
            </a:xfrm>
            <a:custGeom>
              <a:avLst/>
              <a:gdLst/>
              <a:ahLst/>
              <a:cxnLst/>
              <a:rect l="l" t="t" r="r" b="b"/>
              <a:pathLst>
                <a:path w="261619" h="261619">
                  <a:moveTo>
                    <a:pt x="261391" y="130699"/>
                  </a:moveTo>
                  <a:lnTo>
                    <a:pt x="130695" y="261386"/>
                  </a:lnTo>
                  <a:lnTo>
                    <a:pt x="0" y="130699"/>
                  </a:lnTo>
                  <a:lnTo>
                    <a:pt x="130695" y="0"/>
                  </a:lnTo>
                  <a:lnTo>
                    <a:pt x="261391" y="130699"/>
                  </a:lnTo>
                  <a:close/>
                </a:path>
              </a:pathLst>
            </a:custGeom>
            <a:ln w="12735">
              <a:solidFill>
                <a:srgbClr val="1C1C1A"/>
              </a:solidFill>
            </a:ln>
          </p:spPr>
          <p:txBody>
            <a:bodyPr wrap="square" lIns="0" tIns="0" rIns="0" bIns="0" rtlCol="0"/>
            <a:lstStyle/>
            <a:p>
              <a:endParaRPr sz="1266"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2113" y="2571725"/>
              <a:ext cx="88985" cy="88979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434828" y="412780"/>
            <a:ext cx="6750844" cy="744731"/>
          </a:xfrm>
          <a:prstGeom prst="rect">
            <a:avLst/>
          </a:prstGeom>
        </p:spPr>
        <p:txBody>
          <a:bodyPr vert="horz" wrap="square" lIns="0" tIns="8930" rIns="0" bIns="0" rtlCol="0" anchor="b">
            <a:spAutoFit/>
          </a:bodyPr>
          <a:lstStyle/>
          <a:p>
            <a:pPr marR="446" algn="ctr">
              <a:lnSpc>
                <a:spcPct val="100000"/>
              </a:lnSpc>
              <a:spcBef>
                <a:spcPts val="70"/>
              </a:spcBef>
            </a:pPr>
            <a:r>
              <a:rPr sz="4781" spc="-309" dirty="0"/>
              <a:t>síla</a:t>
            </a:r>
            <a:r>
              <a:rPr sz="4781" spc="-313" dirty="0"/>
              <a:t> </a:t>
            </a:r>
            <a:r>
              <a:rPr sz="4781" b="0" spc="-148" dirty="0">
                <a:latin typeface="Cambria"/>
                <a:cs typeface="Cambria"/>
              </a:rPr>
              <a:t>-</a:t>
            </a:r>
            <a:r>
              <a:rPr sz="4781" b="0" spc="-313" dirty="0">
                <a:latin typeface="Cambria"/>
                <a:cs typeface="Cambria"/>
              </a:rPr>
              <a:t> </a:t>
            </a:r>
            <a:r>
              <a:rPr sz="2812" b="0" spc="-183" dirty="0">
                <a:latin typeface="Cambria"/>
                <a:cs typeface="Cambria"/>
              </a:rPr>
              <a:t>hypotetická</a:t>
            </a:r>
            <a:r>
              <a:rPr sz="2812" b="0" spc="-80" dirty="0">
                <a:latin typeface="Cambria"/>
                <a:cs typeface="Cambria"/>
              </a:rPr>
              <a:t> </a:t>
            </a:r>
            <a:r>
              <a:rPr sz="2812" b="0" spc="-155" dirty="0">
                <a:latin typeface="Cambria"/>
                <a:cs typeface="Cambria"/>
              </a:rPr>
              <a:t>funkční</a:t>
            </a:r>
            <a:r>
              <a:rPr sz="2812" b="0" spc="-80" dirty="0">
                <a:latin typeface="Cambria"/>
                <a:cs typeface="Cambria"/>
              </a:rPr>
              <a:t> </a:t>
            </a:r>
            <a:r>
              <a:rPr sz="2812" b="0" spc="-229" dirty="0">
                <a:latin typeface="Cambria"/>
                <a:cs typeface="Cambria"/>
              </a:rPr>
              <a:t>proměnná</a:t>
            </a:r>
            <a:endParaRPr sz="2812">
              <a:latin typeface="Cambria"/>
              <a:cs typeface="Cambr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41984" y="2589610"/>
            <a:ext cx="7378601" cy="3235648"/>
          </a:xfrm>
          <a:prstGeom prst="rect">
            <a:avLst/>
          </a:prstGeom>
        </p:spPr>
        <p:txBody>
          <a:bodyPr vert="horz" wrap="square" lIns="0" tIns="4018" rIns="0" bIns="0" rtlCol="0">
            <a:spAutoFit/>
          </a:bodyPr>
          <a:lstStyle/>
          <a:p>
            <a:pPr marL="8929" marR="3572">
              <a:lnSpc>
                <a:spcPct val="101299"/>
              </a:lnSpc>
              <a:spcBef>
                <a:spcPts val="32"/>
              </a:spcBef>
            </a:pPr>
            <a:r>
              <a:rPr sz="2391" spc="49" dirty="0">
                <a:solidFill>
                  <a:srgbClr val="474747"/>
                </a:solidFill>
                <a:latin typeface="Cambria"/>
                <a:cs typeface="Cambria"/>
              </a:rPr>
              <a:t>Z</a:t>
            </a:r>
            <a:r>
              <a:rPr sz="2391" spc="-63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200" dirty="0">
                <a:solidFill>
                  <a:srgbClr val="474747"/>
                </a:solidFill>
                <a:latin typeface="Cambria"/>
                <a:cs typeface="Cambria"/>
              </a:rPr>
              <a:t>mnoha</a:t>
            </a:r>
            <a:r>
              <a:rPr sz="2391" spc="-63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193" dirty="0">
                <a:solidFill>
                  <a:srgbClr val="474747"/>
                </a:solidFill>
                <a:latin typeface="Cambria"/>
                <a:cs typeface="Cambria"/>
              </a:rPr>
              <a:t>vzájemně</a:t>
            </a:r>
            <a:r>
              <a:rPr sz="2391" spc="-63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172" dirty="0">
                <a:solidFill>
                  <a:srgbClr val="474747"/>
                </a:solidFill>
                <a:latin typeface="Cambria"/>
                <a:cs typeface="Cambria"/>
              </a:rPr>
              <a:t>závislých</a:t>
            </a:r>
            <a:r>
              <a:rPr sz="2391" spc="-63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155" dirty="0">
                <a:solidFill>
                  <a:srgbClr val="474747"/>
                </a:solidFill>
                <a:latin typeface="Cambria"/>
                <a:cs typeface="Cambria"/>
              </a:rPr>
              <a:t>proměnných,</a:t>
            </a:r>
            <a:r>
              <a:rPr sz="2391" spc="-63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i="1" spc="-91" dirty="0">
                <a:solidFill>
                  <a:srgbClr val="474747"/>
                </a:solidFill>
                <a:latin typeface="Cambria"/>
                <a:cs typeface="Cambria"/>
              </a:rPr>
              <a:t>síla</a:t>
            </a:r>
            <a:r>
              <a:rPr sz="2391" i="1" spc="-63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18" dirty="0">
                <a:solidFill>
                  <a:srgbClr val="474747"/>
                </a:solidFill>
                <a:latin typeface="Cambria"/>
                <a:cs typeface="Cambria"/>
              </a:rPr>
              <a:t>je </a:t>
            </a:r>
            <a:r>
              <a:rPr sz="2391" spc="-130" dirty="0">
                <a:solidFill>
                  <a:srgbClr val="474747"/>
                </a:solidFill>
                <a:latin typeface="Cambria"/>
                <a:cs typeface="Cambria"/>
              </a:rPr>
              <a:t>nejbezprostĭednější</a:t>
            </a:r>
            <a:r>
              <a:rPr sz="2391" spc="-46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91" dirty="0">
                <a:solidFill>
                  <a:srgbClr val="474747"/>
                </a:solidFill>
                <a:latin typeface="Cambria"/>
                <a:cs typeface="Cambria"/>
              </a:rPr>
              <a:t>pĭíčinou</a:t>
            </a:r>
            <a:r>
              <a:rPr sz="2391" spc="-42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165" dirty="0">
                <a:solidFill>
                  <a:srgbClr val="474747"/>
                </a:solidFill>
                <a:latin typeface="Cambria"/>
                <a:cs typeface="Cambria"/>
              </a:rPr>
              <a:t>chování</a:t>
            </a:r>
            <a:r>
              <a:rPr sz="2391" spc="-46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179" dirty="0">
                <a:solidFill>
                  <a:srgbClr val="474747"/>
                </a:solidFill>
                <a:latin typeface="Cambria"/>
                <a:cs typeface="Cambria"/>
              </a:rPr>
              <a:t>(zejména</a:t>
            </a:r>
            <a:r>
              <a:rPr sz="2391" spc="-42" dirty="0">
                <a:solidFill>
                  <a:srgbClr val="474747"/>
                </a:solidFill>
                <a:latin typeface="Cambria"/>
                <a:cs typeface="Cambria"/>
              </a:rPr>
              <a:t> lokomoce). </a:t>
            </a:r>
            <a:r>
              <a:rPr sz="2391" spc="-123" dirty="0">
                <a:solidFill>
                  <a:srgbClr val="474747"/>
                </a:solidFill>
                <a:latin typeface="Cambria"/>
                <a:cs typeface="Cambria"/>
              </a:rPr>
              <a:t>Chování</a:t>
            </a:r>
            <a:r>
              <a:rPr sz="2391" spc="-67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183" dirty="0">
                <a:solidFill>
                  <a:srgbClr val="474747"/>
                </a:solidFill>
                <a:latin typeface="Cambria"/>
                <a:cs typeface="Cambria"/>
              </a:rPr>
              <a:t>nemůže</a:t>
            </a:r>
            <a:r>
              <a:rPr sz="2391" spc="-67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190" dirty="0">
                <a:solidFill>
                  <a:srgbClr val="474747"/>
                </a:solidFill>
                <a:latin typeface="Cambria"/>
                <a:cs typeface="Cambria"/>
              </a:rPr>
              <a:t>být</a:t>
            </a:r>
            <a:r>
              <a:rPr sz="2391" spc="-67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190" dirty="0">
                <a:solidFill>
                  <a:srgbClr val="474747"/>
                </a:solidFill>
                <a:latin typeface="Cambria"/>
                <a:cs typeface="Cambria"/>
              </a:rPr>
              <a:t>považováno</a:t>
            </a:r>
            <a:r>
              <a:rPr sz="2391" spc="-67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193" dirty="0">
                <a:solidFill>
                  <a:srgbClr val="474747"/>
                </a:solidFill>
                <a:latin typeface="Cambria"/>
                <a:cs typeface="Cambria"/>
              </a:rPr>
              <a:t>za</a:t>
            </a:r>
            <a:r>
              <a:rPr sz="2391" spc="-67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123" dirty="0">
                <a:solidFill>
                  <a:srgbClr val="474747"/>
                </a:solidFill>
                <a:latin typeface="Cambria"/>
                <a:cs typeface="Cambria"/>
              </a:rPr>
              <a:t>funkci</a:t>
            </a:r>
            <a:r>
              <a:rPr sz="2391" spc="-67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141" dirty="0">
                <a:solidFill>
                  <a:srgbClr val="474747"/>
                </a:solidFill>
                <a:latin typeface="Cambria"/>
                <a:cs typeface="Cambria"/>
              </a:rPr>
              <a:t>jediné</a:t>
            </a:r>
            <a:r>
              <a:rPr sz="2391" spc="-63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95" dirty="0">
                <a:solidFill>
                  <a:srgbClr val="474747"/>
                </a:solidFill>
                <a:latin typeface="Cambria"/>
                <a:cs typeface="Cambria"/>
              </a:rPr>
              <a:t>síly,</a:t>
            </a:r>
            <a:r>
              <a:rPr sz="2391" spc="-67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186" dirty="0">
                <a:solidFill>
                  <a:srgbClr val="474747"/>
                </a:solidFill>
                <a:latin typeface="Cambria"/>
                <a:cs typeface="Cambria"/>
              </a:rPr>
              <a:t>nýbrž</a:t>
            </a:r>
            <a:r>
              <a:rPr sz="2391" spc="-67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18" dirty="0">
                <a:solidFill>
                  <a:srgbClr val="474747"/>
                </a:solidFill>
                <a:latin typeface="Cambria"/>
                <a:cs typeface="Cambria"/>
              </a:rPr>
              <a:t>jen </a:t>
            </a:r>
            <a:r>
              <a:rPr sz="2391" spc="-193" dirty="0">
                <a:solidFill>
                  <a:srgbClr val="474747"/>
                </a:solidFill>
                <a:latin typeface="Cambria"/>
                <a:cs typeface="Cambria"/>
              </a:rPr>
              <a:t>za</a:t>
            </a:r>
            <a:r>
              <a:rPr sz="2391" spc="-67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123" dirty="0">
                <a:solidFill>
                  <a:srgbClr val="474747"/>
                </a:solidFill>
                <a:latin typeface="Cambria"/>
                <a:cs typeface="Cambria"/>
              </a:rPr>
              <a:t>funkci</a:t>
            </a:r>
            <a:r>
              <a:rPr sz="2391" spc="-63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165" dirty="0">
                <a:solidFill>
                  <a:srgbClr val="474747"/>
                </a:solidFill>
                <a:latin typeface="Cambria"/>
                <a:cs typeface="Cambria"/>
              </a:rPr>
              <a:t>výslednice</a:t>
            </a:r>
            <a:r>
              <a:rPr sz="2391" spc="-67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179" dirty="0">
                <a:solidFill>
                  <a:srgbClr val="474747"/>
                </a:solidFill>
                <a:latin typeface="Cambria"/>
                <a:cs typeface="Cambria"/>
              </a:rPr>
              <a:t>všech</a:t>
            </a:r>
            <a:r>
              <a:rPr sz="2391" spc="-63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116" dirty="0">
                <a:solidFill>
                  <a:srgbClr val="474747"/>
                </a:solidFill>
                <a:latin typeface="Cambria"/>
                <a:cs typeface="Cambria"/>
              </a:rPr>
              <a:t>sil</a:t>
            </a:r>
            <a:r>
              <a:rPr sz="2391" spc="-63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130" dirty="0">
                <a:solidFill>
                  <a:srgbClr val="474747"/>
                </a:solidFill>
                <a:latin typeface="Cambria"/>
                <a:cs typeface="Cambria"/>
              </a:rPr>
              <a:t>působících</a:t>
            </a:r>
            <a:r>
              <a:rPr sz="2391" spc="-67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200" dirty="0">
                <a:solidFill>
                  <a:srgbClr val="474747"/>
                </a:solidFill>
                <a:latin typeface="Cambria"/>
                <a:cs typeface="Cambria"/>
              </a:rPr>
              <a:t>na</a:t>
            </a:r>
            <a:r>
              <a:rPr sz="2391" spc="-63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130" dirty="0">
                <a:solidFill>
                  <a:srgbClr val="474747"/>
                </a:solidFill>
                <a:latin typeface="Cambria"/>
                <a:cs typeface="Cambria"/>
              </a:rPr>
              <a:t>jedince</a:t>
            </a:r>
            <a:r>
              <a:rPr sz="2391" spc="-63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292" dirty="0">
                <a:solidFill>
                  <a:srgbClr val="474747"/>
                </a:solidFill>
                <a:latin typeface="Cambria"/>
                <a:cs typeface="Cambria"/>
              </a:rPr>
              <a:t>v</a:t>
            </a:r>
            <a:r>
              <a:rPr sz="2391" spc="-67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211" dirty="0">
                <a:solidFill>
                  <a:srgbClr val="474747"/>
                </a:solidFill>
                <a:latin typeface="Cambria"/>
                <a:cs typeface="Cambria"/>
              </a:rPr>
              <a:t>daném</a:t>
            </a:r>
            <a:r>
              <a:rPr sz="2391" spc="-63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53" dirty="0">
                <a:solidFill>
                  <a:srgbClr val="474747"/>
                </a:solidFill>
                <a:latin typeface="Cambria"/>
                <a:cs typeface="Cambria"/>
              </a:rPr>
              <a:t>čase.</a:t>
            </a:r>
            <a:endParaRPr sz="2391">
              <a:latin typeface="Cambria"/>
              <a:cs typeface="Cambria"/>
            </a:endParaRPr>
          </a:p>
          <a:p>
            <a:pPr marL="8929" marR="221448">
              <a:lnSpc>
                <a:spcPct val="101299"/>
              </a:lnSpc>
              <a:spcBef>
                <a:spcPts val="2225"/>
              </a:spcBef>
              <a:tabLst>
                <a:tab pos="1374230" algn="l"/>
              </a:tabLst>
            </a:pPr>
            <a:r>
              <a:rPr sz="2391" i="1" spc="-84" dirty="0">
                <a:solidFill>
                  <a:srgbClr val="474747"/>
                </a:solidFill>
                <a:latin typeface="Cambria"/>
                <a:cs typeface="Cambria"/>
              </a:rPr>
              <a:t>Definice</a:t>
            </a:r>
            <a:r>
              <a:rPr sz="2391" spc="-84" dirty="0">
                <a:solidFill>
                  <a:srgbClr val="474747"/>
                </a:solidFill>
                <a:latin typeface="Cambria"/>
                <a:cs typeface="Cambria"/>
              </a:rPr>
              <a:t>:</a:t>
            </a:r>
            <a:r>
              <a:rPr sz="2391" spc="-60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112" dirty="0">
                <a:solidFill>
                  <a:srgbClr val="474747"/>
                </a:solidFill>
                <a:latin typeface="Cambria"/>
                <a:cs typeface="Cambria"/>
              </a:rPr>
              <a:t>Jestliže</a:t>
            </a:r>
            <a:r>
              <a:rPr sz="2391" spc="-60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165" dirty="0">
                <a:solidFill>
                  <a:srgbClr val="474747"/>
                </a:solidFill>
                <a:latin typeface="Cambria"/>
                <a:cs typeface="Cambria"/>
              </a:rPr>
              <a:t>výslednice</a:t>
            </a:r>
            <a:r>
              <a:rPr sz="2391" spc="-56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143" dirty="0">
                <a:solidFill>
                  <a:srgbClr val="474747"/>
                </a:solidFill>
                <a:latin typeface="Cambria"/>
                <a:cs typeface="Cambria"/>
              </a:rPr>
              <a:t>psychologických</a:t>
            </a:r>
            <a:r>
              <a:rPr sz="2391" spc="-60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116" dirty="0">
                <a:solidFill>
                  <a:srgbClr val="474747"/>
                </a:solidFill>
                <a:latin typeface="Cambria"/>
                <a:cs typeface="Cambria"/>
              </a:rPr>
              <a:t>sil</a:t>
            </a:r>
            <a:r>
              <a:rPr sz="2391" spc="-56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123" dirty="0">
                <a:solidFill>
                  <a:srgbClr val="474747"/>
                </a:solidFill>
                <a:latin typeface="Cambria"/>
                <a:cs typeface="Cambria"/>
              </a:rPr>
              <a:t>působící</a:t>
            </a:r>
            <a:r>
              <a:rPr sz="2391" spc="-60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218" dirty="0">
                <a:solidFill>
                  <a:srgbClr val="474747"/>
                </a:solidFill>
                <a:latin typeface="Cambria"/>
                <a:cs typeface="Cambria"/>
              </a:rPr>
              <a:t>na </a:t>
            </a:r>
            <a:r>
              <a:rPr sz="2391" spc="-161" dirty="0">
                <a:solidFill>
                  <a:srgbClr val="474747"/>
                </a:solidFill>
                <a:latin typeface="Cambria"/>
                <a:cs typeface="Cambria"/>
              </a:rPr>
              <a:t>oblast</a:t>
            </a:r>
            <a:r>
              <a:rPr sz="2391" spc="-63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112" dirty="0">
                <a:solidFill>
                  <a:srgbClr val="474747"/>
                </a:solidFill>
                <a:latin typeface="Cambria"/>
                <a:cs typeface="Cambria"/>
              </a:rPr>
              <a:t>je</a:t>
            </a:r>
            <a:r>
              <a:rPr sz="2391" spc="-63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169" dirty="0">
                <a:solidFill>
                  <a:srgbClr val="474747"/>
                </a:solidFill>
                <a:latin typeface="Cambria"/>
                <a:cs typeface="Cambria"/>
              </a:rPr>
              <a:t>větší</a:t>
            </a:r>
            <a:r>
              <a:rPr sz="2391" spc="-60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165" dirty="0">
                <a:solidFill>
                  <a:srgbClr val="474747"/>
                </a:solidFill>
                <a:latin typeface="Cambria"/>
                <a:cs typeface="Cambria"/>
              </a:rPr>
              <a:t>než</a:t>
            </a:r>
            <a:r>
              <a:rPr sz="2391" spc="-63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105" dirty="0">
                <a:solidFill>
                  <a:srgbClr val="474747"/>
                </a:solidFill>
                <a:latin typeface="Cambria"/>
                <a:cs typeface="Cambria"/>
              </a:rPr>
              <a:t>nula,</a:t>
            </a:r>
            <a:r>
              <a:rPr sz="2391" spc="-60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179" dirty="0">
                <a:solidFill>
                  <a:srgbClr val="474747"/>
                </a:solidFill>
                <a:latin typeface="Cambria"/>
                <a:cs typeface="Cambria"/>
              </a:rPr>
              <a:t>pak</a:t>
            </a:r>
            <a:r>
              <a:rPr sz="2391" spc="-63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186" dirty="0">
                <a:solidFill>
                  <a:srgbClr val="474747"/>
                </a:solidFill>
                <a:latin typeface="Cambria"/>
                <a:cs typeface="Cambria"/>
              </a:rPr>
              <a:t>nastane</a:t>
            </a:r>
            <a:r>
              <a:rPr sz="2391" spc="-60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155" dirty="0">
                <a:solidFill>
                  <a:srgbClr val="474747"/>
                </a:solidFill>
                <a:latin typeface="Cambria"/>
                <a:cs typeface="Cambria"/>
              </a:rPr>
              <a:t>lokomoce</a:t>
            </a:r>
            <a:r>
              <a:rPr sz="2391" spc="-63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214" dirty="0">
                <a:solidFill>
                  <a:srgbClr val="474747"/>
                </a:solidFill>
                <a:latin typeface="Cambria"/>
                <a:cs typeface="Cambria"/>
              </a:rPr>
              <a:t>ve</a:t>
            </a:r>
            <a:r>
              <a:rPr sz="2391" spc="-63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211" dirty="0">
                <a:solidFill>
                  <a:srgbClr val="474747"/>
                </a:solidFill>
                <a:latin typeface="Cambria"/>
                <a:cs typeface="Cambria"/>
              </a:rPr>
              <a:t>směru </a:t>
            </a:r>
            <a:r>
              <a:rPr sz="2391" spc="-60" dirty="0">
                <a:solidFill>
                  <a:srgbClr val="474747"/>
                </a:solidFill>
                <a:latin typeface="Cambria"/>
                <a:cs typeface="Cambria"/>
              </a:rPr>
              <a:t>výslednice,</a:t>
            </a:r>
            <a:r>
              <a:rPr sz="2391" dirty="0">
                <a:solidFill>
                  <a:srgbClr val="474747"/>
                </a:solidFill>
                <a:latin typeface="Cambria"/>
                <a:cs typeface="Cambria"/>
              </a:rPr>
              <a:t>	</a:t>
            </a:r>
            <a:r>
              <a:rPr sz="2391" spc="-158" dirty="0">
                <a:solidFill>
                  <a:srgbClr val="474747"/>
                </a:solidFill>
                <a:latin typeface="Cambria"/>
                <a:cs typeface="Cambria"/>
              </a:rPr>
              <a:t>nebo</a:t>
            </a:r>
            <a:r>
              <a:rPr sz="2391" spc="-67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161" dirty="0">
                <a:solidFill>
                  <a:srgbClr val="474747"/>
                </a:solidFill>
                <a:latin typeface="Cambria"/>
                <a:cs typeface="Cambria"/>
              </a:rPr>
              <a:t>struktura</a:t>
            </a:r>
            <a:r>
              <a:rPr sz="2391" spc="-67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151" dirty="0">
                <a:solidFill>
                  <a:srgbClr val="474747"/>
                </a:solidFill>
                <a:latin typeface="Cambria"/>
                <a:cs typeface="Cambria"/>
              </a:rPr>
              <a:t>situace</a:t>
            </a:r>
            <a:r>
              <a:rPr sz="2391" spc="-67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158" dirty="0">
                <a:solidFill>
                  <a:srgbClr val="474747"/>
                </a:solidFill>
                <a:latin typeface="Cambria"/>
                <a:cs typeface="Cambria"/>
              </a:rPr>
              <a:t>se</a:t>
            </a:r>
            <a:r>
              <a:rPr sz="2391" spc="-67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176" dirty="0">
                <a:solidFill>
                  <a:srgbClr val="474747"/>
                </a:solidFill>
                <a:latin typeface="Cambria"/>
                <a:cs typeface="Cambria"/>
              </a:rPr>
              <a:t>změní</a:t>
            </a:r>
            <a:r>
              <a:rPr sz="2391" spc="-63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98" dirty="0">
                <a:solidFill>
                  <a:srgbClr val="474747"/>
                </a:solidFill>
                <a:latin typeface="Cambria"/>
                <a:cs typeface="Cambria"/>
              </a:rPr>
              <a:t>tak,</a:t>
            </a:r>
            <a:r>
              <a:rPr sz="2391" spc="-67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158" dirty="0">
                <a:solidFill>
                  <a:srgbClr val="474747"/>
                </a:solidFill>
                <a:latin typeface="Cambria"/>
                <a:cs typeface="Cambria"/>
              </a:rPr>
              <a:t>že</a:t>
            </a:r>
            <a:r>
              <a:rPr sz="2391" spc="-67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204" dirty="0">
                <a:solidFill>
                  <a:srgbClr val="474747"/>
                </a:solidFill>
                <a:latin typeface="Cambria"/>
                <a:cs typeface="Cambria"/>
              </a:rPr>
              <a:t>změna</a:t>
            </a:r>
            <a:r>
              <a:rPr sz="2391" spc="-67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112" dirty="0">
                <a:solidFill>
                  <a:srgbClr val="474747"/>
                </a:solidFill>
                <a:latin typeface="Cambria"/>
                <a:cs typeface="Cambria"/>
              </a:rPr>
              <a:t>bude </a:t>
            </a:r>
            <a:r>
              <a:rPr sz="2391" spc="-169" dirty="0">
                <a:solidFill>
                  <a:srgbClr val="474747"/>
                </a:solidFill>
                <a:latin typeface="Cambria"/>
                <a:cs typeface="Cambria"/>
              </a:rPr>
              <a:t>ekvivalentní</a:t>
            </a:r>
            <a:r>
              <a:rPr sz="2391" spc="-80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169" dirty="0">
                <a:solidFill>
                  <a:srgbClr val="474747"/>
                </a:solidFill>
                <a:latin typeface="Cambria"/>
                <a:cs typeface="Cambria"/>
              </a:rPr>
              <a:t>takovéto</a:t>
            </a:r>
            <a:r>
              <a:rPr sz="2391" spc="-77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7" dirty="0">
                <a:solidFill>
                  <a:srgbClr val="474747"/>
                </a:solidFill>
                <a:latin typeface="Cambria"/>
                <a:cs typeface="Cambria"/>
              </a:rPr>
              <a:t>lokomoci.</a:t>
            </a:r>
            <a:endParaRPr sz="2391">
              <a:latin typeface="Cambria"/>
              <a:cs typeface="Cambri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8980289" y="598289"/>
            <a:ext cx="964406" cy="1241227"/>
            <a:chOff x="10604500" y="850900"/>
            <a:chExt cx="1371600" cy="1765300"/>
          </a:xfrm>
        </p:grpSpPr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04500" y="850900"/>
              <a:ext cx="1358900" cy="171450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04500" y="850900"/>
              <a:ext cx="1371600" cy="176530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5A3FF8-38E7-8618-AB6D-EE82D4DDA8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B333E-0477-E3C3-2374-924A39721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Motivace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2B4FB-3701-947A-E5BE-58CC54765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cs-CZ" dirty="0" err="1">
                <a:solidFill>
                  <a:srgbClr val="202122"/>
                </a:solidFill>
                <a:latin typeface="Palatino Linotype" panose="02040502050505030304" pitchFamily="18" charset="0"/>
              </a:rPr>
              <a:t>Vnitní</a:t>
            </a:r>
            <a:r>
              <a:rPr lang="cs-CZ" dirty="0">
                <a:solidFill>
                  <a:srgbClr val="202122"/>
                </a:solidFill>
                <a:latin typeface="Palatino Linotype" panose="02040502050505030304" pitchFamily="18" charset="0"/>
              </a:rPr>
              <a:t>/vnější </a:t>
            </a:r>
            <a:r>
              <a:rPr lang="cs-CZ" dirty="0" err="1">
                <a:solidFill>
                  <a:srgbClr val="202122"/>
                </a:solidFill>
                <a:latin typeface="Palatino Linotype" panose="02040502050505030304" pitchFamily="18" charset="0"/>
              </a:rPr>
              <a:t>factor</a:t>
            </a:r>
            <a:r>
              <a:rPr lang="cs-CZ" dirty="0">
                <a:solidFill>
                  <a:srgbClr val="202122"/>
                </a:solidFill>
                <a:latin typeface="Palatino Linotype" panose="02040502050505030304" pitchFamily="18" charset="0"/>
              </a:rPr>
              <a:t> vedoucí k </a:t>
            </a:r>
            <a:r>
              <a:rPr lang="cs-CZ" dirty="0" err="1">
                <a:solidFill>
                  <a:srgbClr val="202122"/>
                </a:solidFill>
                <a:latin typeface="Palatino Linotype" panose="02040502050505030304" pitchFamily="18" charset="0"/>
              </a:rPr>
              <a:t>energizaci</a:t>
            </a:r>
            <a:r>
              <a:rPr lang="cs-CZ" dirty="0">
                <a:solidFill>
                  <a:srgbClr val="202122"/>
                </a:solidFill>
                <a:latin typeface="Palatino Linotype" panose="02040502050505030304" pitchFamily="18" charset="0"/>
              </a:rPr>
              <a:t>, aktivizaci organismu k jednání určitým směrem. </a:t>
            </a:r>
          </a:p>
          <a:p>
            <a:pPr rtl="0"/>
            <a:r>
              <a:rPr lang="cs-CZ" dirty="0">
                <a:solidFill>
                  <a:srgbClr val="202122"/>
                </a:solidFill>
                <a:latin typeface="Palatino Linotype" panose="02040502050505030304" pitchFamily="18" charset="0"/>
              </a:rPr>
              <a:t>Usměrňuje naše chování k dosažení určitého cíle</a:t>
            </a:r>
          </a:p>
          <a:p>
            <a:pPr rtl="0"/>
            <a:r>
              <a:rPr lang="cs-CZ" dirty="0">
                <a:solidFill>
                  <a:srgbClr val="202122"/>
                </a:solidFill>
                <a:latin typeface="Palatino Linotype" panose="02040502050505030304" pitchFamily="18" charset="0"/>
              </a:rPr>
              <a:t>Zahrnuje emoce a pocity které aktivizují nebo </a:t>
            </a:r>
            <a:r>
              <a:rPr lang="cs-CZ" dirty="0" err="1">
                <a:solidFill>
                  <a:srgbClr val="202122"/>
                </a:solidFill>
                <a:latin typeface="Palatino Linotype" panose="02040502050505030304" pitchFamily="18" charset="0"/>
              </a:rPr>
              <a:t>pasivizují</a:t>
            </a:r>
            <a:r>
              <a:rPr lang="cs-CZ" dirty="0">
                <a:solidFill>
                  <a:srgbClr val="202122"/>
                </a:solidFill>
                <a:latin typeface="Palatino Linotype" panose="02040502050505030304" pitchFamily="18" charset="0"/>
              </a:rPr>
              <a:t> jedince k určité činnosti nebo nečinnosti</a:t>
            </a:r>
            <a:endParaRPr lang="en-GB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63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41922" y="505245"/>
            <a:ext cx="0" cy="1245244"/>
          </a:xfrm>
          <a:custGeom>
            <a:avLst/>
            <a:gdLst/>
            <a:ahLst/>
            <a:cxnLst/>
            <a:rect l="l" t="t" r="r" b="b"/>
            <a:pathLst>
              <a:path h="1771014">
                <a:moveTo>
                  <a:pt x="0" y="0"/>
                </a:moveTo>
                <a:lnTo>
                  <a:pt x="0" y="1770627"/>
                </a:lnTo>
              </a:path>
            </a:pathLst>
          </a:custGeom>
          <a:ln w="12700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grpSp>
        <p:nvGrpSpPr>
          <p:cNvPr id="3" name="object 3"/>
          <p:cNvGrpSpPr/>
          <p:nvPr/>
        </p:nvGrpSpPr>
        <p:grpSpPr>
          <a:xfrm>
            <a:off x="1945549" y="500782"/>
            <a:ext cx="8309967" cy="1435447"/>
            <a:chOff x="599536" y="712222"/>
            <a:chExt cx="11818620" cy="2041525"/>
          </a:xfrm>
        </p:grpSpPr>
        <p:sp>
          <p:nvSpPr>
            <p:cNvPr id="4" name="object 4"/>
            <p:cNvSpPr/>
            <p:nvPr/>
          </p:nvSpPr>
          <p:spPr>
            <a:xfrm>
              <a:off x="12268200" y="718571"/>
              <a:ext cx="0" cy="1771014"/>
            </a:xfrm>
            <a:custGeom>
              <a:avLst/>
              <a:gdLst/>
              <a:ahLst/>
              <a:cxnLst/>
              <a:rect l="l" t="t" r="r" b="b"/>
              <a:pathLst>
                <a:path h="1771014">
                  <a:moveTo>
                    <a:pt x="0" y="0"/>
                  </a:moveTo>
                  <a:lnTo>
                    <a:pt x="0" y="1770627"/>
                  </a:lnTo>
                </a:path>
              </a:pathLst>
            </a:custGeom>
            <a:ln w="12700">
              <a:solidFill>
                <a:srgbClr val="818181"/>
              </a:solidFill>
            </a:ln>
          </p:spPr>
          <p:txBody>
            <a:bodyPr wrap="square" lIns="0" tIns="0" rIns="0" bIns="0" rtlCol="0"/>
            <a:lstStyle/>
            <a:p>
              <a:endParaRPr sz="1266"/>
            </a:p>
          </p:txBody>
        </p:sp>
        <p:sp>
          <p:nvSpPr>
            <p:cNvPr id="5" name="object 5"/>
            <p:cNvSpPr/>
            <p:nvPr/>
          </p:nvSpPr>
          <p:spPr>
            <a:xfrm>
              <a:off x="736600" y="718572"/>
              <a:ext cx="11544300" cy="0"/>
            </a:xfrm>
            <a:custGeom>
              <a:avLst/>
              <a:gdLst/>
              <a:ahLst/>
              <a:cxnLst/>
              <a:rect l="l" t="t" r="r" b="b"/>
              <a:pathLst>
                <a:path w="11544300">
                  <a:moveTo>
                    <a:pt x="11544300" y="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818181"/>
              </a:solidFill>
            </a:ln>
          </p:spPr>
          <p:txBody>
            <a:bodyPr wrap="square" lIns="0" tIns="0" rIns="0" bIns="0" rtlCol="0"/>
            <a:lstStyle/>
            <a:p>
              <a:endParaRPr sz="1266"/>
            </a:p>
          </p:txBody>
        </p:sp>
        <p:sp>
          <p:nvSpPr>
            <p:cNvPr id="6" name="object 6"/>
            <p:cNvSpPr/>
            <p:nvPr/>
          </p:nvSpPr>
          <p:spPr>
            <a:xfrm>
              <a:off x="12150204" y="2485509"/>
              <a:ext cx="261620" cy="261620"/>
            </a:xfrm>
            <a:custGeom>
              <a:avLst/>
              <a:gdLst/>
              <a:ahLst/>
              <a:cxnLst/>
              <a:rect l="l" t="t" r="r" b="b"/>
              <a:pathLst>
                <a:path w="261620" h="261619">
                  <a:moveTo>
                    <a:pt x="261391" y="130699"/>
                  </a:moveTo>
                  <a:lnTo>
                    <a:pt x="130695" y="261386"/>
                  </a:lnTo>
                  <a:lnTo>
                    <a:pt x="0" y="130699"/>
                  </a:lnTo>
                  <a:lnTo>
                    <a:pt x="130695" y="0"/>
                  </a:lnTo>
                  <a:lnTo>
                    <a:pt x="261391" y="130699"/>
                  </a:lnTo>
                  <a:close/>
                </a:path>
              </a:pathLst>
            </a:custGeom>
            <a:ln w="12735">
              <a:solidFill>
                <a:srgbClr val="1C1C1A"/>
              </a:solidFill>
            </a:ln>
          </p:spPr>
          <p:txBody>
            <a:bodyPr wrap="square" lIns="0" tIns="0" rIns="0" bIns="0" rtlCol="0"/>
            <a:lstStyle/>
            <a:p>
              <a:endParaRPr sz="1266"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236413" y="2571725"/>
              <a:ext cx="88985" cy="8897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05904" y="2485509"/>
              <a:ext cx="261620" cy="261620"/>
            </a:xfrm>
            <a:custGeom>
              <a:avLst/>
              <a:gdLst/>
              <a:ahLst/>
              <a:cxnLst/>
              <a:rect l="l" t="t" r="r" b="b"/>
              <a:pathLst>
                <a:path w="261619" h="261619">
                  <a:moveTo>
                    <a:pt x="261391" y="130699"/>
                  </a:moveTo>
                  <a:lnTo>
                    <a:pt x="130695" y="261386"/>
                  </a:lnTo>
                  <a:lnTo>
                    <a:pt x="0" y="130699"/>
                  </a:lnTo>
                  <a:lnTo>
                    <a:pt x="130695" y="0"/>
                  </a:lnTo>
                  <a:lnTo>
                    <a:pt x="261391" y="130699"/>
                  </a:lnTo>
                  <a:close/>
                </a:path>
              </a:pathLst>
            </a:custGeom>
            <a:ln w="12735">
              <a:solidFill>
                <a:srgbClr val="1C1C1A"/>
              </a:solidFill>
            </a:ln>
          </p:spPr>
          <p:txBody>
            <a:bodyPr wrap="square" lIns="0" tIns="0" rIns="0" bIns="0" rtlCol="0"/>
            <a:lstStyle/>
            <a:p>
              <a:endParaRPr sz="1266"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2113" y="2571725"/>
              <a:ext cx="88985" cy="88979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434828" y="412780"/>
            <a:ext cx="6750844" cy="744731"/>
          </a:xfrm>
          <a:prstGeom prst="rect">
            <a:avLst/>
          </a:prstGeom>
        </p:spPr>
        <p:txBody>
          <a:bodyPr vert="horz" wrap="square" lIns="0" tIns="8930" rIns="0" bIns="0" rtlCol="0" anchor="b">
            <a:spAutoFit/>
          </a:bodyPr>
          <a:lstStyle/>
          <a:p>
            <a:pPr marL="3572" algn="ctr">
              <a:lnSpc>
                <a:spcPct val="100000"/>
              </a:lnSpc>
              <a:spcBef>
                <a:spcPts val="70"/>
              </a:spcBef>
            </a:pPr>
            <a:r>
              <a:rPr sz="4781" spc="-355" dirty="0"/>
              <a:t>Valence</a:t>
            </a:r>
            <a:endParaRPr sz="4781"/>
          </a:p>
        </p:txBody>
      </p:sp>
      <p:sp>
        <p:nvSpPr>
          <p:cNvPr id="13" name="object 13"/>
          <p:cNvSpPr txBox="1"/>
          <p:nvPr/>
        </p:nvSpPr>
        <p:spPr>
          <a:xfrm>
            <a:off x="2541985" y="3321844"/>
            <a:ext cx="7068294" cy="1791465"/>
          </a:xfrm>
          <a:prstGeom prst="rect">
            <a:avLst/>
          </a:prstGeom>
        </p:spPr>
        <p:txBody>
          <a:bodyPr vert="horz" wrap="square" lIns="0" tIns="2679" rIns="0" bIns="0" rtlCol="0">
            <a:spAutoFit/>
          </a:bodyPr>
          <a:lstStyle/>
          <a:p>
            <a:pPr marL="8929" marR="3572">
              <a:lnSpc>
                <a:spcPct val="101699"/>
              </a:lnSpc>
              <a:spcBef>
                <a:spcPts val="21"/>
              </a:spcBef>
            </a:pPr>
            <a:r>
              <a:rPr sz="2391" i="1" spc="-88" dirty="0">
                <a:solidFill>
                  <a:srgbClr val="474747"/>
                </a:solidFill>
                <a:latin typeface="Cambria"/>
                <a:cs typeface="Cambria"/>
              </a:rPr>
              <a:t>Definice:</a:t>
            </a:r>
            <a:r>
              <a:rPr sz="2391" i="1" spc="-67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112" dirty="0">
                <a:solidFill>
                  <a:srgbClr val="474747"/>
                </a:solidFill>
                <a:latin typeface="Cambria"/>
                <a:cs typeface="Cambria"/>
              </a:rPr>
              <a:t>Oblast</a:t>
            </a:r>
            <a:r>
              <a:rPr sz="2391" spc="-67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127" dirty="0">
                <a:solidFill>
                  <a:srgbClr val="474747"/>
                </a:solidFill>
                <a:latin typeface="Cambria"/>
                <a:cs typeface="Cambria"/>
              </a:rPr>
              <a:t>G,</a:t>
            </a:r>
            <a:r>
              <a:rPr sz="2391" spc="-67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165" dirty="0">
                <a:solidFill>
                  <a:srgbClr val="474747"/>
                </a:solidFill>
                <a:latin typeface="Cambria"/>
                <a:cs typeface="Cambria"/>
              </a:rPr>
              <a:t>která</a:t>
            </a:r>
            <a:r>
              <a:rPr sz="2391" spc="-63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271" dirty="0">
                <a:solidFill>
                  <a:srgbClr val="474747"/>
                </a:solidFill>
                <a:latin typeface="Cambria"/>
                <a:cs typeface="Cambria"/>
              </a:rPr>
              <a:t>má</a:t>
            </a:r>
            <a:r>
              <a:rPr sz="2391" spc="-67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161" dirty="0">
                <a:solidFill>
                  <a:srgbClr val="474747"/>
                </a:solidFill>
                <a:latin typeface="Cambria"/>
                <a:cs typeface="Cambria"/>
              </a:rPr>
              <a:t>valenci</a:t>
            </a:r>
            <a:r>
              <a:rPr sz="2391" spc="-67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116" dirty="0">
                <a:solidFill>
                  <a:srgbClr val="474747"/>
                </a:solidFill>
                <a:latin typeface="Cambria"/>
                <a:cs typeface="Cambria"/>
              </a:rPr>
              <a:t>(Va(G))</a:t>
            </a:r>
            <a:r>
              <a:rPr sz="2391" spc="-63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112" dirty="0">
                <a:solidFill>
                  <a:srgbClr val="474747"/>
                </a:solidFill>
                <a:latin typeface="Cambria"/>
                <a:cs typeface="Cambria"/>
              </a:rPr>
              <a:t>je</a:t>
            </a:r>
            <a:r>
              <a:rPr sz="2391" spc="-67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172" dirty="0">
                <a:solidFill>
                  <a:srgbClr val="474747"/>
                </a:solidFill>
                <a:latin typeface="Cambria"/>
                <a:cs typeface="Cambria"/>
              </a:rPr>
              <a:t>definována</a:t>
            </a:r>
            <a:r>
              <a:rPr sz="2391" spc="-67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95" dirty="0">
                <a:solidFill>
                  <a:srgbClr val="474747"/>
                </a:solidFill>
                <a:latin typeface="Cambria"/>
                <a:cs typeface="Cambria"/>
              </a:rPr>
              <a:t>jako </a:t>
            </a:r>
            <a:r>
              <a:rPr sz="2391" spc="-161" dirty="0">
                <a:solidFill>
                  <a:srgbClr val="474747"/>
                </a:solidFill>
                <a:latin typeface="Cambria"/>
                <a:cs typeface="Cambria"/>
              </a:rPr>
              <a:t>oblast</a:t>
            </a:r>
            <a:r>
              <a:rPr sz="2391" spc="-70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292" dirty="0">
                <a:solidFill>
                  <a:srgbClr val="474747"/>
                </a:solidFill>
                <a:latin typeface="Cambria"/>
                <a:cs typeface="Cambria"/>
              </a:rPr>
              <a:t>v</a:t>
            </a:r>
            <a:r>
              <a:rPr sz="2391" spc="-70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169" dirty="0">
                <a:solidFill>
                  <a:srgbClr val="474747"/>
                </a:solidFill>
                <a:latin typeface="Cambria"/>
                <a:cs typeface="Cambria"/>
              </a:rPr>
              <a:t>životním</a:t>
            </a:r>
            <a:r>
              <a:rPr sz="2391" spc="-70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158" dirty="0">
                <a:solidFill>
                  <a:srgbClr val="474747"/>
                </a:solidFill>
                <a:latin typeface="Cambria"/>
                <a:cs typeface="Cambria"/>
              </a:rPr>
              <a:t>prostoru</a:t>
            </a:r>
            <a:r>
              <a:rPr sz="2391" spc="-70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130" dirty="0">
                <a:solidFill>
                  <a:srgbClr val="474747"/>
                </a:solidFill>
                <a:latin typeface="Cambria"/>
                <a:cs typeface="Cambria"/>
              </a:rPr>
              <a:t>jedince</a:t>
            </a:r>
            <a:r>
              <a:rPr sz="2391" spc="-67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dirty="0">
                <a:solidFill>
                  <a:srgbClr val="474747"/>
                </a:solidFill>
                <a:latin typeface="Cambria"/>
                <a:cs typeface="Cambria"/>
              </a:rPr>
              <a:t>P,</a:t>
            </a:r>
            <a:r>
              <a:rPr sz="2391" spc="-70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165" dirty="0">
                <a:solidFill>
                  <a:srgbClr val="474747"/>
                </a:solidFill>
                <a:latin typeface="Cambria"/>
                <a:cs typeface="Cambria"/>
              </a:rPr>
              <a:t>která</a:t>
            </a:r>
            <a:r>
              <a:rPr sz="2391" spc="-70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102" dirty="0">
                <a:solidFill>
                  <a:srgbClr val="474747"/>
                </a:solidFill>
                <a:latin typeface="Cambria"/>
                <a:cs typeface="Cambria"/>
              </a:rPr>
              <a:t>jej</a:t>
            </a:r>
            <a:r>
              <a:rPr sz="2391" spc="-70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120" dirty="0">
                <a:solidFill>
                  <a:srgbClr val="474747"/>
                </a:solidFill>
                <a:latin typeface="Cambria"/>
                <a:cs typeface="Cambria"/>
              </a:rPr>
              <a:t>pĭitahuje</a:t>
            </a:r>
            <a:r>
              <a:rPr sz="2391" spc="-67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14" dirty="0">
                <a:solidFill>
                  <a:srgbClr val="474747"/>
                </a:solidFill>
                <a:latin typeface="Cambria"/>
                <a:cs typeface="Cambria"/>
              </a:rPr>
              <a:t>nebo </a:t>
            </a:r>
            <a:r>
              <a:rPr sz="2391" spc="-116" dirty="0">
                <a:solidFill>
                  <a:srgbClr val="474747"/>
                </a:solidFill>
                <a:latin typeface="Cambria"/>
                <a:cs typeface="Cambria"/>
              </a:rPr>
              <a:t>odpuzuje.</a:t>
            </a:r>
            <a:r>
              <a:rPr sz="2391" spc="-46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123" dirty="0">
                <a:solidFill>
                  <a:srgbClr val="474747"/>
                </a:solidFill>
                <a:latin typeface="Cambria"/>
                <a:cs typeface="Cambria"/>
              </a:rPr>
              <a:t>/pozitivní</a:t>
            </a:r>
            <a:r>
              <a:rPr sz="2391" spc="-42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141" dirty="0">
                <a:solidFill>
                  <a:srgbClr val="474747"/>
                </a:solidFill>
                <a:latin typeface="Cambria"/>
                <a:cs typeface="Cambria"/>
              </a:rPr>
              <a:t>valence,</a:t>
            </a:r>
            <a:r>
              <a:rPr sz="2391" spc="-42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155" dirty="0">
                <a:solidFill>
                  <a:srgbClr val="474747"/>
                </a:solidFill>
                <a:latin typeface="Cambria"/>
                <a:cs typeface="Cambria"/>
              </a:rPr>
              <a:t>negativní</a:t>
            </a:r>
            <a:r>
              <a:rPr sz="2391" spc="-42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46" dirty="0">
                <a:solidFill>
                  <a:srgbClr val="474747"/>
                </a:solidFill>
                <a:latin typeface="Cambria"/>
                <a:cs typeface="Cambria"/>
              </a:rPr>
              <a:t>valence/</a:t>
            </a:r>
            <a:endParaRPr sz="2391">
              <a:latin typeface="Cambria"/>
              <a:cs typeface="Cambria"/>
            </a:endParaRPr>
          </a:p>
          <a:p>
            <a:pPr marL="8929">
              <a:spcBef>
                <a:spcPts val="2264"/>
              </a:spcBef>
            </a:pPr>
            <a:r>
              <a:rPr sz="2391" spc="-105" dirty="0">
                <a:solidFill>
                  <a:srgbClr val="474747"/>
                </a:solidFill>
                <a:latin typeface="Cambria"/>
                <a:cs typeface="Cambria"/>
              </a:rPr>
              <a:t>jejich</a:t>
            </a:r>
            <a:r>
              <a:rPr sz="2391" spc="-63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109" dirty="0">
                <a:solidFill>
                  <a:srgbClr val="474747"/>
                </a:solidFill>
                <a:latin typeface="Cambria"/>
                <a:cs typeface="Cambria"/>
              </a:rPr>
              <a:t>logickou</a:t>
            </a:r>
            <a:r>
              <a:rPr sz="2391" spc="-63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161" dirty="0">
                <a:solidFill>
                  <a:srgbClr val="474747"/>
                </a:solidFill>
                <a:latin typeface="Cambria"/>
                <a:cs typeface="Cambria"/>
              </a:rPr>
              <a:t>vlastností</a:t>
            </a:r>
            <a:r>
              <a:rPr sz="2391" spc="-63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112" dirty="0">
                <a:solidFill>
                  <a:srgbClr val="474747"/>
                </a:solidFill>
                <a:latin typeface="Cambria"/>
                <a:cs typeface="Cambria"/>
              </a:rPr>
              <a:t>je</a:t>
            </a:r>
            <a:r>
              <a:rPr sz="2391" spc="-63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116" dirty="0">
                <a:solidFill>
                  <a:srgbClr val="474747"/>
                </a:solidFill>
                <a:latin typeface="Cambria"/>
                <a:cs typeface="Cambria"/>
              </a:rPr>
              <a:t>intenzita,</a:t>
            </a:r>
            <a:r>
              <a:rPr sz="2391" spc="-63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148" dirty="0">
                <a:solidFill>
                  <a:srgbClr val="474747"/>
                </a:solidFill>
                <a:latin typeface="Cambria"/>
                <a:cs typeface="Cambria"/>
              </a:rPr>
              <a:t>nikoliv</a:t>
            </a:r>
            <a:r>
              <a:rPr sz="2391" spc="-63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218" dirty="0">
                <a:solidFill>
                  <a:srgbClr val="474747"/>
                </a:solidFill>
                <a:latin typeface="Cambria"/>
                <a:cs typeface="Cambria"/>
              </a:rPr>
              <a:t>směr</a:t>
            </a:r>
            <a:endParaRPr sz="2391">
              <a:latin typeface="Cambria"/>
              <a:cs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41922" y="505245"/>
            <a:ext cx="0" cy="1245244"/>
          </a:xfrm>
          <a:custGeom>
            <a:avLst/>
            <a:gdLst/>
            <a:ahLst/>
            <a:cxnLst/>
            <a:rect l="l" t="t" r="r" b="b"/>
            <a:pathLst>
              <a:path h="1771014">
                <a:moveTo>
                  <a:pt x="0" y="0"/>
                </a:moveTo>
                <a:lnTo>
                  <a:pt x="0" y="1770627"/>
                </a:lnTo>
              </a:path>
            </a:pathLst>
          </a:custGeom>
          <a:ln w="12700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grpSp>
        <p:nvGrpSpPr>
          <p:cNvPr id="3" name="object 3"/>
          <p:cNvGrpSpPr/>
          <p:nvPr/>
        </p:nvGrpSpPr>
        <p:grpSpPr>
          <a:xfrm>
            <a:off x="1945549" y="500782"/>
            <a:ext cx="8309967" cy="1435447"/>
            <a:chOff x="599536" y="712222"/>
            <a:chExt cx="11818620" cy="2041525"/>
          </a:xfrm>
        </p:grpSpPr>
        <p:sp>
          <p:nvSpPr>
            <p:cNvPr id="4" name="object 4"/>
            <p:cNvSpPr/>
            <p:nvPr/>
          </p:nvSpPr>
          <p:spPr>
            <a:xfrm>
              <a:off x="12268200" y="718571"/>
              <a:ext cx="0" cy="1771014"/>
            </a:xfrm>
            <a:custGeom>
              <a:avLst/>
              <a:gdLst/>
              <a:ahLst/>
              <a:cxnLst/>
              <a:rect l="l" t="t" r="r" b="b"/>
              <a:pathLst>
                <a:path h="1771014">
                  <a:moveTo>
                    <a:pt x="0" y="0"/>
                  </a:moveTo>
                  <a:lnTo>
                    <a:pt x="0" y="1770627"/>
                  </a:lnTo>
                </a:path>
              </a:pathLst>
            </a:custGeom>
            <a:ln w="12700">
              <a:solidFill>
                <a:srgbClr val="818181"/>
              </a:solidFill>
            </a:ln>
          </p:spPr>
          <p:txBody>
            <a:bodyPr wrap="square" lIns="0" tIns="0" rIns="0" bIns="0" rtlCol="0"/>
            <a:lstStyle/>
            <a:p>
              <a:endParaRPr sz="1266"/>
            </a:p>
          </p:txBody>
        </p:sp>
        <p:sp>
          <p:nvSpPr>
            <p:cNvPr id="5" name="object 5"/>
            <p:cNvSpPr/>
            <p:nvPr/>
          </p:nvSpPr>
          <p:spPr>
            <a:xfrm>
              <a:off x="736600" y="718572"/>
              <a:ext cx="11544300" cy="0"/>
            </a:xfrm>
            <a:custGeom>
              <a:avLst/>
              <a:gdLst/>
              <a:ahLst/>
              <a:cxnLst/>
              <a:rect l="l" t="t" r="r" b="b"/>
              <a:pathLst>
                <a:path w="11544300">
                  <a:moveTo>
                    <a:pt x="11544300" y="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818181"/>
              </a:solidFill>
            </a:ln>
          </p:spPr>
          <p:txBody>
            <a:bodyPr wrap="square" lIns="0" tIns="0" rIns="0" bIns="0" rtlCol="0"/>
            <a:lstStyle/>
            <a:p>
              <a:endParaRPr sz="1266"/>
            </a:p>
          </p:txBody>
        </p:sp>
        <p:sp>
          <p:nvSpPr>
            <p:cNvPr id="6" name="object 6"/>
            <p:cNvSpPr/>
            <p:nvPr/>
          </p:nvSpPr>
          <p:spPr>
            <a:xfrm>
              <a:off x="12150204" y="2485509"/>
              <a:ext cx="261620" cy="261620"/>
            </a:xfrm>
            <a:custGeom>
              <a:avLst/>
              <a:gdLst/>
              <a:ahLst/>
              <a:cxnLst/>
              <a:rect l="l" t="t" r="r" b="b"/>
              <a:pathLst>
                <a:path w="261620" h="261619">
                  <a:moveTo>
                    <a:pt x="261391" y="130699"/>
                  </a:moveTo>
                  <a:lnTo>
                    <a:pt x="130695" y="261386"/>
                  </a:lnTo>
                  <a:lnTo>
                    <a:pt x="0" y="130699"/>
                  </a:lnTo>
                  <a:lnTo>
                    <a:pt x="130695" y="0"/>
                  </a:lnTo>
                  <a:lnTo>
                    <a:pt x="261391" y="130699"/>
                  </a:lnTo>
                  <a:close/>
                </a:path>
              </a:pathLst>
            </a:custGeom>
            <a:ln w="12735">
              <a:solidFill>
                <a:srgbClr val="1C1C1A"/>
              </a:solidFill>
            </a:ln>
          </p:spPr>
          <p:txBody>
            <a:bodyPr wrap="square" lIns="0" tIns="0" rIns="0" bIns="0" rtlCol="0"/>
            <a:lstStyle/>
            <a:p>
              <a:endParaRPr sz="1266"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236413" y="2571725"/>
              <a:ext cx="88985" cy="8897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05904" y="2485509"/>
              <a:ext cx="261620" cy="261620"/>
            </a:xfrm>
            <a:custGeom>
              <a:avLst/>
              <a:gdLst/>
              <a:ahLst/>
              <a:cxnLst/>
              <a:rect l="l" t="t" r="r" b="b"/>
              <a:pathLst>
                <a:path w="261619" h="261619">
                  <a:moveTo>
                    <a:pt x="261391" y="130699"/>
                  </a:moveTo>
                  <a:lnTo>
                    <a:pt x="130695" y="261386"/>
                  </a:lnTo>
                  <a:lnTo>
                    <a:pt x="0" y="130699"/>
                  </a:lnTo>
                  <a:lnTo>
                    <a:pt x="130695" y="0"/>
                  </a:lnTo>
                  <a:lnTo>
                    <a:pt x="261391" y="130699"/>
                  </a:lnTo>
                  <a:close/>
                </a:path>
              </a:pathLst>
            </a:custGeom>
            <a:ln w="12735">
              <a:solidFill>
                <a:srgbClr val="1C1C1A"/>
              </a:solidFill>
            </a:ln>
          </p:spPr>
          <p:txBody>
            <a:bodyPr wrap="square" lIns="0" tIns="0" rIns="0" bIns="0" rtlCol="0"/>
            <a:lstStyle/>
            <a:p>
              <a:endParaRPr sz="1266"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2113" y="2571725"/>
              <a:ext cx="88985" cy="88979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434828" y="412780"/>
            <a:ext cx="6750844" cy="744731"/>
          </a:xfrm>
          <a:prstGeom prst="rect">
            <a:avLst/>
          </a:prstGeom>
        </p:spPr>
        <p:txBody>
          <a:bodyPr vert="horz" wrap="square" lIns="0" tIns="8930" rIns="0" bIns="0" rtlCol="0" anchor="b">
            <a:spAutoFit/>
          </a:bodyPr>
          <a:lstStyle/>
          <a:p>
            <a:pPr marL="5804" algn="ctr">
              <a:lnSpc>
                <a:spcPct val="100000"/>
              </a:lnSpc>
              <a:spcBef>
                <a:spcPts val="70"/>
              </a:spcBef>
            </a:pPr>
            <a:r>
              <a:rPr sz="4781" spc="-358" dirty="0"/>
              <a:t>nap</a:t>
            </a:r>
            <a:r>
              <a:rPr sz="4781" spc="-358" dirty="0">
                <a:latin typeface="Trebuchet MS"/>
                <a:cs typeface="Trebuchet MS"/>
              </a:rPr>
              <a:t>ě</a:t>
            </a:r>
            <a:r>
              <a:rPr sz="4781" spc="-358" dirty="0"/>
              <a:t>tí</a:t>
            </a:r>
            <a:endParaRPr sz="4781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41984" y="3000375"/>
            <a:ext cx="7261622" cy="2438528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2391" spc="-183" dirty="0">
                <a:solidFill>
                  <a:srgbClr val="474747"/>
                </a:solidFill>
                <a:latin typeface="Cambria"/>
                <a:cs typeface="Cambria"/>
              </a:rPr>
              <a:t>Pojmem</a:t>
            </a:r>
            <a:r>
              <a:rPr sz="2391" spc="-67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161" dirty="0">
                <a:solidFill>
                  <a:srgbClr val="474747"/>
                </a:solidFill>
                <a:latin typeface="Cambria"/>
                <a:cs typeface="Cambria"/>
              </a:rPr>
              <a:t>napětí</a:t>
            </a:r>
            <a:r>
              <a:rPr sz="2391" spc="-63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112" dirty="0">
                <a:solidFill>
                  <a:srgbClr val="474747"/>
                </a:solidFill>
                <a:latin typeface="Cambria"/>
                <a:cs typeface="Cambria"/>
              </a:rPr>
              <a:t>je</a:t>
            </a:r>
            <a:r>
              <a:rPr sz="2391" spc="-67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292" dirty="0">
                <a:solidFill>
                  <a:srgbClr val="474747"/>
                </a:solidFill>
                <a:latin typeface="Cambria"/>
                <a:cs typeface="Cambria"/>
              </a:rPr>
              <a:t>v</a:t>
            </a:r>
            <a:r>
              <a:rPr sz="2391" spc="-63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176" dirty="0">
                <a:solidFill>
                  <a:srgbClr val="474747"/>
                </a:solidFill>
                <a:latin typeface="Cambria"/>
                <a:cs typeface="Cambria"/>
              </a:rPr>
              <a:t>tomto</a:t>
            </a:r>
            <a:r>
              <a:rPr sz="2391" spc="-67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155" dirty="0">
                <a:solidFill>
                  <a:srgbClr val="474747"/>
                </a:solidFill>
                <a:latin typeface="Cambria"/>
                <a:cs typeface="Cambria"/>
              </a:rPr>
              <a:t>kontextu</a:t>
            </a:r>
            <a:r>
              <a:rPr sz="2391" spc="-63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193" dirty="0">
                <a:solidFill>
                  <a:srgbClr val="474747"/>
                </a:solidFill>
                <a:latin typeface="Cambria"/>
                <a:cs typeface="Cambria"/>
              </a:rPr>
              <a:t>myšlen</a:t>
            </a:r>
            <a:r>
              <a:rPr sz="2391" spc="-63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i="1" spc="-120" dirty="0">
                <a:solidFill>
                  <a:srgbClr val="474747"/>
                </a:solidFill>
                <a:latin typeface="Cambria"/>
                <a:cs typeface="Cambria"/>
              </a:rPr>
              <a:t>stav</a:t>
            </a:r>
            <a:r>
              <a:rPr sz="2391" i="1" spc="-67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197" dirty="0">
                <a:solidFill>
                  <a:srgbClr val="474747"/>
                </a:solidFill>
                <a:latin typeface="Cambria"/>
                <a:cs typeface="Cambria"/>
              </a:rPr>
              <a:t>systému</a:t>
            </a:r>
            <a:r>
              <a:rPr sz="2391" spc="-63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49" dirty="0">
                <a:solidFill>
                  <a:srgbClr val="474747"/>
                </a:solidFill>
                <a:latin typeface="Cambria"/>
                <a:cs typeface="Cambria"/>
              </a:rPr>
              <a:t>jedince.</a:t>
            </a:r>
            <a:endParaRPr sz="2391">
              <a:latin typeface="Cambria"/>
              <a:cs typeface="Cambria"/>
            </a:endParaRPr>
          </a:p>
          <a:p>
            <a:pPr marL="8929" marR="131262">
              <a:lnSpc>
                <a:spcPct val="100499"/>
              </a:lnSpc>
              <a:spcBef>
                <a:spcPts val="2320"/>
              </a:spcBef>
            </a:pPr>
            <a:r>
              <a:rPr sz="2391" spc="-137" dirty="0">
                <a:solidFill>
                  <a:srgbClr val="474747"/>
                </a:solidFill>
                <a:latin typeface="Cambria"/>
                <a:cs typeface="Cambria"/>
              </a:rPr>
              <a:t>Kdykoliv</a:t>
            </a:r>
            <a:r>
              <a:rPr sz="2391" spc="-74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130" dirty="0">
                <a:solidFill>
                  <a:srgbClr val="474747"/>
                </a:solidFill>
                <a:latin typeface="Cambria"/>
                <a:cs typeface="Cambria"/>
              </a:rPr>
              <a:t>existuje</a:t>
            </a:r>
            <a:r>
              <a:rPr sz="2391" spc="-70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134" dirty="0">
                <a:solidFill>
                  <a:srgbClr val="474747"/>
                </a:solidFill>
                <a:latin typeface="Cambria"/>
                <a:cs typeface="Cambria"/>
              </a:rPr>
              <a:t>psychologická</a:t>
            </a:r>
            <a:r>
              <a:rPr sz="2391" spc="-74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91" dirty="0">
                <a:solidFill>
                  <a:srgbClr val="474747"/>
                </a:solidFill>
                <a:latin typeface="Cambria"/>
                <a:cs typeface="Cambria"/>
              </a:rPr>
              <a:t>potĭeba,</a:t>
            </a:r>
            <a:r>
              <a:rPr sz="2391" spc="-70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200" dirty="0">
                <a:solidFill>
                  <a:srgbClr val="474747"/>
                </a:solidFill>
                <a:latin typeface="Cambria"/>
                <a:cs typeface="Cambria"/>
              </a:rPr>
              <a:t>znamená</a:t>
            </a:r>
            <a:r>
              <a:rPr sz="2391" spc="-74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42" dirty="0">
                <a:solidFill>
                  <a:srgbClr val="474747"/>
                </a:solidFill>
                <a:latin typeface="Cambria"/>
                <a:cs typeface="Cambria"/>
              </a:rPr>
              <a:t>to,</a:t>
            </a:r>
            <a:r>
              <a:rPr sz="2391" spc="-70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158" dirty="0">
                <a:solidFill>
                  <a:srgbClr val="474747"/>
                </a:solidFill>
                <a:latin typeface="Cambria"/>
                <a:cs typeface="Cambria"/>
              </a:rPr>
              <a:t>že</a:t>
            </a:r>
            <a:r>
              <a:rPr sz="2391" spc="-74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88" dirty="0">
                <a:solidFill>
                  <a:srgbClr val="474747"/>
                </a:solidFill>
                <a:latin typeface="Cambria"/>
                <a:cs typeface="Cambria"/>
              </a:rPr>
              <a:t>uvnitĭ </a:t>
            </a:r>
            <a:r>
              <a:rPr sz="2391" spc="-130" dirty="0">
                <a:solidFill>
                  <a:srgbClr val="474747"/>
                </a:solidFill>
                <a:latin typeface="Cambria"/>
                <a:cs typeface="Cambria"/>
              </a:rPr>
              <a:t>jedince</a:t>
            </a:r>
            <a:r>
              <a:rPr sz="2391" spc="-77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130" dirty="0">
                <a:solidFill>
                  <a:srgbClr val="474747"/>
                </a:solidFill>
                <a:latin typeface="Cambria"/>
                <a:cs typeface="Cambria"/>
              </a:rPr>
              <a:t>existuje</a:t>
            </a:r>
            <a:r>
              <a:rPr sz="2391" spc="-74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193" dirty="0">
                <a:solidFill>
                  <a:srgbClr val="474747"/>
                </a:solidFill>
                <a:latin typeface="Cambria"/>
                <a:cs typeface="Cambria"/>
              </a:rPr>
              <a:t>systém</a:t>
            </a:r>
            <a:r>
              <a:rPr sz="2391" spc="-74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214" dirty="0">
                <a:solidFill>
                  <a:srgbClr val="474747"/>
                </a:solidFill>
                <a:latin typeface="Cambria"/>
                <a:cs typeface="Cambria"/>
              </a:rPr>
              <a:t>ve</a:t>
            </a:r>
            <a:r>
              <a:rPr sz="2391" spc="-74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200" dirty="0">
                <a:solidFill>
                  <a:srgbClr val="474747"/>
                </a:solidFill>
                <a:latin typeface="Cambria"/>
                <a:cs typeface="Cambria"/>
              </a:rPr>
              <a:t>stavu</a:t>
            </a:r>
            <a:r>
              <a:rPr sz="2391" spc="-77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21" dirty="0">
                <a:solidFill>
                  <a:srgbClr val="474747"/>
                </a:solidFill>
                <a:latin typeface="Cambria"/>
                <a:cs typeface="Cambria"/>
              </a:rPr>
              <a:t>napětí</a:t>
            </a:r>
            <a:endParaRPr sz="2391">
              <a:latin typeface="Cambria"/>
              <a:cs typeface="Cambria"/>
            </a:endParaRPr>
          </a:p>
          <a:p>
            <a:pPr marL="8929" marR="677292">
              <a:lnSpc>
                <a:spcPct val="100499"/>
              </a:lnSpc>
              <a:spcBef>
                <a:spcPts val="2250"/>
              </a:spcBef>
            </a:pPr>
            <a:r>
              <a:rPr sz="2391" spc="-35" dirty="0">
                <a:solidFill>
                  <a:srgbClr val="474747"/>
                </a:solidFill>
                <a:latin typeface="Cambria"/>
                <a:cs typeface="Cambria"/>
              </a:rPr>
              <a:t>Ve</a:t>
            </a:r>
            <a:r>
              <a:rPr sz="2391" spc="-67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141" dirty="0">
                <a:solidFill>
                  <a:srgbClr val="474747"/>
                </a:solidFill>
                <a:latin typeface="Cambria"/>
                <a:cs typeface="Cambria"/>
              </a:rPr>
              <a:t>skutečnosti</a:t>
            </a:r>
            <a:r>
              <a:rPr sz="2391" spc="-63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158" dirty="0">
                <a:solidFill>
                  <a:srgbClr val="474747"/>
                </a:solidFill>
                <a:latin typeface="Cambria"/>
                <a:cs typeface="Cambria"/>
              </a:rPr>
              <a:t>se</a:t>
            </a:r>
            <a:r>
              <a:rPr sz="2391" spc="-63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158" dirty="0">
                <a:solidFill>
                  <a:srgbClr val="474747"/>
                </a:solidFill>
                <a:latin typeface="Cambria"/>
                <a:cs typeface="Cambria"/>
              </a:rPr>
              <a:t>Lewin</a:t>
            </a:r>
            <a:r>
              <a:rPr sz="2391" spc="-63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165" dirty="0">
                <a:solidFill>
                  <a:srgbClr val="474747"/>
                </a:solidFill>
                <a:latin typeface="Cambria"/>
                <a:cs typeface="Cambria"/>
              </a:rPr>
              <a:t>snaží</a:t>
            </a:r>
            <a:r>
              <a:rPr sz="2391" spc="-67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176" dirty="0">
                <a:solidFill>
                  <a:srgbClr val="474747"/>
                </a:solidFill>
                <a:latin typeface="Cambria"/>
                <a:cs typeface="Cambria"/>
              </a:rPr>
              <a:t>nahradit</a:t>
            </a:r>
            <a:r>
              <a:rPr sz="2391" spc="-63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46" dirty="0">
                <a:solidFill>
                  <a:srgbClr val="474747"/>
                </a:solidFill>
                <a:latin typeface="Cambria"/>
                <a:cs typeface="Cambria"/>
              </a:rPr>
              <a:t>“potĭebu”</a:t>
            </a:r>
            <a:r>
              <a:rPr sz="2391" spc="-63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151" dirty="0">
                <a:solidFill>
                  <a:srgbClr val="474747"/>
                </a:solidFill>
                <a:latin typeface="Cambria"/>
                <a:cs typeface="Cambria"/>
              </a:rPr>
              <a:t>dle</a:t>
            </a:r>
            <a:r>
              <a:rPr sz="2391" spc="-63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80" dirty="0">
                <a:solidFill>
                  <a:srgbClr val="474747"/>
                </a:solidFill>
                <a:latin typeface="Cambria"/>
                <a:cs typeface="Cambria"/>
              </a:rPr>
              <a:t>jeho </a:t>
            </a:r>
            <a:r>
              <a:rPr sz="2391" spc="-172" dirty="0">
                <a:solidFill>
                  <a:srgbClr val="474747"/>
                </a:solidFill>
                <a:latin typeface="Cambria"/>
                <a:cs typeface="Cambria"/>
              </a:rPr>
              <a:t>názoru</a:t>
            </a:r>
            <a:r>
              <a:rPr sz="2391" spc="-39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137" dirty="0">
                <a:solidFill>
                  <a:srgbClr val="474747"/>
                </a:solidFill>
                <a:latin typeface="Cambria"/>
                <a:cs typeface="Cambria"/>
              </a:rPr>
              <a:t>pĭesnějším</a:t>
            </a:r>
            <a:r>
              <a:rPr sz="2391" spc="-35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391" spc="-14" dirty="0">
                <a:solidFill>
                  <a:srgbClr val="474747"/>
                </a:solidFill>
                <a:latin typeface="Cambria"/>
                <a:cs typeface="Cambria"/>
              </a:rPr>
              <a:t>“napětím”</a:t>
            </a:r>
            <a:endParaRPr sz="2391">
              <a:latin typeface="Cambria"/>
              <a:cs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569780" y="0"/>
            <a:ext cx="4094262" cy="1879253"/>
            <a:chOff x="7176220" y="0"/>
            <a:chExt cx="5822950" cy="2672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76220" y="0"/>
              <a:ext cx="5822735" cy="267262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53300" y="165100"/>
              <a:ext cx="5448300" cy="22987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13600" y="25400"/>
              <a:ext cx="5727700" cy="257810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434828" y="508328"/>
            <a:ext cx="6750844" cy="649184"/>
          </a:xfrm>
          <a:prstGeom prst="rect">
            <a:avLst/>
          </a:prstGeom>
        </p:spPr>
        <p:txBody>
          <a:bodyPr vert="horz" wrap="square" lIns="0" tIns="321469" rIns="0" bIns="0" rtlCol="0" anchor="b">
            <a:spAutoFit/>
          </a:bodyPr>
          <a:lstStyle/>
          <a:p>
            <a:pPr marL="93758">
              <a:lnSpc>
                <a:spcPct val="100000"/>
              </a:lnSpc>
              <a:spcBef>
                <a:spcPts val="70"/>
              </a:spcBef>
            </a:pPr>
            <a:r>
              <a:rPr sz="2109" b="0" spc="211" dirty="0">
                <a:latin typeface="Times New Roman"/>
                <a:cs typeface="Times New Roman"/>
              </a:rPr>
              <a:t>hranice</a:t>
            </a:r>
            <a:r>
              <a:rPr sz="2109" b="0" spc="14" dirty="0">
                <a:latin typeface="Times New Roman"/>
                <a:cs typeface="Times New Roman"/>
              </a:rPr>
              <a:t> </a:t>
            </a:r>
            <a:r>
              <a:rPr sz="2109" b="0" spc="141" dirty="0">
                <a:latin typeface="Times New Roman"/>
                <a:cs typeface="Times New Roman"/>
              </a:rPr>
              <a:t>osoby</a:t>
            </a:r>
            <a:endParaRPr sz="2109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90117" y="5116711"/>
            <a:ext cx="3650010" cy="1172364"/>
          </a:xfrm>
          <a:prstGeom prst="rect">
            <a:avLst/>
          </a:prstGeom>
        </p:spPr>
        <p:txBody>
          <a:bodyPr vert="horz" wrap="square" lIns="0" tIns="26789" rIns="0" bIns="0" rtlCol="0">
            <a:spAutoFit/>
          </a:bodyPr>
          <a:lstStyle/>
          <a:p>
            <a:pPr marL="580409" marR="1376462" indent="-571480">
              <a:lnSpc>
                <a:spcPts val="2461"/>
              </a:lnSpc>
              <a:spcBef>
                <a:spcPts val="211"/>
              </a:spcBef>
            </a:pPr>
            <a:r>
              <a:rPr sz="2109" spc="211" dirty="0">
                <a:solidFill>
                  <a:srgbClr val="474747"/>
                </a:solidFill>
                <a:latin typeface="Times New Roman"/>
                <a:cs typeface="Times New Roman"/>
              </a:rPr>
              <a:t>hranice</a:t>
            </a:r>
            <a:r>
              <a:rPr sz="2109" spc="14" dirty="0">
                <a:solidFill>
                  <a:srgbClr val="474747"/>
                </a:solidFill>
                <a:latin typeface="Times New Roman"/>
                <a:cs typeface="Times New Roman"/>
              </a:rPr>
              <a:t> </a:t>
            </a:r>
            <a:r>
              <a:rPr sz="2109" spc="151" dirty="0">
                <a:solidFill>
                  <a:srgbClr val="474747"/>
                </a:solidFill>
                <a:latin typeface="Trebuchet MS"/>
                <a:cs typeface="Trebuchet MS"/>
              </a:rPr>
              <a:t>ž</a:t>
            </a:r>
            <a:r>
              <a:rPr sz="2109" spc="151" dirty="0">
                <a:solidFill>
                  <a:srgbClr val="474747"/>
                </a:solidFill>
                <a:latin typeface="Times New Roman"/>
                <a:cs typeface="Times New Roman"/>
              </a:rPr>
              <a:t>ivotního </a:t>
            </a:r>
            <a:r>
              <a:rPr sz="2109" spc="214" dirty="0">
                <a:solidFill>
                  <a:srgbClr val="474747"/>
                </a:solidFill>
                <a:latin typeface="Times New Roman"/>
                <a:cs typeface="Times New Roman"/>
              </a:rPr>
              <a:t>prostoru</a:t>
            </a:r>
            <a:endParaRPr sz="2109">
              <a:latin typeface="Times New Roman"/>
              <a:cs typeface="Times New Roman"/>
            </a:endParaRPr>
          </a:p>
          <a:p>
            <a:pPr marL="2259131">
              <a:spcBef>
                <a:spcPts val="1406"/>
              </a:spcBef>
            </a:pPr>
            <a:r>
              <a:rPr sz="2109" spc="169" dirty="0">
                <a:solidFill>
                  <a:srgbClr val="474747"/>
                </a:solidFill>
                <a:latin typeface="Times New Roman"/>
                <a:cs typeface="Times New Roman"/>
              </a:rPr>
              <a:t>schopnosti</a:t>
            </a:r>
            <a:endParaRPr sz="2109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08164" y="2880717"/>
            <a:ext cx="1167557" cy="858417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 marR="3572" indent="178587">
              <a:lnSpc>
                <a:spcPct val="148800"/>
              </a:lnSpc>
              <a:spcBef>
                <a:spcPts val="70"/>
              </a:spcBef>
            </a:pPr>
            <a:r>
              <a:rPr sz="1969" spc="186" dirty="0">
                <a:solidFill>
                  <a:srgbClr val="474747"/>
                </a:solidFill>
                <a:latin typeface="Times New Roman"/>
                <a:cs typeface="Times New Roman"/>
              </a:rPr>
              <a:t>vektor </a:t>
            </a:r>
            <a:r>
              <a:rPr sz="1969" spc="193" dirty="0">
                <a:solidFill>
                  <a:srgbClr val="474747"/>
                </a:solidFill>
                <a:latin typeface="Times New Roman"/>
                <a:cs typeface="Times New Roman"/>
              </a:rPr>
              <a:t>hnací</a:t>
            </a:r>
            <a:r>
              <a:rPr sz="1969" spc="11" dirty="0">
                <a:solidFill>
                  <a:srgbClr val="474747"/>
                </a:solidFill>
                <a:latin typeface="Times New Roman"/>
                <a:cs typeface="Times New Roman"/>
              </a:rPr>
              <a:t> </a:t>
            </a:r>
            <a:r>
              <a:rPr sz="1969" spc="102" dirty="0">
                <a:solidFill>
                  <a:srgbClr val="474747"/>
                </a:solidFill>
                <a:latin typeface="Times New Roman"/>
                <a:cs typeface="Times New Roman"/>
              </a:rPr>
              <a:t>síly</a:t>
            </a:r>
            <a:endParaRPr sz="1969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35328" y="3087885"/>
            <a:ext cx="1451967" cy="595265"/>
          </a:xfrm>
          <a:prstGeom prst="rect">
            <a:avLst/>
          </a:prstGeom>
        </p:spPr>
        <p:txBody>
          <a:bodyPr vert="horz" wrap="square" lIns="0" tIns="8483" rIns="0" bIns="0" rtlCol="0">
            <a:spAutoFit/>
          </a:bodyPr>
          <a:lstStyle/>
          <a:p>
            <a:pPr marL="8929" marR="3572" indent="383963">
              <a:lnSpc>
                <a:spcPct val="118100"/>
              </a:lnSpc>
              <a:spcBef>
                <a:spcPts val="67"/>
              </a:spcBef>
            </a:pPr>
            <a:r>
              <a:rPr sz="1687" spc="158" dirty="0">
                <a:solidFill>
                  <a:srgbClr val="474747"/>
                </a:solidFill>
                <a:latin typeface="Times New Roman"/>
                <a:cs typeface="Times New Roman"/>
              </a:rPr>
              <a:t>vektor </a:t>
            </a:r>
            <a:r>
              <a:rPr sz="1687" spc="130" dirty="0">
                <a:solidFill>
                  <a:srgbClr val="474747"/>
                </a:solidFill>
                <a:latin typeface="Times New Roman"/>
                <a:cs typeface="Times New Roman"/>
              </a:rPr>
              <a:t>zadr</a:t>
            </a:r>
            <a:r>
              <a:rPr sz="1687" spc="130" dirty="0">
                <a:solidFill>
                  <a:srgbClr val="474747"/>
                </a:solidFill>
                <a:latin typeface="Trebuchet MS"/>
                <a:cs typeface="Trebuchet MS"/>
              </a:rPr>
              <a:t>ž</a:t>
            </a:r>
            <a:r>
              <a:rPr sz="1687" spc="130" dirty="0">
                <a:solidFill>
                  <a:srgbClr val="474747"/>
                </a:solidFill>
                <a:latin typeface="Times New Roman"/>
                <a:cs typeface="Times New Roman"/>
              </a:rPr>
              <a:t>ující</a:t>
            </a:r>
            <a:r>
              <a:rPr sz="1687" spc="18" dirty="0">
                <a:solidFill>
                  <a:srgbClr val="474747"/>
                </a:solidFill>
                <a:latin typeface="Times New Roman"/>
                <a:cs typeface="Times New Roman"/>
              </a:rPr>
              <a:t> </a:t>
            </a:r>
            <a:r>
              <a:rPr sz="1687" spc="84" dirty="0">
                <a:solidFill>
                  <a:srgbClr val="474747"/>
                </a:solidFill>
                <a:latin typeface="Times New Roman"/>
                <a:cs typeface="Times New Roman"/>
              </a:rPr>
              <a:t>síly</a:t>
            </a:r>
            <a:endParaRPr sz="1687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221266" y="3616524"/>
            <a:ext cx="320576" cy="333593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2109" spc="67" dirty="0">
                <a:solidFill>
                  <a:srgbClr val="474747"/>
                </a:solidFill>
                <a:latin typeface="Times New Roman"/>
                <a:cs typeface="Times New Roman"/>
              </a:rPr>
              <a:t>cíl</a:t>
            </a:r>
            <a:endParaRPr sz="2109">
              <a:latin typeface="Times New Roman"/>
              <a:cs typeface="Times New Roman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626932" y="1879699"/>
            <a:ext cx="6929293" cy="3098565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8212336" y="3053953"/>
            <a:ext cx="351830" cy="701514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4500" spc="-35" dirty="0">
                <a:solidFill>
                  <a:srgbClr val="583400"/>
                </a:solidFill>
                <a:latin typeface="Arial MT"/>
                <a:cs typeface="Arial MT"/>
              </a:rPr>
              <a:t>+</a:t>
            </a:r>
            <a:endParaRPr sz="4500">
              <a:latin typeface="Arial MT"/>
              <a:cs typeface="Arial MT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436469" y="2520753"/>
            <a:ext cx="2729358" cy="1823889"/>
            <a:chOff x="2719956" y="3585071"/>
            <a:chExt cx="3881754" cy="2593975"/>
          </a:xfrm>
        </p:grpSpPr>
        <p:sp>
          <p:nvSpPr>
            <p:cNvPr id="14" name="object 14"/>
            <p:cNvSpPr/>
            <p:nvPr/>
          </p:nvSpPr>
          <p:spPr>
            <a:xfrm>
              <a:off x="6272411" y="3585071"/>
              <a:ext cx="329565" cy="2593975"/>
            </a:xfrm>
            <a:custGeom>
              <a:avLst/>
              <a:gdLst/>
              <a:ahLst/>
              <a:cxnLst/>
              <a:rect l="l" t="t" r="r" b="b"/>
              <a:pathLst>
                <a:path w="329565" h="2593975">
                  <a:moveTo>
                    <a:pt x="276851" y="0"/>
                  </a:moveTo>
                  <a:lnTo>
                    <a:pt x="0" y="1282640"/>
                  </a:lnTo>
                  <a:lnTo>
                    <a:pt x="52116" y="2593781"/>
                  </a:lnTo>
                  <a:lnTo>
                    <a:pt x="328968" y="1311142"/>
                  </a:lnTo>
                  <a:lnTo>
                    <a:pt x="276851" y="0"/>
                  </a:lnTo>
                  <a:close/>
                </a:path>
              </a:pathLst>
            </a:custGeom>
            <a:solidFill>
              <a:srgbClr val="0056D6"/>
            </a:solidFill>
          </p:spPr>
          <p:txBody>
            <a:bodyPr wrap="square" lIns="0" tIns="0" rIns="0" bIns="0" rtlCol="0"/>
            <a:lstStyle/>
            <a:p>
              <a:endParaRPr sz="1266"/>
            </a:p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19956" y="4707676"/>
              <a:ext cx="1623432" cy="33782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05557" y="3924557"/>
              <a:ext cx="1917184" cy="191718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635500" y="4267200"/>
              <a:ext cx="1257300" cy="1257300"/>
            </a:xfrm>
            <a:custGeom>
              <a:avLst/>
              <a:gdLst/>
              <a:ahLst/>
              <a:cxnLst/>
              <a:rect l="l" t="t" r="r" b="b"/>
              <a:pathLst>
                <a:path w="1257300" h="1257300">
                  <a:moveTo>
                    <a:pt x="628648" y="0"/>
                  </a:moveTo>
                  <a:lnTo>
                    <a:pt x="584799" y="1521"/>
                  </a:lnTo>
                  <a:lnTo>
                    <a:pt x="541121" y="6086"/>
                  </a:lnTo>
                  <a:lnTo>
                    <a:pt x="497788" y="13695"/>
                  </a:lnTo>
                  <a:lnTo>
                    <a:pt x="454970" y="24347"/>
                  </a:lnTo>
                  <a:lnTo>
                    <a:pt x="412840" y="38042"/>
                  </a:lnTo>
                  <a:lnTo>
                    <a:pt x="371569" y="54781"/>
                  </a:lnTo>
                  <a:lnTo>
                    <a:pt x="331330" y="74563"/>
                  </a:lnTo>
                  <a:lnTo>
                    <a:pt x="292294" y="97389"/>
                  </a:lnTo>
                  <a:lnTo>
                    <a:pt x="254634" y="123258"/>
                  </a:lnTo>
                  <a:lnTo>
                    <a:pt x="218521" y="152170"/>
                  </a:lnTo>
                  <a:lnTo>
                    <a:pt x="184126" y="184126"/>
                  </a:lnTo>
                  <a:lnTo>
                    <a:pt x="152170" y="218521"/>
                  </a:lnTo>
                  <a:lnTo>
                    <a:pt x="123258" y="254634"/>
                  </a:lnTo>
                  <a:lnTo>
                    <a:pt x="97389" y="292294"/>
                  </a:lnTo>
                  <a:lnTo>
                    <a:pt x="74563" y="331330"/>
                  </a:lnTo>
                  <a:lnTo>
                    <a:pt x="54781" y="371569"/>
                  </a:lnTo>
                  <a:lnTo>
                    <a:pt x="38042" y="412840"/>
                  </a:lnTo>
                  <a:lnTo>
                    <a:pt x="24347" y="454970"/>
                  </a:lnTo>
                  <a:lnTo>
                    <a:pt x="13695" y="497788"/>
                  </a:lnTo>
                  <a:lnTo>
                    <a:pt x="6086" y="541121"/>
                  </a:lnTo>
                  <a:lnTo>
                    <a:pt x="1521" y="584798"/>
                  </a:lnTo>
                  <a:lnTo>
                    <a:pt x="0" y="628647"/>
                  </a:lnTo>
                  <a:lnTo>
                    <a:pt x="1521" y="672496"/>
                  </a:lnTo>
                  <a:lnTo>
                    <a:pt x="6086" y="716174"/>
                  </a:lnTo>
                  <a:lnTo>
                    <a:pt x="13695" y="759507"/>
                  </a:lnTo>
                  <a:lnTo>
                    <a:pt x="24347" y="802325"/>
                  </a:lnTo>
                  <a:lnTo>
                    <a:pt x="38042" y="844455"/>
                  </a:lnTo>
                  <a:lnTo>
                    <a:pt x="54781" y="885725"/>
                  </a:lnTo>
                  <a:lnTo>
                    <a:pt x="74563" y="925964"/>
                  </a:lnTo>
                  <a:lnTo>
                    <a:pt x="97389" y="965000"/>
                  </a:lnTo>
                  <a:lnTo>
                    <a:pt x="123258" y="1002661"/>
                  </a:lnTo>
                  <a:lnTo>
                    <a:pt x="152170" y="1038774"/>
                  </a:lnTo>
                  <a:lnTo>
                    <a:pt x="184126" y="1073168"/>
                  </a:lnTo>
                  <a:lnTo>
                    <a:pt x="218521" y="1105125"/>
                  </a:lnTo>
                  <a:lnTo>
                    <a:pt x="254634" y="1134038"/>
                  </a:lnTo>
                  <a:lnTo>
                    <a:pt x="292294" y="1159907"/>
                  </a:lnTo>
                  <a:lnTo>
                    <a:pt x="331330" y="1182734"/>
                  </a:lnTo>
                  <a:lnTo>
                    <a:pt x="371569" y="1202516"/>
                  </a:lnTo>
                  <a:lnTo>
                    <a:pt x="412840" y="1219255"/>
                  </a:lnTo>
                  <a:lnTo>
                    <a:pt x="454970" y="1232951"/>
                  </a:lnTo>
                  <a:lnTo>
                    <a:pt x="497788" y="1243603"/>
                  </a:lnTo>
                  <a:lnTo>
                    <a:pt x="541121" y="1251212"/>
                  </a:lnTo>
                  <a:lnTo>
                    <a:pt x="584799" y="1255777"/>
                  </a:lnTo>
                  <a:lnTo>
                    <a:pt x="628648" y="1257299"/>
                  </a:lnTo>
                  <a:lnTo>
                    <a:pt x="672497" y="1255777"/>
                  </a:lnTo>
                  <a:lnTo>
                    <a:pt x="716174" y="1251212"/>
                  </a:lnTo>
                  <a:lnTo>
                    <a:pt x="759508" y="1243603"/>
                  </a:lnTo>
                  <a:lnTo>
                    <a:pt x="802325" y="1232951"/>
                  </a:lnTo>
                  <a:lnTo>
                    <a:pt x="844455" y="1219255"/>
                  </a:lnTo>
                  <a:lnTo>
                    <a:pt x="885726" y="1202516"/>
                  </a:lnTo>
                  <a:lnTo>
                    <a:pt x="925965" y="1182734"/>
                  </a:lnTo>
                  <a:lnTo>
                    <a:pt x="965001" y="1159907"/>
                  </a:lnTo>
                  <a:lnTo>
                    <a:pt x="1002661" y="1134038"/>
                  </a:lnTo>
                  <a:lnTo>
                    <a:pt x="1038774" y="1105125"/>
                  </a:lnTo>
                  <a:lnTo>
                    <a:pt x="1073168" y="1073168"/>
                  </a:lnTo>
                  <a:lnTo>
                    <a:pt x="1105125" y="1038774"/>
                  </a:lnTo>
                  <a:lnTo>
                    <a:pt x="1134038" y="1002661"/>
                  </a:lnTo>
                  <a:lnTo>
                    <a:pt x="1159907" y="965000"/>
                  </a:lnTo>
                  <a:lnTo>
                    <a:pt x="1182734" y="925964"/>
                  </a:lnTo>
                  <a:lnTo>
                    <a:pt x="1202516" y="885725"/>
                  </a:lnTo>
                  <a:lnTo>
                    <a:pt x="1219255" y="844455"/>
                  </a:lnTo>
                  <a:lnTo>
                    <a:pt x="1232951" y="802325"/>
                  </a:lnTo>
                  <a:lnTo>
                    <a:pt x="1243603" y="759507"/>
                  </a:lnTo>
                  <a:lnTo>
                    <a:pt x="1251212" y="716174"/>
                  </a:lnTo>
                  <a:lnTo>
                    <a:pt x="1255777" y="672496"/>
                  </a:lnTo>
                  <a:lnTo>
                    <a:pt x="1257299" y="628647"/>
                  </a:lnTo>
                  <a:lnTo>
                    <a:pt x="1255777" y="584798"/>
                  </a:lnTo>
                  <a:lnTo>
                    <a:pt x="1251212" y="541121"/>
                  </a:lnTo>
                  <a:lnTo>
                    <a:pt x="1243603" y="497788"/>
                  </a:lnTo>
                  <a:lnTo>
                    <a:pt x="1232951" y="454970"/>
                  </a:lnTo>
                  <a:lnTo>
                    <a:pt x="1219255" y="412840"/>
                  </a:lnTo>
                  <a:lnTo>
                    <a:pt x="1202516" y="371569"/>
                  </a:lnTo>
                  <a:lnTo>
                    <a:pt x="1182734" y="331330"/>
                  </a:lnTo>
                  <a:lnTo>
                    <a:pt x="1159907" y="292294"/>
                  </a:lnTo>
                  <a:lnTo>
                    <a:pt x="1134038" y="254634"/>
                  </a:lnTo>
                  <a:lnTo>
                    <a:pt x="1105125" y="218521"/>
                  </a:lnTo>
                  <a:lnTo>
                    <a:pt x="1073168" y="184126"/>
                  </a:lnTo>
                  <a:lnTo>
                    <a:pt x="1038774" y="152170"/>
                  </a:lnTo>
                  <a:lnTo>
                    <a:pt x="1002661" y="123258"/>
                  </a:lnTo>
                  <a:lnTo>
                    <a:pt x="965001" y="97389"/>
                  </a:lnTo>
                  <a:lnTo>
                    <a:pt x="925965" y="74563"/>
                  </a:lnTo>
                  <a:lnTo>
                    <a:pt x="885726" y="54781"/>
                  </a:lnTo>
                  <a:lnTo>
                    <a:pt x="844455" y="38042"/>
                  </a:lnTo>
                  <a:lnTo>
                    <a:pt x="802325" y="24347"/>
                  </a:lnTo>
                  <a:lnTo>
                    <a:pt x="759508" y="13695"/>
                  </a:lnTo>
                  <a:lnTo>
                    <a:pt x="716174" y="6086"/>
                  </a:lnTo>
                  <a:lnTo>
                    <a:pt x="672497" y="1521"/>
                  </a:lnTo>
                  <a:lnTo>
                    <a:pt x="6286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66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890493" y="3527227"/>
            <a:ext cx="710802" cy="225358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1406" b="1" spc="56" dirty="0">
                <a:solidFill>
                  <a:srgbClr val="474747"/>
                </a:solidFill>
                <a:latin typeface="Trebuchet MS"/>
                <a:cs typeface="Trebuchet MS"/>
              </a:rPr>
              <a:t>potĩeby</a:t>
            </a:r>
            <a:endParaRPr sz="1406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024544" y="1604739"/>
            <a:ext cx="4736753" cy="4346972"/>
            <a:chOff x="2134107" y="2282295"/>
            <a:chExt cx="6736715" cy="6182360"/>
          </a:xfrm>
        </p:grpSpPr>
        <p:sp>
          <p:nvSpPr>
            <p:cNvPr id="20" name="object 20"/>
            <p:cNvSpPr/>
            <p:nvPr/>
          </p:nvSpPr>
          <p:spPr>
            <a:xfrm>
              <a:off x="4748922" y="5652226"/>
              <a:ext cx="928369" cy="2787015"/>
            </a:xfrm>
            <a:custGeom>
              <a:avLst/>
              <a:gdLst/>
              <a:ahLst/>
              <a:cxnLst/>
              <a:rect l="l" t="t" r="r" b="b"/>
              <a:pathLst>
                <a:path w="928370" h="2787015">
                  <a:moveTo>
                    <a:pt x="927832" y="0"/>
                  </a:moveTo>
                  <a:lnTo>
                    <a:pt x="919808" y="24099"/>
                  </a:lnTo>
                  <a:lnTo>
                    <a:pt x="0" y="2786655"/>
                  </a:lnTo>
                </a:path>
              </a:pathLst>
            </a:custGeom>
            <a:ln w="50800">
              <a:solidFill>
                <a:srgbClr val="818181"/>
              </a:solidFill>
            </a:ln>
          </p:spPr>
          <p:txBody>
            <a:bodyPr wrap="square" lIns="0" tIns="0" rIns="0" bIns="0" rtlCol="0"/>
            <a:lstStyle/>
            <a:p>
              <a:endParaRPr sz="1266"/>
            </a:p>
          </p:txBody>
        </p:sp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50663" y="5524500"/>
              <a:ext cx="202434" cy="236134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2164035" y="6278902"/>
              <a:ext cx="1005205" cy="980440"/>
            </a:xfrm>
            <a:custGeom>
              <a:avLst/>
              <a:gdLst/>
              <a:ahLst/>
              <a:cxnLst/>
              <a:rect l="l" t="t" r="r" b="b"/>
              <a:pathLst>
                <a:path w="1005205" h="980440">
                  <a:moveTo>
                    <a:pt x="1004640" y="0"/>
                  </a:moveTo>
                  <a:lnTo>
                    <a:pt x="986458" y="17736"/>
                  </a:lnTo>
                  <a:lnTo>
                    <a:pt x="0" y="980015"/>
                  </a:lnTo>
                </a:path>
              </a:pathLst>
            </a:custGeom>
            <a:ln w="50800">
              <a:solidFill>
                <a:srgbClr val="818181"/>
              </a:solidFill>
            </a:ln>
          </p:spPr>
          <p:txBody>
            <a:bodyPr wrap="square" lIns="0" tIns="0" rIns="0" bIns="0" rtlCol="0"/>
            <a:lstStyle/>
            <a:p>
              <a:endParaRPr sz="1266"/>
            </a:p>
          </p:txBody>
        </p:sp>
        <p:sp>
          <p:nvSpPr>
            <p:cNvPr id="23" name="object 23"/>
            <p:cNvSpPr/>
            <p:nvPr/>
          </p:nvSpPr>
          <p:spPr>
            <a:xfrm>
              <a:off x="3037819" y="6184899"/>
              <a:ext cx="227329" cy="225425"/>
            </a:xfrm>
            <a:custGeom>
              <a:avLst/>
              <a:gdLst/>
              <a:ahLst/>
              <a:cxnLst/>
              <a:rect l="l" t="t" r="r" b="b"/>
              <a:pathLst>
                <a:path w="227329" h="225425">
                  <a:moveTo>
                    <a:pt x="227220" y="0"/>
                  </a:moveTo>
                  <a:lnTo>
                    <a:pt x="0" y="72621"/>
                  </a:lnTo>
                  <a:lnTo>
                    <a:pt x="112674" y="111738"/>
                  </a:lnTo>
                  <a:lnTo>
                    <a:pt x="148984" y="225348"/>
                  </a:lnTo>
                  <a:lnTo>
                    <a:pt x="227220" y="0"/>
                  </a:lnTo>
                  <a:close/>
                </a:path>
              </a:pathLst>
            </a:custGeom>
            <a:solidFill>
              <a:srgbClr val="818181"/>
            </a:solidFill>
          </p:spPr>
          <p:txBody>
            <a:bodyPr wrap="square" lIns="0" tIns="0" rIns="0" bIns="0" rtlCol="0"/>
            <a:lstStyle/>
            <a:p>
              <a:endParaRPr sz="1266"/>
            </a:p>
          </p:txBody>
        </p:sp>
        <p:sp>
          <p:nvSpPr>
            <p:cNvPr id="24" name="object 24"/>
            <p:cNvSpPr/>
            <p:nvPr/>
          </p:nvSpPr>
          <p:spPr>
            <a:xfrm>
              <a:off x="2159507" y="2307695"/>
              <a:ext cx="2369185" cy="1790700"/>
            </a:xfrm>
            <a:custGeom>
              <a:avLst/>
              <a:gdLst/>
              <a:ahLst/>
              <a:cxnLst/>
              <a:rect l="l" t="t" r="r" b="b"/>
              <a:pathLst>
                <a:path w="2369185" h="1790700">
                  <a:moveTo>
                    <a:pt x="2368604" y="1790613"/>
                  </a:moveTo>
                  <a:lnTo>
                    <a:pt x="2348343" y="1775296"/>
                  </a:lnTo>
                  <a:lnTo>
                    <a:pt x="0" y="0"/>
                  </a:lnTo>
                </a:path>
              </a:pathLst>
            </a:custGeom>
            <a:ln w="50799">
              <a:solidFill>
                <a:srgbClr val="818181"/>
              </a:solidFill>
            </a:ln>
          </p:spPr>
          <p:txBody>
            <a:bodyPr wrap="square" lIns="0" tIns="0" rIns="0" bIns="0" rtlCol="0"/>
            <a:lstStyle/>
            <a:p>
              <a:endParaRPr sz="1266"/>
            </a:p>
          </p:txBody>
        </p:sp>
        <p:sp>
          <p:nvSpPr>
            <p:cNvPr id="25" name="object 25"/>
            <p:cNvSpPr/>
            <p:nvPr/>
          </p:nvSpPr>
          <p:spPr>
            <a:xfrm>
              <a:off x="4400968" y="3965726"/>
              <a:ext cx="234950" cy="213995"/>
            </a:xfrm>
            <a:custGeom>
              <a:avLst/>
              <a:gdLst/>
              <a:ahLst/>
              <a:cxnLst/>
              <a:rect l="l" t="t" r="r" b="b"/>
              <a:pathLst>
                <a:path w="234950" h="213995">
                  <a:moveTo>
                    <a:pt x="128664" y="0"/>
                  </a:moveTo>
                  <a:lnTo>
                    <a:pt x="106881" y="117265"/>
                  </a:lnTo>
                  <a:lnTo>
                    <a:pt x="0" y="170197"/>
                  </a:lnTo>
                  <a:lnTo>
                    <a:pt x="234530" y="213765"/>
                  </a:lnTo>
                  <a:lnTo>
                    <a:pt x="128664" y="0"/>
                  </a:lnTo>
                  <a:close/>
                </a:path>
              </a:pathLst>
            </a:custGeom>
            <a:solidFill>
              <a:srgbClr val="818181"/>
            </a:solidFill>
          </p:spPr>
          <p:txBody>
            <a:bodyPr wrap="square" lIns="0" tIns="0" rIns="0" bIns="0" rtlCol="0"/>
            <a:lstStyle/>
            <a:p>
              <a:endParaRPr sz="1266"/>
            </a:p>
          </p:txBody>
        </p:sp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222985" y="4709303"/>
              <a:ext cx="2647348" cy="337820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4229695" y="1991321"/>
            <a:ext cx="3635276" cy="1038915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2109" spc="158" dirty="0">
                <a:solidFill>
                  <a:srgbClr val="474747"/>
                </a:solidFill>
                <a:latin typeface="Times New Roman"/>
                <a:cs typeface="Times New Roman"/>
              </a:rPr>
              <a:t>plocha</a:t>
            </a:r>
            <a:r>
              <a:rPr sz="2109" dirty="0">
                <a:solidFill>
                  <a:srgbClr val="474747"/>
                </a:solidFill>
                <a:latin typeface="Times New Roman"/>
                <a:cs typeface="Times New Roman"/>
              </a:rPr>
              <a:t> </a:t>
            </a:r>
            <a:r>
              <a:rPr sz="2109" spc="197" dirty="0">
                <a:solidFill>
                  <a:srgbClr val="474747"/>
                </a:solidFill>
                <a:latin typeface="Times New Roman"/>
                <a:cs typeface="Times New Roman"/>
              </a:rPr>
              <a:t>mimo</a:t>
            </a:r>
            <a:r>
              <a:rPr sz="2109" spc="7" dirty="0">
                <a:solidFill>
                  <a:srgbClr val="474747"/>
                </a:solidFill>
                <a:latin typeface="Times New Roman"/>
                <a:cs typeface="Times New Roman"/>
              </a:rPr>
              <a:t> </a:t>
            </a:r>
            <a:r>
              <a:rPr sz="2109" spc="148" dirty="0">
                <a:solidFill>
                  <a:srgbClr val="474747"/>
                </a:solidFill>
                <a:latin typeface="Trebuchet MS"/>
                <a:cs typeface="Trebuchet MS"/>
              </a:rPr>
              <a:t>ž</a:t>
            </a:r>
            <a:r>
              <a:rPr sz="2109" spc="148" dirty="0">
                <a:solidFill>
                  <a:srgbClr val="474747"/>
                </a:solidFill>
                <a:latin typeface="Times New Roman"/>
                <a:cs typeface="Times New Roman"/>
              </a:rPr>
              <a:t>ivotní</a:t>
            </a:r>
            <a:r>
              <a:rPr sz="2109" spc="7" dirty="0">
                <a:solidFill>
                  <a:srgbClr val="474747"/>
                </a:solidFill>
                <a:latin typeface="Times New Roman"/>
                <a:cs typeface="Times New Roman"/>
              </a:rPr>
              <a:t> </a:t>
            </a:r>
            <a:r>
              <a:rPr sz="2109" spc="204" dirty="0">
                <a:solidFill>
                  <a:srgbClr val="474747"/>
                </a:solidFill>
                <a:latin typeface="Times New Roman"/>
                <a:cs typeface="Times New Roman"/>
              </a:rPr>
              <a:t>prostor</a:t>
            </a:r>
            <a:endParaRPr sz="2109">
              <a:latin typeface="Times New Roman"/>
              <a:cs typeface="Times New Roman"/>
            </a:endParaRPr>
          </a:p>
          <a:p>
            <a:pPr marL="2276989" marR="154032" indent="-241093">
              <a:lnSpc>
                <a:spcPts val="1969"/>
              </a:lnSpc>
              <a:spcBef>
                <a:spcPts val="1519"/>
              </a:spcBef>
            </a:pPr>
            <a:r>
              <a:rPr sz="1687" spc="109" dirty="0">
                <a:solidFill>
                  <a:srgbClr val="474747"/>
                </a:solidFill>
                <a:latin typeface="Times New Roman"/>
                <a:cs typeface="Times New Roman"/>
              </a:rPr>
              <a:t>psychologické </a:t>
            </a:r>
            <a:r>
              <a:rPr sz="1687" spc="148" dirty="0">
                <a:solidFill>
                  <a:srgbClr val="474747"/>
                </a:solidFill>
                <a:latin typeface="Times New Roman"/>
                <a:cs typeface="Times New Roman"/>
              </a:rPr>
              <a:t>prost</a:t>
            </a:r>
            <a:r>
              <a:rPr sz="1687" spc="148" dirty="0">
                <a:solidFill>
                  <a:srgbClr val="474747"/>
                </a:solidFill>
                <a:latin typeface="Trebuchet MS"/>
                <a:cs typeface="Trebuchet MS"/>
              </a:rPr>
              <a:t>ř</a:t>
            </a:r>
            <a:r>
              <a:rPr sz="1687" spc="148" dirty="0">
                <a:solidFill>
                  <a:srgbClr val="474747"/>
                </a:solidFill>
                <a:latin typeface="Times New Roman"/>
                <a:cs typeface="Times New Roman"/>
              </a:rPr>
              <a:t>edí</a:t>
            </a:r>
            <a:endParaRPr sz="1687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 rot="17100000">
            <a:off x="5629625" y="3615268"/>
            <a:ext cx="1241453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09"/>
              </a:lnSpc>
            </a:pPr>
            <a:r>
              <a:rPr sz="2109" spc="186" dirty="0">
                <a:solidFill>
                  <a:srgbClr val="474747"/>
                </a:solidFill>
                <a:latin typeface="Times New Roman"/>
                <a:cs typeface="Times New Roman"/>
              </a:rPr>
              <a:t>p</a:t>
            </a:r>
            <a:r>
              <a:rPr sz="2109" spc="186" dirty="0">
                <a:solidFill>
                  <a:srgbClr val="474747"/>
                </a:solidFill>
                <a:latin typeface="Trebuchet MS"/>
                <a:cs typeface="Trebuchet MS"/>
              </a:rPr>
              <a:t>ř</a:t>
            </a:r>
            <a:r>
              <a:rPr sz="2109" spc="186" dirty="0">
                <a:solidFill>
                  <a:srgbClr val="474747"/>
                </a:solidFill>
                <a:latin typeface="Times New Roman"/>
                <a:cs typeface="Times New Roman"/>
              </a:rPr>
              <a:t>eká</a:t>
            </a:r>
            <a:r>
              <a:rPr sz="3164" spc="279" baseline="1851" dirty="0">
                <a:solidFill>
                  <a:srgbClr val="474747"/>
                </a:solidFill>
                <a:latin typeface="Trebuchet MS"/>
                <a:cs typeface="Trebuchet MS"/>
              </a:rPr>
              <a:t>ž</a:t>
            </a:r>
            <a:r>
              <a:rPr sz="3164" spc="279" baseline="1851" dirty="0">
                <a:solidFill>
                  <a:srgbClr val="474747"/>
                </a:solidFill>
                <a:latin typeface="Times New Roman"/>
                <a:cs typeface="Times New Roman"/>
              </a:rPr>
              <a:t>ka</a:t>
            </a:r>
            <a:endParaRPr sz="3164" baseline="1851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53000" y="543642"/>
            <a:ext cx="2279303" cy="876178"/>
          </a:xfrm>
          <a:prstGeom prst="rect">
            <a:avLst/>
          </a:prstGeom>
        </p:spPr>
        <p:txBody>
          <a:bodyPr vert="horz" wrap="square" lIns="0" tIns="8930" rIns="0" bIns="0" rtlCol="0" anchor="b">
            <a:spAutoFit/>
          </a:bodyPr>
          <a:lstStyle/>
          <a:p>
            <a:pPr marL="7590" algn="ctr">
              <a:lnSpc>
                <a:spcPct val="100000"/>
              </a:lnSpc>
              <a:spcBef>
                <a:spcPts val="70"/>
              </a:spcBef>
            </a:pPr>
            <a:r>
              <a:rPr sz="2109" b="0" spc="-123" dirty="0">
                <a:latin typeface="Cambria"/>
                <a:cs typeface="Cambria"/>
              </a:rPr>
              <a:t>efekt</a:t>
            </a:r>
            <a:r>
              <a:rPr sz="2109" b="0" spc="-49" dirty="0">
                <a:latin typeface="Cambria"/>
                <a:cs typeface="Cambria"/>
              </a:rPr>
              <a:t> </a:t>
            </a:r>
            <a:r>
              <a:rPr sz="2109" b="0" spc="-56" dirty="0">
                <a:latin typeface="Cambria"/>
                <a:cs typeface="Cambria"/>
              </a:rPr>
              <a:t>Zeigarnikové:</a:t>
            </a:r>
            <a:endParaRPr sz="2109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1687"/>
              </a:spcBef>
            </a:pPr>
            <a:r>
              <a:rPr sz="2109" b="0" spc="-165" dirty="0">
                <a:latin typeface="Cambria"/>
                <a:cs typeface="Cambria"/>
              </a:rPr>
              <a:t>poprvé</a:t>
            </a:r>
            <a:r>
              <a:rPr sz="2109" b="0" spc="-56" dirty="0">
                <a:latin typeface="Cambria"/>
                <a:cs typeface="Cambria"/>
              </a:rPr>
              <a:t> </a:t>
            </a:r>
            <a:r>
              <a:rPr sz="2109" b="0" spc="-155" dirty="0">
                <a:latin typeface="Cambria"/>
                <a:cs typeface="Cambria"/>
              </a:rPr>
              <a:t>zmíněn</a:t>
            </a:r>
            <a:r>
              <a:rPr sz="2109" b="0" spc="-56" dirty="0">
                <a:latin typeface="Cambria"/>
                <a:cs typeface="Cambria"/>
              </a:rPr>
              <a:t> </a:t>
            </a:r>
            <a:r>
              <a:rPr sz="2109" b="0" spc="-257" dirty="0">
                <a:latin typeface="Cambria"/>
                <a:cs typeface="Cambria"/>
              </a:rPr>
              <a:t>v</a:t>
            </a:r>
            <a:r>
              <a:rPr sz="2109" b="0" spc="-56" dirty="0">
                <a:latin typeface="Cambria"/>
                <a:cs typeface="Cambria"/>
              </a:rPr>
              <a:t> </a:t>
            </a:r>
            <a:r>
              <a:rPr sz="2109" b="0" spc="-14" dirty="0">
                <a:latin typeface="Cambria"/>
                <a:cs typeface="Cambria"/>
              </a:rPr>
              <a:t>1927</a:t>
            </a:r>
            <a:endParaRPr sz="2109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58071" y="2152055"/>
            <a:ext cx="6862911" cy="3835834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3" algn="ctr">
              <a:spcBef>
                <a:spcPts val="70"/>
              </a:spcBef>
            </a:pPr>
            <a:r>
              <a:rPr sz="2109" spc="-134" dirty="0">
                <a:solidFill>
                  <a:srgbClr val="474747"/>
                </a:solidFill>
                <a:latin typeface="Cambria"/>
                <a:cs typeface="Cambria"/>
              </a:rPr>
              <a:t>nedokončené</a:t>
            </a:r>
            <a:r>
              <a:rPr sz="2109" spc="-56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109" spc="-137" dirty="0">
                <a:solidFill>
                  <a:srgbClr val="474747"/>
                </a:solidFill>
                <a:latin typeface="Cambria"/>
                <a:cs typeface="Cambria"/>
              </a:rPr>
              <a:t>úkoly</a:t>
            </a:r>
            <a:r>
              <a:rPr sz="2109" spc="-53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109" spc="-120" dirty="0">
                <a:solidFill>
                  <a:srgbClr val="474747"/>
                </a:solidFill>
                <a:latin typeface="Cambria"/>
                <a:cs typeface="Cambria"/>
              </a:rPr>
              <a:t>jsou</a:t>
            </a:r>
            <a:r>
              <a:rPr sz="2109" spc="-53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109" spc="-155" dirty="0">
                <a:solidFill>
                  <a:srgbClr val="474747"/>
                </a:solidFill>
                <a:latin typeface="Cambria"/>
                <a:cs typeface="Cambria"/>
              </a:rPr>
              <a:t>podrženy</a:t>
            </a:r>
            <a:r>
              <a:rPr sz="2109" spc="-53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109" spc="-257" dirty="0">
                <a:solidFill>
                  <a:srgbClr val="474747"/>
                </a:solidFill>
                <a:latin typeface="Cambria"/>
                <a:cs typeface="Cambria"/>
              </a:rPr>
              <a:t>v</a:t>
            </a:r>
            <a:r>
              <a:rPr sz="2109" spc="-56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109" spc="-161" dirty="0">
                <a:solidFill>
                  <a:srgbClr val="474747"/>
                </a:solidFill>
                <a:latin typeface="Cambria"/>
                <a:cs typeface="Cambria"/>
              </a:rPr>
              <a:t>paměti</a:t>
            </a:r>
            <a:r>
              <a:rPr sz="2109" spc="-53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109" spc="-120" dirty="0">
                <a:solidFill>
                  <a:srgbClr val="474747"/>
                </a:solidFill>
                <a:latin typeface="Cambria"/>
                <a:cs typeface="Cambria"/>
              </a:rPr>
              <a:t>lépe</a:t>
            </a:r>
            <a:r>
              <a:rPr sz="2109" spc="-53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109" spc="-143" dirty="0">
                <a:solidFill>
                  <a:srgbClr val="474747"/>
                </a:solidFill>
                <a:latin typeface="Cambria"/>
                <a:cs typeface="Cambria"/>
              </a:rPr>
              <a:t>než</a:t>
            </a:r>
            <a:r>
              <a:rPr sz="2109" spc="-53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109" spc="-28" dirty="0">
                <a:solidFill>
                  <a:srgbClr val="474747"/>
                </a:solidFill>
                <a:latin typeface="Cambria"/>
                <a:cs typeface="Cambria"/>
              </a:rPr>
              <a:t>dokončené</a:t>
            </a:r>
            <a:endParaRPr sz="2109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2109">
              <a:latin typeface="Cambria"/>
              <a:cs typeface="Cambria"/>
            </a:endParaRPr>
          </a:p>
          <a:p>
            <a:pPr>
              <a:spcBef>
                <a:spcPts val="960"/>
              </a:spcBef>
            </a:pPr>
            <a:endParaRPr sz="2109">
              <a:latin typeface="Cambria"/>
              <a:cs typeface="Cambria"/>
            </a:endParaRPr>
          </a:p>
          <a:p>
            <a:pPr marL="8929" marR="3572" algn="ctr"/>
            <a:r>
              <a:rPr sz="2109" spc="-155" dirty="0">
                <a:solidFill>
                  <a:srgbClr val="474747"/>
                </a:solidFill>
                <a:latin typeface="Cambria"/>
                <a:cs typeface="Cambria"/>
              </a:rPr>
              <a:t>dnes</a:t>
            </a:r>
            <a:r>
              <a:rPr sz="2109" spc="-60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109" spc="-141" dirty="0">
                <a:solidFill>
                  <a:srgbClr val="474747"/>
                </a:solidFill>
                <a:latin typeface="Cambria"/>
                <a:cs typeface="Cambria"/>
              </a:rPr>
              <a:t>se</a:t>
            </a:r>
            <a:r>
              <a:rPr sz="2109" spc="-60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109" spc="-151" dirty="0">
                <a:solidFill>
                  <a:srgbClr val="474747"/>
                </a:solidFill>
                <a:latin typeface="Cambria"/>
                <a:cs typeface="Cambria"/>
              </a:rPr>
              <a:t>používá</a:t>
            </a:r>
            <a:r>
              <a:rPr sz="2109" spc="-60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109" spc="-141" dirty="0">
                <a:solidFill>
                  <a:srgbClr val="474747"/>
                </a:solidFill>
                <a:latin typeface="Cambria"/>
                <a:cs typeface="Cambria"/>
              </a:rPr>
              <a:t>pro</a:t>
            </a:r>
            <a:r>
              <a:rPr sz="2109" spc="-60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109" spc="-88" dirty="0">
                <a:solidFill>
                  <a:srgbClr val="474747"/>
                </a:solidFill>
                <a:latin typeface="Cambria"/>
                <a:cs typeface="Cambria"/>
              </a:rPr>
              <a:t>princip,</a:t>
            </a:r>
            <a:r>
              <a:rPr sz="2109" spc="-60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109" spc="-134" dirty="0">
                <a:solidFill>
                  <a:srgbClr val="474747"/>
                </a:solidFill>
                <a:latin typeface="Cambria"/>
                <a:cs typeface="Cambria"/>
              </a:rPr>
              <a:t>že</a:t>
            </a:r>
            <a:r>
              <a:rPr sz="2109" spc="-60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109" spc="-123" dirty="0">
                <a:solidFill>
                  <a:srgbClr val="474747"/>
                </a:solidFill>
                <a:latin typeface="Cambria"/>
                <a:cs typeface="Cambria"/>
              </a:rPr>
              <a:t>jakýkoli</a:t>
            </a:r>
            <a:r>
              <a:rPr sz="2109" spc="-56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109" spc="-70" dirty="0">
                <a:solidFill>
                  <a:srgbClr val="474747"/>
                </a:solidFill>
                <a:latin typeface="Cambria"/>
                <a:cs typeface="Cambria"/>
              </a:rPr>
              <a:t>úkol,</a:t>
            </a:r>
            <a:r>
              <a:rPr sz="2109" spc="-60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109" spc="-155" dirty="0">
                <a:solidFill>
                  <a:srgbClr val="474747"/>
                </a:solidFill>
                <a:latin typeface="Cambria"/>
                <a:cs typeface="Cambria"/>
              </a:rPr>
              <a:t>který</a:t>
            </a:r>
            <a:r>
              <a:rPr sz="2109" spc="-60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109" spc="-102" dirty="0">
                <a:solidFill>
                  <a:srgbClr val="474747"/>
                </a:solidFill>
                <a:latin typeface="Cambria"/>
                <a:cs typeface="Cambria"/>
              </a:rPr>
              <a:t>je</a:t>
            </a:r>
            <a:r>
              <a:rPr sz="2109" spc="-60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109" spc="-84" dirty="0">
                <a:solidFill>
                  <a:srgbClr val="474747"/>
                </a:solidFill>
                <a:latin typeface="Cambria"/>
                <a:cs typeface="Cambria"/>
              </a:rPr>
              <a:t>pĭerušen,</a:t>
            </a:r>
            <a:r>
              <a:rPr sz="2109" spc="-60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109" spc="-91" dirty="0">
                <a:solidFill>
                  <a:srgbClr val="474747"/>
                </a:solidFill>
                <a:latin typeface="Cambria"/>
                <a:cs typeface="Cambria"/>
              </a:rPr>
              <a:t>bude </a:t>
            </a:r>
            <a:r>
              <a:rPr sz="2109" spc="-123" dirty="0">
                <a:solidFill>
                  <a:srgbClr val="474747"/>
                </a:solidFill>
                <a:latin typeface="Cambria"/>
                <a:cs typeface="Cambria"/>
              </a:rPr>
              <a:t>později</a:t>
            </a:r>
            <a:r>
              <a:rPr sz="2109" spc="-53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109" spc="-197" dirty="0">
                <a:solidFill>
                  <a:srgbClr val="474747"/>
                </a:solidFill>
                <a:latin typeface="Cambria"/>
                <a:cs typeface="Cambria"/>
              </a:rPr>
              <a:t>vybaven</a:t>
            </a:r>
            <a:r>
              <a:rPr sz="2109" spc="-53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109" spc="-141" dirty="0">
                <a:solidFill>
                  <a:srgbClr val="474747"/>
                </a:solidFill>
                <a:latin typeface="Cambria"/>
                <a:cs typeface="Cambria"/>
              </a:rPr>
              <a:t>z</a:t>
            </a:r>
            <a:r>
              <a:rPr sz="2109" spc="-53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109" spc="-161" dirty="0">
                <a:solidFill>
                  <a:srgbClr val="474747"/>
                </a:solidFill>
                <a:latin typeface="Cambria"/>
                <a:cs typeface="Cambria"/>
              </a:rPr>
              <a:t>paměti</a:t>
            </a:r>
            <a:r>
              <a:rPr sz="2109" spc="-49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109" spc="-80" dirty="0">
                <a:solidFill>
                  <a:srgbClr val="474747"/>
                </a:solidFill>
                <a:latin typeface="Cambria"/>
                <a:cs typeface="Cambria"/>
              </a:rPr>
              <a:t>lépe,</a:t>
            </a:r>
            <a:r>
              <a:rPr sz="2109" spc="-53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109" spc="-143" dirty="0">
                <a:solidFill>
                  <a:srgbClr val="474747"/>
                </a:solidFill>
                <a:latin typeface="Cambria"/>
                <a:cs typeface="Cambria"/>
              </a:rPr>
              <a:t>než</a:t>
            </a:r>
            <a:r>
              <a:rPr sz="2109" spc="-53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109" spc="-116" dirty="0">
                <a:solidFill>
                  <a:srgbClr val="474747"/>
                </a:solidFill>
                <a:latin typeface="Cambria"/>
                <a:cs typeface="Cambria"/>
              </a:rPr>
              <a:t>úkol</a:t>
            </a:r>
            <a:r>
              <a:rPr sz="2109" spc="-53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109" spc="-46" dirty="0">
                <a:solidFill>
                  <a:srgbClr val="474747"/>
                </a:solidFill>
                <a:latin typeface="Cambria"/>
                <a:cs typeface="Cambria"/>
              </a:rPr>
              <a:t>nepĭerušený</a:t>
            </a:r>
            <a:endParaRPr sz="2109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2109">
              <a:latin typeface="Cambria"/>
              <a:cs typeface="Cambria"/>
            </a:endParaRPr>
          </a:p>
          <a:p>
            <a:pPr>
              <a:spcBef>
                <a:spcPts val="960"/>
              </a:spcBef>
            </a:pPr>
            <a:endParaRPr sz="2109">
              <a:latin typeface="Cambria"/>
              <a:cs typeface="Cambria"/>
            </a:endParaRPr>
          </a:p>
          <a:p>
            <a:pPr marL="17859" marR="8036" algn="ctr"/>
            <a:r>
              <a:rPr sz="2109" spc="-120" dirty="0">
                <a:solidFill>
                  <a:srgbClr val="474747"/>
                </a:solidFill>
                <a:latin typeface="Cambria"/>
                <a:cs typeface="Cambria"/>
              </a:rPr>
              <a:t>Zeigarnikové</a:t>
            </a:r>
            <a:r>
              <a:rPr sz="2109" spc="-60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109" spc="-155" dirty="0">
                <a:solidFill>
                  <a:srgbClr val="474747"/>
                </a:solidFill>
                <a:latin typeface="Cambria"/>
                <a:cs typeface="Cambria"/>
              </a:rPr>
              <a:t>původní</a:t>
            </a:r>
            <a:r>
              <a:rPr sz="2109" spc="-56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109" spc="-109" dirty="0">
                <a:solidFill>
                  <a:srgbClr val="474747"/>
                </a:solidFill>
                <a:latin typeface="Cambria"/>
                <a:cs typeface="Cambria"/>
              </a:rPr>
              <a:t>specifikace</a:t>
            </a:r>
            <a:r>
              <a:rPr sz="2109" spc="-56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109" spc="-161" dirty="0">
                <a:solidFill>
                  <a:srgbClr val="474747"/>
                </a:solidFill>
                <a:latin typeface="Cambria"/>
                <a:cs typeface="Cambria"/>
              </a:rPr>
              <a:t>zahrnovala</a:t>
            </a:r>
            <a:r>
              <a:rPr sz="2109" spc="-56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109" spc="-134" dirty="0">
                <a:solidFill>
                  <a:srgbClr val="474747"/>
                </a:solidFill>
                <a:latin typeface="Cambria"/>
                <a:cs typeface="Cambria"/>
              </a:rPr>
              <a:t>důležitý</a:t>
            </a:r>
            <a:r>
              <a:rPr sz="2109" spc="-60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109" spc="-102" dirty="0">
                <a:solidFill>
                  <a:srgbClr val="474747"/>
                </a:solidFill>
                <a:latin typeface="Cambria"/>
                <a:cs typeface="Cambria"/>
              </a:rPr>
              <a:t>faktor,</a:t>
            </a:r>
            <a:r>
              <a:rPr sz="2109" spc="-56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109" spc="-155" dirty="0">
                <a:solidFill>
                  <a:srgbClr val="474747"/>
                </a:solidFill>
                <a:latin typeface="Cambria"/>
                <a:cs typeface="Cambria"/>
              </a:rPr>
              <a:t>který</a:t>
            </a:r>
            <a:r>
              <a:rPr sz="2109" spc="-56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109" spc="-18" dirty="0">
                <a:solidFill>
                  <a:srgbClr val="474747"/>
                </a:solidFill>
                <a:latin typeface="Cambria"/>
                <a:cs typeface="Cambria"/>
              </a:rPr>
              <a:t>je </a:t>
            </a:r>
            <a:r>
              <a:rPr sz="2109" spc="-155" dirty="0">
                <a:solidFill>
                  <a:srgbClr val="474747"/>
                </a:solidFill>
                <a:latin typeface="Cambria"/>
                <a:cs typeface="Cambria"/>
              </a:rPr>
              <a:t>dnes</a:t>
            </a:r>
            <a:r>
              <a:rPr sz="2109" spc="-60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109" spc="-134" dirty="0">
                <a:solidFill>
                  <a:srgbClr val="474747"/>
                </a:solidFill>
                <a:latin typeface="Cambria"/>
                <a:cs typeface="Cambria"/>
              </a:rPr>
              <a:t>často</a:t>
            </a:r>
            <a:r>
              <a:rPr sz="2109" spc="-60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109" spc="-134" dirty="0">
                <a:solidFill>
                  <a:srgbClr val="474747"/>
                </a:solidFill>
                <a:latin typeface="Cambria"/>
                <a:cs typeface="Cambria"/>
              </a:rPr>
              <a:t>opomíjen</a:t>
            </a:r>
            <a:r>
              <a:rPr sz="2109" spc="-56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109" spc="-197" dirty="0">
                <a:solidFill>
                  <a:srgbClr val="474747"/>
                </a:solidFill>
                <a:latin typeface="Cambria"/>
                <a:cs typeface="Cambria"/>
              </a:rPr>
              <a:t>a</a:t>
            </a:r>
            <a:r>
              <a:rPr sz="2109" spc="-60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109" spc="-35" dirty="0">
                <a:solidFill>
                  <a:srgbClr val="474747"/>
                </a:solidFill>
                <a:latin typeface="Cambria"/>
                <a:cs typeface="Cambria"/>
              </a:rPr>
              <a:t>to,</a:t>
            </a:r>
            <a:r>
              <a:rPr sz="2109" spc="-60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109" spc="-134" dirty="0">
                <a:solidFill>
                  <a:srgbClr val="474747"/>
                </a:solidFill>
                <a:latin typeface="Cambria"/>
                <a:cs typeface="Cambria"/>
              </a:rPr>
              <a:t>že</a:t>
            </a:r>
            <a:r>
              <a:rPr sz="2109" spc="-56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109" spc="-32" dirty="0">
                <a:solidFill>
                  <a:srgbClr val="474747"/>
                </a:solidFill>
                <a:latin typeface="Cambria"/>
                <a:cs typeface="Cambria"/>
              </a:rPr>
              <a:t>SPLNĚNÍ</a:t>
            </a:r>
            <a:r>
              <a:rPr sz="2109" spc="-60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109" spc="-130" dirty="0">
                <a:solidFill>
                  <a:srgbClr val="474747"/>
                </a:solidFill>
                <a:latin typeface="Cambria"/>
                <a:cs typeface="Cambria"/>
              </a:rPr>
              <a:t>úkolu</a:t>
            </a:r>
            <a:r>
              <a:rPr sz="2109" spc="-56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109" spc="-102" dirty="0">
                <a:solidFill>
                  <a:srgbClr val="474747"/>
                </a:solidFill>
                <a:latin typeface="Cambria"/>
                <a:cs typeface="Cambria"/>
              </a:rPr>
              <a:t>je</a:t>
            </a:r>
            <a:r>
              <a:rPr sz="2109" spc="-60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109" spc="-88" dirty="0">
                <a:solidFill>
                  <a:srgbClr val="474747"/>
                </a:solidFill>
                <a:latin typeface="Cambria"/>
                <a:cs typeface="Cambria"/>
              </a:rPr>
              <a:t>tĭeba</a:t>
            </a:r>
            <a:r>
              <a:rPr sz="2109" spc="-60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109" spc="-143" dirty="0">
                <a:solidFill>
                  <a:srgbClr val="474747"/>
                </a:solidFill>
                <a:latin typeface="Cambria"/>
                <a:cs typeface="Cambria"/>
              </a:rPr>
              <a:t>definovat</a:t>
            </a:r>
            <a:r>
              <a:rPr sz="2109" spc="-56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109" spc="-14" dirty="0">
                <a:solidFill>
                  <a:srgbClr val="474747"/>
                </a:solidFill>
                <a:latin typeface="Cambria"/>
                <a:cs typeface="Cambria"/>
              </a:rPr>
              <a:t>jako </a:t>
            </a:r>
            <a:r>
              <a:rPr sz="2109" spc="-105" dirty="0">
                <a:solidFill>
                  <a:srgbClr val="474747"/>
                </a:solidFill>
                <a:latin typeface="Cambria"/>
                <a:cs typeface="Cambria"/>
              </a:rPr>
              <a:t>pocit</a:t>
            </a:r>
            <a:r>
              <a:rPr sz="2109" spc="-53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109" spc="-148" dirty="0">
                <a:solidFill>
                  <a:srgbClr val="474747"/>
                </a:solidFill>
                <a:latin typeface="Cambria"/>
                <a:cs typeface="Cambria"/>
              </a:rPr>
              <a:t>vlastní</a:t>
            </a:r>
            <a:r>
              <a:rPr sz="2109" spc="-53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109" spc="-116" dirty="0">
                <a:solidFill>
                  <a:srgbClr val="474747"/>
                </a:solidFill>
                <a:latin typeface="Cambria"/>
                <a:cs typeface="Cambria"/>
              </a:rPr>
              <a:t>spokojenosti</a:t>
            </a:r>
            <a:r>
              <a:rPr sz="2109" spc="-53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109" spc="-134" dirty="0">
                <a:solidFill>
                  <a:srgbClr val="474747"/>
                </a:solidFill>
                <a:latin typeface="Cambria"/>
                <a:cs typeface="Cambria"/>
              </a:rPr>
              <a:t>subjektu</a:t>
            </a:r>
            <a:r>
              <a:rPr sz="2109" spc="-53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109" spc="-141" dirty="0">
                <a:solidFill>
                  <a:srgbClr val="474747"/>
                </a:solidFill>
                <a:latin typeface="Cambria"/>
                <a:cs typeface="Cambria"/>
              </a:rPr>
              <a:t>se</a:t>
            </a:r>
            <a:r>
              <a:rPr sz="2109" spc="-53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109" spc="-143" dirty="0">
                <a:solidFill>
                  <a:srgbClr val="474747"/>
                </a:solidFill>
                <a:latin typeface="Cambria"/>
                <a:cs typeface="Cambria"/>
              </a:rPr>
              <a:t>splněním</a:t>
            </a:r>
            <a:r>
              <a:rPr sz="2109" spc="-53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109" spc="-88" dirty="0">
                <a:solidFill>
                  <a:srgbClr val="474747"/>
                </a:solidFill>
                <a:latin typeface="Cambria"/>
                <a:cs typeface="Cambria"/>
              </a:rPr>
              <a:t>úkolu,</a:t>
            </a:r>
            <a:r>
              <a:rPr sz="2109" spc="-53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109" spc="-165" dirty="0">
                <a:solidFill>
                  <a:srgbClr val="474747"/>
                </a:solidFill>
                <a:latin typeface="Cambria"/>
                <a:cs typeface="Cambria"/>
              </a:rPr>
              <a:t>tedy</a:t>
            </a:r>
            <a:r>
              <a:rPr sz="2109" spc="-53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109" spc="-161" dirty="0">
                <a:solidFill>
                  <a:srgbClr val="474747"/>
                </a:solidFill>
                <a:latin typeface="Cambria"/>
                <a:cs typeface="Cambria"/>
              </a:rPr>
              <a:t>musí</a:t>
            </a:r>
            <a:r>
              <a:rPr sz="2109" spc="-53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109" spc="-18" dirty="0">
                <a:solidFill>
                  <a:srgbClr val="474747"/>
                </a:solidFill>
                <a:latin typeface="Cambria"/>
                <a:cs typeface="Cambria"/>
              </a:rPr>
              <a:t>být </a:t>
            </a:r>
            <a:r>
              <a:rPr sz="2109" spc="-158" dirty="0">
                <a:solidFill>
                  <a:srgbClr val="474747"/>
                </a:solidFill>
                <a:latin typeface="Cambria"/>
                <a:cs typeface="Cambria"/>
              </a:rPr>
              <a:t>posuzováno</a:t>
            </a:r>
            <a:r>
              <a:rPr sz="2109" spc="-53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109" spc="-165" dirty="0">
                <a:solidFill>
                  <a:srgbClr val="474747"/>
                </a:solidFill>
                <a:latin typeface="Cambria"/>
                <a:cs typeface="Cambria"/>
              </a:rPr>
              <a:t>vzhledem</a:t>
            </a:r>
            <a:r>
              <a:rPr sz="2109" spc="-53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109" spc="-127" dirty="0">
                <a:solidFill>
                  <a:srgbClr val="474747"/>
                </a:solidFill>
                <a:latin typeface="Cambria"/>
                <a:cs typeface="Cambria"/>
              </a:rPr>
              <a:t>k</a:t>
            </a:r>
            <a:r>
              <a:rPr sz="2109" spc="-53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109" spc="-130" dirty="0">
                <a:solidFill>
                  <a:srgbClr val="474747"/>
                </a:solidFill>
                <a:latin typeface="Cambria"/>
                <a:cs typeface="Cambria"/>
              </a:rPr>
              <a:t>cílům</a:t>
            </a:r>
            <a:r>
              <a:rPr sz="2109" spc="-53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109" spc="-127" dirty="0">
                <a:solidFill>
                  <a:srgbClr val="474747"/>
                </a:solidFill>
                <a:latin typeface="Cambria"/>
                <a:cs typeface="Cambria"/>
              </a:rPr>
              <a:t>té</a:t>
            </a:r>
            <a:r>
              <a:rPr sz="2109" spc="-53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109" spc="-137" dirty="0">
                <a:solidFill>
                  <a:srgbClr val="474747"/>
                </a:solidFill>
                <a:latin typeface="Cambria"/>
                <a:cs typeface="Cambria"/>
              </a:rPr>
              <a:t>které</a:t>
            </a:r>
            <a:r>
              <a:rPr sz="2109" spc="-53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109" spc="-130" dirty="0">
                <a:solidFill>
                  <a:srgbClr val="474747"/>
                </a:solidFill>
                <a:latin typeface="Cambria"/>
                <a:cs typeface="Cambria"/>
              </a:rPr>
              <a:t>konkrétní</a:t>
            </a:r>
            <a:r>
              <a:rPr sz="2109" spc="-53" dirty="0">
                <a:solidFill>
                  <a:srgbClr val="474747"/>
                </a:solidFill>
                <a:latin typeface="Cambria"/>
                <a:cs typeface="Cambria"/>
              </a:rPr>
              <a:t> </a:t>
            </a:r>
            <a:r>
              <a:rPr sz="2109" spc="-7" dirty="0">
                <a:solidFill>
                  <a:srgbClr val="474747"/>
                </a:solidFill>
                <a:latin typeface="Cambria"/>
                <a:cs typeface="Cambria"/>
              </a:rPr>
              <a:t>osoby</a:t>
            </a:r>
            <a:endParaRPr sz="2109">
              <a:latin typeface="Cambria"/>
              <a:cs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8C1C55-F932-F3F5-0CCE-D1DF60A25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</p:spPr>
        <p:txBody>
          <a:bodyPr anchor="b">
            <a:normAutofit/>
          </a:bodyPr>
          <a:lstStyle/>
          <a:p>
            <a:r>
              <a:rPr lang="cs-CZ" dirty="0"/>
              <a:t>Metoda SMART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6CEB47-D9B4-9761-B3EF-ACDDC1A741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5400" y="1981199"/>
            <a:ext cx="4572000" cy="3810001"/>
          </a:xfrm>
        </p:spPr>
        <p:txBody>
          <a:bodyPr>
            <a:normAutofit/>
          </a:bodyPr>
          <a:lstStyle/>
          <a:p>
            <a:r>
              <a:rPr lang="cs-CZ" dirty="0" err="1"/>
              <a:t>Specific</a:t>
            </a:r>
            <a:endParaRPr lang="cs-CZ" dirty="0"/>
          </a:p>
          <a:p>
            <a:r>
              <a:rPr lang="cs-CZ" dirty="0" err="1"/>
              <a:t>Measurable</a:t>
            </a:r>
            <a:endParaRPr lang="cs-CZ" dirty="0"/>
          </a:p>
          <a:p>
            <a:r>
              <a:rPr lang="cs-CZ" dirty="0" err="1"/>
              <a:t>Achievable</a:t>
            </a:r>
            <a:endParaRPr lang="cs-CZ" dirty="0"/>
          </a:p>
          <a:p>
            <a:r>
              <a:rPr lang="cs-CZ" dirty="0" err="1"/>
              <a:t>Relevant</a:t>
            </a:r>
            <a:endParaRPr lang="cs-CZ" dirty="0"/>
          </a:p>
          <a:p>
            <a:r>
              <a:rPr lang="cs-CZ" dirty="0"/>
              <a:t>Time-</a:t>
            </a:r>
            <a:r>
              <a:rPr lang="cs-CZ" dirty="0" err="1"/>
              <a:t>specific</a:t>
            </a:r>
            <a:endParaRPr lang="en-GB" dirty="0"/>
          </a:p>
        </p:txBody>
      </p:sp>
      <p:pic>
        <p:nvPicPr>
          <p:cNvPr id="1026" name="Picture 2" descr="SMART method in Project Management">
            <a:extLst>
              <a:ext uri="{FF2B5EF4-FFF2-40B4-BE49-F238E27FC236}">
                <a16:creationId xmlns:a16="http://schemas.microsoft.com/office/drawing/2014/main" id="{345CCDCB-96F4-B039-C755-A10C78A6E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4600" y="2691764"/>
            <a:ext cx="4572000" cy="238887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89216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15508" y="580430"/>
            <a:ext cx="2141339" cy="441764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2812" i="1" spc="-11" dirty="0">
                <a:solidFill>
                  <a:srgbClr val="515151"/>
                </a:solidFill>
                <a:latin typeface="Palatino Linotype"/>
                <a:cs typeface="Palatino Linotype"/>
              </a:rPr>
              <a:t>movere</a:t>
            </a:r>
            <a:r>
              <a:rPr sz="2812" i="1" spc="-28" dirty="0">
                <a:solidFill>
                  <a:srgbClr val="515151"/>
                </a:solidFill>
                <a:latin typeface="Palatino Linotype"/>
                <a:cs typeface="Palatino Linotype"/>
              </a:rPr>
              <a:t> </a:t>
            </a:r>
            <a:r>
              <a:rPr sz="2812" i="1" dirty="0">
                <a:solidFill>
                  <a:srgbClr val="515151"/>
                </a:solidFill>
                <a:latin typeface="Palatino Linotype"/>
                <a:cs typeface="Palatino Linotype"/>
              </a:rPr>
              <a:t>-</a:t>
            </a:r>
            <a:r>
              <a:rPr sz="2812" i="1" spc="-25" dirty="0">
                <a:solidFill>
                  <a:srgbClr val="515151"/>
                </a:solidFill>
                <a:latin typeface="Palatino Linotype"/>
                <a:cs typeface="Palatino Linotype"/>
              </a:rPr>
              <a:t> </a:t>
            </a:r>
            <a:r>
              <a:rPr sz="2812" i="1" spc="-4" dirty="0">
                <a:solidFill>
                  <a:srgbClr val="515151"/>
                </a:solidFill>
                <a:latin typeface="Palatino Linotype"/>
                <a:cs typeface="Palatino Linotype"/>
              </a:rPr>
              <a:t>hýbat</a:t>
            </a:r>
            <a:endParaRPr sz="2812">
              <a:latin typeface="Palatino Linotype"/>
              <a:cs typeface="Palatino Linotype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310063" y="1741289"/>
            <a:ext cx="3598664" cy="3589734"/>
            <a:chOff x="3962400" y="2476500"/>
            <a:chExt cx="5118100" cy="51054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62400" y="2476500"/>
              <a:ext cx="5080000" cy="50038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75100" y="2489200"/>
              <a:ext cx="5105400" cy="509270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5015508" y="5741789"/>
            <a:ext cx="2194024" cy="441764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2812" i="1" spc="-14" dirty="0">
                <a:solidFill>
                  <a:srgbClr val="515151"/>
                </a:solidFill>
                <a:latin typeface="Palatino Linotype"/>
                <a:cs typeface="Palatino Linotype"/>
              </a:rPr>
              <a:t>Proč?</a:t>
            </a:r>
            <a:r>
              <a:rPr sz="2812" i="1" spc="-25" dirty="0">
                <a:solidFill>
                  <a:srgbClr val="515151"/>
                </a:solidFill>
                <a:latin typeface="Palatino Linotype"/>
                <a:cs typeface="Palatino Linotype"/>
              </a:rPr>
              <a:t> </a:t>
            </a:r>
            <a:r>
              <a:rPr sz="2812" i="1" dirty="0">
                <a:solidFill>
                  <a:srgbClr val="515151"/>
                </a:solidFill>
                <a:latin typeface="Palatino Linotype"/>
                <a:cs typeface="Palatino Linotype"/>
              </a:rPr>
              <a:t>-</a:t>
            </a:r>
            <a:r>
              <a:rPr sz="2812" i="1" spc="-21" dirty="0">
                <a:solidFill>
                  <a:srgbClr val="515151"/>
                </a:solidFill>
                <a:latin typeface="Palatino Linotype"/>
                <a:cs typeface="Palatino Linotype"/>
              </a:rPr>
              <a:t> </a:t>
            </a:r>
            <a:r>
              <a:rPr sz="2812" i="1" spc="-11" dirty="0">
                <a:solidFill>
                  <a:srgbClr val="515151"/>
                </a:solidFill>
                <a:latin typeface="Palatino Linotype"/>
                <a:cs typeface="Palatino Linotype"/>
              </a:rPr>
              <a:t>protože</a:t>
            </a:r>
            <a:endParaRPr sz="2812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Základní pojmy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584200" indent="-571500">
              <a:lnSpc>
                <a:spcPct val="100000"/>
              </a:lnSpc>
              <a:spcBef>
                <a:spcPts val="2360"/>
              </a:spcBef>
              <a:buChar char="•"/>
              <a:tabLst>
                <a:tab pos="583565" algn="l"/>
                <a:tab pos="584200" algn="l"/>
              </a:tabLst>
            </a:pPr>
            <a:r>
              <a:rPr lang="cs-CZ" spc="-5" dirty="0">
                <a:solidFill>
                  <a:srgbClr val="515151"/>
                </a:solidFill>
                <a:latin typeface="Palatino Linotype"/>
                <a:cs typeface="Palatino Linotype"/>
              </a:rPr>
              <a:t>M</a:t>
            </a:r>
            <a:r>
              <a:rPr lang="en-GB" sz="2000" spc="-5" dirty="0" err="1">
                <a:solidFill>
                  <a:srgbClr val="515151"/>
                </a:solidFill>
                <a:latin typeface="Palatino Linotype"/>
                <a:cs typeface="Palatino Linotype"/>
              </a:rPr>
              <a:t>otivy</a:t>
            </a:r>
            <a:endParaRPr lang="en-GB" sz="2000" dirty="0">
              <a:latin typeface="Palatino Linotype"/>
              <a:cs typeface="Palatino Linotype"/>
            </a:endParaRPr>
          </a:p>
          <a:p>
            <a:pPr marL="584200" indent="-571500">
              <a:lnSpc>
                <a:spcPct val="100000"/>
              </a:lnSpc>
              <a:spcBef>
                <a:spcPts val="2360"/>
              </a:spcBef>
              <a:buChar char="•"/>
              <a:tabLst>
                <a:tab pos="583565" algn="l"/>
                <a:tab pos="584200" algn="l"/>
              </a:tabLst>
            </a:pPr>
            <a:r>
              <a:rPr lang="cs-CZ" spc="-5" dirty="0">
                <a:solidFill>
                  <a:srgbClr val="515151"/>
                </a:solidFill>
                <a:latin typeface="Palatino Linotype"/>
                <a:cs typeface="Palatino Linotype"/>
              </a:rPr>
              <a:t>H</a:t>
            </a:r>
            <a:r>
              <a:rPr lang="en-GB" sz="2000" spc="-5" dirty="0" err="1">
                <a:solidFill>
                  <a:srgbClr val="515151"/>
                </a:solidFill>
                <a:latin typeface="Palatino Linotype"/>
                <a:cs typeface="Palatino Linotype"/>
              </a:rPr>
              <a:t>omeostáza</a:t>
            </a:r>
            <a:endParaRPr lang="en-GB" sz="2000" dirty="0">
              <a:latin typeface="Palatino Linotype"/>
              <a:cs typeface="Palatino Linotype"/>
            </a:endParaRPr>
          </a:p>
          <a:p>
            <a:pPr marL="584200" indent="-571500">
              <a:lnSpc>
                <a:spcPct val="100000"/>
              </a:lnSpc>
              <a:spcBef>
                <a:spcPts val="2360"/>
              </a:spcBef>
              <a:buChar char="•"/>
              <a:tabLst>
                <a:tab pos="583565" algn="l"/>
                <a:tab pos="584200" algn="l"/>
                <a:tab pos="2252980" algn="l"/>
                <a:tab pos="5367020" algn="l"/>
              </a:tabLst>
            </a:pPr>
            <a:r>
              <a:rPr lang="en-GB" sz="2000" spc="-5" dirty="0" err="1">
                <a:solidFill>
                  <a:srgbClr val="515151"/>
                </a:solidFill>
                <a:latin typeface="Palatino Linotype"/>
                <a:cs typeface="Palatino Linotype"/>
              </a:rPr>
              <a:t>Přežití</a:t>
            </a:r>
            <a:r>
              <a:rPr lang="cs-CZ" spc="-5" dirty="0">
                <a:solidFill>
                  <a:srgbClr val="515151"/>
                </a:solidFill>
                <a:latin typeface="Palatino Linotype"/>
                <a:cs typeface="Palatino Linotype"/>
              </a:rPr>
              <a:t> </a:t>
            </a:r>
            <a:r>
              <a:rPr lang="en-GB" sz="2000" spc="-10" dirty="0" err="1">
                <a:solidFill>
                  <a:srgbClr val="515151"/>
                </a:solidFill>
                <a:latin typeface="Palatino Linotype"/>
                <a:cs typeface="Palatino Linotype"/>
              </a:rPr>
              <a:t>organizmu</a:t>
            </a:r>
            <a:r>
              <a:rPr lang="en-GB" sz="2000" dirty="0">
                <a:solidFill>
                  <a:srgbClr val="515151"/>
                </a:solidFill>
                <a:latin typeface="Palatino Linotype"/>
                <a:cs typeface="Palatino Linotype"/>
              </a:rPr>
              <a:t> </a:t>
            </a:r>
            <a:r>
              <a:rPr lang="en-GB" sz="2000" dirty="0" err="1">
                <a:solidFill>
                  <a:srgbClr val="515151"/>
                </a:solidFill>
                <a:latin typeface="Palatino Linotype"/>
                <a:cs typeface="Palatino Linotype"/>
              </a:rPr>
              <a:t>a</a:t>
            </a:r>
            <a:r>
              <a:rPr lang="en-GB" sz="2000" spc="-10" dirty="0" err="1">
                <a:solidFill>
                  <a:srgbClr val="515151"/>
                </a:solidFill>
                <a:latin typeface="Palatino Linotype"/>
                <a:cs typeface="Palatino Linotype"/>
              </a:rPr>
              <a:t>druhu</a:t>
            </a:r>
            <a:r>
              <a:rPr lang="en-GB" sz="2000" spc="-75" dirty="0">
                <a:solidFill>
                  <a:srgbClr val="515151"/>
                </a:solidFill>
                <a:latin typeface="Palatino Linotype"/>
                <a:cs typeface="Palatino Linotype"/>
              </a:rPr>
              <a:t> </a:t>
            </a:r>
            <a:r>
              <a:rPr lang="en-GB" sz="2000" spc="-5" dirty="0">
                <a:solidFill>
                  <a:srgbClr val="A6AAA9"/>
                </a:solidFill>
                <a:latin typeface="Palatino Linotype"/>
                <a:cs typeface="Palatino Linotype"/>
              </a:rPr>
              <a:t>(sex)</a:t>
            </a:r>
            <a:endParaRPr lang="en-GB" sz="2000" dirty="0">
              <a:latin typeface="Palatino Linotype"/>
              <a:cs typeface="Palatino Linotype"/>
            </a:endParaRPr>
          </a:p>
          <a:p>
            <a:pPr marL="584200" indent="-571500">
              <a:lnSpc>
                <a:spcPct val="100000"/>
              </a:lnSpc>
              <a:spcBef>
                <a:spcPts val="2360"/>
              </a:spcBef>
              <a:buChar char="•"/>
              <a:tabLst>
                <a:tab pos="583565" algn="l"/>
                <a:tab pos="584200" algn="l"/>
              </a:tabLst>
            </a:pPr>
            <a:r>
              <a:rPr lang="cs-CZ" spc="-5" dirty="0">
                <a:solidFill>
                  <a:srgbClr val="515151"/>
                </a:solidFill>
                <a:latin typeface="Palatino Linotype"/>
                <a:cs typeface="Palatino Linotype"/>
              </a:rPr>
              <a:t>T</a:t>
            </a:r>
            <a:r>
              <a:rPr lang="en-GB" sz="2000" spc="-5" dirty="0" err="1">
                <a:solidFill>
                  <a:srgbClr val="515151"/>
                </a:solidFill>
                <a:latin typeface="Palatino Linotype"/>
                <a:cs typeface="Palatino Linotype"/>
              </a:rPr>
              <a:t>eorie</a:t>
            </a:r>
            <a:r>
              <a:rPr lang="en-GB" sz="2000" spc="-35" dirty="0">
                <a:solidFill>
                  <a:srgbClr val="515151"/>
                </a:solidFill>
                <a:latin typeface="Palatino Linotype"/>
                <a:cs typeface="Palatino Linotype"/>
              </a:rPr>
              <a:t> </a:t>
            </a:r>
            <a:r>
              <a:rPr lang="en-GB" sz="2000" spc="-5" dirty="0" err="1">
                <a:solidFill>
                  <a:srgbClr val="515151"/>
                </a:solidFill>
                <a:latin typeface="Palatino Linotype"/>
                <a:cs typeface="Palatino Linotype"/>
              </a:rPr>
              <a:t>motivace</a:t>
            </a:r>
            <a:endParaRPr lang="en-GB" sz="2000" dirty="0">
              <a:latin typeface="Palatino Linotype"/>
              <a:cs typeface="Palatino Linotype"/>
            </a:endParaRPr>
          </a:p>
          <a:p>
            <a:pPr marL="584200" indent="-571500">
              <a:lnSpc>
                <a:spcPct val="100000"/>
              </a:lnSpc>
              <a:spcBef>
                <a:spcPts val="2360"/>
              </a:spcBef>
              <a:buChar char="•"/>
              <a:tabLst>
                <a:tab pos="583565" algn="l"/>
                <a:tab pos="584200" algn="l"/>
                <a:tab pos="3072765" algn="l"/>
                <a:tab pos="5490845" algn="l"/>
              </a:tabLst>
            </a:pPr>
            <a:r>
              <a:rPr lang="en-GB" sz="2000" spc="-5" dirty="0" err="1">
                <a:solidFill>
                  <a:srgbClr val="515151"/>
                </a:solidFill>
                <a:latin typeface="Palatino Linotype"/>
                <a:cs typeface="Palatino Linotype"/>
              </a:rPr>
              <a:t>Výkonová</a:t>
            </a:r>
            <a:r>
              <a:rPr lang="cs-CZ" sz="2000" spc="-5" dirty="0">
                <a:solidFill>
                  <a:srgbClr val="515151"/>
                </a:solidFill>
                <a:latin typeface="Palatino Linotype"/>
                <a:cs typeface="Palatino Linotype"/>
              </a:rPr>
              <a:t> </a:t>
            </a:r>
            <a:r>
              <a:rPr lang="en-GB" sz="2000" spc="-5" dirty="0" err="1">
                <a:solidFill>
                  <a:srgbClr val="515151"/>
                </a:solidFill>
                <a:latin typeface="Palatino Linotype"/>
                <a:cs typeface="Palatino Linotype"/>
              </a:rPr>
              <a:t>motivace,aspirace</a:t>
            </a:r>
            <a:endParaRPr lang="en-GB" sz="2000" dirty="0">
              <a:latin typeface="Palatino Linotype"/>
              <a:cs typeface="Palatino Linotype"/>
            </a:endParaRPr>
          </a:p>
          <a:p>
            <a:pPr rt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461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90367" y="3161109"/>
            <a:ext cx="4411266" cy="322361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72571" y="827278"/>
            <a:ext cx="3448199" cy="501460"/>
          </a:xfrm>
          <a:prstGeom prst="rect">
            <a:avLst/>
          </a:prstGeom>
        </p:spPr>
        <p:txBody>
          <a:bodyPr vert="horz" wrap="square" lIns="0" tIns="8930" rIns="0" bIns="0" rtlCol="0" anchor="b">
            <a:spAutoFit/>
          </a:bodyPr>
          <a:lstStyle/>
          <a:p>
            <a:pPr marL="8929">
              <a:lnSpc>
                <a:spcPct val="100000"/>
              </a:lnSpc>
              <a:spcBef>
                <a:spcPts val="70"/>
              </a:spcBef>
            </a:pPr>
            <a:r>
              <a:rPr cap="small" spc="186" dirty="0"/>
              <a:t>homeostáza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63328" y="1525191"/>
            <a:ext cx="8335417" cy="1147214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 marR="3572">
              <a:lnSpc>
                <a:spcPct val="111100"/>
              </a:lnSpc>
              <a:spcBef>
                <a:spcPts val="70"/>
              </a:spcBef>
            </a:pPr>
            <a:r>
              <a:rPr sz="1687" b="1" spc="-4" dirty="0">
                <a:latin typeface="Palatino Linotype"/>
                <a:cs typeface="Palatino Linotype"/>
              </a:rPr>
              <a:t>Homeostáze </a:t>
            </a:r>
            <a:r>
              <a:rPr sz="1687" spc="-4" dirty="0">
                <a:latin typeface="Palatino Linotype"/>
                <a:cs typeface="Palatino Linotype"/>
              </a:rPr>
              <a:t>nebo</a:t>
            </a:r>
            <a:r>
              <a:rPr sz="1687" spc="4" dirty="0">
                <a:latin typeface="Palatino Linotype"/>
                <a:cs typeface="Palatino Linotype"/>
              </a:rPr>
              <a:t> </a:t>
            </a:r>
            <a:r>
              <a:rPr sz="1687" dirty="0">
                <a:latin typeface="Palatino Linotype"/>
                <a:cs typeface="Palatino Linotype"/>
              </a:rPr>
              <a:t>také </a:t>
            </a:r>
            <a:r>
              <a:rPr sz="1687" b="1" spc="-4" dirty="0">
                <a:latin typeface="Palatino Linotype"/>
                <a:cs typeface="Palatino Linotype"/>
              </a:rPr>
              <a:t>homeostáza</a:t>
            </a:r>
            <a:r>
              <a:rPr sz="1687" b="1" dirty="0">
                <a:latin typeface="Palatino Linotype"/>
                <a:cs typeface="Palatino Linotype"/>
              </a:rPr>
              <a:t> </a:t>
            </a:r>
            <a:r>
              <a:rPr sz="1687" dirty="0">
                <a:latin typeface="Palatino Linotype"/>
                <a:cs typeface="Palatino Linotype"/>
              </a:rPr>
              <a:t>(z</a:t>
            </a:r>
            <a:r>
              <a:rPr sz="1687" spc="4" dirty="0">
                <a:latin typeface="Palatino Linotype"/>
                <a:cs typeface="Palatino Linotype"/>
              </a:rPr>
              <a:t> </a:t>
            </a:r>
            <a:r>
              <a:rPr sz="1687" spc="-4" dirty="0">
                <a:latin typeface="Palatino Linotype"/>
                <a:cs typeface="Palatino Linotype"/>
              </a:rPr>
              <a:t>řec.</a:t>
            </a:r>
            <a:r>
              <a:rPr sz="1687" spc="4" dirty="0">
                <a:latin typeface="Palatino Linotype"/>
                <a:cs typeface="Palatino Linotype"/>
              </a:rPr>
              <a:t> </a:t>
            </a:r>
            <a:r>
              <a:rPr sz="1687" spc="-4" dirty="0">
                <a:latin typeface="Palatino Linotype"/>
                <a:cs typeface="Palatino Linotype"/>
              </a:rPr>
              <a:t>homoios,</a:t>
            </a:r>
            <a:r>
              <a:rPr sz="1687" spc="4" dirty="0">
                <a:latin typeface="Palatino Linotype"/>
                <a:cs typeface="Palatino Linotype"/>
              </a:rPr>
              <a:t> </a:t>
            </a:r>
            <a:r>
              <a:rPr sz="1687" spc="-4" dirty="0">
                <a:latin typeface="Palatino Linotype"/>
                <a:cs typeface="Palatino Linotype"/>
              </a:rPr>
              <a:t>stejný,</a:t>
            </a:r>
            <a:r>
              <a:rPr sz="1687" spc="4" dirty="0">
                <a:latin typeface="Palatino Linotype"/>
                <a:cs typeface="Palatino Linotype"/>
              </a:rPr>
              <a:t> </a:t>
            </a:r>
            <a:r>
              <a:rPr sz="1687" dirty="0">
                <a:latin typeface="Palatino Linotype"/>
                <a:cs typeface="Palatino Linotype"/>
              </a:rPr>
              <a:t>a </a:t>
            </a:r>
            <a:r>
              <a:rPr sz="1687" spc="-4" dirty="0">
                <a:latin typeface="Palatino Linotype"/>
                <a:cs typeface="Palatino Linotype"/>
              </a:rPr>
              <a:t>stasis,</a:t>
            </a:r>
            <a:r>
              <a:rPr sz="1687" spc="4" dirty="0">
                <a:latin typeface="Palatino Linotype"/>
                <a:cs typeface="Palatino Linotype"/>
              </a:rPr>
              <a:t> </a:t>
            </a:r>
            <a:r>
              <a:rPr sz="1687" spc="-4" dirty="0">
                <a:latin typeface="Palatino Linotype"/>
                <a:cs typeface="Palatino Linotype"/>
              </a:rPr>
              <a:t>trvání,</a:t>
            </a:r>
            <a:r>
              <a:rPr sz="1687" spc="4" dirty="0">
                <a:latin typeface="Palatino Linotype"/>
                <a:cs typeface="Palatino Linotype"/>
              </a:rPr>
              <a:t> </a:t>
            </a:r>
            <a:r>
              <a:rPr sz="1687" spc="-4" dirty="0">
                <a:latin typeface="Palatino Linotype"/>
                <a:cs typeface="Palatino Linotype"/>
              </a:rPr>
              <a:t>stání) </a:t>
            </a:r>
            <a:r>
              <a:rPr sz="1687" dirty="0">
                <a:latin typeface="Palatino Linotype"/>
                <a:cs typeface="Palatino Linotype"/>
              </a:rPr>
              <a:t> </a:t>
            </a:r>
            <a:r>
              <a:rPr sz="1687" spc="-4" dirty="0">
                <a:latin typeface="Palatino Linotype"/>
                <a:cs typeface="Palatino Linotype"/>
              </a:rPr>
              <a:t>znamená</a:t>
            </a:r>
            <a:r>
              <a:rPr sz="1687" spc="4" dirty="0">
                <a:latin typeface="Palatino Linotype"/>
                <a:cs typeface="Palatino Linotype"/>
              </a:rPr>
              <a:t> </a:t>
            </a:r>
            <a:r>
              <a:rPr sz="1687" spc="-4" dirty="0">
                <a:latin typeface="Palatino Linotype"/>
                <a:cs typeface="Palatino Linotype"/>
              </a:rPr>
              <a:t>samočinné</a:t>
            </a:r>
            <a:r>
              <a:rPr sz="1687" spc="4" dirty="0">
                <a:latin typeface="Palatino Linotype"/>
                <a:cs typeface="Palatino Linotype"/>
              </a:rPr>
              <a:t> </a:t>
            </a:r>
            <a:r>
              <a:rPr sz="1687" spc="-4" dirty="0">
                <a:latin typeface="Palatino Linotype"/>
                <a:cs typeface="Palatino Linotype"/>
              </a:rPr>
              <a:t>udržování</a:t>
            </a:r>
            <a:r>
              <a:rPr sz="1687" spc="7" dirty="0">
                <a:latin typeface="Palatino Linotype"/>
                <a:cs typeface="Palatino Linotype"/>
              </a:rPr>
              <a:t> </a:t>
            </a:r>
            <a:r>
              <a:rPr sz="1687" spc="-4" dirty="0">
                <a:latin typeface="Palatino Linotype"/>
                <a:cs typeface="Palatino Linotype"/>
              </a:rPr>
              <a:t>hodnoty</a:t>
            </a:r>
            <a:r>
              <a:rPr sz="1687" spc="4" dirty="0">
                <a:latin typeface="Palatino Linotype"/>
                <a:cs typeface="Palatino Linotype"/>
              </a:rPr>
              <a:t> </a:t>
            </a:r>
            <a:r>
              <a:rPr sz="1687" spc="-4" dirty="0">
                <a:latin typeface="Palatino Linotype"/>
                <a:cs typeface="Palatino Linotype"/>
              </a:rPr>
              <a:t>nějaké</a:t>
            </a:r>
            <a:r>
              <a:rPr sz="1687" spc="7" dirty="0">
                <a:latin typeface="Palatino Linotype"/>
                <a:cs typeface="Palatino Linotype"/>
              </a:rPr>
              <a:t> </a:t>
            </a:r>
            <a:r>
              <a:rPr sz="1687" spc="-4" dirty="0">
                <a:latin typeface="Palatino Linotype"/>
                <a:cs typeface="Palatino Linotype"/>
              </a:rPr>
              <a:t>veličiny</a:t>
            </a:r>
            <a:r>
              <a:rPr sz="1687" spc="7" dirty="0">
                <a:latin typeface="Palatino Linotype"/>
                <a:cs typeface="Palatino Linotype"/>
              </a:rPr>
              <a:t> </a:t>
            </a:r>
            <a:r>
              <a:rPr sz="1687" spc="-4" dirty="0">
                <a:latin typeface="Palatino Linotype"/>
                <a:cs typeface="Palatino Linotype"/>
              </a:rPr>
              <a:t>na</a:t>
            </a:r>
            <a:r>
              <a:rPr sz="1687" dirty="0">
                <a:latin typeface="Palatino Linotype"/>
                <a:cs typeface="Palatino Linotype"/>
              </a:rPr>
              <a:t> </a:t>
            </a:r>
            <a:r>
              <a:rPr sz="1687" spc="-4" dirty="0">
                <a:latin typeface="Palatino Linotype"/>
                <a:cs typeface="Palatino Linotype"/>
              </a:rPr>
              <a:t>přibližně</a:t>
            </a:r>
            <a:r>
              <a:rPr sz="1687" spc="7" dirty="0">
                <a:latin typeface="Palatino Linotype"/>
                <a:cs typeface="Palatino Linotype"/>
              </a:rPr>
              <a:t> </a:t>
            </a:r>
            <a:r>
              <a:rPr sz="1687" spc="-4" dirty="0">
                <a:latin typeface="Palatino Linotype"/>
                <a:cs typeface="Palatino Linotype"/>
              </a:rPr>
              <a:t>stejné</a:t>
            </a:r>
            <a:r>
              <a:rPr sz="1687" spc="4" dirty="0">
                <a:latin typeface="Palatino Linotype"/>
                <a:cs typeface="Palatino Linotype"/>
              </a:rPr>
              <a:t> </a:t>
            </a:r>
            <a:r>
              <a:rPr sz="1687" spc="-4" dirty="0">
                <a:latin typeface="Palatino Linotype"/>
                <a:cs typeface="Palatino Linotype"/>
              </a:rPr>
              <a:t>hodnotě.</a:t>
            </a:r>
            <a:r>
              <a:rPr sz="1687" spc="4" dirty="0">
                <a:latin typeface="Palatino Linotype"/>
                <a:cs typeface="Palatino Linotype"/>
              </a:rPr>
              <a:t> </a:t>
            </a:r>
            <a:r>
              <a:rPr sz="1687" dirty="0">
                <a:latin typeface="Palatino Linotype"/>
                <a:cs typeface="Palatino Linotype"/>
              </a:rPr>
              <a:t>U </a:t>
            </a:r>
            <a:r>
              <a:rPr sz="1687" spc="4" dirty="0">
                <a:latin typeface="Palatino Linotype"/>
                <a:cs typeface="Palatino Linotype"/>
              </a:rPr>
              <a:t> </a:t>
            </a:r>
            <a:r>
              <a:rPr sz="1687" spc="-4" dirty="0">
                <a:latin typeface="Palatino Linotype"/>
                <a:cs typeface="Palatino Linotype"/>
              </a:rPr>
              <a:t>živých</a:t>
            </a:r>
            <a:r>
              <a:rPr sz="1687" dirty="0">
                <a:latin typeface="Palatino Linotype"/>
                <a:cs typeface="Palatino Linotype"/>
              </a:rPr>
              <a:t> </a:t>
            </a:r>
            <a:r>
              <a:rPr sz="1687" spc="-7" dirty="0">
                <a:latin typeface="Palatino Linotype"/>
                <a:cs typeface="Palatino Linotype"/>
              </a:rPr>
              <a:t>organismů</a:t>
            </a:r>
            <a:r>
              <a:rPr sz="1687" dirty="0">
                <a:latin typeface="Palatino Linotype"/>
                <a:cs typeface="Palatino Linotype"/>
              </a:rPr>
              <a:t> je</a:t>
            </a:r>
            <a:r>
              <a:rPr sz="1687" spc="7" dirty="0">
                <a:latin typeface="Palatino Linotype"/>
                <a:cs typeface="Palatino Linotype"/>
              </a:rPr>
              <a:t> </a:t>
            </a:r>
            <a:r>
              <a:rPr sz="1687" dirty="0">
                <a:latin typeface="Palatino Linotype"/>
                <a:cs typeface="Palatino Linotype"/>
              </a:rPr>
              <a:t>to</a:t>
            </a:r>
            <a:r>
              <a:rPr sz="1687" spc="4" dirty="0">
                <a:latin typeface="Palatino Linotype"/>
                <a:cs typeface="Palatino Linotype"/>
              </a:rPr>
              <a:t> </a:t>
            </a:r>
            <a:r>
              <a:rPr sz="1687" spc="-4" dirty="0">
                <a:latin typeface="Palatino Linotype"/>
                <a:cs typeface="Palatino Linotype"/>
              </a:rPr>
              <a:t>schopnost</a:t>
            </a:r>
            <a:r>
              <a:rPr sz="1687" spc="7" dirty="0">
                <a:latin typeface="Palatino Linotype"/>
                <a:cs typeface="Palatino Linotype"/>
              </a:rPr>
              <a:t> </a:t>
            </a:r>
            <a:r>
              <a:rPr sz="1687" spc="-4" dirty="0">
                <a:latin typeface="Palatino Linotype"/>
                <a:cs typeface="Palatino Linotype"/>
              </a:rPr>
              <a:t>udržovat</a:t>
            </a:r>
            <a:r>
              <a:rPr sz="1687" spc="4" dirty="0">
                <a:latin typeface="Palatino Linotype"/>
                <a:cs typeface="Palatino Linotype"/>
              </a:rPr>
              <a:t> </a:t>
            </a:r>
            <a:r>
              <a:rPr sz="1687" spc="-4" dirty="0">
                <a:latin typeface="Palatino Linotype"/>
                <a:cs typeface="Palatino Linotype"/>
              </a:rPr>
              <a:t>stabilní</a:t>
            </a:r>
            <a:r>
              <a:rPr sz="1687" spc="7" dirty="0">
                <a:latin typeface="Palatino Linotype"/>
                <a:cs typeface="Palatino Linotype"/>
              </a:rPr>
              <a:t> </a:t>
            </a:r>
            <a:r>
              <a:rPr sz="1687" spc="-4" dirty="0">
                <a:latin typeface="Palatino Linotype"/>
                <a:cs typeface="Palatino Linotype"/>
              </a:rPr>
              <a:t>vnitřní</a:t>
            </a:r>
            <a:r>
              <a:rPr sz="1687" spc="4" dirty="0">
                <a:latin typeface="Palatino Linotype"/>
                <a:cs typeface="Palatino Linotype"/>
              </a:rPr>
              <a:t> </a:t>
            </a:r>
            <a:r>
              <a:rPr sz="1687" spc="-7" dirty="0">
                <a:latin typeface="Palatino Linotype"/>
                <a:cs typeface="Palatino Linotype"/>
              </a:rPr>
              <a:t>prostředí,</a:t>
            </a:r>
            <a:r>
              <a:rPr sz="1687" spc="7" dirty="0">
                <a:latin typeface="Palatino Linotype"/>
                <a:cs typeface="Palatino Linotype"/>
              </a:rPr>
              <a:t> </a:t>
            </a:r>
            <a:r>
              <a:rPr sz="1687" dirty="0">
                <a:latin typeface="Palatino Linotype"/>
                <a:cs typeface="Palatino Linotype"/>
              </a:rPr>
              <a:t>které</a:t>
            </a:r>
            <a:r>
              <a:rPr sz="1687" spc="4" dirty="0">
                <a:latin typeface="Palatino Linotype"/>
                <a:cs typeface="Palatino Linotype"/>
              </a:rPr>
              <a:t> </a:t>
            </a:r>
            <a:r>
              <a:rPr sz="1687" dirty="0">
                <a:latin typeface="Palatino Linotype"/>
                <a:cs typeface="Palatino Linotype"/>
              </a:rPr>
              <a:t>je</a:t>
            </a:r>
            <a:r>
              <a:rPr sz="1687" spc="7" dirty="0">
                <a:latin typeface="Palatino Linotype"/>
                <a:cs typeface="Palatino Linotype"/>
              </a:rPr>
              <a:t> </a:t>
            </a:r>
            <a:r>
              <a:rPr sz="1687" spc="-4" dirty="0">
                <a:latin typeface="Palatino Linotype"/>
                <a:cs typeface="Palatino Linotype"/>
              </a:rPr>
              <a:t>nezbytnou </a:t>
            </a:r>
            <a:r>
              <a:rPr sz="1687" spc="-411" dirty="0">
                <a:latin typeface="Palatino Linotype"/>
                <a:cs typeface="Palatino Linotype"/>
              </a:rPr>
              <a:t> </a:t>
            </a:r>
            <a:r>
              <a:rPr sz="1687" spc="-4" dirty="0">
                <a:latin typeface="Palatino Linotype"/>
                <a:cs typeface="Palatino Linotype"/>
              </a:rPr>
              <a:t>podmínkou jejich fungování</a:t>
            </a:r>
            <a:r>
              <a:rPr sz="1687" spc="4" dirty="0">
                <a:latin typeface="Palatino Linotype"/>
                <a:cs typeface="Palatino Linotype"/>
              </a:rPr>
              <a:t> </a:t>
            </a:r>
            <a:r>
              <a:rPr sz="1687" dirty="0">
                <a:latin typeface="Palatino Linotype"/>
                <a:cs typeface="Palatino Linotype"/>
              </a:rPr>
              <a:t>a </a:t>
            </a:r>
            <a:r>
              <a:rPr sz="1687" spc="-4" dirty="0">
                <a:latin typeface="Palatino Linotype"/>
                <a:cs typeface="Palatino Linotype"/>
              </a:rPr>
              <a:t>existence,</a:t>
            </a:r>
            <a:r>
              <a:rPr sz="1687" spc="4" dirty="0">
                <a:latin typeface="Palatino Linotype"/>
                <a:cs typeface="Palatino Linotype"/>
              </a:rPr>
              <a:t> </a:t>
            </a:r>
            <a:r>
              <a:rPr sz="1687" dirty="0">
                <a:latin typeface="Palatino Linotype"/>
                <a:cs typeface="Palatino Linotype"/>
              </a:rPr>
              <a:t>i</a:t>
            </a:r>
            <a:r>
              <a:rPr sz="1687" spc="-4" dirty="0">
                <a:latin typeface="Palatino Linotype"/>
                <a:cs typeface="Palatino Linotype"/>
              </a:rPr>
              <a:t> když</a:t>
            </a:r>
            <a:r>
              <a:rPr sz="1687" dirty="0">
                <a:latin typeface="Palatino Linotype"/>
                <a:cs typeface="Palatino Linotype"/>
              </a:rPr>
              <a:t> </a:t>
            </a:r>
            <a:r>
              <a:rPr sz="1687" spc="-4" dirty="0">
                <a:latin typeface="Palatino Linotype"/>
                <a:cs typeface="Palatino Linotype"/>
              </a:rPr>
              <a:t>se</a:t>
            </a:r>
            <a:r>
              <a:rPr sz="1687" spc="4" dirty="0">
                <a:latin typeface="Palatino Linotype"/>
                <a:cs typeface="Palatino Linotype"/>
              </a:rPr>
              <a:t> </a:t>
            </a:r>
            <a:r>
              <a:rPr sz="1687" spc="-4" dirty="0">
                <a:latin typeface="Palatino Linotype"/>
                <a:cs typeface="Palatino Linotype"/>
              </a:rPr>
              <a:t>vnější</a:t>
            </a:r>
            <a:r>
              <a:rPr sz="1687" dirty="0">
                <a:latin typeface="Palatino Linotype"/>
                <a:cs typeface="Palatino Linotype"/>
              </a:rPr>
              <a:t> </a:t>
            </a:r>
            <a:r>
              <a:rPr sz="1687" spc="-4" dirty="0">
                <a:latin typeface="Palatino Linotype"/>
                <a:cs typeface="Palatino Linotype"/>
              </a:rPr>
              <a:t>podmínky</a:t>
            </a:r>
            <a:r>
              <a:rPr sz="1687" spc="4" dirty="0">
                <a:latin typeface="Palatino Linotype"/>
                <a:cs typeface="Palatino Linotype"/>
              </a:rPr>
              <a:t> </a:t>
            </a:r>
            <a:r>
              <a:rPr sz="1687" spc="-4" dirty="0">
                <a:latin typeface="Palatino Linotype"/>
                <a:cs typeface="Palatino Linotype"/>
              </a:rPr>
              <a:t>mění.</a:t>
            </a:r>
            <a:endParaRPr sz="1687">
              <a:latin typeface="Palatino Linotype"/>
              <a:cs typeface="Palatino Linotype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01820" y="2455664"/>
            <a:ext cx="544711" cy="5447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845469" y="3554016"/>
            <a:ext cx="1518047" cy="892969"/>
            <a:chOff x="457200" y="5054600"/>
            <a:chExt cx="2159000" cy="12700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" y="5054600"/>
              <a:ext cx="2159000" cy="12700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0100" y="5181600"/>
              <a:ext cx="1473200" cy="4064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3100" y="5778500"/>
              <a:ext cx="1739900" cy="41910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845469" y="3554016"/>
            <a:ext cx="1518047" cy="863891"/>
          </a:xfrm>
          <a:prstGeom prst="rect">
            <a:avLst/>
          </a:prstGeom>
          <a:ln w="25400">
            <a:solidFill>
              <a:srgbClr val="515151"/>
            </a:solidFill>
          </a:ln>
        </p:spPr>
        <p:txBody>
          <a:bodyPr vert="horz" wrap="square" lIns="0" tIns="14288" rIns="0" bIns="0" rtlCol="0">
            <a:spAutoFit/>
          </a:bodyPr>
          <a:lstStyle/>
          <a:p>
            <a:pPr marL="169658" marR="155818" indent="89294">
              <a:lnSpc>
                <a:spcPts val="3375"/>
              </a:lnSpc>
              <a:spcBef>
                <a:spcPts val="112"/>
              </a:spcBef>
            </a:pPr>
            <a:r>
              <a:rPr sz="2531" spc="-4" dirty="0">
                <a:solidFill>
                  <a:srgbClr val="F3F1D8"/>
                </a:solidFill>
                <a:latin typeface="Palatino Linotype"/>
                <a:cs typeface="Palatino Linotype"/>
              </a:rPr>
              <a:t>Ideální </a:t>
            </a:r>
            <a:r>
              <a:rPr sz="2531" dirty="0">
                <a:solidFill>
                  <a:srgbClr val="F3F1D8"/>
                </a:solidFill>
                <a:latin typeface="Palatino Linotype"/>
                <a:cs typeface="Palatino Linotype"/>
              </a:rPr>
              <a:t> </a:t>
            </a:r>
            <a:r>
              <a:rPr sz="2531" spc="-4" dirty="0">
                <a:solidFill>
                  <a:srgbClr val="F3F1D8"/>
                </a:solidFill>
                <a:latin typeface="Palatino Linotype"/>
                <a:cs typeface="Palatino Linotype"/>
              </a:rPr>
              <a:t>hodno</a:t>
            </a:r>
            <a:r>
              <a:rPr sz="2531" dirty="0">
                <a:solidFill>
                  <a:srgbClr val="F3F1D8"/>
                </a:solidFill>
                <a:latin typeface="Palatino Linotype"/>
                <a:cs typeface="Palatino Linotype"/>
              </a:rPr>
              <a:t>ta</a:t>
            </a:r>
            <a:endParaRPr sz="2531">
              <a:latin typeface="Palatino Linotype"/>
              <a:cs typeface="Palatino Linotype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845469" y="1625203"/>
            <a:ext cx="2509242" cy="892969"/>
            <a:chOff x="457200" y="2311400"/>
            <a:chExt cx="3568700" cy="1270000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7200" y="2311400"/>
              <a:ext cx="3568700" cy="12700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8000" y="2755900"/>
              <a:ext cx="3467100" cy="393700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845469" y="1625203"/>
            <a:ext cx="2509242" cy="641938"/>
          </a:xfrm>
          <a:prstGeom prst="rect">
            <a:avLst/>
          </a:prstGeom>
          <a:ln w="25400">
            <a:solidFill>
              <a:srgbClr val="515151"/>
            </a:solidFill>
          </a:ln>
        </p:spPr>
        <p:txBody>
          <a:bodyPr vert="horz" wrap="square" lIns="0" tIns="250031" rIns="0" bIns="0" rtlCol="0">
            <a:spAutoFit/>
          </a:bodyPr>
          <a:lstStyle/>
          <a:p>
            <a:pPr marL="53576">
              <a:spcBef>
                <a:spcPts val="1969"/>
              </a:spcBef>
            </a:pPr>
            <a:r>
              <a:rPr sz="2531" spc="-7" dirty="0">
                <a:solidFill>
                  <a:srgbClr val="F3F1D8"/>
                </a:solidFill>
                <a:latin typeface="Palatino Linotype"/>
                <a:cs typeface="Palatino Linotype"/>
              </a:rPr>
              <a:t>Porovnávací</a:t>
            </a:r>
            <a:r>
              <a:rPr sz="2531" spc="-39" dirty="0">
                <a:solidFill>
                  <a:srgbClr val="F3F1D8"/>
                </a:solidFill>
                <a:latin typeface="Palatino Linotype"/>
                <a:cs typeface="Palatino Linotype"/>
              </a:rPr>
              <a:t> </a:t>
            </a:r>
            <a:r>
              <a:rPr sz="2531" spc="-4" dirty="0">
                <a:solidFill>
                  <a:srgbClr val="F3F1D8"/>
                </a:solidFill>
                <a:latin typeface="Palatino Linotype"/>
                <a:cs typeface="Palatino Linotype"/>
              </a:rPr>
              <a:t>část</a:t>
            </a:r>
            <a:endParaRPr sz="2531">
              <a:latin typeface="Palatino Linotype"/>
              <a:cs typeface="Palatino Linotype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774531" y="3661172"/>
            <a:ext cx="1321594" cy="892969"/>
            <a:chOff x="6045200" y="5207000"/>
            <a:chExt cx="1879600" cy="1270000"/>
          </a:xfrm>
        </p:grpSpPr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45200" y="5207000"/>
              <a:ext cx="1879600" cy="12700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273800" y="5651500"/>
              <a:ext cx="1435100" cy="393700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5774531" y="3661172"/>
            <a:ext cx="1321594" cy="641938"/>
          </a:xfrm>
          <a:prstGeom prst="rect">
            <a:avLst/>
          </a:prstGeom>
          <a:ln w="25400">
            <a:solidFill>
              <a:srgbClr val="515151"/>
            </a:solidFill>
          </a:ln>
        </p:spPr>
        <p:txBody>
          <a:bodyPr vert="horz" wrap="square" lIns="0" tIns="250031" rIns="0" bIns="0" rtlCol="0">
            <a:spAutoFit/>
          </a:bodyPr>
          <a:lstStyle/>
          <a:p>
            <a:pPr marL="178587">
              <a:spcBef>
                <a:spcPts val="1969"/>
              </a:spcBef>
            </a:pPr>
            <a:r>
              <a:rPr sz="2531" spc="-4" dirty="0">
                <a:solidFill>
                  <a:srgbClr val="F3F1D8"/>
                </a:solidFill>
                <a:latin typeface="Palatino Linotype"/>
                <a:cs typeface="Palatino Linotype"/>
              </a:rPr>
              <a:t>Senzor</a:t>
            </a:r>
            <a:endParaRPr sz="2531">
              <a:latin typeface="Palatino Linotype"/>
              <a:cs typeface="Palatino Linotype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328047" y="1616274"/>
            <a:ext cx="2214563" cy="910828"/>
            <a:chOff x="5410200" y="2298700"/>
            <a:chExt cx="3149600" cy="1295400"/>
          </a:xfrm>
        </p:grpSpPr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422900" y="2311400"/>
              <a:ext cx="3124200" cy="127000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422900" y="2311400"/>
              <a:ext cx="3124200" cy="1270000"/>
            </a:xfrm>
            <a:custGeom>
              <a:avLst/>
              <a:gdLst/>
              <a:ahLst/>
              <a:cxnLst/>
              <a:rect l="l" t="t" r="r" b="b"/>
              <a:pathLst>
                <a:path w="3124200" h="1270000">
                  <a:moveTo>
                    <a:pt x="0" y="0"/>
                  </a:moveTo>
                  <a:lnTo>
                    <a:pt x="3124200" y="0"/>
                  </a:lnTo>
                  <a:lnTo>
                    <a:pt x="31242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515151"/>
              </a:solidFill>
            </a:ln>
          </p:spPr>
          <p:txBody>
            <a:bodyPr wrap="square" lIns="0" tIns="0" rIns="0" bIns="0" rtlCol="0"/>
            <a:lstStyle/>
            <a:p>
              <a:endParaRPr sz="1266"/>
            </a:p>
          </p:txBody>
        </p:sp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956300" y="2476500"/>
              <a:ext cx="2082800" cy="52070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70600" y="3073400"/>
              <a:ext cx="1828800" cy="444500"/>
            </a:xfrm>
            <a:prstGeom prst="rect">
              <a:avLst/>
            </a:prstGeom>
          </p:spPr>
        </p:pic>
      </p:grp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5667856" y="1618896"/>
            <a:ext cx="1559795" cy="852005"/>
          </a:xfrm>
          <a:prstGeom prst="rect">
            <a:avLst/>
          </a:prstGeom>
        </p:spPr>
        <p:txBody>
          <a:bodyPr vert="horz" wrap="square" lIns="0" tIns="8930" rIns="0" bIns="0" rtlCol="0" anchor="b">
            <a:spAutoFit/>
          </a:bodyPr>
          <a:lstStyle/>
          <a:p>
            <a:pPr marL="89294" marR="3572" indent="-80364">
              <a:lnSpc>
                <a:spcPct val="111100"/>
              </a:lnSpc>
              <a:spcBef>
                <a:spcPts val="70"/>
              </a:spcBef>
            </a:pPr>
            <a:r>
              <a:rPr sz="2531" dirty="0" err="1">
                <a:solidFill>
                  <a:srgbClr val="F3F1D8"/>
                </a:solidFill>
                <a:latin typeface="Palatino Linotype"/>
                <a:cs typeface="Palatino Linotype"/>
              </a:rPr>
              <a:t>Reg</a:t>
            </a:r>
            <a:r>
              <a:rPr sz="2531" spc="-4" dirty="0" err="1">
                <a:solidFill>
                  <a:srgbClr val="F3F1D8"/>
                </a:solidFill>
                <a:latin typeface="Palatino Linotype"/>
                <a:cs typeface="Palatino Linotype"/>
              </a:rPr>
              <a:t>ulač</a:t>
            </a:r>
            <a:r>
              <a:rPr sz="2531" spc="-11" dirty="0" err="1">
                <a:solidFill>
                  <a:srgbClr val="F3F1D8"/>
                </a:solidFill>
                <a:latin typeface="Palatino Linotype"/>
                <a:cs typeface="Palatino Linotype"/>
              </a:rPr>
              <a:t>ní</a:t>
            </a:r>
            <a:r>
              <a:rPr lang="en-GB" sz="2531" spc="-4" dirty="0" err="1">
                <a:solidFill>
                  <a:srgbClr val="F3F1D8"/>
                </a:solidFill>
                <a:latin typeface="Palatino Linotype"/>
                <a:cs typeface="Palatino Linotype"/>
              </a:rPr>
              <a:t>pochody</a:t>
            </a:r>
            <a:endParaRPr sz="2531" dirty="0">
              <a:latin typeface="Palatino Linotype"/>
              <a:cs typeface="Palatino Linotype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8507016" y="2527101"/>
            <a:ext cx="2044898" cy="1125141"/>
            <a:chOff x="9931400" y="3594100"/>
            <a:chExt cx="2908300" cy="1600200"/>
          </a:xfrm>
        </p:grpSpPr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944100" y="3606800"/>
              <a:ext cx="2882900" cy="157480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9944100" y="3606800"/>
              <a:ext cx="2882900" cy="1574800"/>
            </a:xfrm>
            <a:custGeom>
              <a:avLst/>
              <a:gdLst/>
              <a:ahLst/>
              <a:cxnLst/>
              <a:rect l="l" t="t" r="r" b="b"/>
              <a:pathLst>
                <a:path w="2882900" h="1574800">
                  <a:moveTo>
                    <a:pt x="0" y="1384300"/>
                  </a:moveTo>
                  <a:lnTo>
                    <a:pt x="0" y="190500"/>
                  </a:lnTo>
                  <a:lnTo>
                    <a:pt x="5031" y="146820"/>
                  </a:lnTo>
                  <a:lnTo>
                    <a:pt x="19362" y="106722"/>
                  </a:lnTo>
                  <a:lnTo>
                    <a:pt x="41850" y="71351"/>
                  </a:lnTo>
                  <a:lnTo>
                    <a:pt x="71351" y="41850"/>
                  </a:lnTo>
                  <a:lnTo>
                    <a:pt x="106722" y="19362"/>
                  </a:lnTo>
                  <a:lnTo>
                    <a:pt x="146820" y="5031"/>
                  </a:lnTo>
                  <a:lnTo>
                    <a:pt x="190500" y="0"/>
                  </a:lnTo>
                  <a:lnTo>
                    <a:pt x="2692400" y="0"/>
                  </a:lnTo>
                  <a:lnTo>
                    <a:pt x="2736080" y="5031"/>
                  </a:lnTo>
                  <a:lnTo>
                    <a:pt x="2776177" y="19362"/>
                  </a:lnTo>
                  <a:lnTo>
                    <a:pt x="2811548" y="41850"/>
                  </a:lnTo>
                  <a:lnTo>
                    <a:pt x="2841049" y="71351"/>
                  </a:lnTo>
                  <a:lnTo>
                    <a:pt x="2863537" y="106722"/>
                  </a:lnTo>
                  <a:lnTo>
                    <a:pt x="2877868" y="146820"/>
                  </a:lnTo>
                  <a:lnTo>
                    <a:pt x="2882900" y="190500"/>
                  </a:lnTo>
                  <a:lnTo>
                    <a:pt x="2882900" y="1384300"/>
                  </a:lnTo>
                  <a:lnTo>
                    <a:pt x="2877868" y="1427980"/>
                  </a:lnTo>
                  <a:lnTo>
                    <a:pt x="2863537" y="1468077"/>
                  </a:lnTo>
                  <a:lnTo>
                    <a:pt x="2841049" y="1503448"/>
                  </a:lnTo>
                  <a:lnTo>
                    <a:pt x="2811548" y="1532949"/>
                  </a:lnTo>
                  <a:lnTo>
                    <a:pt x="2776177" y="1555437"/>
                  </a:lnTo>
                  <a:lnTo>
                    <a:pt x="2736080" y="1569768"/>
                  </a:lnTo>
                  <a:lnTo>
                    <a:pt x="2692400" y="1574800"/>
                  </a:lnTo>
                  <a:lnTo>
                    <a:pt x="190500" y="1574800"/>
                  </a:lnTo>
                  <a:lnTo>
                    <a:pt x="146820" y="1569768"/>
                  </a:lnTo>
                  <a:lnTo>
                    <a:pt x="106722" y="1555437"/>
                  </a:lnTo>
                  <a:lnTo>
                    <a:pt x="71351" y="1532949"/>
                  </a:lnTo>
                  <a:lnTo>
                    <a:pt x="41850" y="1503448"/>
                  </a:lnTo>
                  <a:lnTo>
                    <a:pt x="19362" y="1468077"/>
                  </a:lnTo>
                  <a:lnTo>
                    <a:pt x="5031" y="1427980"/>
                  </a:lnTo>
                  <a:lnTo>
                    <a:pt x="0" y="1384300"/>
                  </a:lnTo>
                  <a:close/>
                </a:path>
              </a:pathLst>
            </a:custGeom>
            <a:ln w="25400">
              <a:solidFill>
                <a:srgbClr val="515151"/>
              </a:solidFill>
            </a:ln>
          </p:spPr>
          <p:txBody>
            <a:bodyPr wrap="square" lIns="0" tIns="0" rIns="0" bIns="0" rtlCol="0"/>
            <a:lstStyle/>
            <a:p>
              <a:endParaRPr sz="1266"/>
            </a:p>
          </p:txBody>
        </p:sp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147300" y="3886200"/>
              <a:ext cx="2463800" cy="52070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325100" y="4521200"/>
              <a:ext cx="2120900" cy="495300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8667751" y="2627114"/>
            <a:ext cx="1718518" cy="852005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133941" marR="3572" indent="-125011">
              <a:lnSpc>
                <a:spcPct val="111100"/>
              </a:lnSpc>
              <a:spcBef>
                <a:spcPts val="70"/>
              </a:spcBef>
            </a:pPr>
            <a:r>
              <a:rPr sz="2531" dirty="0">
                <a:solidFill>
                  <a:srgbClr val="F3F1D8"/>
                </a:solidFill>
                <a:latin typeface="Palatino Linotype"/>
                <a:cs typeface="Palatino Linotype"/>
              </a:rPr>
              <a:t>Reg</a:t>
            </a:r>
            <a:r>
              <a:rPr sz="2531" spc="-4" dirty="0">
                <a:solidFill>
                  <a:srgbClr val="F3F1D8"/>
                </a:solidFill>
                <a:latin typeface="Palatino Linotype"/>
                <a:cs typeface="Palatino Linotype"/>
              </a:rPr>
              <a:t>ulov</a:t>
            </a:r>
            <a:r>
              <a:rPr sz="2531" dirty="0">
                <a:solidFill>
                  <a:srgbClr val="F3F1D8"/>
                </a:solidFill>
                <a:latin typeface="Palatino Linotype"/>
                <a:cs typeface="Palatino Linotype"/>
              </a:rPr>
              <a:t>aná  </a:t>
            </a:r>
            <a:r>
              <a:rPr sz="2531" spc="-7" dirty="0">
                <a:solidFill>
                  <a:srgbClr val="F3F1D8"/>
                </a:solidFill>
                <a:latin typeface="Palatino Linotype"/>
                <a:cs typeface="Palatino Linotype"/>
              </a:rPr>
              <a:t>proměnná</a:t>
            </a:r>
            <a:endParaRPr sz="2531">
              <a:latin typeface="Palatino Linotype"/>
              <a:cs typeface="Palatino Linotype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2525231" y="1976315"/>
            <a:ext cx="7108478" cy="2216795"/>
            <a:chOff x="1423972" y="2810758"/>
            <a:chExt cx="10109835" cy="3152775"/>
          </a:xfrm>
        </p:grpSpPr>
        <p:sp>
          <p:nvSpPr>
            <p:cNvPr id="29" name="object 29"/>
            <p:cNvSpPr/>
            <p:nvPr/>
          </p:nvSpPr>
          <p:spPr>
            <a:xfrm>
              <a:off x="1553512" y="3756512"/>
              <a:ext cx="0" cy="1273175"/>
            </a:xfrm>
            <a:custGeom>
              <a:avLst/>
              <a:gdLst/>
              <a:ahLst/>
              <a:cxnLst/>
              <a:rect l="l" t="t" r="r" b="b"/>
              <a:pathLst>
                <a:path h="1273175">
                  <a:moveTo>
                    <a:pt x="0" y="0"/>
                  </a:moveTo>
                  <a:lnTo>
                    <a:pt x="0" y="31750"/>
                  </a:lnTo>
                  <a:lnTo>
                    <a:pt x="3" y="1273040"/>
                  </a:lnTo>
                </a:path>
              </a:pathLst>
            </a:custGeom>
            <a:ln w="63500">
              <a:solidFill>
                <a:srgbClr val="606060"/>
              </a:solidFill>
            </a:ln>
          </p:spPr>
          <p:txBody>
            <a:bodyPr wrap="square" lIns="0" tIns="0" rIns="0" bIns="0" rtlCol="0"/>
            <a:lstStyle/>
            <a:p>
              <a:endParaRPr sz="1266"/>
            </a:p>
          </p:txBody>
        </p:sp>
        <p:sp>
          <p:nvSpPr>
            <p:cNvPr id="30" name="object 30"/>
            <p:cNvSpPr/>
            <p:nvPr/>
          </p:nvSpPr>
          <p:spPr>
            <a:xfrm>
              <a:off x="1423972" y="3593952"/>
              <a:ext cx="259079" cy="259079"/>
            </a:xfrm>
            <a:custGeom>
              <a:avLst/>
              <a:gdLst/>
              <a:ahLst/>
              <a:cxnLst/>
              <a:rect l="l" t="t" r="r" b="b"/>
              <a:pathLst>
                <a:path w="259080" h="259079">
                  <a:moveTo>
                    <a:pt x="129538" y="0"/>
                  </a:moveTo>
                  <a:lnTo>
                    <a:pt x="0" y="259079"/>
                  </a:lnTo>
                  <a:lnTo>
                    <a:pt x="129540" y="194310"/>
                  </a:lnTo>
                  <a:lnTo>
                    <a:pt x="226694" y="194310"/>
                  </a:lnTo>
                  <a:lnTo>
                    <a:pt x="129538" y="0"/>
                  </a:lnTo>
                  <a:close/>
                </a:path>
                <a:path w="259080" h="259079">
                  <a:moveTo>
                    <a:pt x="226694" y="194310"/>
                  </a:moveTo>
                  <a:lnTo>
                    <a:pt x="129540" y="194310"/>
                  </a:lnTo>
                  <a:lnTo>
                    <a:pt x="259079" y="259079"/>
                  </a:lnTo>
                  <a:lnTo>
                    <a:pt x="226694" y="194310"/>
                  </a:lnTo>
                  <a:close/>
                </a:path>
              </a:pathLst>
            </a:custGeom>
            <a:solidFill>
              <a:srgbClr val="606060"/>
            </a:solidFill>
          </p:spPr>
          <p:txBody>
            <a:bodyPr wrap="square" lIns="0" tIns="0" rIns="0" bIns="0" rtlCol="0"/>
            <a:lstStyle/>
            <a:p>
              <a:endParaRPr sz="1266"/>
            </a:p>
          </p:txBody>
        </p:sp>
        <p:sp>
          <p:nvSpPr>
            <p:cNvPr id="31" name="object 31"/>
            <p:cNvSpPr/>
            <p:nvPr/>
          </p:nvSpPr>
          <p:spPr>
            <a:xfrm>
              <a:off x="3552426" y="3756647"/>
              <a:ext cx="0" cy="2128520"/>
            </a:xfrm>
            <a:custGeom>
              <a:avLst/>
              <a:gdLst/>
              <a:ahLst/>
              <a:cxnLst/>
              <a:rect l="l" t="t" r="r" b="b"/>
              <a:pathLst>
                <a:path h="2128520">
                  <a:moveTo>
                    <a:pt x="0" y="0"/>
                  </a:moveTo>
                  <a:lnTo>
                    <a:pt x="0" y="31750"/>
                  </a:lnTo>
                  <a:lnTo>
                    <a:pt x="3" y="2128476"/>
                  </a:lnTo>
                </a:path>
              </a:pathLst>
            </a:custGeom>
            <a:ln w="63500">
              <a:solidFill>
                <a:srgbClr val="606060"/>
              </a:solidFill>
            </a:ln>
          </p:spPr>
          <p:txBody>
            <a:bodyPr wrap="square" lIns="0" tIns="0" rIns="0" bIns="0" rtlCol="0"/>
            <a:lstStyle/>
            <a:p>
              <a:endParaRPr sz="1266"/>
            </a:p>
          </p:txBody>
        </p:sp>
        <p:sp>
          <p:nvSpPr>
            <p:cNvPr id="32" name="object 32"/>
            <p:cNvSpPr/>
            <p:nvPr/>
          </p:nvSpPr>
          <p:spPr>
            <a:xfrm>
              <a:off x="3422887" y="3594087"/>
              <a:ext cx="259079" cy="259079"/>
            </a:xfrm>
            <a:custGeom>
              <a:avLst/>
              <a:gdLst/>
              <a:ahLst/>
              <a:cxnLst/>
              <a:rect l="l" t="t" r="r" b="b"/>
              <a:pathLst>
                <a:path w="259079" h="259079">
                  <a:moveTo>
                    <a:pt x="129538" y="0"/>
                  </a:moveTo>
                  <a:lnTo>
                    <a:pt x="0" y="259079"/>
                  </a:lnTo>
                  <a:lnTo>
                    <a:pt x="129539" y="194309"/>
                  </a:lnTo>
                  <a:lnTo>
                    <a:pt x="226694" y="194309"/>
                  </a:lnTo>
                  <a:lnTo>
                    <a:pt x="129538" y="0"/>
                  </a:lnTo>
                  <a:close/>
                </a:path>
                <a:path w="259079" h="259079">
                  <a:moveTo>
                    <a:pt x="226694" y="194309"/>
                  </a:moveTo>
                  <a:lnTo>
                    <a:pt x="129539" y="194309"/>
                  </a:lnTo>
                  <a:lnTo>
                    <a:pt x="259079" y="259079"/>
                  </a:lnTo>
                  <a:lnTo>
                    <a:pt x="226694" y="194309"/>
                  </a:lnTo>
                  <a:close/>
                </a:path>
              </a:pathLst>
            </a:custGeom>
            <a:solidFill>
              <a:srgbClr val="606060"/>
            </a:solidFill>
          </p:spPr>
          <p:txBody>
            <a:bodyPr wrap="square" lIns="0" tIns="0" rIns="0" bIns="0" rtlCol="0"/>
            <a:lstStyle/>
            <a:p>
              <a:endParaRPr sz="1266"/>
            </a:p>
          </p:txBody>
        </p:sp>
        <p:sp>
          <p:nvSpPr>
            <p:cNvPr id="33" name="object 33"/>
            <p:cNvSpPr/>
            <p:nvPr/>
          </p:nvSpPr>
          <p:spPr>
            <a:xfrm>
              <a:off x="4035672" y="2940298"/>
              <a:ext cx="1273175" cy="0"/>
            </a:xfrm>
            <a:custGeom>
              <a:avLst/>
              <a:gdLst/>
              <a:ahLst/>
              <a:cxnLst/>
              <a:rect l="l" t="t" r="r" b="b"/>
              <a:pathLst>
                <a:path w="1273175">
                  <a:moveTo>
                    <a:pt x="1273040" y="0"/>
                  </a:moveTo>
                  <a:lnTo>
                    <a:pt x="1241290" y="0"/>
                  </a:lnTo>
                  <a:lnTo>
                    <a:pt x="0" y="3"/>
                  </a:lnTo>
                </a:path>
              </a:pathLst>
            </a:custGeom>
            <a:ln w="63500">
              <a:solidFill>
                <a:srgbClr val="606060"/>
              </a:solidFill>
            </a:ln>
          </p:spPr>
          <p:txBody>
            <a:bodyPr wrap="square" lIns="0" tIns="0" rIns="0" bIns="0" rtlCol="0"/>
            <a:lstStyle/>
            <a:p>
              <a:endParaRPr sz="1266"/>
            </a:p>
          </p:txBody>
        </p:sp>
        <p:sp>
          <p:nvSpPr>
            <p:cNvPr id="34" name="object 34"/>
            <p:cNvSpPr/>
            <p:nvPr/>
          </p:nvSpPr>
          <p:spPr>
            <a:xfrm>
              <a:off x="5212192" y="2810758"/>
              <a:ext cx="259079" cy="259079"/>
            </a:xfrm>
            <a:custGeom>
              <a:avLst/>
              <a:gdLst/>
              <a:ahLst/>
              <a:cxnLst/>
              <a:rect l="l" t="t" r="r" b="b"/>
              <a:pathLst>
                <a:path w="259079" h="259080">
                  <a:moveTo>
                    <a:pt x="0" y="0"/>
                  </a:moveTo>
                  <a:lnTo>
                    <a:pt x="64769" y="129539"/>
                  </a:lnTo>
                  <a:lnTo>
                    <a:pt x="0" y="259079"/>
                  </a:lnTo>
                  <a:lnTo>
                    <a:pt x="259079" y="1295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06060"/>
            </a:solidFill>
          </p:spPr>
          <p:txBody>
            <a:bodyPr wrap="square" lIns="0" tIns="0" rIns="0" bIns="0" rtlCol="0"/>
            <a:lstStyle/>
            <a:p>
              <a:endParaRPr sz="1266"/>
            </a:p>
          </p:txBody>
        </p:sp>
        <p:sp>
          <p:nvSpPr>
            <p:cNvPr id="35" name="object 35"/>
            <p:cNvSpPr/>
            <p:nvPr/>
          </p:nvSpPr>
          <p:spPr>
            <a:xfrm>
              <a:off x="8097130" y="5833934"/>
              <a:ext cx="3300729" cy="635"/>
            </a:xfrm>
            <a:custGeom>
              <a:avLst/>
              <a:gdLst/>
              <a:ahLst/>
              <a:cxnLst/>
              <a:rect l="l" t="t" r="r" b="b"/>
              <a:pathLst>
                <a:path w="3300729" h="635">
                  <a:moveTo>
                    <a:pt x="0" y="7"/>
                  </a:moveTo>
                  <a:lnTo>
                    <a:pt x="31749" y="7"/>
                  </a:lnTo>
                  <a:lnTo>
                    <a:pt x="3300474" y="0"/>
                  </a:lnTo>
                </a:path>
              </a:pathLst>
            </a:custGeom>
            <a:ln w="63499">
              <a:solidFill>
                <a:srgbClr val="606060"/>
              </a:solidFill>
            </a:ln>
          </p:spPr>
          <p:txBody>
            <a:bodyPr wrap="square" lIns="0" tIns="0" rIns="0" bIns="0" rtlCol="0"/>
            <a:lstStyle/>
            <a:p>
              <a:endParaRPr sz="1266"/>
            </a:p>
          </p:txBody>
        </p:sp>
        <p:sp>
          <p:nvSpPr>
            <p:cNvPr id="36" name="object 36"/>
            <p:cNvSpPr/>
            <p:nvPr/>
          </p:nvSpPr>
          <p:spPr>
            <a:xfrm>
              <a:off x="7934571" y="5704402"/>
              <a:ext cx="259079" cy="259079"/>
            </a:xfrm>
            <a:custGeom>
              <a:avLst/>
              <a:gdLst/>
              <a:ahLst/>
              <a:cxnLst/>
              <a:rect l="l" t="t" r="r" b="b"/>
              <a:pathLst>
                <a:path w="259079" h="259079">
                  <a:moveTo>
                    <a:pt x="259078" y="0"/>
                  </a:moveTo>
                  <a:lnTo>
                    <a:pt x="0" y="129541"/>
                  </a:lnTo>
                  <a:lnTo>
                    <a:pt x="259079" y="259080"/>
                  </a:lnTo>
                  <a:lnTo>
                    <a:pt x="194309" y="129539"/>
                  </a:lnTo>
                  <a:lnTo>
                    <a:pt x="259078" y="0"/>
                  </a:lnTo>
                  <a:close/>
                </a:path>
              </a:pathLst>
            </a:custGeom>
            <a:solidFill>
              <a:srgbClr val="606060"/>
            </a:solidFill>
          </p:spPr>
          <p:txBody>
            <a:bodyPr wrap="square" lIns="0" tIns="0" rIns="0" bIns="0" rtlCol="0"/>
            <a:lstStyle/>
            <a:p>
              <a:endParaRPr sz="1266"/>
            </a:p>
          </p:txBody>
        </p:sp>
        <p:sp>
          <p:nvSpPr>
            <p:cNvPr id="37" name="object 37"/>
            <p:cNvSpPr/>
            <p:nvPr/>
          </p:nvSpPr>
          <p:spPr>
            <a:xfrm>
              <a:off x="3549253" y="5848054"/>
              <a:ext cx="2489835" cy="0"/>
            </a:xfrm>
            <a:custGeom>
              <a:avLst/>
              <a:gdLst/>
              <a:ahLst/>
              <a:cxnLst/>
              <a:rect l="l" t="t" r="r" b="b"/>
              <a:pathLst>
                <a:path w="2489835">
                  <a:moveTo>
                    <a:pt x="2489496" y="0"/>
                  </a:moveTo>
                  <a:lnTo>
                    <a:pt x="0" y="0"/>
                  </a:lnTo>
                </a:path>
              </a:pathLst>
            </a:custGeom>
            <a:ln w="63500">
              <a:solidFill>
                <a:srgbClr val="606060"/>
              </a:solidFill>
            </a:ln>
          </p:spPr>
          <p:txBody>
            <a:bodyPr wrap="square" lIns="0" tIns="0" rIns="0" bIns="0" rtlCol="0"/>
            <a:lstStyle/>
            <a:p>
              <a:endParaRPr sz="1266"/>
            </a:p>
          </p:txBody>
        </p:sp>
        <p:sp>
          <p:nvSpPr>
            <p:cNvPr id="38" name="object 38"/>
            <p:cNvSpPr/>
            <p:nvPr/>
          </p:nvSpPr>
          <p:spPr>
            <a:xfrm>
              <a:off x="11402066" y="2908300"/>
              <a:ext cx="2540" cy="535940"/>
            </a:xfrm>
            <a:custGeom>
              <a:avLst/>
              <a:gdLst/>
              <a:ahLst/>
              <a:cxnLst/>
              <a:rect l="l" t="t" r="r" b="b"/>
              <a:pathLst>
                <a:path w="2540" h="535939">
                  <a:moveTo>
                    <a:pt x="1945" y="535930"/>
                  </a:moveTo>
                  <a:lnTo>
                    <a:pt x="1830" y="504181"/>
                  </a:lnTo>
                  <a:lnTo>
                    <a:pt x="0" y="0"/>
                  </a:lnTo>
                </a:path>
              </a:pathLst>
            </a:custGeom>
            <a:ln w="63499">
              <a:solidFill>
                <a:srgbClr val="606060"/>
              </a:solidFill>
            </a:ln>
          </p:spPr>
          <p:txBody>
            <a:bodyPr wrap="square" lIns="0" tIns="0" rIns="0" bIns="0" rtlCol="0"/>
            <a:lstStyle/>
            <a:p>
              <a:endParaRPr sz="1266"/>
            </a:p>
          </p:txBody>
        </p:sp>
        <p:sp>
          <p:nvSpPr>
            <p:cNvPr id="39" name="object 39"/>
            <p:cNvSpPr/>
            <p:nvPr/>
          </p:nvSpPr>
          <p:spPr>
            <a:xfrm>
              <a:off x="11274121" y="3347241"/>
              <a:ext cx="259079" cy="259715"/>
            </a:xfrm>
            <a:custGeom>
              <a:avLst/>
              <a:gdLst/>
              <a:ahLst/>
              <a:cxnLst/>
              <a:rect l="l" t="t" r="r" b="b"/>
              <a:pathLst>
                <a:path w="259079" h="259714">
                  <a:moveTo>
                    <a:pt x="0" y="941"/>
                  </a:moveTo>
                  <a:lnTo>
                    <a:pt x="130479" y="259548"/>
                  </a:lnTo>
                  <a:lnTo>
                    <a:pt x="226754" y="65239"/>
                  </a:lnTo>
                  <a:lnTo>
                    <a:pt x="129773" y="65239"/>
                  </a:lnTo>
                  <a:lnTo>
                    <a:pt x="0" y="941"/>
                  </a:lnTo>
                  <a:close/>
                </a:path>
                <a:path w="259079" h="259714">
                  <a:moveTo>
                    <a:pt x="259078" y="0"/>
                  </a:moveTo>
                  <a:lnTo>
                    <a:pt x="129773" y="65239"/>
                  </a:lnTo>
                  <a:lnTo>
                    <a:pt x="226754" y="65239"/>
                  </a:lnTo>
                  <a:lnTo>
                    <a:pt x="259078" y="0"/>
                  </a:lnTo>
                  <a:close/>
                </a:path>
              </a:pathLst>
            </a:custGeom>
            <a:solidFill>
              <a:srgbClr val="606060"/>
            </a:solidFill>
          </p:spPr>
          <p:txBody>
            <a:bodyPr wrap="square" lIns="0" tIns="0" rIns="0" bIns="0" rtlCol="0"/>
            <a:lstStyle/>
            <a:p>
              <a:endParaRPr sz="1266"/>
            </a:p>
          </p:txBody>
        </p:sp>
        <p:sp>
          <p:nvSpPr>
            <p:cNvPr id="40" name="object 40"/>
            <p:cNvSpPr/>
            <p:nvPr/>
          </p:nvSpPr>
          <p:spPr>
            <a:xfrm>
              <a:off x="8420100" y="2939603"/>
              <a:ext cx="2963545" cy="3175"/>
            </a:xfrm>
            <a:custGeom>
              <a:avLst/>
              <a:gdLst/>
              <a:ahLst/>
              <a:cxnLst/>
              <a:rect l="l" t="t" r="r" b="b"/>
              <a:pathLst>
                <a:path w="2963545" h="3175">
                  <a:moveTo>
                    <a:pt x="2963019" y="0"/>
                  </a:moveTo>
                  <a:lnTo>
                    <a:pt x="0" y="3109"/>
                  </a:lnTo>
                </a:path>
              </a:pathLst>
            </a:custGeom>
            <a:ln w="63500">
              <a:solidFill>
                <a:srgbClr val="606060"/>
              </a:solidFill>
            </a:ln>
          </p:spPr>
          <p:txBody>
            <a:bodyPr wrap="square" lIns="0" tIns="0" rIns="0" bIns="0" rtlCol="0"/>
            <a:lstStyle/>
            <a:p>
              <a:endParaRPr sz="1266"/>
            </a:p>
          </p:txBody>
        </p:sp>
        <p:sp>
          <p:nvSpPr>
            <p:cNvPr id="41" name="object 41"/>
            <p:cNvSpPr/>
            <p:nvPr/>
          </p:nvSpPr>
          <p:spPr>
            <a:xfrm>
              <a:off x="11414468" y="5178065"/>
              <a:ext cx="0" cy="689610"/>
            </a:xfrm>
            <a:custGeom>
              <a:avLst/>
              <a:gdLst/>
              <a:ahLst/>
              <a:cxnLst/>
              <a:rect l="l" t="t" r="r" b="b"/>
              <a:pathLst>
                <a:path h="689610">
                  <a:moveTo>
                    <a:pt x="4" y="0"/>
                  </a:moveTo>
                  <a:lnTo>
                    <a:pt x="0" y="689334"/>
                  </a:lnTo>
                </a:path>
              </a:pathLst>
            </a:custGeom>
            <a:ln w="63499">
              <a:solidFill>
                <a:srgbClr val="606060"/>
              </a:solidFill>
            </a:ln>
          </p:spPr>
          <p:txBody>
            <a:bodyPr wrap="square" lIns="0" tIns="0" rIns="0" bIns="0" rtlCol="0"/>
            <a:lstStyle/>
            <a:p>
              <a:endParaRPr sz="1266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97461" y="827278"/>
            <a:ext cx="5193506" cy="501460"/>
          </a:xfrm>
          <a:prstGeom prst="rect">
            <a:avLst/>
          </a:prstGeom>
        </p:spPr>
        <p:txBody>
          <a:bodyPr vert="horz" wrap="square" lIns="0" tIns="8930" rIns="0" bIns="0" rtlCol="0" anchor="b">
            <a:spAutoFit/>
          </a:bodyPr>
          <a:lstStyle/>
          <a:p>
            <a:pPr marL="8929">
              <a:lnSpc>
                <a:spcPct val="100000"/>
              </a:lnSpc>
              <a:spcBef>
                <a:spcPts val="70"/>
              </a:spcBef>
            </a:pPr>
            <a:r>
              <a:rPr spc="-425" dirty="0"/>
              <a:t>M</a:t>
            </a:r>
            <a:r>
              <a:rPr cap="small" spc="109" dirty="0"/>
              <a:t>otivace</a:t>
            </a:r>
            <a:r>
              <a:rPr spc="285" dirty="0"/>
              <a:t> </a:t>
            </a:r>
            <a:r>
              <a:rPr cap="small" spc="95" dirty="0"/>
              <a:t>a</a:t>
            </a:r>
            <a:r>
              <a:rPr spc="285" dirty="0"/>
              <a:t> </a:t>
            </a:r>
            <a:r>
              <a:rPr spc="-425" dirty="0"/>
              <a:t>M</a:t>
            </a:r>
            <a:r>
              <a:rPr cap="small" spc="123" dirty="0"/>
              <a:t>otivy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79414" y="1858296"/>
            <a:ext cx="7939385" cy="4334497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410751" marR="3572" indent="-401822">
              <a:lnSpc>
                <a:spcPct val="110400"/>
              </a:lnSpc>
              <a:spcBef>
                <a:spcPts val="70"/>
              </a:spcBef>
              <a:buFont typeface="Palatino Linotype"/>
              <a:buChar char="•"/>
              <a:tabLst>
                <a:tab pos="410305" algn="l"/>
                <a:tab pos="410751" algn="l"/>
                <a:tab pos="2264935" algn="l"/>
                <a:tab pos="3123494" algn="l"/>
                <a:tab pos="3851684" algn="l"/>
                <a:tab pos="7742210" algn="l"/>
              </a:tabLst>
            </a:pPr>
            <a:r>
              <a:rPr sz="2953" b="1" dirty="0">
                <a:solidFill>
                  <a:srgbClr val="515151"/>
                </a:solidFill>
                <a:latin typeface="+mj-lt"/>
                <a:cs typeface="Palatino Linotype"/>
              </a:rPr>
              <a:t>motiva</a:t>
            </a:r>
            <a:r>
              <a:rPr sz="2953" b="1" spc="-4" dirty="0">
                <a:solidFill>
                  <a:srgbClr val="515151"/>
                </a:solidFill>
                <a:latin typeface="+mj-lt"/>
                <a:cs typeface="Palatino Linotype"/>
              </a:rPr>
              <a:t>c</a:t>
            </a:r>
            <a:r>
              <a:rPr sz="2953" b="1" dirty="0">
                <a:solidFill>
                  <a:srgbClr val="515151"/>
                </a:solidFill>
                <a:latin typeface="+mj-lt"/>
                <a:cs typeface="Palatino Linotype"/>
              </a:rPr>
              <a:t>e</a:t>
            </a:r>
            <a:r>
              <a:rPr sz="2953" b="1" spc="-4" dirty="0">
                <a:solidFill>
                  <a:srgbClr val="515151"/>
                </a:solidFill>
                <a:latin typeface="Palatino Linotype"/>
                <a:cs typeface="Palatino Linotype"/>
              </a:rPr>
              <a:t> </a:t>
            </a:r>
            <a:r>
              <a:rPr sz="2953" dirty="0">
                <a:solidFill>
                  <a:srgbClr val="515151"/>
                </a:solidFill>
                <a:latin typeface="Palatino Linotype"/>
                <a:cs typeface="Palatino Linotype"/>
              </a:rPr>
              <a:t>-	ten</a:t>
            </a:r>
            <a:r>
              <a:rPr sz="2953" spc="-4" dirty="0">
                <a:solidFill>
                  <a:srgbClr val="515151"/>
                </a:solidFill>
                <a:latin typeface="Palatino Linotype"/>
                <a:cs typeface="Palatino Linotype"/>
              </a:rPr>
              <a:t>d</a:t>
            </a:r>
            <a:r>
              <a:rPr sz="2953" dirty="0">
                <a:solidFill>
                  <a:srgbClr val="515151"/>
                </a:solidFill>
                <a:latin typeface="Palatino Linotype"/>
                <a:cs typeface="Palatino Linotype"/>
              </a:rPr>
              <a:t>en</a:t>
            </a:r>
            <a:r>
              <a:rPr sz="2953" spc="-4" dirty="0">
                <a:solidFill>
                  <a:srgbClr val="515151"/>
                </a:solidFill>
                <a:latin typeface="Palatino Linotype"/>
                <a:cs typeface="Palatino Linotype"/>
              </a:rPr>
              <a:t>c</a:t>
            </a:r>
            <a:r>
              <a:rPr sz="2953" dirty="0">
                <a:solidFill>
                  <a:srgbClr val="515151"/>
                </a:solidFill>
                <a:latin typeface="Palatino Linotype"/>
                <a:cs typeface="Palatino Linotype"/>
              </a:rPr>
              <a:t>e	</a:t>
            </a:r>
            <a:r>
              <a:rPr sz="2953" spc="-4" dirty="0">
                <a:solidFill>
                  <a:srgbClr val="515151"/>
                </a:solidFill>
                <a:latin typeface="Palatino Linotype"/>
                <a:cs typeface="Palatino Linotype"/>
              </a:rPr>
              <a:t>b</a:t>
            </a:r>
            <a:r>
              <a:rPr sz="2953" dirty="0">
                <a:solidFill>
                  <a:srgbClr val="515151"/>
                </a:solidFill>
                <a:latin typeface="Palatino Linotype"/>
                <a:cs typeface="Palatino Linotype"/>
              </a:rPr>
              <a:t>ýt akt</a:t>
            </a:r>
            <a:r>
              <a:rPr sz="2953" spc="-4" dirty="0">
                <a:solidFill>
                  <a:srgbClr val="515151"/>
                </a:solidFill>
                <a:latin typeface="Palatino Linotype"/>
                <a:cs typeface="Palatino Linotype"/>
              </a:rPr>
              <a:t>iv</a:t>
            </a:r>
            <a:r>
              <a:rPr sz="2953" spc="-14" dirty="0">
                <a:solidFill>
                  <a:srgbClr val="515151"/>
                </a:solidFill>
                <a:latin typeface="Palatino Linotype"/>
                <a:cs typeface="Palatino Linotype"/>
              </a:rPr>
              <a:t>n</a:t>
            </a:r>
            <a:r>
              <a:rPr sz="2953" spc="-7" dirty="0">
                <a:solidFill>
                  <a:srgbClr val="515151"/>
                </a:solidFill>
                <a:latin typeface="Palatino Linotype"/>
                <a:cs typeface="Palatino Linotype"/>
              </a:rPr>
              <a:t>í</a:t>
            </a:r>
            <a:r>
              <a:rPr sz="2953" dirty="0">
                <a:solidFill>
                  <a:srgbClr val="515151"/>
                </a:solidFill>
                <a:latin typeface="Palatino Linotype"/>
                <a:cs typeface="Palatino Linotype"/>
              </a:rPr>
              <a:t> </a:t>
            </a:r>
            <a:r>
              <a:rPr sz="2953" spc="-4" dirty="0">
                <a:solidFill>
                  <a:srgbClr val="515151"/>
                </a:solidFill>
                <a:latin typeface="Palatino Linotype"/>
                <a:cs typeface="Palatino Linotype"/>
              </a:rPr>
              <a:t>v</a:t>
            </a:r>
            <a:r>
              <a:rPr sz="2953" dirty="0">
                <a:solidFill>
                  <a:srgbClr val="515151"/>
                </a:solidFill>
                <a:latin typeface="Palatino Linotype"/>
                <a:cs typeface="Palatino Linotype"/>
              </a:rPr>
              <a:t>ý</a:t>
            </a:r>
            <a:r>
              <a:rPr sz="2953" spc="-4" dirty="0">
                <a:solidFill>
                  <a:srgbClr val="515151"/>
                </a:solidFill>
                <a:latin typeface="Palatino Linotype"/>
                <a:cs typeface="Palatino Linotype"/>
              </a:rPr>
              <a:t>b</a:t>
            </a:r>
            <a:r>
              <a:rPr sz="2953" dirty="0">
                <a:solidFill>
                  <a:srgbClr val="515151"/>
                </a:solidFill>
                <a:latin typeface="Palatino Linotype"/>
                <a:cs typeface="Palatino Linotype"/>
              </a:rPr>
              <a:t>ě</a:t>
            </a:r>
            <a:r>
              <a:rPr sz="2953" spc="-53" dirty="0">
                <a:solidFill>
                  <a:srgbClr val="515151"/>
                </a:solidFill>
                <a:latin typeface="Palatino Linotype"/>
                <a:cs typeface="Palatino Linotype"/>
              </a:rPr>
              <a:t>r</a:t>
            </a:r>
            <a:r>
              <a:rPr sz="2953" dirty="0">
                <a:solidFill>
                  <a:srgbClr val="515151"/>
                </a:solidFill>
                <a:latin typeface="Palatino Linotype"/>
                <a:cs typeface="Palatino Linotype"/>
              </a:rPr>
              <a:t>o</a:t>
            </a:r>
            <a:r>
              <a:rPr sz="2953" spc="-4" dirty="0">
                <a:solidFill>
                  <a:srgbClr val="515151"/>
                </a:solidFill>
                <a:latin typeface="Palatino Linotype"/>
                <a:cs typeface="Palatino Linotype"/>
              </a:rPr>
              <a:t>v</a:t>
            </a:r>
            <a:r>
              <a:rPr sz="2953" dirty="0">
                <a:solidFill>
                  <a:srgbClr val="515151"/>
                </a:solidFill>
                <a:latin typeface="Palatino Linotype"/>
                <a:cs typeface="Palatino Linotype"/>
              </a:rPr>
              <a:t>ým	a  </a:t>
            </a:r>
            <a:r>
              <a:rPr sz="2953" spc="-7" dirty="0">
                <a:solidFill>
                  <a:srgbClr val="515151"/>
                </a:solidFill>
                <a:latin typeface="Palatino Linotype"/>
                <a:cs typeface="Palatino Linotype"/>
              </a:rPr>
              <a:t>organizovaným	</a:t>
            </a:r>
            <a:r>
              <a:rPr sz="2953" spc="-4" dirty="0">
                <a:solidFill>
                  <a:srgbClr val="515151"/>
                </a:solidFill>
                <a:latin typeface="Palatino Linotype"/>
                <a:cs typeface="Palatino Linotype"/>
              </a:rPr>
              <a:t>způsobem</a:t>
            </a:r>
            <a:r>
              <a:rPr sz="2953" spc="-7" dirty="0">
                <a:solidFill>
                  <a:srgbClr val="515151"/>
                </a:solidFill>
                <a:latin typeface="Palatino Linotype"/>
                <a:cs typeface="Palatino Linotype"/>
              </a:rPr>
              <a:t> </a:t>
            </a:r>
            <a:r>
              <a:rPr sz="2953" spc="-11" dirty="0">
                <a:solidFill>
                  <a:srgbClr val="515151"/>
                </a:solidFill>
                <a:latin typeface="Palatino Linotype"/>
                <a:cs typeface="Palatino Linotype"/>
              </a:rPr>
              <a:t>(proces)</a:t>
            </a:r>
            <a:endParaRPr sz="2953" dirty="0">
              <a:latin typeface="Palatino Linotype"/>
              <a:cs typeface="Palatino Linotype"/>
            </a:endParaRPr>
          </a:p>
          <a:p>
            <a:pPr marL="410751" marR="169212" indent="-401822">
              <a:lnSpc>
                <a:spcPct val="110400"/>
              </a:lnSpc>
              <a:spcBef>
                <a:spcPts val="1315"/>
              </a:spcBef>
              <a:buFont typeface="Palatino Linotype"/>
              <a:buChar char="•"/>
              <a:tabLst>
                <a:tab pos="410305" algn="l"/>
                <a:tab pos="410751" algn="l"/>
                <a:tab pos="1803733" algn="l"/>
                <a:tab pos="2035450" algn="l"/>
                <a:tab pos="3623538" algn="l"/>
                <a:tab pos="5449594" algn="l"/>
              </a:tabLst>
            </a:pPr>
            <a:r>
              <a:rPr sz="2953" b="1" spc="-49" dirty="0">
                <a:solidFill>
                  <a:srgbClr val="515151"/>
                </a:solidFill>
                <a:latin typeface="+mj-lt"/>
                <a:cs typeface="Palatino Linotype"/>
              </a:rPr>
              <a:t>pot</a:t>
            </a:r>
            <a:r>
              <a:rPr lang="cs-CZ" sz="2953" b="1" spc="-49" dirty="0">
                <a:solidFill>
                  <a:srgbClr val="515151"/>
                </a:solidFill>
                <a:latin typeface="+mj-lt"/>
                <a:cs typeface="Palatino Linotype"/>
              </a:rPr>
              <a:t>ř</a:t>
            </a:r>
            <a:r>
              <a:rPr sz="2953" b="1" spc="-49" dirty="0" err="1">
                <a:solidFill>
                  <a:srgbClr val="515151"/>
                </a:solidFill>
                <a:latin typeface="+mj-lt"/>
                <a:cs typeface="Palatino Linotype"/>
              </a:rPr>
              <a:t>eba</a:t>
            </a:r>
            <a:r>
              <a:rPr sz="2953" b="1" spc="7" dirty="0">
                <a:solidFill>
                  <a:srgbClr val="515151"/>
                </a:solidFill>
                <a:latin typeface="+mj-lt"/>
                <a:cs typeface="Palatino Linotype"/>
              </a:rPr>
              <a:t> </a:t>
            </a:r>
            <a:r>
              <a:rPr sz="2953" dirty="0">
                <a:solidFill>
                  <a:srgbClr val="515151"/>
                </a:solidFill>
                <a:latin typeface="Palatino Linotype"/>
                <a:cs typeface="Palatino Linotype"/>
              </a:rPr>
              <a:t>-	</a:t>
            </a:r>
            <a:r>
              <a:rPr sz="2953" spc="-4" dirty="0">
                <a:solidFill>
                  <a:srgbClr val="515151"/>
                </a:solidFill>
                <a:latin typeface="Palatino Linotype"/>
                <a:cs typeface="Palatino Linotype"/>
              </a:rPr>
              <a:t>vyjadřují	</a:t>
            </a:r>
            <a:r>
              <a:rPr sz="2953" spc="-7" dirty="0">
                <a:solidFill>
                  <a:srgbClr val="515151"/>
                </a:solidFill>
                <a:latin typeface="Palatino Linotype"/>
                <a:cs typeface="Palatino Linotype"/>
              </a:rPr>
              <a:t>výchozí </a:t>
            </a:r>
            <a:r>
              <a:rPr sz="2953" spc="-4" dirty="0">
                <a:solidFill>
                  <a:srgbClr val="515151"/>
                </a:solidFill>
                <a:latin typeface="Palatino Linotype"/>
                <a:cs typeface="Palatino Linotype"/>
              </a:rPr>
              <a:t>motivační </a:t>
            </a:r>
            <a:r>
              <a:rPr sz="2953" spc="-67" dirty="0">
                <a:solidFill>
                  <a:srgbClr val="515151"/>
                </a:solidFill>
                <a:latin typeface="Palatino Linotype"/>
                <a:cs typeface="Palatino Linotype"/>
              </a:rPr>
              <a:t>stav, </a:t>
            </a:r>
            <a:r>
              <a:rPr sz="2953" spc="-63" dirty="0">
                <a:solidFill>
                  <a:srgbClr val="515151"/>
                </a:solidFill>
                <a:latin typeface="Palatino Linotype"/>
                <a:cs typeface="Palatino Linotype"/>
              </a:rPr>
              <a:t> </a:t>
            </a:r>
            <a:r>
              <a:rPr sz="2953" dirty="0">
                <a:solidFill>
                  <a:srgbClr val="515151"/>
                </a:solidFill>
                <a:latin typeface="Palatino Linotype"/>
                <a:cs typeface="Palatino Linotype"/>
              </a:rPr>
              <a:t>který </a:t>
            </a:r>
            <a:r>
              <a:rPr sz="2953" spc="-4" dirty="0">
                <a:solidFill>
                  <a:srgbClr val="515151"/>
                </a:solidFill>
                <a:latin typeface="Palatino Linotype"/>
                <a:cs typeface="Palatino Linotype"/>
              </a:rPr>
              <a:t>s</a:t>
            </a:r>
            <a:r>
              <a:rPr sz="2953" dirty="0">
                <a:solidFill>
                  <a:srgbClr val="515151"/>
                </a:solidFill>
                <a:latin typeface="Palatino Linotype"/>
                <a:cs typeface="Palatino Linotype"/>
              </a:rPr>
              <a:t>e	</a:t>
            </a:r>
            <a:r>
              <a:rPr sz="2953" spc="-4" dirty="0">
                <a:solidFill>
                  <a:srgbClr val="515151"/>
                </a:solidFill>
                <a:latin typeface="Palatino Linotype"/>
                <a:cs typeface="Palatino Linotype"/>
              </a:rPr>
              <a:t>v</a:t>
            </a:r>
            <a:r>
              <a:rPr sz="2953" dirty="0">
                <a:solidFill>
                  <a:srgbClr val="515151"/>
                </a:solidFill>
                <a:latin typeface="Palatino Linotype"/>
                <a:cs typeface="Palatino Linotype"/>
              </a:rPr>
              <a:t>ý</a:t>
            </a:r>
            <a:r>
              <a:rPr sz="2953" spc="-4" dirty="0">
                <a:solidFill>
                  <a:srgbClr val="515151"/>
                </a:solidFill>
                <a:latin typeface="Palatino Linotype"/>
                <a:cs typeface="Palatino Linotype"/>
              </a:rPr>
              <a:t>v</a:t>
            </a:r>
            <a:r>
              <a:rPr sz="2953" dirty="0">
                <a:solidFill>
                  <a:srgbClr val="515151"/>
                </a:solidFill>
                <a:latin typeface="Palatino Linotype"/>
                <a:cs typeface="Palatino Linotype"/>
              </a:rPr>
              <a:t>ojem</a:t>
            </a:r>
            <a:r>
              <a:rPr sz="2953" spc="-4" dirty="0">
                <a:solidFill>
                  <a:srgbClr val="515151"/>
                </a:solidFill>
                <a:latin typeface="Palatino Linotype"/>
                <a:cs typeface="Palatino Linotype"/>
              </a:rPr>
              <a:t> </a:t>
            </a:r>
            <a:r>
              <a:rPr sz="2953" dirty="0">
                <a:solidFill>
                  <a:srgbClr val="515151"/>
                </a:solidFill>
                <a:latin typeface="Palatino Linotype"/>
                <a:cs typeface="Palatino Linotype"/>
              </a:rPr>
              <a:t>(zk</a:t>
            </a:r>
            <a:r>
              <a:rPr sz="2953" spc="-4" dirty="0">
                <a:solidFill>
                  <a:srgbClr val="515151"/>
                </a:solidFill>
                <a:latin typeface="Palatino Linotype"/>
                <a:cs typeface="Palatino Linotype"/>
              </a:rPr>
              <a:t>uš</a:t>
            </a:r>
            <a:r>
              <a:rPr sz="2953" dirty="0">
                <a:solidFill>
                  <a:srgbClr val="515151"/>
                </a:solidFill>
                <a:latin typeface="Palatino Linotype"/>
                <a:cs typeface="Palatino Linotype"/>
              </a:rPr>
              <a:t>en</a:t>
            </a:r>
            <a:r>
              <a:rPr sz="2953" spc="-4" dirty="0">
                <a:solidFill>
                  <a:srgbClr val="515151"/>
                </a:solidFill>
                <a:latin typeface="Palatino Linotype"/>
                <a:cs typeface="Palatino Linotype"/>
              </a:rPr>
              <a:t>os</a:t>
            </a:r>
            <a:r>
              <a:rPr sz="2953" dirty="0">
                <a:solidFill>
                  <a:srgbClr val="515151"/>
                </a:solidFill>
                <a:latin typeface="Palatino Linotype"/>
                <a:cs typeface="Palatino Linotype"/>
              </a:rPr>
              <a:t>t</a:t>
            </a:r>
            <a:r>
              <a:rPr sz="2953" spc="-14" dirty="0">
                <a:solidFill>
                  <a:srgbClr val="515151"/>
                </a:solidFill>
                <a:latin typeface="Palatino Linotype"/>
                <a:cs typeface="Palatino Linotype"/>
              </a:rPr>
              <a:t>í</a:t>
            </a:r>
            <a:r>
              <a:rPr sz="2953" dirty="0">
                <a:solidFill>
                  <a:srgbClr val="515151"/>
                </a:solidFill>
                <a:latin typeface="Palatino Linotype"/>
                <a:cs typeface="Palatino Linotype"/>
              </a:rPr>
              <a:t>)	zp</a:t>
            </a:r>
            <a:r>
              <a:rPr sz="2953" spc="-4" dirty="0">
                <a:solidFill>
                  <a:srgbClr val="515151"/>
                </a:solidFill>
                <a:latin typeface="Palatino Linotype"/>
                <a:cs typeface="Palatino Linotype"/>
              </a:rPr>
              <a:t>ř</a:t>
            </a:r>
            <a:r>
              <a:rPr sz="2953" dirty="0">
                <a:solidFill>
                  <a:srgbClr val="515151"/>
                </a:solidFill>
                <a:latin typeface="Palatino Linotype"/>
                <a:cs typeface="Palatino Linotype"/>
              </a:rPr>
              <a:t>e</a:t>
            </a:r>
            <a:r>
              <a:rPr sz="2953" spc="-4" dirty="0">
                <a:solidFill>
                  <a:srgbClr val="515151"/>
                </a:solidFill>
                <a:latin typeface="Palatino Linotype"/>
                <a:cs typeface="Palatino Linotype"/>
              </a:rPr>
              <a:t>dm</a:t>
            </a:r>
            <a:r>
              <a:rPr sz="2953" dirty="0">
                <a:solidFill>
                  <a:srgbClr val="515151"/>
                </a:solidFill>
                <a:latin typeface="Palatino Linotype"/>
                <a:cs typeface="Palatino Linotype"/>
              </a:rPr>
              <a:t>ět</a:t>
            </a:r>
            <a:r>
              <a:rPr sz="2953" spc="-4" dirty="0">
                <a:solidFill>
                  <a:srgbClr val="515151"/>
                </a:solidFill>
                <a:latin typeface="Palatino Linotype"/>
                <a:cs typeface="Palatino Linotype"/>
              </a:rPr>
              <a:t>ňuj</a:t>
            </a:r>
            <a:r>
              <a:rPr sz="2953" dirty="0">
                <a:solidFill>
                  <a:srgbClr val="515151"/>
                </a:solidFill>
                <a:latin typeface="Palatino Linotype"/>
                <a:cs typeface="Palatino Linotype"/>
              </a:rPr>
              <a:t>e</a:t>
            </a:r>
            <a:endParaRPr sz="2953" dirty="0">
              <a:latin typeface="Palatino Linotype"/>
              <a:cs typeface="Palatino Linotype"/>
            </a:endParaRPr>
          </a:p>
          <a:p>
            <a:pPr marL="410751" marR="817037" indent="-401822">
              <a:lnSpc>
                <a:spcPct val="110900"/>
              </a:lnSpc>
              <a:spcBef>
                <a:spcPts val="1297"/>
              </a:spcBef>
              <a:buFont typeface="Palatino Linotype"/>
              <a:buChar char="•"/>
              <a:tabLst>
                <a:tab pos="410305" algn="l"/>
                <a:tab pos="410751" algn="l"/>
                <a:tab pos="2152425" algn="l"/>
                <a:tab pos="2449326" algn="l"/>
                <a:tab pos="2596214" algn="l"/>
                <a:tab pos="3309671" algn="l"/>
                <a:tab pos="3527548" algn="l"/>
                <a:tab pos="4113314" algn="l"/>
                <a:tab pos="5190642" algn="l"/>
              </a:tabLst>
            </a:pPr>
            <a:r>
              <a:rPr sz="2953" b="1" dirty="0">
                <a:solidFill>
                  <a:srgbClr val="515151"/>
                </a:solidFill>
                <a:latin typeface="+mj-lt"/>
                <a:cs typeface="Palatino Linotype"/>
              </a:rPr>
              <a:t>motivy</a:t>
            </a:r>
            <a:r>
              <a:rPr sz="2953" b="1" dirty="0">
                <a:solidFill>
                  <a:srgbClr val="515151"/>
                </a:solidFill>
                <a:latin typeface="Palatino Linotype"/>
                <a:cs typeface="Palatino Linotype"/>
              </a:rPr>
              <a:t> </a:t>
            </a:r>
            <a:r>
              <a:rPr sz="2953" spc="-32" dirty="0">
                <a:solidFill>
                  <a:srgbClr val="515151"/>
                </a:solidFill>
                <a:latin typeface="Palatino Linotype"/>
                <a:cs typeface="Palatino Linotype"/>
              </a:rPr>
              <a:t>(incentivy,	</a:t>
            </a:r>
            <a:r>
              <a:rPr sz="2953" spc="-4" dirty="0">
                <a:solidFill>
                  <a:srgbClr val="515151"/>
                </a:solidFill>
                <a:latin typeface="Palatino Linotype"/>
                <a:cs typeface="Palatino Linotype"/>
              </a:rPr>
              <a:t>popudy)-	</a:t>
            </a:r>
            <a:r>
              <a:rPr sz="2953" spc="-7" dirty="0">
                <a:solidFill>
                  <a:srgbClr val="515151"/>
                </a:solidFill>
                <a:latin typeface="Palatino Linotype"/>
                <a:cs typeface="Palatino Linotype"/>
              </a:rPr>
              <a:t>relativně </a:t>
            </a:r>
            <a:r>
              <a:rPr sz="2953" spc="-4" dirty="0">
                <a:solidFill>
                  <a:srgbClr val="515151"/>
                </a:solidFill>
                <a:latin typeface="Palatino Linotype"/>
                <a:cs typeface="Palatino Linotype"/>
              </a:rPr>
              <a:t> přetrvávající	determinanty chování; </a:t>
            </a:r>
            <a:r>
              <a:rPr sz="2953" dirty="0">
                <a:solidFill>
                  <a:srgbClr val="515151"/>
                </a:solidFill>
                <a:latin typeface="Palatino Linotype"/>
                <a:cs typeface="Palatino Linotype"/>
              </a:rPr>
              <a:t> </a:t>
            </a:r>
            <a:r>
              <a:rPr sz="2953" spc="-4" dirty="0">
                <a:solidFill>
                  <a:srgbClr val="515151"/>
                </a:solidFill>
                <a:latin typeface="Palatino Linotype"/>
                <a:cs typeface="Palatino Linotype"/>
              </a:rPr>
              <a:t>hypotetické	dispozice	</a:t>
            </a:r>
            <a:r>
              <a:rPr sz="2953" spc="-11" dirty="0">
                <a:solidFill>
                  <a:srgbClr val="515151"/>
                </a:solidFill>
                <a:latin typeface="Palatino Linotype"/>
                <a:cs typeface="Palatino Linotype"/>
              </a:rPr>
              <a:t>procesu</a:t>
            </a:r>
            <a:r>
              <a:rPr sz="2953" spc="-42" dirty="0">
                <a:solidFill>
                  <a:srgbClr val="515151"/>
                </a:solidFill>
                <a:latin typeface="Palatino Linotype"/>
                <a:cs typeface="Palatino Linotype"/>
              </a:rPr>
              <a:t> </a:t>
            </a:r>
            <a:r>
              <a:rPr sz="2953" spc="-4" dirty="0">
                <a:solidFill>
                  <a:srgbClr val="515151"/>
                </a:solidFill>
                <a:latin typeface="Palatino Linotype"/>
                <a:cs typeface="Palatino Linotype"/>
              </a:rPr>
              <a:t>motivace, </a:t>
            </a:r>
            <a:r>
              <a:rPr sz="2953" spc="-728" dirty="0">
                <a:solidFill>
                  <a:srgbClr val="515151"/>
                </a:solidFill>
                <a:latin typeface="Palatino Linotype"/>
                <a:cs typeface="Palatino Linotype"/>
              </a:rPr>
              <a:t> </a:t>
            </a:r>
            <a:r>
              <a:rPr sz="2953" spc="-7" dirty="0">
                <a:solidFill>
                  <a:srgbClr val="515151"/>
                </a:solidFill>
                <a:latin typeface="Palatino Linotype"/>
                <a:cs typeface="Palatino Linotype"/>
              </a:rPr>
              <a:t>dovršující	</a:t>
            </a:r>
            <a:r>
              <a:rPr sz="2953" spc="-11" dirty="0">
                <a:solidFill>
                  <a:srgbClr val="515151"/>
                </a:solidFill>
                <a:latin typeface="Palatino Linotype"/>
                <a:cs typeface="Palatino Linotype"/>
              </a:rPr>
              <a:t>reakce	</a:t>
            </a:r>
            <a:r>
              <a:rPr sz="2953" spc="-4" dirty="0">
                <a:solidFill>
                  <a:srgbClr val="515151"/>
                </a:solidFill>
                <a:latin typeface="Palatino Linotype"/>
                <a:cs typeface="Palatino Linotype"/>
              </a:rPr>
              <a:t>(uspokojení)</a:t>
            </a:r>
            <a:endParaRPr sz="2953" dirty="0">
              <a:latin typeface="Palatino Linotype"/>
              <a:cs typeface="Palatino Linotyp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A0DF81-A73D-C011-E88F-33A752EE1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Motiv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F240F8-366B-BD53-AC47-6919EB6AD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Základním předpokladem motivu je potřeba</a:t>
            </a:r>
          </a:p>
          <a:p>
            <a:pPr lvl="1"/>
            <a:r>
              <a:rPr lang="cs-CZ" dirty="0"/>
              <a:t>(vznikající narušením homeostázy)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biologické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biogenní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primární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vrozené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 -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potřeba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dýchání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potravy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bezpečí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spánku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apod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Slouží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k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přežití</a:t>
            </a:r>
            <a:r>
              <a:rPr lang="cs-CZ" dirty="0">
                <a:solidFill>
                  <a:srgbClr val="202122"/>
                </a:solidFill>
                <a:latin typeface="Arial" panose="020B0604020202020204" pitchFamily="34" charset="0"/>
              </a:rPr>
              <a:t> jedince i druhu</a:t>
            </a:r>
            <a:endParaRPr lang="cs-CZ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i="1" dirty="0">
                <a:solidFill>
                  <a:srgbClr val="202122"/>
                </a:solidFill>
                <a:latin typeface="Arial" panose="020B0604020202020204" pitchFamily="34" charset="0"/>
              </a:rPr>
              <a:t>S</a:t>
            </a:r>
            <a:r>
              <a:rPr lang="en-GB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ociální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psychogenní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sekundární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získané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 -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kulturní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vzdělání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kulturní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život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apod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.) a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psychické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radost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štěstí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láska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apod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.).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Zajišťují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přizpůsobení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na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sociální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podmínky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reagují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na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nedostatek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v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sociálním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bytí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021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iamond Grid 16x9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8326_TF03031015.potx" id="{3D03E32A-101D-4991-8040-890457B668DB}" vid="{F1BB8C7C-F58A-4EC0-851B-3944A6AC187F}"/>
    </a:ext>
  </a:extLst>
</a:theme>
</file>

<file path=ppt/theme/theme2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diamond grid presentation (widescreen)</Template>
  <TotalTime>55</TotalTime>
  <Words>1450</Words>
  <Application>Microsoft Office PowerPoint</Application>
  <PresentationFormat>Širokoúhlá obrazovka</PresentationFormat>
  <Paragraphs>223</Paragraphs>
  <Slides>34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43" baseType="lpstr">
      <vt:lpstr>MS UI Gothic</vt:lpstr>
      <vt:lpstr>Arial</vt:lpstr>
      <vt:lpstr>Arial MT</vt:lpstr>
      <vt:lpstr>Cambria</vt:lpstr>
      <vt:lpstr>Palatino Linotype</vt:lpstr>
      <vt:lpstr>Times New Roman</vt:lpstr>
      <vt:lpstr>Trebuchet MS</vt:lpstr>
      <vt:lpstr>Verdana</vt:lpstr>
      <vt:lpstr>Diamond Grid 16x9</vt:lpstr>
      <vt:lpstr>Motivace</vt:lpstr>
      <vt:lpstr>Motivace</vt:lpstr>
      <vt:lpstr>Motivace</vt:lpstr>
      <vt:lpstr>Prezentace aplikace PowerPoint</vt:lpstr>
      <vt:lpstr>Základní pojmy</vt:lpstr>
      <vt:lpstr>homeostáza</vt:lpstr>
      <vt:lpstr>Regulačnípochody</vt:lpstr>
      <vt:lpstr>Motivace a Motivy</vt:lpstr>
      <vt:lpstr>Motiv</vt:lpstr>
      <vt:lpstr>Teorie motivace</vt:lpstr>
      <vt:lpstr>Teorie motivace</vt:lpstr>
      <vt:lpstr>Regulace tělesné teploty jako homeostatický systém</vt:lpstr>
      <vt:lpstr>Žízeň - homeostatický systém</vt:lpstr>
      <vt:lpstr>Teorie motivace</vt:lpstr>
      <vt:lpstr>Základním kamenem teorie McClellanda je rozlišení těchto tří potřeb:</vt:lpstr>
      <vt:lpstr>McClelland</vt:lpstr>
      <vt:lpstr>Locus of control</vt:lpstr>
      <vt:lpstr>Teorie motivace</vt:lpstr>
      <vt:lpstr>Kognitivní disonance</vt:lpstr>
      <vt:lpstr>Teorie motivace</vt:lpstr>
      <vt:lpstr>Maslow (vs Frankl)</vt:lpstr>
      <vt:lpstr>Viktor Frankl</vt:lpstr>
      <vt:lpstr>Vnitřní x vnější motivace</vt:lpstr>
      <vt:lpstr>úzkost</vt:lpstr>
      <vt:lpstr>Flow fenomen</vt:lpstr>
      <vt:lpstr>Frustrace</vt:lpstr>
      <vt:lpstr>b = f(M, P, h, D)</vt:lpstr>
      <vt:lpstr>B=f(P,E)</vt:lpstr>
      <vt:lpstr>síla - hypotetická funkční proměnná</vt:lpstr>
      <vt:lpstr>Valence</vt:lpstr>
      <vt:lpstr>napětí</vt:lpstr>
      <vt:lpstr>hranice osoby</vt:lpstr>
      <vt:lpstr>efekt Zeigarnikové: poprvé zmíněn v 1927</vt:lpstr>
      <vt:lpstr>Metoda SMART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Tonda Sokol</dc:creator>
  <cp:lastModifiedBy>Tonda Sokol</cp:lastModifiedBy>
  <cp:revision>2</cp:revision>
  <dcterms:created xsi:type="dcterms:W3CDTF">2024-10-09T19:42:33Z</dcterms:created>
  <dcterms:modified xsi:type="dcterms:W3CDTF">2024-10-09T20:44:40Z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