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59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4176D9-FF9E-4DB1-84FA-79E48EB4C785}" v="10" dt="2024-03-13T14:06:11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Palka" userId="b6cbd74cbbe4ec3a" providerId="LiveId" clId="{C64176D9-FF9E-4DB1-84FA-79E48EB4C785}"/>
    <pc:docChg chg="delSld modSld">
      <pc:chgData name="Jakub Palka" userId="b6cbd74cbbe4ec3a" providerId="LiveId" clId="{C64176D9-FF9E-4DB1-84FA-79E48EB4C785}" dt="2024-03-13T14:06:38.204" v="16" actId="20577"/>
      <pc:docMkLst>
        <pc:docMk/>
      </pc:docMkLst>
      <pc:sldChg chg="modSp mod">
        <pc:chgData name="Jakub Palka" userId="b6cbd74cbbe4ec3a" providerId="LiveId" clId="{C64176D9-FF9E-4DB1-84FA-79E48EB4C785}" dt="2024-03-13T14:06:38.204" v="16" actId="20577"/>
        <pc:sldMkLst>
          <pc:docMk/>
          <pc:sldMk cId="1425484314" sldId="258"/>
        </pc:sldMkLst>
        <pc:spChg chg="mod">
          <ac:chgData name="Jakub Palka" userId="b6cbd74cbbe4ec3a" providerId="LiveId" clId="{C64176D9-FF9E-4DB1-84FA-79E48EB4C785}" dt="2024-03-13T14:06:38.204" v="16" actId="20577"/>
          <ac:spMkLst>
            <pc:docMk/>
            <pc:sldMk cId="1425484314" sldId="258"/>
            <ac:spMk id="5" creationId="{4C1E6388-1E10-34D9-8F79-0B6797B86DDE}"/>
          </ac:spMkLst>
        </pc:spChg>
      </pc:sldChg>
      <pc:sldChg chg="modSp modAnim">
        <pc:chgData name="Jakub Palka" userId="b6cbd74cbbe4ec3a" providerId="LiveId" clId="{C64176D9-FF9E-4DB1-84FA-79E48EB4C785}" dt="2024-03-13T14:02:23.375" v="11"/>
        <pc:sldMkLst>
          <pc:docMk/>
          <pc:sldMk cId="3059881405" sldId="259"/>
        </pc:sldMkLst>
        <pc:spChg chg="mod">
          <ac:chgData name="Jakub Palka" userId="b6cbd74cbbe4ec3a" providerId="LiveId" clId="{C64176D9-FF9E-4DB1-84FA-79E48EB4C785}" dt="2024-03-13T14:02:11.162" v="8" actId="313"/>
          <ac:spMkLst>
            <pc:docMk/>
            <pc:sldMk cId="3059881405" sldId="259"/>
            <ac:spMk id="5" creationId="{1C009276-56CF-1C90-3E89-46C35EDC1D45}"/>
          </ac:spMkLst>
        </pc:spChg>
      </pc:sldChg>
      <pc:sldChg chg="del">
        <pc:chgData name="Jakub Palka" userId="b6cbd74cbbe4ec3a" providerId="LiveId" clId="{C64176D9-FF9E-4DB1-84FA-79E48EB4C785}" dt="2024-03-13T14:06:34.241" v="13" actId="47"/>
        <pc:sldMkLst>
          <pc:docMk/>
          <pc:sldMk cId="3587277438" sldId="265"/>
        </pc:sldMkLst>
      </pc:sldChg>
      <pc:sldChg chg="modSp">
        <pc:chgData name="Jakub Palka" userId="b6cbd74cbbe4ec3a" providerId="LiveId" clId="{C64176D9-FF9E-4DB1-84FA-79E48EB4C785}" dt="2024-03-13T14:06:11.695" v="12" actId="20577"/>
        <pc:sldMkLst>
          <pc:docMk/>
          <pc:sldMk cId="66926124" sldId="267"/>
        </pc:sldMkLst>
        <pc:spChg chg="mod">
          <ac:chgData name="Jakub Palka" userId="b6cbd74cbbe4ec3a" providerId="LiveId" clId="{C64176D9-FF9E-4DB1-84FA-79E48EB4C785}" dt="2024-03-13T14:06:11.695" v="12" actId="20577"/>
          <ac:spMkLst>
            <pc:docMk/>
            <pc:sldMk cId="66926124" sldId="267"/>
            <ac:spMk id="5" creationId="{1C009276-56CF-1C90-3E89-46C35EDC1D4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Seminář</a:t>
            </a:r>
            <a:r>
              <a:rPr lang="sk-SK" dirty="0"/>
              <a:t> bk4022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E185A-E7E5-DFA2-C0FB-B09F52E2D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C7B14-5F41-9626-7172-AAB2D48D4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E6E42-46C9-2516-78EB-5EE65F7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Kluzká</a:t>
            </a:r>
            <a:r>
              <a:rPr lang="sk-SK" dirty="0"/>
              <a:t> rovina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009276-56CF-1C90-3E89-46C35EDC1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Tento způsob argumentace je založen na tom, že jeden jev bude vést k jiným škodlivým jevům. Přitom neexistuje žádný důkaz, že tyto škodlivé jevy nějak souvisejí s původním jevem.</a:t>
            </a:r>
          </a:p>
          <a:p>
            <a:endParaRPr lang="cs-CZ" dirty="0"/>
          </a:p>
          <a:p>
            <a:r>
              <a:rPr lang="cs-CZ" dirty="0"/>
              <a:t>„Pokud budeme legalizovat marihuanu, povede to k legalizaci heroinu a celá země se stane semeništěm narkomanů.“</a:t>
            </a:r>
          </a:p>
        </p:txBody>
      </p:sp>
    </p:spTree>
    <p:extLst>
      <p:ext uri="{BB962C8B-B14F-4D97-AF65-F5344CB8AC3E}">
        <p14:creationId xmlns:p14="http://schemas.microsoft.com/office/powerpoint/2010/main" val="38206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E185A-E7E5-DFA2-C0FB-B09F52E2D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C7B14-5F41-9626-7172-AAB2D48D4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E6E42-46C9-2516-78EB-5EE65F7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Unáhlené </a:t>
            </a:r>
            <a:r>
              <a:rPr lang="sk-SK" dirty="0" err="1"/>
              <a:t>zobecnění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009276-56CF-1C90-3E89-46C35EDC1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Usuzování na vlastnosti celku na základě příliš malého vzorku. </a:t>
            </a:r>
          </a:p>
          <a:p>
            <a:endParaRPr lang="cs-CZ" dirty="0"/>
          </a:p>
          <a:p>
            <a:r>
              <a:rPr lang="cs-CZ" dirty="0"/>
              <a:t>„Studenti jsou hrozně líní. Znám jednoho a ten celé dny nic nedělá a jen hraje počítačové hry!“</a:t>
            </a:r>
          </a:p>
        </p:txBody>
      </p:sp>
    </p:spTree>
    <p:extLst>
      <p:ext uri="{BB962C8B-B14F-4D97-AF65-F5344CB8AC3E}">
        <p14:creationId xmlns:p14="http://schemas.microsoft.com/office/powerpoint/2010/main" val="6692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E8ED3A-855B-983B-6C29-D18877D0E4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Mgr. Jakub Palka 469781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03D129-35EC-538E-F599-2047E1C683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D8ED1E-9BCE-53B2-245F-6DD140820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Argumentační klam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B4EB81E-DE2A-F55C-2D33-85E245F4A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výrok, jehož smyslem je porazit či přesvědčit oponenta bez ohledu na pravdivost zastávaných názorů.</a:t>
            </a:r>
          </a:p>
          <a:p>
            <a:r>
              <a:rPr lang="cs-CZ" dirty="0"/>
              <a:t>Podstatou argumentačního klamu bývá nenápadné porušení pravidel logického důkazu, působení na emoce místo na rozum, případně obojí.</a:t>
            </a:r>
          </a:p>
          <a:p>
            <a:r>
              <a:rPr lang="cs-CZ" dirty="0"/>
              <a:t>Argumentační klamy bývají oblíbenou součástí argumentace propagandy a manipulátorů.</a:t>
            </a:r>
          </a:p>
        </p:txBody>
      </p:sp>
    </p:spTree>
    <p:extLst>
      <p:ext uri="{BB962C8B-B14F-4D97-AF65-F5344CB8AC3E}">
        <p14:creationId xmlns:p14="http://schemas.microsoft.com/office/powerpoint/2010/main" val="357809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32F5F0-A1D9-9517-A6CD-E3536ECB52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61EA8B-D0FE-5ABE-9441-5E0F04C8FB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CC8DDC-F04D-12E6-92FB-95E5C4E03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87575"/>
            <a:ext cx="10753200" cy="451576"/>
          </a:xfrm>
        </p:spPr>
        <p:txBody>
          <a:bodyPr/>
          <a:lstStyle/>
          <a:p>
            <a:r>
              <a:rPr lang="sk-SK" dirty="0"/>
              <a:t>Argumentační klam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1E6388-1E10-34D9-8F79-0B6797B86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13576"/>
            <a:ext cx="10753200" cy="4139998"/>
          </a:xfrm>
        </p:spPr>
        <p:txBody>
          <a:bodyPr/>
          <a:lstStyle/>
          <a:p>
            <a:r>
              <a:rPr lang="sk-SK" dirty="0" err="1"/>
              <a:t>Nereprezentativní</a:t>
            </a:r>
            <a:r>
              <a:rPr lang="sk-SK" dirty="0"/>
              <a:t> </a:t>
            </a:r>
            <a:r>
              <a:rPr lang="sk-SK" dirty="0" err="1"/>
              <a:t>vzorek</a:t>
            </a:r>
            <a:endParaRPr lang="sk-SK" dirty="0"/>
          </a:p>
          <a:p>
            <a:r>
              <a:rPr lang="sk-SK" dirty="0"/>
              <a:t>Argument ad </a:t>
            </a:r>
            <a:r>
              <a:rPr lang="sk-SK" dirty="0" err="1"/>
              <a:t>populum</a:t>
            </a:r>
            <a:endParaRPr lang="sk-SK" dirty="0"/>
          </a:p>
          <a:p>
            <a:r>
              <a:rPr lang="sk-SK" dirty="0" err="1"/>
              <a:t>Statistický</a:t>
            </a:r>
            <a:r>
              <a:rPr lang="sk-SK" dirty="0"/>
              <a:t> </a:t>
            </a:r>
            <a:r>
              <a:rPr lang="sk-SK" dirty="0" err="1"/>
              <a:t>sylogismus</a:t>
            </a:r>
            <a:endParaRPr lang="sk-SK" dirty="0"/>
          </a:p>
          <a:p>
            <a:r>
              <a:rPr lang="sk-SK" dirty="0"/>
              <a:t>Dvojitá otázka</a:t>
            </a:r>
          </a:p>
          <a:p>
            <a:r>
              <a:rPr lang="sk-SK" dirty="0"/>
              <a:t>Argument </a:t>
            </a:r>
            <a:r>
              <a:rPr lang="sk-SK" dirty="0" err="1"/>
              <a:t>klacku</a:t>
            </a:r>
            <a:endParaRPr lang="sk-SK" dirty="0"/>
          </a:p>
          <a:p>
            <a:r>
              <a:rPr lang="sk-SK" dirty="0" err="1"/>
              <a:t>Falešné</a:t>
            </a:r>
            <a:r>
              <a:rPr lang="sk-SK" dirty="0"/>
              <a:t> dilema</a:t>
            </a:r>
          </a:p>
          <a:p>
            <a:r>
              <a:rPr lang="sk-SK" dirty="0" err="1"/>
              <a:t>Kluzká</a:t>
            </a:r>
            <a:r>
              <a:rPr lang="sk-SK" dirty="0"/>
              <a:t> rovina</a:t>
            </a:r>
          </a:p>
          <a:p>
            <a:r>
              <a:rPr lang="sk-SK" dirty="0"/>
              <a:t>Unáhlené </a:t>
            </a:r>
            <a:r>
              <a:rPr lang="sk-SK" dirty="0" err="1"/>
              <a:t>zobecnění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48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E185A-E7E5-DFA2-C0FB-B09F52E2D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C7B14-5F41-9626-7172-AAB2D48D4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E6E42-46C9-2516-78EB-5EE65F7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Nereprezentativní</a:t>
            </a:r>
            <a:r>
              <a:rPr lang="sk-SK" dirty="0"/>
              <a:t> </a:t>
            </a:r>
            <a:r>
              <a:rPr lang="sk-SK" dirty="0" err="1"/>
              <a:t>vzorek</a:t>
            </a:r>
            <a:br>
              <a:rPr lang="sk-SK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009276-56CF-1C90-3E89-46C35EDC1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Vzorek, na jehož znalosti zakládáme svou úvahu, je třeba i poměrně velký, ale neodpovídá rozložení celku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. </a:t>
            </a:r>
          </a:p>
          <a:p>
            <a:endParaRPr lang="cs-CZ" dirty="0">
              <a:solidFill>
                <a:srgbClr val="1F1F1F"/>
              </a:solidFill>
              <a:latin typeface="Google Sans"/>
            </a:endParaRPr>
          </a:p>
          <a:p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,,Bleskový průzkum veřejného mínění, provedený dnes odpoledne ve foyer obchodu Hugo Boss, prokázal, že Češi považují svoji životní úroveň za uspokojivou.“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83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E185A-E7E5-DFA2-C0FB-B09F52E2D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C7B14-5F41-9626-7172-AAB2D48D4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E6E42-46C9-2516-78EB-5EE65F7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Argument ad </a:t>
            </a:r>
            <a:r>
              <a:rPr lang="sk-SK" dirty="0" err="1"/>
              <a:t>populum</a:t>
            </a:r>
            <a:br>
              <a:rPr lang="sk-SK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009276-56CF-1C90-3E89-46C35EDC1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Mluvčí se snaží získat přijetí svého tvrzení důrazem na velkou skupinu lidí.</a:t>
            </a:r>
          </a:p>
          <a:p>
            <a:endParaRPr lang="cs-CZ" dirty="0"/>
          </a:p>
          <a:p>
            <a:r>
              <a:rPr lang="cs-CZ" dirty="0"/>
              <a:t>„Bible musí být pravdivá. Milióny lidí jsou o tom pevně přesvědčeny. Chcete jim snad tvrdit, že se všichni mýlí?“</a:t>
            </a:r>
          </a:p>
        </p:txBody>
      </p:sp>
    </p:spTree>
    <p:extLst>
      <p:ext uri="{BB962C8B-B14F-4D97-AF65-F5344CB8AC3E}">
        <p14:creationId xmlns:p14="http://schemas.microsoft.com/office/powerpoint/2010/main" val="352499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E185A-E7E5-DFA2-C0FB-B09F52E2D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C7B14-5F41-9626-7172-AAB2D48D4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E6E42-46C9-2516-78EB-5EE65F7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Statistický</a:t>
            </a:r>
            <a:r>
              <a:rPr lang="sk-SK" dirty="0"/>
              <a:t> </a:t>
            </a:r>
            <a:r>
              <a:rPr lang="sk-SK" dirty="0" err="1"/>
              <a:t>sylogismus</a:t>
            </a:r>
            <a:br>
              <a:rPr lang="sk-SK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009276-56CF-1C90-3E89-46C35EDC1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Klamy vyplývající z nepřiměřeného, absolutního zobecnění, ze záměny platnosti obecných pravidel a jejich výjimek.</a:t>
            </a:r>
          </a:p>
          <a:p>
            <a:endParaRPr lang="cs-CZ" dirty="0"/>
          </a:p>
          <a:p>
            <a:r>
              <a:rPr lang="cs-CZ" dirty="0"/>
              <a:t>,,Lomikar z Kozojed pil a kouřil a dožil se sto pěti let. Chcete-li se dožít sto pěti let, musíte pít a kouřit.“ </a:t>
            </a:r>
          </a:p>
        </p:txBody>
      </p:sp>
    </p:spTree>
    <p:extLst>
      <p:ext uri="{BB962C8B-B14F-4D97-AF65-F5344CB8AC3E}">
        <p14:creationId xmlns:p14="http://schemas.microsoft.com/office/powerpoint/2010/main" val="158182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E185A-E7E5-DFA2-C0FB-B09F52E2D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C7B14-5F41-9626-7172-AAB2D48D4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E6E42-46C9-2516-78EB-5EE65F7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Dvojitá (</a:t>
            </a:r>
            <a:r>
              <a:rPr lang="sk-SK" dirty="0" err="1"/>
              <a:t>sloučená</a:t>
            </a:r>
            <a:r>
              <a:rPr lang="sk-SK" dirty="0"/>
              <a:t>) otázka</a:t>
            </a:r>
            <a:br>
              <a:rPr lang="sk-SK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009276-56CF-1C90-3E89-46C35EDC1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 otázka obsahující ve skutečnosti otázky dvě tak, že jakákoliv odpověď dostane reagujícího do nežádoucí situace.</a:t>
            </a:r>
          </a:p>
          <a:p>
            <a:endParaRPr lang="cs-CZ" dirty="0"/>
          </a:p>
          <a:p>
            <a:r>
              <a:rPr lang="cs-CZ" dirty="0"/>
              <a:t>„Už jste přestal bít svou ženu?“ </a:t>
            </a:r>
          </a:p>
        </p:txBody>
      </p:sp>
    </p:spTree>
    <p:extLst>
      <p:ext uri="{BB962C8B-B14F-4D97-AF65-F5344CB8AC3E}">
        <p14:creationId xmlns:p14="http://schemas.microsoft.com/office/powerpoint/2010/main" val="151980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E185A-E7E5-DFA2-C0FB-B09F52E2D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C7B14-5F41-9626-7172-AAB2D48D4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E6E42-46C9-2516-78EB-5EE65F7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Argument </a:t>
            </a:r>
            <a:r>
              <a:rPr lang="sk-SK" dirty="0" err="1"/>
              <a:t>klacku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009276-56CF-1C90-3E89-46C35EDC1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klamu: místo zdůvodnění přesvědčíme nepříjemnými důsledky, které vyvstanou, jestliže nebude souhlasit.</a:t>
            </a:r>
          </a:p>
          <a:p>
            <a:endParaRPr lang="cs-CZ" dirty="0"/>
          </a:p>
          <a:p>
            <a:r>
              <a:rPr lang="cs-CZ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,,Jsem si jist, že se u vás najde trocha peněz, které nám můžete půjčit.“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6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E185A-E7E5-DFA2-C0FB-B09F52E2D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dirty="0"/>
              <a:t>Mgr. Jakub Palka 469781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8C7B14-5F41-9626-7172-AAB2D48D4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8E6E42-46C9-2516-78EB-5EE65F7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Falešné</a:t>
            </a:r>
            <a:r>
              <a:rPr lang="sk-SK" dirty="0"/>
              <a:t> dilema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009276-56CF-1C90-3E89-46C35EDC1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Falešné dilema vyvolává dojem, že existují pouze dvě (nebo tři, či více) možností tam, kde jich je ve skutečnosti celá škála.</a:t>
            </a:r>
          </a:p>
          <a:p>
            <a:endParaRPr lang="cs-CZ" dirty="0"/>
          </a:p>
          <a:p>
            <a:r>
              <a:rPr lang="cs-CZ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,,Buď jsi s námi, nebo proti nám.“</a:t>
            </a:r>
          </a:p>
          <a:p>
            <a:r>
              <a:rPr lang="pl-PL" i="1" dirty="0"/>
              <a:t>,,Buď na to máš, nebo jsi zbabělec.”</a:t>
            </a:r>
            <a:endParaRPr lang="pl-PL" dirty="0"/>
          </a:p>
          <a:p>
            <a:endParaRPr lang="cs-CZ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88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607973-07EA-4BED-B39E-328475453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5867BE-371A-4FE6-B113-625527BE27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BD0C30-98F7-417C-B6F9-70600C98ABF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56</TotalTime>
  <Words>476</Words>
  <Application>Microsoft Office PowerPoint</Application>
  <PresentationFormat>Širokoúhlá obrazovka</PresentationFormat>
  <Paragraphs>69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Google Sans</vt:lpstr>
      <vt:lpstr>Tahoma</vt:lpstr>
      <vt:lpstr>Wingdings</vt:lpstr>
      <vt:lpstr>Prezentace_MU_CZ</vt:lpstr>
      <vt:lpstr>Seminář bk4022</vt:lpstr>
      <vt:lpstr>Argumentační klam</vt:lpstr>
      <vt:lpstr>Argumentační klam</vt:lpstr>
      <vt:lpstr>Nereprezentativní vzorek </vt:lpstr>
      <vt:lpstr>Argument ad populum </vt:lpstr>
      <vt:lpstr>Statistický sylogismus </vt:lpstr>
      <vt:lpstr>Dvojitá (sloučená) otázka </vt:lpstr>
      <vt:lpstr>Argument klacku</vt:lpstr>
      <vt:lpstr>Falešné dilema</vt:lpstr>
      <vt:lpstr>Kluzká rovina</vt:lpstr>
      <vt:lpstr>Unáhlené zobecnění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bk4022</dc:title>
  <dc:creator>Jakub Palka</dc:creator>
  <cp:lastModifiedBy>Jakub Palka</cp:lastModifiedBy>
  <cp:revision>1</cp:revision>
  <cp:lastPrinted>1601-01-01T00:00:00Z</cp:lastPrinted>
  <dcterms:created xsi:type="dcterms:W3CDTF">2023-10-05T19:56:52Z</dcterms:created>
  <dcterms:modified xsi:type="dcterms:W3CDTF">2024-03-13T14:06:43Z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