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82" r:id="rId13"/>
    <p:sldId id="271" r:id="rId14"/>
    <p:sldId id="272" r:id="rId15"/>
    <p:sldId id="273" r:id="rId16"/>
    <p:sldId id="274" r:id="rId17"/>
    <p:sldId id="275" r:id="rId1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3o85G-N0T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du.ceskatelevize.cz/video/2734-neverbalni-komunikace-rec-tel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Pedagogická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0872E5-72AD-42F3-A623-EA6736701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2BC7F6-CF15-4389-B1E6-2735C4711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3. Neverbální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78B714-4F61-4B7E-9652-1FD7122B7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4905"/>
            <a:ext cx="11082794" cy="43970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Komunikace činem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bezeslovná reakce na konkrétní situaci formou </a:t>
            </a:r>
            <a:br>
              <a:rPr lang="cs-CZ" sz="3200" dirty="0"/>
            </a:br>
            <a:r>
              <a:rPr lang="cs-CZ" sz="3200" b="1" dirty="0">
                <a:solidFill>
                  <a:srgbClr val="0000DC"/>
                </a:solidFill>
              </a:rPr>
              <a:t>praktického činu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bývá </a:t>
            </a:r>
            <a:r>
              <a:rPr lang="cs-CZ" sz="3200" b="1" dirty="0"/>
              <a:t>efektivní</a:t>
            </a:r>
            <a:r>
              <a:rPr lang="cs-CZ" sz="3200" dirty="0"/>
              <a:t> a </a:t>
            </a:r>
            <a:r>
              <a:rPr lang="cs-CZ" sz="3200" b="1" dirty="0"/>
              <a:t>rychlá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příklady: </a:t>
            </a:r>
            <a:br>
              <a:rPr lang="cs-CZ" sz="3200" dirty="0"/>
            </a:br>
            <a:r>
              <a:rPr lang="cs-CZ" sz="3200" dirty="0"/>
              <a:t>- rychlé zaujetí určitého postoje </a:t>
            </a:r>
            <a:br>
              <a:rPr lang="cs-CZ" sz="3200" dirty="0"/>
            </a:br>
            <a:r>
              <a:rPr lang="cs-CZ" sz="3200" dirty="0"/>
              <a:t>- dynamické přiblížení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4925613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4EAE44-41EA-4ACB-A745-E5F7D71D6D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6FD69D-CE99-49F5-8A8B-2D8DA0DE1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12" y="385452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3B7D69B-2C81-40FB-AC5A-7683A26F9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19" y="994396"/>
            <a:ext cx="11261929" cy="508094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Literatura </a:t>
            </a:r>
            <a:r>
              <a:rPr lang="cs-CZ" sz="3200" dirty="0"/>
              <a:t>– především </a:t>
            </a:r>
            <a:r>
              <a:rPr lang="cs-CZ" sz="3200" b="1" dirty="0">
                <a:solidFill>
                  <a:srgbClr val="F01928"/>
                </a:solidFill>
              </a:rPr>
              <a:t>komunikace ve výuce</a:t>
            </a:r>
            <a:r>
              <a:rPr lang="cs-CZ" sz="3200" dirty="0"/>
              <a:t>, ale možnost aplikace do dalších edukačních a sociálních situací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PEN</a:t>
            </a:r>
            <a:r>
              <a:rPr lang="cs-CZ" sz="3200" dirty="0"/>
              <a:t> – s. 189–193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Cangelosi</a:t>
            </a:r>
            <a:r>
              <a:rPr lang="cs-CZ" sz="3200" dirty="0"/>
              <a:t>, J. S. (2006). </a:t>
            </a:r>
            <a:r>
              <a:rPr lang="cs-CZ" sz="3200" i="1" dirty="0"/>
              <a:t>Strategie řízení třídy </a:t>
            </a:r>
            <a:r>
              <a:rPr lang="cs-CZ" sz="3200" dirty="0"/>
              <a:t>(4. vydání). Portál. (4. kapitola)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Mareš, J., &amp; Křivohlavý, J. (1995). </a:t>
            </a:r>
            <a:r>
              <a:rPr lang="cs-CZ" sz="3200" i="1" dirty="0"/>
              <a:t>Komunikace ve škole</a:t>
            </a:r>
            <a:r>
              <a:rPr lang="cs-CZ" sz="3200" dirty="0"/>
              <a:t>. Masarykova univerzita, Centrum pro další vzdělávání učitelů.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 err="1"/>
              <a:t>Šeďová</a:t>
            </a:r>
            <a:r>
              <a:rPr lang="cs-CZ" sz="3200" dirty="0"/>
              <a:t>, K. et al. (2019). </a:t>
            </a:r>
            <a:r>
              <a:rPr lang="cs-CZ" sz="3200" i="1" dirty="0"/>
              <a:t>Výuková komunikace</a:t>
            </a:r>
            <a:r>
              <a:rPr lang="cs-CZ" sz="3200" dirty="0"/>
              <a:t>.  Masarykova univerzita.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60158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995789-9BA0-4502-9C46-E1FE28603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AF620B-8BCB-4C23-BEE3-0248008E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23EF0F3-86FE-4D56-AFC5-F76BB24DC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1015138"/>
            <a:ext cx="11654726" cy="52128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jde o </a:t>
            </a:r>
            <a:r>
              <a:rPr lang="cs-CZ" sz="3200" b="1" dirty="0"/>
              <a:t>záměrnou</a:t>
            </a:r>
            <a:r>
              <a:rPr lang="cs-CZ" sz="3200" dirty="0"/>
              <a:t> komunikaci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probíhá v rámci </a:t>
            </a:r>
            <a:r>
              <a:rPr lang="cs-CZ" sz="3200" b="1" dirty="0"/>
              <a:t>edukačního </a:t>
            </a:r>
            <a:r>
              <a:rPr lang="cs-CZ" sz="3200" dirty="0"/>
              <a:t>(výchovně-vzdělávacího) procesu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využívá komunikaci </a:t>
            </a:r>
            <a:r>
              <a:rPr lang="cs-CZ" sz="3200" b="1" dirty="0"/>
              <a:t>verbální </a:t>
            </a:r>
            <a:r>
              <a:rPr lang="cs-CZ" sz="3200" dirty="0"/>
              <a:t>(ústní nebo písemnou), </a:t>
            </a:r>
            <a:r>
              <a:rPr lang="cs-CZ" sz="3200" b="1" dirty="0"/>
              <a:t>neverbální </a:t>
            </a:r>
            <a:r>
              <a:rPr lang="cs-CZ" sz="3200" dirty="0"/>
              <a:t>i </a:t>
            </a:r>
            <a:r>
              <a:rPr lang="cs-CZ" sz="3200" b="1" dirty="0"/>
              <a:t>činem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usměrňuje průběh edukačního (vzdělávacího) procesu (v rámci výuky, vzdělávání dospělých, zájmové vzdělávání, tréninku, …)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má charakter </a:t>
            </a:r>
            <a:r>
              <a:rPr lang="cs-CZ" sz="3200" b="1" dirty="0">
                <a:solidFill>
                  <a:srgbClr val="0000DC"/>
                </a:solidFill>
              </a:rPr>
              <a:t>interakce mezi edukátorem a </a:t>
            </a:r>
            <a:r>
              <a:rPr lang="cs-CZ" sz="3200" b="1" dirty="0" err="1">
                <a:solidFill>
                  <a:srgbClr val="0000DC"/>
                </a:solidFill>
              </a:rPr>
              <a:t>edukanty</a:t>
            </a:r>
            <a:r>
              <a:rPr lang="cs-CZ" sz="3200" dirty="0"/>
              <a:t> + navzájem </a:t>
            </a:r>
            <a:r>
              <a:rPr lang="cs-CZ" sz="3200" b="1" dirty="0">
                <a:solidFill>
                  <a:srgbClr val="0000DC"/>
                </a:solidFill>
              </a:rPr>
              <a:t>mezi všemi </a:t>
            </a:r>
            <a:r>
              <a:rPr lang="cs-CZ" sz="3200" dirty="0"/>
              <a:t>účastníky = vzájemná výměna informací (faktů, názorů, pocitů, postojů, …) </a:t>
            </a:r>
          </a:p>
        </p:txBody>
      </p:sp>
    </p:spTree>
    <p:extLst>
      <p:ext uri="{BB962C8B-B14F-4D97-AF65-F5344CB8AC3E}">
        <p14:creationId xmlns:p14="http://schemas.microsoft.com/office/powerpoint/2010/main" val="3607867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9B2686-629B-42F3-9B22-17B0A266A9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96F667-696D-45A0-9DB4-B77B2323E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B4C68DA-52F1-43C3-A897-6287E8953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64" y="971330"/>
            <a:ext cx="11778712" cy="504976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respektuje</a:t>
            </a:r>
            <a:r>
              <a:rPr lang="cs-CZ" sz="3200" dirty="0"/>
              <a:t> sociální </a:t>
            </a:r>
            <a:r>
              <a:rPr lang="cs-CZ" sz="3200" b="1" dirty="0"/>
              <a:t>role</a:t>
            </a:r>
            <a:r>
              <a:rPr lang="cs-CZ" sz="3200" dirty="0"/>
              <a:t> účastníků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většinou ji </a:t>
            </a:r>
            <a:r>
              <a:rPr lang="cs-CZ" sz="3200" b="1" dirty="0"/>
              <a:t>řídí edukátor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dodržuje</a:t>
            </a:r>
            <a:r>
              <a:rPr lang="cs-CZ" sz="3200" dirty="0"/>
              <a:t> (často vymezená) </a:t>
            </a:r>
            <a:r>
              <a:rPr lang="cs-CZ" sz="3200" b="1" dirty="0">
                <a:solidFill>
                  <a:srgbClr val="0000DC"/>
                </a:solidFill>
              </a:rPr>
              <a:t>komunikační pravidla </a:t>
            </a:r>
            <a:r>
              <a:rPr lang="cs-CZ" sz="3200" dirty="0"/>
              <a:t>(kdo a kdy hovoří a poslouchá, </a:t>
            </a:r>
            <a:r>
              <a:rPr lang="cs-CZ" sz="3200" b="1" dirty="0">
                <a:solidFill>
                  <a:srgbClr val="0000DC"/>
                </a:solidFill>
              </a:rPr>
              <a:t>nelegální komunikace </a:t>
            </a:r>
            <a:r>
              <a:rPr lang="cs-CZ" sz="3200" dirty="0"/>
              <a:t>– např. napovídání)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zaměřuje se na </a:t>
            </a:r>
            <a:r>
              <a:rPr lang="cs-CZ" sz="3200" b="1" dirty="0">
                <a:solidFill>
                  <a:srgbClr val="F01928"/>
                </a:solidFill>
              </a:rPr>
              <a:t>dosažení edukačních</a:t>
            </a:r>
            <a:r>
              <a:rPr lang="cs-CZ" sz="3200" dirty="0"/>
              <a:t> (vzdělávacích) </a:t>
            </a:r>
            <a:r>
              <a:rPr lang="cs-CZ" sz="3200" b="1" dirty="0">
                <a:solidFill>
                  <a:srgbClr val="F01928"/>
                </a:solidFill>
              </a:rPr>
              <a:t>cílů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týká se na primárně vymezeného – stanoveného – </a:t>
            </a:r>
            <a:r>
              <a:rPr lang="cs-CZ" sz="3200" b="1" dirty="0">
                <a:solidFill>
                  <a:srgbClr val="0000DC"/>
                </a:solidFill>
              </a:rPr>
              <a:t>obsahu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pomáhá</a:t>
            </a:r>
            <a:r>
              <a:rPr lang="cs-CZ" sz="3200" dirty="0"/>
              <a:t> </a:t>
            </a:r>
            <a:r>
              <a:rPr lang="cs-CZ" sz="3200" dirty="0" err="1"/>
              <a:t>edukantům</a:t>
            </a:r>
            <a:r>
              <a:rPr lang="cs-CZ" sz="3200" dirty="0"/>
              <a:t> zvládnout/splnit edukační (vzdělávací) cíle </a:t>
            </a:r>
          </a:p>
        </p:txBody>
      </p:sp>
    </p:spTree>
    <p:extLst>
      <p:ext uri="{BB962C8B-B14F-4D97-AF65-F5344CB8AC3E}">
        <p14:creationId xmlns:p14="http://schemas.microsoft.com/office/powerpoint/2010/main" val="366105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9B6EE0A-DA7D-4FAD-A75F-4119F4E1AC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FFBAD9-DE7B-45C5-9EE3-096B5BA08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59068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2F203E-5F61-44B8-B0F7-039C7E8D6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55" y="833623"/>
            <a:ext cx="11403471" cy="527139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Specifika pedagogické komunikace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ovlivňuje</a:t>
            </a:r>
            <a:r>
              <a:rPr lang="cs-CZ" sz="3200" dirty="0"/>
              <a:t> podstatným způsobem </a:t>
            </a:r>
            <a:r>
              <a:rPr lang="cs-CZ" sz="3200" b="1" dirty="0">
                <a:solidFill>
                  <a:srgbClr val="0000DC"/>
                </a:solidFill>
              </a:rPr>
              <a:t>kvalitu </a:t>
            </a:r>
            <a:r>
              <a:rPr lang="cs-CZ" sz="3200" dirty="0"/>
              <a:t>a </a:t>
            </a:r>
            <a:r>
              <a:rPr lang="cs-CZ" sz="3200" b="1" dirty="0">
                <a:solidFill>
                  <a:srgbClr val="0000DC"/>
                </a:solidFill>
              </a:rPr>
              <a:t>efektivitu</a:t>
            </a:r>
            <a:r>
              <a:rPr lang="cs-CZ" sz="3200" dirty="0"/>
              <a:t> edukačního procesu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sehrává </a:t>
            </a:r>
            <a:r>
              <a:rPr lang="cs-CZ" sz="3200" b="1" dirty="0">
                <a:solidFill>
                  <a:srgbClr val="0000DC"/>
                </a:solidFill>
              </a:rPr>
              <a:t>klíčovou roli </a:t>
            </a:r>
            <a:r>
              <a:rPr lang="cs-CZ" sz="3200" dirty="0"/>
              <a:t>ve vztahu k </a:t>
            </a:r>
            <a:r>
              <a:rPr lang="cs-CZ" sz="3200" b="1" dirty="0">
                <a:solidFill>
                  <a:srgbClr val="F01928"/>
                </a:solidFill>
              </a:rPr>
              <a:t>učení</a:t>
            </a:r>
            <a:r>
              <a:rPr lang="cs-CZ" sz="3200" dirty="0"/>
              <a:t> a rozvoj kompetencí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naplňuje profesní etické požadavky (viz </a:t>
            </a:r>
            <a:r>
              <a:rPr lang="cs-CZ" sz="3200" b="1" dirty="0">
                <a:solidFill>
                  <a:srgbClr val="0000DC"/>
                </a:solidFill>
              </a:rPr>
              <a:t>osobnostní kompetence </a:t>
            </a:r>
            <a:r>
              <a:rPr lang="cs-CZ" sz="3200" b="1" dirty="0" err="1">
                <a:solidFill>
                  <a:srgbClr val="0000DC"/>
                </a:solidFill>
              </a:rPr>
              <a:t>edukátora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empatie, takt, objektivita, trpělivost, pozitivní orientace, tolerance, …)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zprostředkovává současně </a:t>
            </a:r>
            <a:r>
              <a:rPr lang="cs-CZ" sz="3200" b="1" dirty="0"/>
              <a:t>mezilidskou interakci </a:t>
            </a:r>
            <a:br>
              <a:rPr lang="cs-CZ" sz="3200" dirty="0"/>
            </a:br>
            <a:r>
              <a:rPr lang="cs-CZ" sz="3200" dirty="0"/>
              <a:t>(mj. i v emocionální rovině)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je </a:t>
            </a:r>
            <a:r>
              <a:rPr lang="cs-CZ" sz="3200" b="1" dirty="0"/>
              <a:t>determinována </a:t>
            </a:r>
            <a:r>
              <a:rPr lang="cs-CZ" sz="3200" dirty="0"/>
              <a:t>konkrétním psychosociálním klimatem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současně toto klima utváří </a:t>
            </a:r>
          </a:p>
          <a:p>
            <a:pPr>
              <a:lnSpc>
                <a:spcPts val="3200"/>
              </a:lnSpc>
              <a:spcBef>
                <a:spcPts val="6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118143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673236-E698-4017-B357-468730618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55AAD9-D901-417A-8589-A2203A4F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41770"/>
            <a:ext cx="10753200" cy="451576"/>
          </a:xfrm>
        </p:spPr>
        <p:txBody>
          <a:bodyPr/>
          <a:lstStyle/>
          <a:p>
            <a:r>
              <a:rPr lang="cs-CZ" sz="4000" dirty="0"/>
              <a:t>4. Pedagogická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D5F13D-3F93-4244-ABD5-CCB5984CD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03089"/>
            <a:ext cx="10753200" cy="51769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01928"/>
                </a:solidFill>
              </a:rPr>
              <a:t>Typy pedagogické komunikace: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podrobně připravená </a:t>
            </a:r>
            <a:r>
              <a:rPr lang="cs-CZ" sz="3200" dirty="0"/>
              <a:t>komunikace </a:t>
            </a:r>
            <a:br>
              <a:rPr lang="cs-CZ" sz="3200" dirty="0"/>
            </a:br>
            <a:r>
              <a:rPr lang="cs-CZ" sz="3200" dirty="0"/>
              <a:t>(např. detailní písemná příprava na výuku) – </a:t>
            </a:r>
            <a:br>
              <a:rPr lang="cs-CZ" sz="3200" dirty="0"/>
            </a:br>
            <a:r>
              <a:rPr lang="cs-CZ" sz="3200" dirty="0"/>
              <a:t>typická spíše pro formální (školní) vzdělávání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rámcově připravená </a:t>
            </a:r>
            <a:r>
              <a:rPr lang="cs-CZ" sz="3200" dirty="0"/>
              <a:t>komunikace (vymezení hlavních cílů, forem, metod a prostředků) – typická pro mimoškolní a zájmové vzdělávání, sportovní trénink, …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nepřipravená komunikace </a:t>
            </a:r>
            <a:r>
              <a:rPr lang="cs-CZ" sz="3200" dirty="0"/>
              <a:t>– edukátor musí reagovat </a:t>
            </a:r>
            <a:br>
              <a:rPr lang="cs-CZ" sz="3200" dirty="0"/>
            </a:br>
            <a:r>
              <a:rPr lang="cs-CZ" sz="3200" dirty="0"/>
              <a:t>a profesionálně řešit neočekávané situace </a:t>
            </a:r>
          </a:p>
        </p:txBody>
      </p:sp>
    </p:spTree>
    <p:extLst>
      <p:ext uri="{BB962C8B-B14F-4D97-AF65-F5344CB8AC3E}">
        <p14:creationId xmlns:p14="http://schemas.microsoft.com/office/powerpoint/2010/main" val="15057799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927087-3777-48D4-8081-4039EDF176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AAE176-1AE6-464F-9E52-D4E6AC1D8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692" y="378000"/>
            <a:ext cx="10884508" cy="451576"/>
          </a:xfrm>
        </p:spPr>
        <p:txBody>
          <a:bodyPr/>
          <a:lstStyle/>
          <a:p>
            <a:r>
              <a:rPr lang="cs-CZ" sz="4000" dirty="0"/>
              <a:t>4. Pedagogická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4C1C72-630C-4542-B73E-0D4874FE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1" y="1069145"/>
            <a:ext cx="11589436" cy="515885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Principy funkční pedagogické komunikace: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kooperace</a:t>
            </a:r>
            <a:r>
              <a:rPr lang="cs-CZ" sz="3200" b="1" dirty="0"/>
              <a:t> </a:t>
            </a:r>
            <a:r>
              <a:rPr lang="cs-CZ" sz="3200" dirty="0"/>
              <a:t>– spolupracuj s partnery, formuluj repliky, …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kvantity </a:t>
            </a:r>
            <a:r>
              <a:rPr lang="cs-CZ" sz="3200" dirty="0"/>
              <a:t>– řekni, co je nezbytné = </a:t>
            </a:r>
            <a:br>
              <a:rPr lang="cs-CZ" sz="3200" dirty="0"/>
            </a:br>
            <a:r>
              <a:rPr lang="cs-CZ" sz="3200" dirty="0"/>
              <a:t>informativní a úsporné sdělení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kvality </a:t>
            </a:r>
            <a:r>
              <a:rPr lang="cs-CZ" sz="3200" dirty="0"/>
              <a:t>– neříkej nic, pro co nemáš dostatek důkazů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relevance </a:t>
            </a:r>
            <a:r>
              <a:rPr lang="cs-CZ" sz="3200" dirty="0"/>
              <a:t>– řekni to, co je aktuálně důležité </a:t>
            </a:r>
            <a:br>
              <a:rPr lang="cs-CZ" sz="3200" dirty="0"/>
            </a:br>
            <a:r>
              <a:rPr lang="cs-CZ" sz="3200" dirty="0"/>
              <a:t>a vhodné </a:t>
            </a:r>
          </a:p>
          <a:p>
            <a:pPr marL="586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maxima způsobu </a:t>
            </a:r>
            <a:r>
              <a:rPr lang="cs-CZ" sz="3200" dirty="0"/>
              <a:t>– vyjadřuj se jasně, srozumitelně, </a:t>
            </a:r>
            <a:br>
              <a:rPr lang="cs-CZ" sz="3200" dirty="0"/>
            </a:br>
            <a:r>
              <a:rPr lang="cs-CZ" sz="3200" dirty="0"/>
              <a:t>přesně a jednoznačně </a:t>
            </a:r>
          </a:p>
        </p:txBody>
      </p:sp>
    </p:spTree>
    <p:extLst>
      <p:ext uri="{BB962C8B-B14F-4D97-AF65-F5344CB8AC3E}">
        <p14:creationId xmlns:p14="http://schemas.microsoft.com/office/powerpoint/2010/main" val="3667527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1A4043-E5E0-4D3B-8A83-E588EFC863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B064A8-9D76-4FF5-BB47-3040E2409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668" y="418455"/>
            <a:ext cx="11149600" cy="5865122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Dobrý edukátor: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podporuje</a:t>
            </a:r>
            <a:r>
              <a:rPr lang="cs-CZ" sz="3200" dirty="0"/>
              <a:t> nejen pedagogickou </a:t>
            </a:r>
            <a:r>
              <a:rPr lang="cs-CZ" sz="3200" b="1" dirty="0">
                <a:solidFill>
                  <a:srgbClr val="0000DC"/>
                </a:solidFill>
              </a:rPr>
              <a:t>komunikaci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umí </a:t>
            </a:r>
            <a:r>
              <a:rPr lang="cs-CZ" sz="3200" b="1" dirty="0">
                <a:solidFill>
                  <a:srgbClr val="F01928"/>
                </a:solidFill>
              </a:rPr>
              <a:t>naslouchat</a:t>
            </a:r>
            <a:r>
              <a:rPr lang="cs-CZ" sz="3200" dirty="0"/>
              <a:t>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adekvátně reaguje na podněty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rozvíjí participaci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snaží se nepodléhat předsudkům a stereotypům </a:t>
            </a:r>
            <a:br>
              <a:rPr lang="cs-CZ" sz="3200" dirty="0"/>
            </a:br>
            <a:r>
              <a:rPr lang="cs-CZ" sz="3200" dirty="0"/>
              <a:t>(haló efekt, očekávání – Pygmalion efekt, …)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nepromítá do komunikace své osobní stavy, problémy, …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funkčně využívá nová komunikační média </a:t>
            </a:r>
          </a:p>
          <a:p>
            <a:pPr>
              <a:spcBef>
                <a:spcPts val="600"/>
              </a:spcBef>
            </a:pPr>
            <a:r>
              <a:rPr lang="cs-CZ" sz="3200" dirty="0"/>
              <a:t>… </a:t>
            </a:r>
          </a:p>
          <a:p>
            <a:pPr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komunikuje a chová se jako profesionál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dirty="0"/>
              <a:t>(viz profesní </a:t>
            </a:r>
            <a:r>
              <a:rPr lang="cs-CZ" sz="3200"/>
              <a:t>kodexy)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34233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4CE81A-F59F-4EEE-8173-C64A4C980D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8EA242-6722-4394-AE23-9F2C7F4F8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800212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Osnova přednášky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1E638CC-E78B-4E15-9F44-103E0201B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1631852"/>
            <a:ext cx="11071274" cy="4200148"/>
          </a:xfrm>
        </p:spPr>
        <p:txBody>
          <a:bodyPr/>
          <a:lstStyle/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Verbální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Neverbální komunikace</a:t>
            </a:r>
          </a:p>
          <a:p>
            <a:pPr marL="72000" indent="0" algn="just">
              <a:lnSpc>
                <a:spcPct val="150000"/>
              </a:lnSpc>
              <a:buNone/>
            </a:pPr>
            <a:r>
              <a:rPr lang="cs-CZ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Pedagogická komunikace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b="1" dirty="0">
              <a:solidFill>
                <a:srgbClr val="F019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552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0A06D-A6BE-46F9-AFC7-1D1B45FD57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A042C96-E7D8-4270-8D6C-E4EC46D8D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696" y="655646"/>
            <a:ext cx="10969504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br>
              <a:rPr lang="cs-CZ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CB357-03DA-46C0-8287-86AAB0117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696" y="1441342"/>
            <a:ext cx="11327234" cy="45352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– 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původ termínu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latina: </a:t>
            </a:r>
            <a:r>
              <a:rPr lang="cs-CZ" b="1" i="1" dirty="0" err="1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communicatio</a:t>
            </a:r>
            <a:r>
              <a:rPr lang="cs-CZ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spojení, sdílení, sdělování, zpráva,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sdělení, komunikace </a:t>
            </a:r>
          </a:p>
          <a:p>
            <a:pPr>
              <a:lnSpc>
                <a:spcPct val="150000"/>
              </a:lnSpc>
            </a:pP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komunikační věda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teorie komunikace – zkoumá komunikační jevy, procesy a systémy </a:t>
            </a:r>
          </a:p>
          <a:p>
            <a:pPr>
              <a:lnSpc>
                <a:spcPct val="150000"/>
              </a:lnSpc>
            </a:pP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Komunikace – </a:t>
            </a:r>
            <a:r>
              <a:rPr lang="cs-CZ" u="sng" dirty="0" err="1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NEZkreslená</a:t>
            </a: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věda IV – YouTube</a:t>
            </a:r>
            <a:r>
              <a:rPr lang="cs-CZ" u="sng" dirty="0">
                <a:solidFill>
                  <a:srgbClr val="0000DC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https://www.youtube.com/watch?v=v3o85G-N0TE</a:t>
            </a:r>
          </a:p>
        </p:txBody>
      </p:sp>
    </p:spTree>
    <p:extLst>
      <p:ext uri="{BB962C8B-B14F-4D97-AF65-F5344CB8AC3E}">
        <p14:creationId xmlns:p14="http://schemas.microsoft.com/office/powerpoint/2010/main" val="1943637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BFDC30-67D6-4671-91FD-9658CB9BAF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5C2267-0F9F-4F96-BABB-39F071563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99520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3AA4BF-CEA6-4D32-92F0-F1121E5BB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30" y="920598"/>
            <a:ext cx="11573939" cy="523997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komunikace (sociální) =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spojení </a:t>
            </a: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dvou (popř. jednoho) </a:t>
            </a:r>
            <a:b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či více </a:t>
            </a:r>
            <a:r>
              <a:rPr lang="cs-CZ" sz="3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vědomí prostřednictvím sdělování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vnitřní řeč </a:t>
            </a:r>
            <a:r>
              <a:rPr lang="cs-CZ" sz="3200" dirty="0"/>
              <a:t>(nezvučná „řeč pro sebe“) = člověk o něčem přemýšlí, něco fixuje, plánuje, rozhoduje se, vzpomíná, </a:t>
            </a:r>
            <a:r>
              <a:rPr lang="cs-CZ" sz="3200" b="1" dirty="0">
                <a:solidFill>
                  <a:srgbClr val="0000DC"/>
                </a:solidFill>
              </a:rPr>
              <a:t>reflektuje</a:t>
            </a:r>
            <a:r>
              <a:rPr lang="cs-CZ" sz="3200" dirty="0"/>
              <a:t>, … (20. léta 20. st. – </a:t>
            </a:r>
            <a:r>
              <a:rPr lang="cs-CZ" sz="3200" dirty="0" err="1"/>
              <a:t>Vygotskij</a:t>
            </a:r>
            <a:r>
              <a:rPr lang="cs-CZ" sz="3200" dirty="0"/>
              <a:t>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komunikace = výměna nebo </a:t>
            </a:r>
            <a:r>
              <a:rPr lang="cs-CZ" sz="3200" b="1" dirty="0"/>
              <a:t>přenos informací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informace </a:t>
            </a:r>
            <a:r>
              <a:rPr lang="cs-CZ" sz="3200" dirty="0"/>
              <a:t>= označení pro vědomost, znalost, zkušenost, …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výměna </a:t>
            </a:r>
            <a:r>
              <a:rPr lang="cs-CZ" sz="3200" dirty="0"/>
              <a:t>= „vzájemné dávání a braní“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přenos </a:t>
            </a:r>
            <a:r>
              <a:rPr lang="cs-CZ" sz="3200" dirty="0"/>
              <a:t>= schopnost překonávat vzdálenost + informace „opouštějí jednoho jedince a vstupují do druhého“</a:t>
            </a:r>
          </a:p>
        </p:txBody>
      </p:sp>
    </p:spTree>
    <p:extLst>
      <p:ext uri="{BB962C8B-B14F-4D97-AF65-F5344CB8AC3E}">
        <p14:creationId xmlns:p14="http://schemas.microsoft.com/office/powerpoint/2010/main" val="186004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0F6538-203F-47D6-A60A-5D74A255FB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F6AB8-48D7-4416-99DB-CFE540150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Vymezení komunikace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06E1CE1-0650-4403-8726-F94F77528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44" y="1216617"/>
            <a:ext cx="11558636" cy="506695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komunikační kanály </a:t>
            </a:r>
            <a:r>
              <a:rPr lang="cs-CZ" sz="2800" dirty="0"/>
              <a:t>= </a:t>
            </a:r>
            <a:r>
              <a:rPr lang="cs-CZ" sz="2800" b="1" dirty="0">
                <a:solidFill>
                  <a:srgbClr val="F01928"/>
                </a:solidFill>
              </a:rPr>
              <a:t>verbální</a:t>
            </a:r>
            <a:r>
              <a:rPr lang="cs-CZ" sz="2800" dirty="0"/>
              <a:t> (slovní) + </a:t>
            </a:r>
            <a:r>
              <a:rPr lang="cs-CZ" sz="2800" b="1" dirty="0">
                <a:solidFill>
                  <a:srgbClr val="F01928"/>
                </a:solidFill>
              </a:rPr>
              <a:t>nonverbální</a:t>
            </a:r>
            <a:r>
              <a:rPr lang="cs-CZ" sz="2800" dirty="0"/>
              <a:t> (mimoslovní) </a:t>
            </a:r>
            <a:br>
              <a:rPr lang="cs-CZ" sz="2800" dirty="0"/>
            </a:br>
            <a:r>
              <a:rPr lang="cs-CZ" sz="2800" dirty="0"/>
              <a:t>+ komunikace </a:t>
            </a:r>
            <a:r>
              <a:rPr lang="cs-CZ" sz="2800" b="1" dirty="0">
                <a:solidFill>
                  <a:srgbClr val="F01928"/>
                </a:solidFill>
              </a:rPr>
              <a:t>činem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různé „cesty“ </a:t>
            </a:r>
            <a:r>
              <a:rPr lang="cs-CZ" sz="2800" dirty="0"/>
              <a:t>– </a:t>
            </a:r>
            <a:r>
              <a:rPr lang="cs-CZ" sz="2800" b="1" dirty="0">
                <a:solidFill>
                  <a:srgbClr val="0000DC"/>
                </a:solidFill>
              </a:rPr>
              <a:t>mluvení</a:t>
            </a:r>
            <a:r>
              <a:rPr lang="cs-CZ" sz="2800" dirty="0"/>
              <a:t>, </a:t>
            </a:r>
            <a:r>
              <a:rPr lang="cs-CZ" sz="2800" b="1" dirty="0">
                <a:solidFill>
                  <a:srgbClr val="0000DC"/>
                </a:solidFill>
              </a:rPr>
              <a:t>psaní</a:t>
            </a:r>
            <a:r>
              <a:rPr lang="cs-CZ" sz="2800" dirty="0"/>
              <a:t>, nově informační a komunikační technologie = </a:t>
            </a:r>
            <a:r>
              <a:rPr lang="cs-CZ" sz="2800" b="1" dirty="0" err="1">
                <a:solidFill>
                  <a:srgbClr val="0000DC"/>
                </a:solidFill>
              </a:rPr>
              <a:t>ICT</a:t>
            </a:r>
            <a:r>
              <a:rPr lang="cs-CZ" sz="2800" dirty="0"/>
              <a:t>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dirty="0"/>
              <a:t>primárně </a:t>
            </a:r>
            <a:r>
              <a:rPr lang="cs-CZ" sz="2800" b="1" dirty="0">
                <a:solidFill>
                  <a:srgbClr val="F01928"/>
                </a:solidFill>
              </a:rPr>
              <a:t>sociální komunikace </a:t>
            </a:r>
            <a:r>
              <a:rPr lang="cs-CZ" sz="2800" dirty="0"/>
              <a:t>= obsahové jednání člověka, sdělování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b="1" dirty="0"/>
              <a:t>dnes </a:t>
            </a:r>
            <a:r>
              <a:rPr lang="cs-CZ" sz="2800" dirty="0"/>
              <a:t>komunikace = </a:t>
            </a:r>
            <a:r>
              <a:rPr lang="cs-CZ" sz="2800" b="1" dirty="0">
                <a:solidFill>
                  <a:srgbClr val="F01928"/>
                </a:solidFill>
              </a:rPr>
              <a:t>i technické aspekty </a:t>
            </a:r>
            <a:br>
              <a:rPr lang="cs-CZ" sz="2800" b="1" dirty="0">
                <a:solidFill>
                  <a:srgbClr val="F01928"/>
                </a:solidFill>
              </a:rPr>
            </a:br>
            <a:r>
              <a:rPr lang="cs-CZ" sz="2800" dirty="0"/>
              <a:t>(přenos dat, propojování zařízení, řízení, …)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sz="2800" dirty="0"/>
              <a:t>klíčový </a:t>
            </a:r>
            <a:r>
              <a:rPr lang="cs-CZ" sz="2800" b="1" dirty="0">
                <a:solidFill>
                  <a:srgbClr val="F01928"/>
                </a:solidFill>
              </a:rPr>
              <a:t>problém</a:t>
            </a:r>
            <a:r>
              <a:rPr lang="cs-CZ" sz="2800" b="1" dirty="0"/>
              <a:t> komunikace </a:t>
            </a:r>
            <a:r>
              <a:rPr lang="cs-CZ" sz="2800" dirty="0"/>
              <a:t>= </a:t>
            </a:r>
            <a:r>
              <a:rPr lang="cs-CZ" sz="2800" b="1" dirty="0">
                <a:solidFill>
                  <a:srgbClr val="0000DC"/>
                </a:solidFill>
              </a:rPr>
              <a:t>selhání + nedorozumění </a:t>
            </a:r>
          </a:p>
        </p:txBody>
      </p:sp>
    </p:spTree>
    <p:extLst>
      <p:ext uri="{BB962C8B-B14F-4D97-AF65-F5344CB8AC3E}">
        <p14:creationId xmlns:p14="http://schemas.microsoft.com/office/powerpoint/2010/main" val="1681469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893A7B-2E69-4087-A98A-CD207F1DF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85EFF0-0962-4A86-84BC-7302867E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</a:rPr>
              <a:t>2. Verbální komunikace 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663493-4143-4803-A89F-DF63EB61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6942"/>
            <a:ext cx="11652001" cy="545305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verbální komunikace </a:t>
            </a:r>
            <a:r>
              <a:rPr lang="cs-CZ" sz="3200" dirty="0"/>
              <a:t>(lat. </a:t>
            </a:r>
            <a:r>
              <a:rPr lang="cs-CZ" sz="3200" b="1" dirty="0">
                <a:solidFill>
                  <a:srgbClr val="F01928"/>
                </a:solidFill>
              </a:rPr>
              <a:t>verbum </a:t>
            </a:r>
            <a:r>
              <a:rPr lang="cs-CZ" sz="3200" dirty="0"/>
              <a:t>= slovo) = </a:t>
            </a:r>
            <a:br>
              <a:rPr lang="cs-CZ" sz="3200" dirty="0"/>
            </a:br>
            <a:r>
              <a:rPr lang="cs-CZ" sz="3200" dirty="0"/>
              <a:t>prostřednictvím slov a jazyka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formy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zvuková </a:t>
            </a:r>
            <a:r>
              <a:rPr lang="cs-CZ" sz="3200" dirty="0">
                <a:solidFill>
                  <a:srgbClr val="0000DC"/>
                </a:solidFill>
              </a:rPr>
              <a:t>+ </a:t>
            </a:r>
            <a:r>
              <a:rPr lang="cs-CZ" sz="3200" b="1" dirty="0">
                <a:solidFill>
                  <a:srgbClr val="0000DC"/>
                </a:solidFill>
              </a:rPr>
              <a:t>písemná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stránky </a:t>
            </a:r>
            <a:r>
              <a:rPr lang="cs-CZ" sz="3200" dirty="0"/>
              <a:t>– </a:t>
            </a:r>
            <a:r>
              <a:rPr lang="cs-CZ" sz="3200" b="1" dirty="0">
                <a:solidFill>
                  <a:srgbClr val="0000DC"/>
                </a:solidFill>
              </a:rPr>
              <a:t>obsahová </a:t>
            </a:r>
            <a:r>
              <a:rPr lang="cs-CZ" sz="3200" dirty="0"/>
              <a:t>+ </a:t>
            </a:r>
            <a:r>
              <a:rPr lang="cs-CZ" sz="3200" b="1" dirty="0">
                <a:solidFill>
                  <a:srgbClr val="0000DC"/>
                </a:solidFill>
              </a:rPr>
              <a:t>formální</a:t>
            </a:r>
          </a:p>
          <a:p>
            <a:pPr marL="586350" indent="-514350">
              <a:lnSpc>
                <a:spcPct val="100000"/>
              </a:lnSpc>
              <a:spcBef>
                <a:spcPts val="1800"/>
              </a:spcBef>
              <a:buAutoNum type="alphaUcPeriod"/>
            </a:pPr>
            <a:r>
              <a:rPr lang="cs-CZ" sz="3200" b="1" dirty="0">
                <a:solidFill>
                  <a:srgbClr val="0000DC"/>
                </a:solidFill>
              </a:rPr>
              <a:t>obsahová stránka</a:t>
            </a:r>
            <a:r>
              <a:rPr lang="cs-CZ" sz="3200" b="1" dirty="0"/>
              <a:t> </a:t>
            </a:r>
            <a:r>
              <a:rPr lang="cs-CZ" sz="3200" dirty="0"/>
              <a:t>= co se říká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požadavky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/>
              <a:t>- přiměřenost </a:t>
            </a:r>
            <a:br>
              <a:rPr lang="cs-CZ" sz="3200" dirty="0"/>
            </a:br>
            <a:r>
              <a:rPr lang="cs-CZ" sz="3200" dirty="0"/>
              <a:t>- srozumitelnost </a:t>
            </a:r>
            <a:br>
              <a:rPr lang="cs-CZ" sz="3200" dirty="0"/>
            </a:br>
            <a:r>
              <a:rPr lang="cs-CZ" sz="3200" dirty="0"/>
              <a:t>- logičnost </a:t>
            </a:r>
            <a:br>
              <a:rPr lang="cs-CZ" sz="3200" dirty="0"/>
            </a:br>
            <a:r>
              <a:rPr 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2121909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3770B7-4162-4326-AEC7-79D6B591DD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FD425B-C958-4B53-98B4-A49CB41BF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227238"/>
            <a:ext cx="10753200" cy="451576"/>
          </a:xfrm>
        </p:spPr>
        <p:txBody>
          <a:bodyPr/>
          <a:lstStyle/>
          <a:p>
            <a:r>
              <a:rPr lang="cs-CZ" sz="4000" b="1" dirty="0">
                <a:solidFill>
                  <a:srgbClr val="0000DC"/>
                </a:solidFill>
              </a:rPr>
              <a:t>2. 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416EAA-B0D4-4F9C-99A9-5EE4C2B68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813661"/>
            <a:ext cx="10933200" cy="5414339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B. formální stránka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F01928"/>
                </a:solidFill>
              </a:rPr>
              <a:t>paralingvistické aspekty řeči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při písemném přepisu se ztrácejí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1. </a:t>
            </a:r>
            <a:r>
              <a:rPr lang="cs-CZ" sz="3200" b="1" dirty="0"/>
              <a:t>intenzita </a:t>
            </a:r>
            <a:r>
              <a:rPr lang="cs-CZ" sz="3200" dirty="0"/>
              <a:t>hlasového projevu – hlasitost včetně dynamiky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2. tónová </a:t>
            </a:r>
            <a:r>
              <a:rPr lang="cs-CZ" sz="3200" b="1" dirty="0"/>
              <a:t>výška hlasu </a:t>
            </a:r>
            <a:r>
              <a:rPr lang="cs-CZ" sz="3200" dirty="0"/>
              <a:t>+ </a:t>
            </a:r>
            <a:r>
              <a:rPr lang="cs-CZ" sz="3200" b="1" dirty="0">
                <a:solidFill>
                  <a:srgbClr val="FF0000"/>
                </a:solidFill>
              </a:rPr>
              <a:t>intonace</a:t>
            </a:r>
            <a:r>
              <a:rPr lang="cs-CZ" sz="3200" dirty="0"/>
              <a:t> (melodie řeči)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3. </a:t>
            </a:r>
            <a:r>
              <a:rPr lang="cs-CZ" sz="3200" b="1" dirty="0"/>
              <a:t>barva hlasu </a:t>
            </a:r>
            <a:r>
              <a:rPr lang="cs-CZ" sz="3200" dirty="0"/>
              <a:t>= spektrální složení akustické formy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4. </a:t>
            </a:r>
            <a:r>
              <a:rPr lang="cs-CZ" sz="3200" b="1" dirty="0"/>
              <a:t>délka projevu </a:t>
            </a:r>
            <a:r>
              <a:rPr lang="cs-CZ" sz="3200" dirty="0"/>
              <a:t>– jak dlouho se mluví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5. </a:t>
            </a:r>
            <a:r>
              <a:rPr lang="cs-CZ" sz="3200" b="1" dirty="0"/>
              <a:t>rychlost projevu </a:t>
            </a:r>
            <a:r>
              <a:rPr lang="cs-CZ" sz="3200" dirty="0"/>
              <a:t>= počet slov za minutu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6. </a:t>
            </a:r>
            <a:r>
              <a:rPr lang="cs-CZ" sz="3200" b="1" dirty="0"/>
              <a:t>přestávky v projevu </a:t>
            </a:r>
            <a:r>
              <a:rPr lang="cs-CZ" sz="3200" dirty="0"/>
              <a:t>= kdy a jaké pauzy, frázování řeči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7. </a:t>
            </a:r>
            <a:r>
              <a:rPr lang="cs-CZ" sz="3200" b="1" dirty="0"/>
              <a:t>akustická náplň přestávek </a:t>
            </a:r>
            <a:r>
              <a:rPr lang="cs-CZ" sz="3200" dirty="0"/>
              <a:t>= úplné ticho X zvuky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8. </a:t>
            </a:r>
            <a:r>
              <a:rPr lang="cs-CZ" sz="3200" b="1" dirty="0"/>
              <a:t>přesnost </a:t>
            </a:r>
            <a:r>
              <a:rPr lang="cs-CZ" sz="3200" dirty="0"/>
              <a:t>projevu = chyby, přeřeknutí, zakoktávání, …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9. způsob předávání slova = </a:t>
            </a:r>
            <a:r>
              <a:rPr lang="cs-CZ" sz="3200" b="1" dirty="0">
                <a:solidFill>
                  <a:srgbClr val="FF0000"/>
                </a:solidFill>
              </a:rPr>
              <a:t>komunikační pravidla</a:t>
            </a:r>
          </a:p>
        </p:txBody>
      </p:sp>
    </p:spTree>
    <p:extLst>
      <p:ext uri="{BB962C8B-B14F-4D97-AF65-F5344CB8AC3E}">
        <p14:creationId xmlns:p14="http://schemas.microsoft.com/office/powerpoint/2010/main" val="420315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C019E9-ABE0-47F9-A0FA-8A0261F071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D7A3CB-BE6A-46BA-9224-A79A0052B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5946"/>
            <a:ext cx="10753200" cy="67563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4000" dirty="0"/>
              <a:t>3. Neverbální komunikace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2055A86-3C00-46B9-8244-D3CE0868A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39864"/>
            <a:ext cx="11058000" cy="4988136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/>
              <a:t>beze slov</a:t>
            </a:r>
            <a:r>
              <a:rPr lang="cs-CZ" sz="3200" dirty="0"/>
              <a:t>, ale za využití </a:t>
            </a:r>
            <a:r>
              <a:rPr lang="cs-CZ" sz="3200" b="1" dirty="0">
                <a:solidFill>
                  <a:srgbClr val="F01928"/>
                </a:solidFill>
              </a:rPr>
              <a:t>jiných způsobů </a:t>
            </a:r>
            <a:br>
              <a:rPr lang="cs-CZ" sz="3200" b="1" dirty="0">
                <a:solidFill>
                  <a:srgbClr val="F01928"/>
                </a:solidFill>
              </a:rPr>
            </a:br>
            <a:r>
              <a:rPr lang="cs-CZ" sz="3200" b="1" dirty="0">
                <a:solidFill>
                  <a:srgbClr val="F01928"/>
                </a:solidFill>
              </a:rPr>
              <a:t>přenášení informací </a:t>
            </a:r>
          </a:p>
          <a:p>
            <a:pPr>
              <a:lnSpc>
                <a:spcPts val="42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01928"/>
                </a:solidFill>
              </a:rPr>
              <a:t>zpravidla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součást verbální komunikace 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2000" dirty="0"/>
          </a:p>
          <a:p>
            <a:pPr marL="72000" indent="0" algn="just">
              <a:lnSpc>
                <a:spcPts val="4200"/>
              </a:lnSpc>
              <a:buNone/>
            </a:pPr>
            <a:r>
              <a:rPr lang="cs-CZ" sz="3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Neverbální komunikace: Řeč těla - ČT </a:t>
            </a:r>
            <a:r>
              <a:rPr lang="cs-CZ" sz="3200" u="sng" dirty="0" err="1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edu</a:t>
            </a:r>
            <a:r>
              <a:rPr lang="cs-CZ" sz="3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- Česká televize (ceskatelevize.cz)</a:t>
            </a:r>
            <a:endParaRPr lang="cs-CZ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 algn="just">
              <a:lnSpc>
                <a:spcPts val="4200"/>
              </a:lnSpc>
              <a:buNone/>
            </a:pPr>
            <a:r>
              <a:rPr lang="cs-CZ" sz="32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https://edu.ceskatelevize.cz/video/2734-neverbalni-komunikace-rec-tela</a:t>
            </a:r>
            <a:endParaRPr lang="cs-CZ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89766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B56755-C746-488C-BE13-2B28DAFA59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31DF9D-DA34-4274-87F3-9111E1109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/>
              <a:t>3. Neverbální komunikace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B1F638E-2D64-47D0-B349-5678EED90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10077"/>
            <a:ext cx="10753200" cy="5088506"/>
          </a:xfrm>
        </p:spPr>
        <p:txBody>
          <a:bodyPr/>
          <a:lstStyle/>
          <a:p>
            <a:pPr marL="7200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cs-CZ" sz="3200" b="1" dirty="0">
                <a:solidFill>
                  <a:srgbClr val="F01928"/>
                </a:solidFill>
              </a:rPr>
              <a:t>Formy </a:t>
            </a:r>
            <a:r>
              <a:rPr lang="cs-CZ" sz="3200" b="1" dirty="0"/>
              <a:t>neverbální komunikace: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pohledy – </a:t>
            </a:r>
            <a:r>
              <a:rPr lang="cs-CZ" sz="3200" b="1" dirty="0"/>
              <a:t>řeč očí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výrazy obličeje – </a:t>
            </a:r>
            <a:r>
              <a:rPr lang="cs-CZ" sz="3200" b="1" dirty="0"/>
              <a:t>mimika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pohyby těla – </a:t>
            </a:r>
            <a:r>
              <a:rPr lang="cs-CZ" sz="3200" b="1" dirty="0" err="1"/>
              <a:t>kinezika</a:t>
            </a:r>
            <a:endParaRPr lang="cs-CZ" sz="3200" dirty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fyzický postoj – konfigurace částí těla – </a:t>
            </a:r>
            <a:r>
              <a:rPr lang="cs-CZ" sz="3200" b="1" dirty="0" err="1"/>
              <a:t>posturika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gesta – </a:t>
            </a:r>
            <a:r>
              <a:rPr lang="cs-CZ" sz="3200" b="1" dirty="0"/>
              <a:t>gestika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dotek – </a:t>
            </a:r>
            <a:r>
              <a:rPr lang="cs-CZ" sz="3200" b="1" dirty="0" err="1"/>
              <a:t>haptika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dirty="0"/>
              <a:t>fyzické přiblížení nebo oddálení = </a:t>
            </a:r>
            <a:r>
              <a:rPr lang="cs-CZ" sz="3200" b="1" dirty="0"/>
              <a:t>proxemika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3200" b="1" dirty="0"/>
              <a:t>úprava </a:t>
            </a:r>
            <a:r>
              <a:rPr lang="cs-CZ" sz="3200" dirty="0"/>
              <a:t>zevnějšku, prostředí, …</a:t>
            </a:r>
          </a:p>
        </p:txBody>
      </p:sp>
    </p:spTree>
    <p:extLst>
      <p:ext uri="{BB962C8B-B14F-4D97-AF65-F5344CB8AC3E}">
        <p14:creationId xmlns:p14="http://schemas.microsoft.com/office/powerpoint/2010/main" val="205225789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417</TotalTime>
  <Words>1053</Words>
  <Application>Microsoft Office PowerPoint</Application>
  <PresentationFormat>Širokoúhlá obrazovka</PresentationFormat>
  <Paragraphs>131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Prezentace_MU_CZ</vt:lpstr>
      <vt:lpstr>Pedagogická komunikace</vt:lpstr>
      <vt:lpstr>Osnova přednášky</vt:lpstr>
      <vt:lpstr>1. Vymezení komunikace </vt:lpstr>
      <vt:lpstr>1. Vymezení komunikace</vt:lpstr>
      <vt:lpstr>1. Vymezení komunikace</vt:lpstr>
      <vt:lpstr>2. Verbální komunikace </vt:lpstr>
      <vt:lpstr>2. Verbální komunikace </vt:lpstr>
      <vt:lpstr>3. Neverbální komunikace</vt:lpstr>
      <vt:lpstr>3. Neverbální komunikace </vt:lpstr>
      <vt:lpstr>3. Neverbální komunikace </vt:lpstr>
      <vt:lpstr>4. Pedagogická komunikace </vt:lpstr>
      <vt:lpstr>4. Pedagogická komunikace </vt:lpstr>
      <vt:lpstr>4. Pedagogická komunikace </vt:lpstr>
      <vt:lpstr>4. Pedagogická komunikace </vt:lpstr>
      <vt:lpstr>4. Pedagogická komunikace</vt:lpstr>
      <vt:lpstr>4. Pedagogická komunikace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52</cp:revision>
  <cp:lastPrinted>2020-12-14T08:59:31Z</cp:lastPrinted>
  <dcterms:created xsi:type="dcterms:W3CDTF">2020-10-05T06:18:46Z</dcterms:created>
  <dcterms:modified xsi:type="dcterms:W3CDTF">2024-09-05T11:33:21Z</dcterms:modified>
</cp:coreProperties>
</file>