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27" r:id="rId2"/>
    <p:sldId id="328" r:id="rId3"/>
    <p:sldId id="329" r:id="rId4"/>
    <p:sldId id="330" r:id="rId5"/>
    <p:sldId id="331" r:id="rId6"/>
    <p:sldId id="332" r:id="rId7"/>
    <p:sldId id="333" r:id="rId8"/>
    <p:sldId id="334" r:id="rId9"/>
    <p:sldId id="294" r:id="rId10"/>
    <p:sldId id="295" r:id="rId11"/>
    <p:sldId id="296" r:id="rId12"/>
    <p:sldId id="297" r:id="rId13"/>
    <p:sldId id="298" r:id="rId14"/>
    <p:sldId id="308" r:id="rId15"/>
    <p:sldId id="309" r:id="rId16"/>
    <p:sldId id="299" r:id="rId17"/>
    <p:sldId id="313" r:id="rId18"/>
    <p:sldId id="314" r:id="rId19"/>
    <p:sldId id="315" r:id="rId20"/>
    <p:sldId id="316" r:id="rId21"/>
    <p:sldId id="319" r:id="rId22"/>
    <p:sldId id="320" r:id="rId23"/>
    <p:sldId id="321" r:id="rId24"/>
    <p:sldId id="301" r:id="rId25"/>
    <p:sldId id="310" r:id="rId26"/>
    <p:sldId id="302" r:id="rId27"/>
    <p:sldId id="311" r:id="rId28"/>
    <p:sldId id="312" r:id="rId29"/>
    <p:sldId id="303" r:id="rId30"/>
    <p:sldId id="304" r:id="rId31"/>
    <p:sldId id="306" r:id="rId32"/>
    <p:sldId id="277" r:id="rId33"/>
    <p:sldId id="278" r:id="rId34"/>
    <p:sldId id="279" r:id="rId35"/>
    <p:sldId id="280" r:id="rId36"/>
    <p:sldId id="281" r:id="rId37"/>
    <p:sldId id="282" r:id="rId38"/>
    <p:sldId id="283" r:id="rId39"/>
    <p:sldId id="284" r:id="rId40"/>
    <p:sldId id="286" r:id="rId41"/>
    <p:sldId id="317" r:id="rId42"/>
    <p:sldId id="318" r:id="rId43"/>
    <p:sldId id="293" r:id="rId44"/>
    <p:sldId id="326" r:id="rId45"/>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0" d="100"/>
          <a:sy n="90" d="100"/>
        </p:scale>
        <p:origin x="-2244" y="-54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8887C86-F582-4F86-92BF-A82B9251DDDF}" type="doc">
      <dgm:prSet loTypeId="urn:microsoft.com/office/officeart/2005/8/layout/process1" loCatId="process" qsTypeId="urn:microsoft.com/office/officeart/2005/8/quickstyle/simple1" qsCatId="simple" csTypeId="urn:microsoft.com/office/officeart/2005/8/colors/accent1_2" csCatId="accent1" phldr="1"/>
      <dgm:spPr/>
    </dgm:pt>
    <dgm:pt modelId="{9AA89ACA-A697-4F51-80F3-E5A910B3685D}">
      <dgm:prSet phldrT="[Text]"/>
      <dgm:spPr/>
      <dgm:t>
        <a:bodyPr/>
        <a:lstStyle/>
        <a:p>
          <a:r>
            <a:rPr lang="cs-CZ" dirty="0"/>
            <a:t>Obecná hypotéza</a:t>
          </a:r>
        </a:p>
      </dgm:t>
    </dgm:pt>
    <dgm:pt modelId="{51ADE461-D109-4877-AE4D-972677107496}" type="parTrans" cxnId="{2A532A50-99EE-4A55-A956-310A175EA614}">
      <dgm:prSet/>
      <dgm:spPr/>
      <dgm:t>
        <a:bodyPr/>
        <a:lstStyle/>
        <a:p>
          <a:endParaRPr lang="cs-CZ"/>
        </a:p>
      </dgm:t>
    </dgm:pt>
    <dgm:pt modelId="{EF73F425-34FE-4BA5-B2CC-1C8FCFDF5379}" type="sibTrans" cxnId="{2A532A50-99EE-4A55-A956-310A175EA614}">
      <dgm:prSet/>
      <dgm:spPr/>
      <dgm:t>
        <a:bodyPr/>
        <a:lstStyle/>
        <a:p>
          <a:endParaRPr lang="cs-CZ"/>
        </a:p>
      </dgm:t>
    </dgm:pt>
    <dgm:pt modelId="{FFB862B5-B5FC-4A34-99B4-CB92E249B588}">
      <dgm:prSet phldrT="[Text]"/>
      <dgm:spPr/>
      <dgm:t>
        <a:bodyPr/>
        <a:lstStyle/>
        <a:p>
          <a:r>
            <a:rPr lang="cs-CZ" dirty="0"/>
            <a:t>Operacionalizace</a:t>
          </a:r>
        </a:p>
      </dgm:t>
    </dgm:pt>
    <dgm:pt modelId="{CF35FACF-3E5F-4978-BC20-549E1342353C}" type="parTrans" cxnId="{7272677A-AAB3-49F4-98A0-609CA9AFAC0F}">
      <dgm:prSet/>
      <dgm:spPr/>
      <dgm:t>
        <a:bodyPr/>
        <a:lstStyle/>
        <a:p>
          <a:endParaRPr lang="cs-CZ"/>
        </a:p>
      </dgm:t>
    </dgm:pt>
    <dgm:pt modelId="{A6A83099-59AA-4903-AECC-BEFD86ECF067}" type="sibTrans" cxnId="{7272677A-AAB3-49F4-98A0-609CA9AFAC0F}">
      <dgm:prSet/>
      <dgm:spPr/>
      <dgm:t>
        <a:bodyPr/>
        <a:lstStyle/>
        <a:p>
          <a:endParaRPr lang="cs-CZ"/>
        </a:p>
      </dgm:t>
    </dgm:pt>
    <dgm:pt modelId="{A1079BDA-72C8-404F-82DB-8D410FB3084F}">
      <dgm:prSet phldrT="[Text]"/>
      <dgm:spPr/>
      <dgm:t>
        <a:bodyPr/>
        <a:lstStyle/>
        <a:p>
          <a:r>
            <a:rPr lang="cs-CZ" dirty="0"/>
            <a:t>Pracovní hypotézy</a:t>
          </a:r>
        </a:p>
      </dgm:t>
    </dgm:pt>
    <dgm:pt modelId="{94FF4FC3-E8FE-405A-8F9D-189C0B6C2471}" type="parTrans" cxnId="{487765AA-C025-4595-A0AD-8B57D21DF4F5}">
      <dgm:prSet/>
      <dgm:spPr/>
      <dgm:t>
        <a:bodyPr/>
        <a:lstStyle/>
        <a:p>
          <a:endParaRPr lang="cs-CZ"/>
        </a:p>
      </dgm:t>
    </dgm:pt>
    <dgm:pt modelId="{C83EC698-9680-49CC-B7B1-480C1F2EBC47}" type="sibTrans" cxnId="{487765AA-C025-4595-A0AD-8B57D21DF4F5}">
      <dgm:prSet/>
      <dgm:spPr/>
      <dgm:t>
        <a:bodyPr/>
        <a:lstStyle/>
        <a:p>
          <a:endParaRPr lang="cs-CZ"/>
        </a:p>
      </dgm:t>
    </dgm:pt>
    <dgm:pt modelId="{1F69D6A8-D0D7-4523-936C-506ABBDDDEE7}">
      <dgm:prSet/>
      <dgm:spPr/>
      <dgm:t>
        <a:bodyPr/>
        <a:lstStyle/>
        <a:p>
          <a:r>
            <a:rPr lang="cs-CZ" dirty="0"/>
            <a:t>Ověření hypotéz</a:t>
          </a:r>
        </a:p>
      </dgm:t>
    </dgm:pt>
    <dgm:pt modelId="{989C425C-2F9A-4F91-947E-2AFDC44F25E5}" type="parTrans" cxnId="{252A9F1D-E576-429A-A07A-633607A804DC}">
      <dgm:prSet/>
      <dgm:spPr/>
      <dgm:t>
        <a:bodyPr/>
        <a:lstStyle/>
        <a:p>
          <a:endParaRPr lang="cs-CZ"/>
        </a:p>
      </dgm:t>
    </dgm:pt>
    <dgm:pt modelId="{C6218A5B-BC1E-429E-AD78-99ACDD1CAD03}" type="sibTrans" cxnId="{252A9F1D-E576-429A-A07A-633607A804DC}">
      <dgm:prSet/>
      <dgm:spPr/>
      <dgm:t>
        <a:bodyPr/>
        <a:lstStyle/>
        <a:p>
          <a:endParaRPr lang="cs-CZ"/>
        </a:p>
      </dgm:t>
    </dgm:pt>
    <dgm:pt modelId="{2B9A9947-CD9F-4A77-97A4-BB932F92A453}" type="pres">
      <dgm:prSet presAssocID="{E8887C86-F582-4F86-92BF-A82B9251DDDF}" presName="Name0" presStyleCnt="0">
        <dgm:presLayoutVars>
          <dgm:dir/>
          <dgm:resizeHandles val="exact"/>
        </dgm:presLayoutVars>
      </dgm:prSet>
      <dgm:spPr/>
    </dgm:pt>
    <dgm:pt modelId="{9670F44B-ED04-450F-97CA-62EED5DA2019}" type="pres">
      <dgm:prSet presAssocID="{9AA89ACA-A697-4F51-80F3-E5A910B3685D}" presName="node" presStyleLbl="node1" presStyleIdx="0" presStyleCnt="4">
        <dgm:presLayoutVars>
          <dgm:bulletEnabled val="1"/>
        </dgm:presLayoutVars>
      </dgm:prSet>
      <dgm:spPr/>
      <dgm:t>
        <a:bodyPr/>
        <a:lstStyle/>
        <a:p>
          <a:endParaRPr lang="cs-CZ"/>
        </a:p>
      </dgm:t>
    </dgm:pt>
    <dgm:pt modelId="{EB7EF3A4-7CA9-4ECC-B476-2994769A41D8}" type="pres">
      <dgm:prSet presAssocID="{EF73F425-34FE-4BA5-B2CC-1C8FCFDF5379}" presName="sibTrans" presStyleLbl="sibTrans2D1" presStyleIdx="0" presStyleCnt="3"/>
      <dgm:spPr/>
      <dgm:t>
        <a:bodyPr/>
        <a:lstStyle/>
        <a:p>
          <a:endParaRPr lang="cs-CZ"/>
        </a:p>
      </dgm:t>
    </dgm:pt>
    <dgm:pt modelId="{8290D737-948D-475D-BD5C-7F45640EE9A6}" type="pres">
      <dgm:prSet presAssocID="{EF73F425-34FE-4BA5-B2CC-1C8FCFDF5379}" presName="connectorText" presStyleLbl="sibTrans2D1" presStyleIdx="0" presStyleCnt="3"/>
      <dgm:spPr/>
      <dgm:t>
        <a:bodyPr/>
        <a:lstStyle/>
        <a:p>
          <a:endParaRPr lang="cs-CZ"/>
        </a:p>
      </dgm:t>
    </dgm:pt>
    <dgm:pt modelId="{A8FCB660-D561-4AA6-BF38-611581930B95}" type="pres">
      <dgm:prSet presAssocID="{FFB862B5-B5FC-4A34-99B4-CB92E249B588}" presName="node" presStyleLbl="node1" presStyleIdx="1" presStyleCnt="4">
        <dgm:presLayoutVars>
          <dgm:bulletEnabled val="1"/>
        </dgm:presLayoutVars>
      </dgm:prSet>
      <dgm:spPr/>
      <dgm:t>
        <a:bodyPr/>
        <a:lstStyle/>
        <a:p>
          <a:endParaRPr lang="cs-CZ"/>
        </a:p>
      </dgm:t>
    </dgm:pt>
    <dgm:pt modelId="{74F7CD49-A793-4D10-95A9-CCB0D650CAD6}" type="pres">
      <dgm:prSet presAssocID="{A6A83099-59AA-4903-AECC-BEFD86ECF067}" presName="sibTrans" presStyleLbl="sibTrans2D1" presStyleIdx="1" presStyleCnt="3"/>
      <dgm:spPr/>
      <dgm:t>
        <a:bodyPr/>
        <a:lstStyle/>
        <a:p>
          <a:endParaRPr lang="cs-CZ"/>
        </a:p>
      </dgm:t>
    </dgm:pt>
    <dgm:pt modelId="{FF7F376F-0447-4DBF-BB9E-543674C418FC}" type="pres">
      <dgm:prSet presAssocID="{A6A83099-59AA-4903-AECC-BEFD86ECF067}" presName="connectorText" presStyleLbl="sibTrans2D1" presStyleIdx="1" presStyleCnt="3"/>
      <dgm:spPr/>
      <dgm:t>
        <a:bodyPr/>
        <a:lstStyle/>
        <a:p>
          <a:endParaRPr lang="cs-CZ"/>
        </a:p>
      </dgm:t>
    </dgm:pt>
    <dgm:pt modelId="{B603C58C-EFEF-4202-B5B3-EE2EA5A52A5B}" type="pres">
      <dgm:prSet presAssocID="{A1079BDA-72C8-404F-82DB-8D410FB3084F}" presName="node" presStyleLbl="node1" presStyleIdx="2" presStyleCnt="4">
        <dgm:presLayoutVars>
          <dgm:bulletEnabled val="1"/>
        </dgm:presLayoutVars>
      </dgm:prSet>
      <dgm:spPr/>
      <dgm:t>
        <a:bodyPr/>
        <a:lstStyle/>
        <a:p>
          <a:endParaRPr lang="cs-CZ"/>
        </a:p>
      </dgm:t>
    </dgm:pt>
    <dgm:pt modelId="{ED336B72-6D00-4D1C-A401-33FA39FA1E17}" type="pres">
      <dgm:prSet presAssocID="{C83EC698-9680-49CC-B7B1-480C1F2EBC47}" presName="sibTrans" presStyleLbl="sibTrans2D1" presStyleIdx="2" presStyleCnt="3"/>
      <dgm:spPr/>
      <dgm:t>
        <a:bodyPr/>
        <a:lstStyle/>
        <a:p>
          <a:endParaRPr lang="cs-CZ"/>
        </a:p>
      </dgm:t>
    </dgm:pt>
    <dgm:pt modelId="{E2725318-E31F-401E-A5C5-F7907DBC67D8}" type="pres">
      <dgm:prSet presAssocID="{C83EC698-9680-49CC-B7B1-480C1F2EBC47}" presName="connectorText" presStyleLbl="sibTrans2D1" presStyleIdx="2" presStyleCnt="3"/>
      <dgm:spPr/>
      <dgm:t>
        <a:bodyPr/>
        <a:lstStyle/>
        <a:p>
          <a:endParaRPr lang="cs-CZ"/>
        </a:p>
      </dgm:t>
    </dgm:pt>
    <dgm:pt modelId="{20600A42-D5C4-47E8-A820-9DBCE1DC7011}" type="pres">
      <dgm:prSet presAssocID="{1F69D6A8-D0D7-4523-936C-506ABBDDDEE7}" presName="node" presStyleLbl="node1" presStyleIdx="3" presStyleCnt="4">
        <dgm:presLayoutVars>
          <dgm:bulletEnabled val="1"/>
        </dgm:presLayoutVars>
      </dgm:prSet>
      <dgm:spPr/>
      <dgm:t>
        <a:bodyPr/>
        <a:lstStyle/>
        <a:p>
          <a:endParaRPr lang="cs-CZ"/>
        </a:p>
      </dgm:t>
    </dgm:pt>
  </dgm:ptLst>
  <dgm:cxnLst>
    <dgm:cxn modelId="{1BF7D1D9-27E9-4EA4-A351-BBE066B9258C}" type="presOf" srcId="{C83EC698-9680-49CC-B7B1-480C1F2EBC47}" destId="{ED336B72-6D00-4D1C-A401-33FA39FA1E17}" srcOrd="0" destOrd="0" presId="urn:microsoft.com/office/officeart/2005/8/layout/process1"/>
    <dgm:cxn modelId="{2A532A50-99EE-4A55-A956-310A175EA614}" srcId="{E8887C86-F582-4F86-92BF-A82B9251DDDF}" destId="{9AA89ACA-A697-4F51-80F3-E5A910B3685D}" srcOrd="0" destOrd="0" parTransId="{51ADE461-D109-4877-AE4D-972677107496}" sibTransId="{EF73F425-34FE-4BA5-B2CC-1C8FCFDF5379}"/>
    <dgm:cxn modelId="{1461F77A-F59B-486D-AEBA-DB89BFB316C2}" type="presOf" srcId="{FFB862B5-B5FC-4A34-99B4-CB92E249B588}" destId="{A8FCB660-D561-4AA6-BF38-611581930B95}" srcOrd="0" destOrd="0" presId="urn:microsoft.com/office/officeart/2005/8/layout/process1"/>
    <dgm:cxn modelId="{7D932016-F466-48BC-8E4B-4295048B49D9}" type="presOf" srcId="{1F69D6A8-D0D7-4523-936C-506ABBDDDEE7}" destId="{20600A42-D5C4-47E8-A820-9DBCE1DC7011}" srcOrd="0" destOrd="0" presId="urn:microsoft.com/office/officeart/2005/8/layout/process1"/>
    <dgm:cxn modelId="{1A573D19-F900-4E5E-96EC-6F5F4B81D2A7}" type="presOf" srcId="{A1079BDA-72C8-404F-82DB-8D410FB3084F}" destId="{B603C58C-EFEF-4202-B5B3-EE2EA5A52A5B}" srcOrd="0" destOrd="0" presId="urn:microsoft.com/office/officeart/2005/8/layout/process1"/>
    <dgm:cxn modelId="{BBBF9A97-E490-4F9D-A1C5-28C2DE7FDA46}" type="presOf" srcId="{A6A83099-59AA-4903-AECC-BEFD86ECF067}" destId="{FF7F376F-0447-4DBF-BB9E-543674C418FC}" srcOrd="1" destOrd="0" presId="urn:microsoft.com/office/officeart/2005/8/layout/process1"/>
    <dgm:cxn modelId="{A9C6911F-E66D-4D4A-8CE4-20F12324FA0B}" type="presOf" srcId="{A6A83099-59AA-4903-AECC-BEFD86ECF067}" destId="{74F7CD49-A793-4D10-95A9-CCB0D650CAD6}" srcOrd="0" destOrd="0" presId="urn:microsoft.com/office/officeart/2005/8/layout/process1"/>
    <dgm:cxn modelId="{13D9C0EF-183D-4750-9395-EEEAE748451C}" type="presOf" srcId="{EF73F425-34FE-4BA5-B2CC-1C8FCFDF5379}" destId="{8290D737-948D-475D-BD5C-7F45640EE9A6}" srcOrd="1" destOrd="0" presId="urn:microsoft.com/office/officeart/2005/8/layout/process1"/>
    <dgm:cxn modelId="{252A9F1D-E576-429A-A07A-633607A804DC}" srcId="{E8887C86-F582-4F86-92BF-A82B9251DDDF}" destId="{1F69D6A8-D0D7-4523-936C-506ABBDDDEE7}" srcOrd="3" destOrd="0" parTransId="{989C425C-2F9A-4F91-947E-2AFDC44F25E5}" sibTransId="{C6218A5B-BC1E-429E-AD78-99ACDD1CAD03}"/>
    <dgm:cxn modelId="{7272677A-AAB3-49F4-98A0-609CA9AFAC0F}" srcId="{E8887C86-F582-4F86-92BF-A82B9251DDDF}" destId="{FFB862B5-B5FC-4A34-99B4-CB92E249B588}" srcOrd="1" destOrd="0" parTransId="{CF35FACF-3E5F-4978-BC20-549E1342353C}" sibTransId="{A6A83099-59AA-4903-AECC-BEFD86ECF067}"/>
    <dgm:cxn modelId="{7B896452-D54A-4365-AA19-078521252BBB}" type="presOf" srcId="{C83EC698-9680-49CC-B7B1-480C1F2EBC47}" destId="{E2725318-E31F-401E-A5C5-F7907DBC67D8}" srcOrd="1" destOrd="0" presId="urn:microsoft.com/office/officeart/2005/8/layout/process1"/>
    <dgm:cxn modelId="{5C4BDF54-7FDB-4F92-AE08-A5900FF796BC}" type="presOf" srcId="{EF73F425-34FE-4BA5-B2CC-1C8FCFDF5379}" destId="{EB7EF3A4-7CA9-4ECC-B476-2994769A41D8}" srcOrd="0" destOrd="0" presId="urn:microsoft.com/office/officeart/2005/8/layout/process1"/>
    <dgm:cxn modelId="{D2392866-F618-4B0E-B093-C82B57D4C072}" type="presOf" srcId="{9AA89ACA-A697-4F51-80F3-E5A910B3685D}" destId="{9670F44B-ED04-450F-97CA-62EED5DA2019}" srcOrd="0" destOrd="0" presId="urn:microsoft.com/office/officeart/2005/8/layout/process1"/>
    <dgm:cxn modelId="{4A6D98C5-1CAA-4080-BBA6-134CA357450C}" type="presOf" srcId="{E8887C86-F582-4F86-92BF-A82B9251DDDF}" destId="{2B9A9947-CD9F-4A77-97A4-BB932F92A453}" srcOrd="0" destOrd="0" presId="urn:microsoft.com/office/officeart/2005/8/layout/process1"/>
    <dgm:cxn modelId="{487765AA-C025-4595-A0AD-8B57D21DF4F5}" srcId="{E8887C86-F582-4F86-92BF-A82B9251DDDF}" destId="{A1079BDA-72C8-404F-82DB-8D410FB3084F}" srcOrd="2" destOrd="0" parTransId="{94FF4FC3-E8FE-405A-8F9D-189C0B6C2471}" sibTransId="{C83EC698-9680-49CC-B7B1-480C1F2EBC47}"/>
    <dgm:cxn modelId="{1A2869C9-5B3C-4175-92A7-8622DB56B809}" type="presParOf" srcId="{2B9A9947-CD9F-4A77-97A4-BB932F92A453}" destId="{9670F44B-ED04-450F-97CA-62EED5DA2019}" srcOrd="0" destOrd="0" presId="urn:microsoft.com/office/officeart/2005/8/layout/process1"/>
    <dgm:cxn modelId="{029C78A4-192C-4305-9AF5-6CC22B769FF3}" type="presParOf" srcId="{2B9A9947-CD9F-4A77-97A4-BB932F92A453}" destId="{EB7EF3A4-7CA9-4ECC-B476-2994769A41D8}" srcOrd="1" destOrd="0" presId="urn:microsoft.com/office/officeart/2005/8/layout/process1"/>
    <dgm:cxn modelId="{BC6BFB5E-8022-49E4-BB19-52A81F4A2831}" type="presParOf" srcId="{EB7EF3A4-7CA9-4ECC-B476-2994769A41D8}" destId="{8290D737-948D-475D-BD5C-7F45640EE9A6}" srcOrd="0" destOrd="0" presId="urn:microsoft.com/office/officeart/2005/8/layout/process1"/>
    <dgm:cxn modelId="{4C11CB1A-BE81-43F8-93C0-F8C6A6B2F40F}" type="presParOf" srcId="{2B9A9947-CD9F-4A77-97A4-BB932F92A453}" destId="{A8FCB660-D561-4AA6-BF38-611581930B95}" srcOrd="2" destOrd="0" presId="urn:microsoft.com/office/officeart/2005/8/layout/process1"/>
    <dgm:cxn modelId="{EF8AA347-BA6E-43FC-B891-CEB13038B2BA}" type="presParOf" srcId="{2B9A9947-CD9F-4A77-97A4-BB932F92A453}" destId="{74F7CD49-A793-4D10-95A9-CCB0D650CAD6}" srcOrd="3" destOrd="0" presId="urn:microsoft.com/office/officeart/2005/8/layout/process1"/>
    <dgm:cxn modelId="{F2A36C7B-2B30-456E-A22D-DB37BF16D928}" type="presParOf" srcId="{74F7CD49-A793-4D10-95A9-CCB0D650CAD6}" destId="{FF7F376F-0447-4DBF-BB9E-543674C418FC}" srcOrd="0" destOrd="0" presId="urn:microsoft.com/office/officeart/2005/8/layout/process1"/>
    <dgm:cxn modelId="{F255E013-6EB8-44A2-A726-7355E78DEF10}" type="presParOf" srcId="{2B9A9947-CD9F-4A77-97A4-BB932F92A453}" destId="{B603C58C-EFEF-4202-B5B3-EE2EA5A52A5B}" srcOrd="4" destOrd="0" presId="urn:microsoft.com/office/officeart/2005/8/layout/process1"/>
    <dgm:cxn modelId="{7B6602A2-B94C-4624-B8B3-B33434696B62}" type="presParOf" srcId="{2B9A9947-CD9F-4A77-97A4-BB932F92A453}" destId="{ED336B72-6D00-4D1C-A401-33FA39FA1E17}" srcOrd="5" destOrd="0" presId="urn:microsoft.com/office/officeart/2005/8/layout/process1"/>
    <dgm:cxn modelId="{8F471E18-CA62-4E12-8522-F98EBD629852}" type="presParOf" srcId="{ED336B72-6D00-4D1C-A401-33FA39FA1E17}" destId="{E2725318-E31F-401E-A5C5-F7907DBC67D8}" srcOrd="0" destOrd="0" presId="urn:microsoft.com/office/officeart/2005/8/layout/process1"/>
    <dgm:cxn modelId="{C52E50E0-5234-442B-BCCF-DF95A36F3842}" type="presParOf" srcId="{2B9A9947-CD9F-4A77-97A4-BB932F92A453}" destId="{20600A42-D5C4-47E8-A820-9DBCE1DC7011}" srcOrd="6"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70F44B-ED04-450F-97CA-62EED5DA2019}">
      <dsp:nvSpPr>
        <dsp:cNvPr id="0" name=""/>
        <dsp:cNvSpPr/>
      </dsp:nvSpPr>
      <dsp:spPr>
        <a:xfrm>
          <a:off x="3480" y="191499"/>
          <a:ext cx="1521907" cy="91314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cs-CZ" sz="1700" kern="1200" dirty="0"/>
            <a:t>Obecná hypotéza</a:t>
          </a:r>
        </a:p>
      </dsp:txBody>
      <dsp:txXfrm>
        <a:off x="30225" y="218244"/>
        <a:ext cx="1468417" cy="859654"/>
      </dsp:txXfrm>
    </dsp:sp>
    <dsp:sp modelId="{EB7EF3A4-7CA9-4ECC-B476-2994769A41D8}">
      <dsp:nvSpPr>
        <dsp:cNvPr id="0" name=""/>
        <dsp:cNvSpPr/>
      </dsp:nvSpPr>
      <dsp:spPr>
        <a:xfrm>
          <a:off x="1677578" y="459355"/>
          <a:ext cx="322644" cy="37743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cs-CZ" sz="1400" kern="1200"/>
        </a:p>
      </dsp:txBody>
      <dsp:txXfrm>
        <a:off x="1677578" y="534842"/>
        <a:ext cx="225851" cy="226459"/>
      </dsp:txXfrm>
    </dsp:sp>
    <dsp:sp modelId="{A8FCB660-D561-4AA6-BF38-611581930B95}">
      <dsp:nvSpPr>
        <dsp:cNvPr id="0" name=""/>
        <dsp:cNvSpPr/>
      </dsp:nvSpPr>
      <dsp:spPr>
        <a:xfrm>
          <a:off x="2134151" y="191499"/>
          <a:ext cx="1521907" cy="91314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cs-CZ" sz="1700" kern="1200" dirty="0"/>
            <a:t>Operacionalizace</a:t>
          </a:r>
        </a:p>
      </dsp:txBody>
      <dsp:txXfrm>
        <a:off x="2160896" y="218244"/>
        <a:ext cx="1468417" cy="859654"/>
      </dsp:txXfrm>
    </dsp:sp>
    <dsp:sp modelId="{74F7CD49-A793-4D10-95A9-CCB0D650CAD6}">
      <dsp:nvSpPr>
        <dsp:cNvPr id="0" name=""/>
        <dsp:cNvSpPr/>
      </dsp:nvSpPr>
      <dsp:spPr>
        <a:xfrm>
          <a:off x="3808249" y="459355"/>
          <a:ext cx="322644" cy="37743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cs-CZ" sz="1400" kern="1200"/>
        </a:p>
      </dsp:txBody>
      <dsp:txXfrm>
        <a:off x="3808249" y="534842"/>
        <a:ext cx="225851" cy="226459"/>
      </dsp:txXfrm>
    </dsp:sp>
    <dsp:sp modelId="{B603C58C-EFEF-4202-B5B3-EE2EA5A52A5B}">
      <dsp:nvSpPr>
        <dsp:cNvPr id="0" name=""/>
        <dsp:cNvSpPr/>
      </dsp:nvSpPr>
      <dsp:spPr>
        <a:xfrm>
          <a:off x="4264821" y="191499"/>
          <a:ext cx="1521907" cy="91314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cs-CZ" sz="1700" kern="1200" dirty="0"/>
            <a:t>Pracovní hypotézy</a:t>
          </a:r>
        </a:p>
      </dsp:txBody>
      <dsp:txXfrm>
        <a:off x="4291566" y="218244"/>
        <a:ext cx="1468417" cy="859654"/>
      </dsp:txXfrm>
    </dsp:sp>
    <dsp:sp modelId="{ED336B72-6D00-4D1C-A401-33FA39FA1E17}">
      <dsp:nvSpPr>
        <dsp:cNvPr id="0" name=""/>
        <dsp:cNvSpPr/>
      </dsp:nvSpPr>
      <dsp:spPr>
        <a:xfrm>
          <a:off x="5938919" y="459355"/>
          <a:ext cx="322644" cy="37743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cs-CZ" sz="1400" kern="1200"/>
        </a:p>
      </dsp:txBody>
      <dsp:txXfrm>
        <a:off x="5938919" y="534842"/>
        <a:ext cx="225851" cy="226459"/>
      </dsp:txXfrm>
    </dsp:sp>
    <dsp:sp modelId="{20600A42-D5C4-47E8-A820-9DBCE1DC7011}">
      <dsp:nvSpPr>
        <dsp:cNvPr id="0" name=""/>
        <dsp:cNvSpPr/>
      </dsp:nvSpPr>
      <dsp:spPr>
        <a:xfrm>
          <a:off x="6395491" y="191499"/>
          <a:ext cx="1521907" cy="91314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cs-CZ" sz="1700" kern="1200" dirty="0"/>
            <a:t>Ověření hypotéz</a:t>
          </a:r>
        </a:p>
      </dsp:txBody>
      <dsp:txXfrm>
        <a:off x="6422236" y="218244"/>
        <a:ext cx="1468417" cy="859654"/>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3">
        <a:schemeClr val="bg1"/>
      </p:bgRef>
    </p:bg>
    <p:spTree>
      <p:nvGrpSpPr>
        <p:cNvPr id="1" name=""/>
        <p:cNvGrpSpPr/>
        <p:nvPr/>
      </p:nvGrpSpPr>
      <p:grpSpPr>
        <a:xfrm>
          <a:off x="0" y="0"/>
          <a:ext cx="0" cy="0"/>
          <a:chOff x="0" y="0"/>
          <a:chExt cx="0" cy="0"/>
        </a:xfrm>
      </p:grpSpPr>
      <p:sp>
        <p:nvSpPr>
          <p:cNvPr id="4" name="Obdélník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5" name="Zaoblený obdélník 12"/>
          <p:cNvSpPr/>
          <p:nvPr/>
        </p:nvSpPr>
        <p:spPr>
          <a:xfrm>
            <a:off x="65088" y="69850"/>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Obdélník 6"/>
          <p:cNvSpPr/>
          <p:nvPr/>
        </p:nvSpPr>
        <p:spPr>
          <a:xfrm>
            <a:off x="63500" y="1449388"/>
            <a:ext cx="90201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Obdélník 9"/>
          <p:cNvSpPr/>
          <p:nvPr/>
        </p:nvSpPr>
        <p:spPr>
          <a:xfrm>
            <a:off x="63500" y="1397000"/>
            <a:ext cx="9020175"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Obdélník 10"/>
          <p:cNvSpPr/>
          <p:nvPr/>
        </p:nvSpPr>
        <p:spPr>
          <a:xfrm>
            <a:off x="63500" y="2976563"/>
            <a:ext cx="9020175"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Podnadpis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cs-CZ" smtClean="0"/>
              <a:t>Klepnutím lze upravit styl předlohy podnadpisů.</a:t>
            </a:r>
            <a:endParaRPr lang="en-US"/>
          </a:p>
        </p:txBody>
      </p:sp>
      <p:sp>
        <p:nvSpPr>
          <p:cNvPr id="8" name="Nadpis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lang="cs-CZ" smtClean="0"/>
              <a:t>Klepnutím lze upravit styl předlohy nadpisů.</a:t>
            </a:r>
            <a:endParaRPr lang="en-US"/>
          </a:p>
        </p:txBody>
      </p:sp>
      <p:sp>
        <p:nvSpPr>
          <p:cNvPr id="11" name="Zástupný symbol pro datum 27"/>
          <p:cNvSpPr>
            <a:spLocks noGrp="1"/>
          </p:cNvSpPr>
          <p:nvPr>
            <p:ph type="dt" sz="half" idx="10"/>
          </p:nvPr>
        </p:nvSpPr>
        <p:spPr/>
        <p:txBody>
          <a:bodyPr/>
          <a:lstStyle>
            <a:lvl1pPr>
              <a:defRPr/>
            </a:lvl1pPr>
          </a:lstStyle>
          <a:p>
            <a:pPr>
              <a:defRPr/>
            </a:pPr>
            <a:fld id="{E11093CB-7687-4DBE-A388-D2D5C3EF38C3}" type="datetimeFigureOut">
              <a:rPr lang="cs-CZ"/>
              <a:pPr>
                <a:defRPr/>
              </a:pPr>
              <a:t>27.10.2017</a:t>
            </a:fld>
            <a:endParaRPr lang="cs-CZ"/>
          </a:p>
        </p:txBody>
      </p:sp>
      <p:sp>
        <p:nvSpPr>
          <p:cNvPr id="12" name="Zástupný symbol pro zápatí 16"/>
          <p:cNvSpPr>
            <a:spLocks noGrp="1"/>
          </p:cNvSpPr>
          <p:nvPr>
            <p:ph type="ftr" sz="quarter" idx="11"/>
          </p:nvPr>
        </p:nvSpPr>
        <p:spPr/>
        <p:txBody>
          <a:bodyPr/>
          <a:lstStyle>
            <a:lvl1pPr>
              <a:defRPr/>
            </a:lvl1pPr>
          </a:lstStyle>
          <a:p>
            <a:pPr>
              <a:defRPr/>
            </a:pPr>
            <a:endParaRPr lang="cs-CZ"/>
          </a:p>
        </p:txBody>
      </p:sp>
      <p:sp>
        <p:nvSpPr>
          <p:cNvPr id="13" name="Zástupný symbol pro číslo snímku 28"/>
          <p:cNvSpPr>
            <a:spLocks noGrp="1"/>
          </p:cNvSpPr>
          <p:nvPr>
            <p:ph type="sldNum" sz="quarter" idx="12"/>
          </p:nvPr>
        </p:nvSpPr>
        <p:spPr/>
        <p:txBody>
          <a:bodyPr/>
          <a:lstStyle>
            <a:lvl1pPr>
              <a:defRPr sz="1400" smtClean="0">
                <a:solidFill>
                  <a:srgbClr val="FFFFFF"/>
                </a:solidFill>
              </a:defRPr>
            </a:lvl1pPr>
          </a:lstStyle>
          <a:p>
            <a:pPr>
              <a:defRPr/>
            </a:pPr>
            <a:fld id="{3B9388F5-51F0-406F-AF69-5A28F87C697D}" type="slidenum">
              <a:rPr lang="cs-CZ"/>
              <a:pPr>
                <a:defRPr/>
              </a:pPr>
              <a:t>‹#›</a:t>
            </a:fld>
            <a:endParaRPr lang="cs-CZ"/>
          </a:p>
        </p:txBody>
      </p:sp>
    </p:spTree>
  </p:cSld>
  <p:clrMapOvr>
    <a:overrideClrMapping bg1="lt1" tx1="dk1" bg2="lt2" tx2="dk2" accent1="accent1" accent2="accent2" accent3="accent3" accent4="accent4" accent5="accent5" accent6="accent6" hlink="hlink" folHlink="folHlink"/>
  </p:clrMapOvr>
  <p:transition>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en-US"/>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13"/>
          <p:cNvSpPr>
            <a:spLocks noGrp="1"/>
          </p:cNvSpPr>
          <p:nvPr>
            <p:ph type="dt" sz="half" idx="10"/>
          </p:nvPr>
        </p:nvSpPr>
        <p:spPr/>
        <p:txBody>
          <a:bodyPr/>
          <a:lstStyle>
            <a:lvl1pPr>
              <a:defRPr/>
            </a:lvl1pPr>
          </a:lstStyle>
          <a:p>
            <a:pPr>
              <a:defRPr/>
            </a:pPr>
            <a:fld id="{468620AD-89E8-420E-BBFD-462678EBA2A0}" type="datetimeFigureOut">
              <a:rPr lang="cs-CZ"/>
              <a:pPr>
                <a:defRPr/>
              </a:pPr>
              <a:t>27.10.2017</a:t>
            </a:fld>
            <a:endParaRPr lang="cs-CZ"/>
          </a:p>
        </p:txBody>
      </p:sp>
      <p:sp>
        <p:nvSpPr>
          <p:cNvPr id="5" name="Zástupný symbol pro zápatí 2"/>
          <p:cNvSpPr>
            <a:spLocks noGrp="1"/>
          </p:cNvSpPr>
          <p:nvPr>
            <p:ph type="ftr" sz="quarter" idx="11"/>
          </p:nvPr>
        </p:nvSpPr>
        <p:spPr/>
        <p:txBody>
          <a:bodyPr/>
          <a:lstStyle>
            <a:lvl1pPr>
              <a:defRPr/>
            </a:lvl1pPr>
          </a:lstStyle>
          <a:p>
            <a:pPr>
              <a:defRPr/>
            </a:pPr>
            <a:endParaRPr lang="cs-CZ"/>
          </a:p>
        </p:txBody>
      </p:sp>
      <p:sp>
        <p:nvSpPr>
          <p:cNvPr id="6" name="Zástupný symbol pro číslo snímku 22"/>
          <p:cNvSpPr>
            <a:spLocks noGrp="1"/>
          </p:cNvSpPr>
          <p:nvPr>
            <p:ph type="sldNum" sz="quarter" idx="12"/>
          </p:nvPr>
        </p:nvSpPr>
        <p:spPr/>
        <p:txBody>
          <a:bodyPr/>
          <a:lstStyle>
            <a:lvl1pPr>
              <a:defRPr/>
            </a:lvl1pPr>
          </a:lstStyle>
          <a:p>
            <a:pPr>
              <a:defRPr/>
            </a:pPr>
            <a:fld id="{C50A2049-9A48-446C-9398-435436F9FBE0}" type="slidenum">
              <a:rPr lang="cs-CZ"/>
              <a:pPr>
                <a:defRPr/>
              </a:pPr>
              <a:t>‹#›</a:t>
            </a:fld>
            <a:endParaRPr lang="cs-CZ"/>
          </a:p>
        </p:txBody>
      </p:sp>
    </p:spTree>
  </p:cSld>
  <p:clrMapOvr>
    <a:masterClrMapping/>
  </p:clrMapOvr>
  <p:transition>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41"/>
            <a:ext cx="2011680" cy="5851525"/>
          </a:xfrm>
        </p:spPr>
        <p:txBody>
          <a:bodyPr vert="eaVert"/>
          <a:lstStyle/>
          <a:p>
            <a:r>
              <a:rPr lang="cs-CZ" smtClean="0"/>
              <a:t>Klepnutím lze upravit styl předlohy nadpisů.</a:t>
            </a:r>
            <a:endParaRPr lang="en-US"/>
          </a:p>
        </p:txBody>
      </p:sp>
      <p:sp>
        <p:nvSpPr>
          <p:cNvPr id="3" name="Zástupný symbol pro svislý text 2"/>
          <p:cNvSpPr>
            <a:spLocks noGrp="1"/>
          </p:cNvSpPr>
          <p:nvPr>
            <p:ph type="body" orient="vert" idx="1"/>
          </p:nvPr>
        </p:nvSpPr>
        <p:spPr>
          <a:xfrm>
            <a:off x="914400" y="274640"/>
            <a:ext cx="55626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13"/>
          <p:cNvSpPr>
            <a:spLocks noGrp="1"/>
          </p:cNvSpPr>
          <p:nvPr>
            <p:ph type="dt" sz="half" idx="10"/>
          </p:nvPr>
        </p:nvSpPr>
        <p:spPr/>
        <p:txBody>
          <a:bodyPr/>
          <a:lstStyle>
            <a:lvl1pPr>
              <a:defRPr/>
            </a:lvl1pPr>
          </a:lstStyle>
          <a:p>
            <a:pPr>
              <a:defRPr/>
            </a:pPr>
            <a:fld id="{E4AE55BD-E21B-4A25-8A04-006B94B40768}" type="datetimeFigureOut">
              <a:rPr lang="cs-CZ"/>
              <a:pPr>
                <a:defRPr/>
              </a:pPr>
              <a:t>27.10.2017</a:t>
            </a:fld>
            <a:endParaRPr lang="cs-CZ"/>
          </a:p>
        </p:txBody>
      </p:sp>
      <p:sp>
        <p:nvSpPr>
          <p:cNvPr id="5" name="Zástupný symbol pro zápatí 2"/>
          <p:cNvSpPr>
            <a:spLocks noGrp="1"/>
          </p:cNvSpPr>
          <p:nvPr>
            <p:ph type="ftr" sz="quarter" idx="11"/>
          </p:nvPr>
        </p:nvSpPr>
        <p:spPr/>
        <p:txBody>
          <a:bodyPr/>
          <a:lstStyle>
            <a:lvl1pPr>
              <a:defRPr/>
            </a:lvl1pPr>
          </a:lstStyle>
          <a:p>
            <a:pPr>
              <a:defRPr/>
            </a:pPr>
            <a:endParaRPr lang="cs-CZ"/>
          </a:p>
        </p:txBody>
      </p:sp>
      <p:sp>
        <p:nvSpPr>
          <p:cNvPr id="6" name="Zástupný symbol pro číslo snímku 22"/>
          <p:cNvSpPr>
            <a:spLocks noGrp="1"/>
          </p:cNvSpPr>
          <p:nvPr>
            <p:ph type="sldNum" sz="quarter" idx="12"/>
          </p:nvPr>
        </p:nvSpPr>
        <p:spPr/>
        <p:txBody>
          <a:bodyPr/>
          <a:lstStyle>
            <a:lvl1pPr>
              <a:defRPr/>
            </a:lvl1pPr>
          </a:lstStyle>
          <a:p>
            <a:pPr>
              <a:defRPr/>
            </a:pPr>
            <a:fld id="{EBB96447-583B-4B78-BBCD-8B80EBA54BFB}" type="slidenum">
              <a:rPr lang="cs-CZ"/>
              <a:pPr>
                <a:defRPr/>
              </a:pPr>
              <a:t>‹#›</a:t>
            </a:fld>
            <a:endParaRPr lang="cs-CZ"/>
          </a:p>
        </p:txBody>
      </p:sp>
    </p:spTree>
  </p:cSld>
  <p:clrMapOvr>
    <a:masterClrMapping/>
  </p:clrMapOvr>
  <p:transition>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en-US"/>
          </a:p>
        </p:txBody>
      </p:sp>
      <p:sp>
        <p:nvSpPr>
          <p:cNvPr id="8" name="Zástupný symbol pro obsah 7"/>
          <p:cNvSpPr>
            <a:spLocks noGrp="1"/>
          </p:cNvSpPr>
          <p:nvPr>
            <p:ph sz="quarter" idx="1"/>
          </p:nvPr>
        </p:nvSpPr>
        <p:spPr>
          <a:xfrm>
            <a:off x="914400" y="1447800"/>
            <a:ext cx="7772400" cy="457200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13"/>
          <p:cNvSpPr>
            <a:spLocks noGrp="1"/>
          </p:cNvSpPr>
          <p:nvPr>
            <p:ph type="dt" sz="half" idx="10"/>
          </p:nvPr>
        </p:nvSpPr>
        <p:spPr/>
        <p:txBody>
          <a:bodyPr/>
          <a:lstStyle>
            <a:lvl1pPr>
              <a:defRPr/>
            </a:lvl1pPr>
          </a:lstStyle>
          <a:p>
            <a:pPr>
              <a:defRPr/>
            </a:pPr>
            <a:fld id="{8D58D044-3F6F-47F1-B372-23DC9E6DCF98}" type="datetimeFigureOut">
              <a:rPr lang="cs-CZ"/>
              <a:pPr>
                <a:defRPr/>
              </a:pPr>
              <a:t>27.10.2017</a:t>
            </a:fld>
            <a:endParaRPr lang="cs-CZ"/>
          </a:p>
        </p:txBody>
      </p:sp>
      <p:sp>
        <p:nvSpPr>
          <p:cNvPr id="5" name="Zástupný symbol pro zápatí 2"/>
          <p:cNvSpPr>
            <a:spLocks noGrp="1"/>
          </p:cNvSpPr>
          <p:nvPr>
            <p:ph type="ftr" sz="quarter" idx="11"/>
          </p:nvPr>
        </p:nvSpPr>
        <p:spPr/>
        <p:txBody>
          <a:bodyPr/>
          <a:lstStyle>
            <a:lvl1pPr>
              <a:defRPr/>
            </a:lvl1pPr>
          </a:lstStyle>
          <a:p>
            <a:pPr>
              <a:defRPr/>
            </a:pPr>
            <a:endParaRPr lang="cs-CZ"/>
          </a:p>
        </p:txBody>
      </p:sp>
      <p:sp>
        <p:nvSpPr>
          <p:cNvPr id="6" name="Zástupný symbol pro číslo snímku 22"/>
          <p:cNvSpPr>
            <a:spLocks noGrp="1"/>
          </p:cNvSpPr>
          <p:nvPr>
            <p:ph type="sldNum" sz="quarter" idx="12"/>
          </p:nvPr>
        </p:nvSpPr>
        <p:spPr/>
        <p:txBody>
          <a:bodyPr/>
          <a:lstStyle>
            <a:lvl1pPr>
              <a:defRPr/>
            </a:lvl1pPr>
          </a:lstStyle>
          <a:p>
            <a:pPr>
              <a:defRPr/>
            </a:pPr>
            <a:fld id="{E1A42ED5-D606-4949-A4E4-696463CDFE55}" type="slidenum">
              <a:rPr lang="cs-CZ"/>
              <a:pPr>
                <a:defRPr/>
              </a:pPr>
              <a:t>‹#›</a:t>
            </a:fld>
            <a:endParaRPr lang="cs-CZ"/>
          </a:p>
        </p:txBody>
      </p:sp>
    </p:spTree>
  </p:cSld>
  <p:clrMapOvr>
    <a:masterClrMapping/>
  </p:clrMapOvr>
  <p:transition>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3">
        <a:schemeClr val="bg1"/>
      </p:bgRef>
    </p:bg>
    <p:spTree>
      <p:nvGrpSpPr>
        <p:cNvPr id="1" name=""/>
        <p:cNvGrpSpPr/>
        <p:nvPr/>
      </p:nvGrpSpPr>
      <p:grpSpPr>
        <a:xfrm>
          <a:off x="0" y="0"/>
          <a:ext cx="0" cy="0"/>
          <a:chOff x="0" y="0"/>
          <a:chExt cx="0" cy="0"/>
        </a:xfrm>
      </p:grpSpPr>
      <p:sp>
        <p:nvSpPr>
          <p:cNvPr id="4" name="Obdélník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5" name="Zaoblený obdélník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Obdélník 6"/>
          <p:cNvSpPr/>
          <p:nvPr/>
        </p:nvSpPr>
        <p:spPr>
          <a:xfrm flipV="1">
            <a:off x="69850" y="2376488"/>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Obdélník 7"/>
          <p:cNvSpPr/>
          <p:nvPr/>
        </p:nvSpPr>
        <p:spPr>
          <a:xfrm>
            <a:off x="69850" y="2341563"/>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Obdélník 8"/>
          <p:cNvSpPr/>
          <p:nvPr/>
        </p:nvSpPr>
        <p:spPr>
          <a:xfrm>
            <a:off x="68263" y="2468563"/>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Nadpis 1"/>
          <p:cNvSpPr>
            <a:spLocks noGrp="1"/>
          </p:cNvSpPr>
          <p:nvPr>
            <p:ph type="title"/>
          </p:nvPr>
        </p:nvSpPr>
        <p:spPr>
          <a:xfrm>
            <a:off x="722313" y="952500"/>
            <a:ext cx="7772400" cy="1362075"/>
          </a:xfrm>
        </p:spPr>
        <p:txBody>
          <a:bodyPr/>
          <a:lstStyle>
            <a:lvl1pPr algn="l">
              <a:buNone/>
              <a:defRPr sz="4000" b="0" cap="none"/>
            </a:lvl1pPr>
          </a:lstStyle>
          <a:p>
            <a:r>
              <a:rPr lang="cs-CZ" smtClean="0"/>
              <a:t>Klepnutím lze upravit styl předlohy nadpisů.</a:t>
            </a:r>
            <a:endParaRPr lang="en-US"/>
          </a:p>
        </p:txBody>
      </p:sp>
      <p:sp>
        <p:nvSpPr>
          <p:cNvPr id="3" name="Zástupný symbol pro text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cs-CZ" smtClean="0"/>
              <a:t>Klepnutím lze upravit styly předlohy textu.</a:t>
            </a:r>
          </a:p>
        </p:txBody>
      </p:sp>
      <p:sp>
        <p:nvSpPr>
          <p:cNvPr id="9" name="Zástupný symbol pro datum 3"/>
          <p:cNvSpPr>
            <a:spLocks noGrp="1"/>
          </p:cNvSpPr>
          <p:nvPr>
            <p:ph type="dt" sz="half" idx="10"/>
          </p:nvPr>
        </p:nvSpPr>
        <p:spPr/>
        <p:txBody>
          <a:bodyPr/>
          <a:lstStyle>
            <a:lvl1pPr>
              <a:defRPr/>
            </a:lvl1pPr>
          </a:lstStyle>
          <a:p>
            <a:pPr>
              <a:defRPr/>
            </a:pPr>
            <a:fld id="{3186C6F9-450B-43EF-841C-00AA76DC754F}" type="datetimeFigureOut">
              <a:rPr lang="cs-CZ"/>
              <a:pPr>
                <a:defRPr/>
              </a:pPr>
              <a:t>27.10.2017</a:t>
            </a:fld>
            <a:endParaRPr lang="cs-CZ"/>
          </a:p>
        </p:txBody>
      </p:sp>
      <p:sp>
        <p:nvSpPr>
          <p:cNvPr id="10" name="Zástupný symbol pro zápatí 4"/>
          <p:cNvSpPr>
            <a:spLocks noGrp="1"/>
          </p:cNvSpPr>
          <p:nvPr>
            <p:ph type="ftr" sz="quarter" idx="11"/>
          </p:nvPr>
        </p:nvSpPr>
        <p:spPr>
          <a:xfrm>
            <a:off x="800100" y="6172200"/>
            <a:ext cx="4000500" cy="457200"/>
          </a:xfrm>
        </p:spPr>
        <p:txBody>
          <a:bodyPr/>
          <a:lstStyle>
            <a:lvl1pPr>
              <a:defRPr/>
            </a:lvl1pPr>
          </a:lstStyle>
          <a:p>
            <a:pPr>
              <a:defRPr/>
            </a:pPr>
            <a:endParaRPr lang="cs-CZ"/>
          </a:p>
        </p:txBody>
      </p:sp>
      <p:sp>
        <p:nvSpPr>
          <p:cNvPr id="11" name="Zástupný symbol pro číslo snímku 5"/>
          <p:cNvSpPr>
            <a:spLocks noGrp="1"/>
          </p:cNvSpPr>
          <p:nvPr>
            <p:ph type="sldNum" sz="quarter" idx="12"/>
          </p:nvPr>
        </p:nvSpPr>
        <p:spPr>
          <a:xfrm>
            <a:off x="146050" y="6208713"/>
            <a:ext cx="457200" cy="457200"/>
          </a:xfrm>
        </p:spPr>
        <p:txBody>
          <a:bodyPr/>
          <a:lstStyle>
            <a:lvl1pPr>
              <a:defRPr/>
            </a:lvl1pPr>
          </a:lstStyle>
          <a:p>
            <a:pPr>
              <a:defRPr/>
            </a:pPr>
            <a:fld id="{C592D207-3095-4773-B845-712B5F91205F}" type="slidenum">
              <a:rPr lang="cs-CZ"/>
              <a:pPr>
                <a:defRPr/>
              </a:pPr>
              <a:t>‹#›</a:t>
            </a:fld>
            <a:endParaRPr lang="cs-CZ"/>
          </a:p>
        </p:txBody>
      </p:sp>
    </p:spTree>
  </p:cSld>
  <p:clrMapOvr>
    <a:overrideClrMapping bg1="lt1" tx1="dk1" bg2="lt2" tx2="dk2" accent1="accent1" accent2="accent2" accent3="accent3" accent4="accent4" accent5="accent5" accent6="accent6" hlink="hlink" folHlink="folHlink"/>
  </p:clrMapOvr>
  <p:transition>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en-US"/>
          </a:p>
        </p:txBody>
      </p:sp>
      <p:sp>
        <p:nvSpPr>
          <p:cNvPr id="9" name="Zástupný symbol pro obsah 8"/>
          <p:cNvSpPr>
            <a:spLocks noGrp="1"/>
          </p:cNvSpPr>
          <p:nvPr>
            <p:ph sz="quarter" idx="1"/>
          </p:nvPr>
        </p:nvSpPr>
        <p:spPr>
          <a:xfrm>
            <a:off x="914400" y="1447800"/>
            <a:ext cx="3749040" cy="457200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11" name="Zástupný symbol pro obsah 10"/>
          <p:cNvSpPr>
            <a:spLocks noGrp="1"/>
          </p:cNvSpPr>
          <p:nvPr>
            <p:ph sz="quarter" idx="2"/>
          </p:nvPr>
        </p:nvSpPr>
        <p:spPr>
          <a:xfrm>
            <a:off x="4933950" y="1447800"/>
            <a:ext cx="3749040" cy="457200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datum 13"/>
          <p:cNvSpPr>
            <a:spLocks noGrp="1"/>
          </p:cNvSpPr>
          <p:nvPr>
            <p:ph type="dt" sz="half" idx="10"/>
          </p:nvPr>
        </p:nvSpPr>
        <p:spPr/>
        <p:txBody>
          <a:bodyPr/>
          <a:lstStyle>
            <a:lvl1pPr>
              <a:defRPr/>
            </a:lvl1pPr>
          </a:lstStyle>
          <a:p>
            <a:pPr>
              <a:defRPr/>
            </a:pPr>
            <a:fld id="{AC03CF8D-2F29-41F8-9D3F-4A970648451A}" type="datetimeFigureOut">
              <a:rPr lang="cs-CZ"/>
              <a:pPr>
                <a:defRPr/>
              </a:pPr>
              <a:t>27.10.2017</a:t>
            </a:fld>
            <a:endParaRPr lang="cs-CZ"/>
          </a:p>
        </p:txBody>
      </p:sp>
      <p:sp>
        <p:nvSpPr>
          <p:cNvPr id="6" name="Zástupný symbol pro zápatí 2"/>
          <p:cNvSpPr>
            <a:spLocks noGrp="1"/>
          </p:cNvSpPr>
          <p:nvPr>
            <p:ph type="ftr" sz="quarter" idx="11"/>
          </p:nvPr>
        </p:nvSpPr>
        <p:spPr/>
        <p:txBody>
          <a:bodyPr/>
          <a:lstStyle>
            <a:lvl1pPr>
              <a:defRPr/>
            </a:lvl1pPr>
          </a:lstStyle>
          <a:p>
            <a:pPr>
              <a:defRPr/>
            </a:pPr>
            <a:endParaRPr lang="cs-CZ"/>
          </a:p>
        </p:txBody>
      </p:sp>
      <p:sp>
        <p:nvSpPr>
          <p:cNvPr id="7" name="Zástupný symbol pro číslo snímku 22"/>
          <p:cNvSpPr>
            <a:spLocks noGrp="1"/>
          </p:cNvSpPr>
          <p:nvPr>
            <p:ph type="sldNum" sz="quarter" idx="12"/>
          </p:nvPr>
        </p:nvSpPr>
        <p:spPr/>
        <p:txBody>
          <a:bodyPr/>
          <a:lstStyle>
            <a:lvl1pPr>
              <a:defRPr/>
            </a:lvl1pPr>
          </a:lstStyle>
          <a:p>
            <a:pPr>
              <a:defRPr/>
            </a:pPr>
            <a:fld id="{9C4560EB-C97C-474F-83C9-76F3E9252540}" type="slidenum">
              <a:rPr lang="cs-CZ"/>
              <a:pPr>
                <a:defRPr/>
              </a:pPr>
              <a:t>‹#›</a:t>
            </a:fld>
            <a:endParaRPr lang="cs-CZ"/>
          </a:p>
        </p:txBody>
      </p:sp>
    </p:spTree>
  </p:cSld>
  <p:clrMapOvr>
    <a:masterClrMapping/>
  </p:clrMapOvr>
  <p:transition>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914400" y="273050"/>
            <a:ext cx="7772400" cy="1143000"/>
          </a:xfrm>
        </p:spPr>
        <p:txBody>
          <a:bodyPr/>
          <a:lstStyle>
            <a:lvl1pPr>
              <a:defRPr/>
            </a:lvl1pPr>
          </a:lstStyle>
          <a:p>
            <a:r>
              <a:rPr lang="cs-CZ" smtClean="0"/>
              <a:t>Klepnutím lze upravit styl předlohy nadpisů.</a:t>
            </a:r>
            <a:endParaRPr lang="en-US"/>
          </a:p>
        </p:txBody>
      </p:sp>
      <p:sp>
        <p:nvSpPr>
          <p:cNvPr id="3" name="Zástupný symbol pro text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cs-CZ" smtClean="0"/>
              <a:t>Klepnutím lze upravit styly předlohy textu.</a:t>
            </a:r>
          </a:p>
        </p:txBody>
      </p:sp>
      <p:sp>
        <p:nvSpPr>
          <p:cNvPr id="4" name="Zástupný symbol pro text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cs-CZ" smtClean="0"/>
              <a:t>Klepnutím lze upravit styly předlohy textu.</a:t>
            </a:r>
          </a:p>
        </p:txBody>
      </p:sp>
      <p:sp>
        <p:nvSpPr>
          <p:cNvPr id="11" name="Zástupný symbol pro obsah 10"/>
          <p:cNvSpPr>
            <a:spLocks noGrp="1"/>
          </p:cNvSpPr>
          <p:nvPr>
            <p:ph sz="half" idx="2"/>
          </p:nvPr>
        </p:nvSpPr>
        <p:spPr>
          <a:xfrm>
            <a:off x="914400" y="2247900"/>
            <a:ext cx="3733800" cy="388620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13" name="Zástupný symbol pro obsah 12"/>
          <p:cNvSpPr>
            <a:spLocks noGrp="1"/>
          </p:cNvSpPr>
          <p:nvPr>
            <p:ph sz="half" idx="4"/>
          </p:nvPr>
        </p:nvSpPr>
        <p:spPr>
          <a:xfrm>
            <a:off x="4953000" y="2247900"/>
            <a:ext cx="3733800" cy="388620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Zástupný symbol pro datum 13"/>
          <p:cNvSpPr>
            <a:spLocks noGrp="1"/>
          </p:cNvSpPr>
          <p:nvPr>
            <p:ph type="dt" sz="half" idx="10"/>
          </p:nvPr>
        </p:nvSpPr>
        <p:spPr/>
        <p:txBody>
          <a:bodyPr/>
          <a:lstStyle>
            <a:lvl1pPr>
              <a:defRPr/>
            </a:lvl1pPr>
          </a:lstStyle>
          <a:p>
            <a:pPr>
              <a:defRPr/>
            </a:pPr>
            <a:fld id="{68C40AA1-09F7-41D0-A222-3D27A57B4899}" type="datetimeFigureOut">
              <a:rPr lang="cs-CZ"/>
              <a:pPr>
                <a:defRPr/>
              </a:pPr>
              <a:t>27.10.2017</a:t>
            </a:fld>
            <a:endParaRPr lang="cs-CZ"/>
          </a:p>
        </p:txBody>
      </p:sp>
      <p:sp>
        <p:nvSpPr>
          <p:cNvPr id="8" name="Zástupný symbol pro zápatí 2"/>
          <p:cNvSpPr>
            <a:spLocks noGrp="1"/>
          </p:cNvSpPr>
          <p:nvPr>
            <p:ph type="ftr" sz="quarter" idx="11"/>
          </p:nvPr>
        </p:nvSpPr>
        <p:spPr/>
        <p:txBody>
          <a:bodyPr/>
          <a:lstStyle>
            <a:lvl1pPr>
              <a:defRPr/>
            </a:lvl1pPr>
          </a:lstStyle>
          <a:p>
            <a:pPr>
              <a:defRPr/>
            </a:pPr>
            <a:endParaRPr lang="cs-CZ"/>
          </a:p>
        </p:txBody>
      </p:sp>
      <p:sp>
        <p:nvSpPr>
          <p:cNvPr id="9" name="Zástupný symbol pro číslo snímku 22"/>
          <p:cNvSpPr>
            <a:spLocks noGrp="1"/>
          </p:cNvSpPr>
          <p:nvPr>
            <p:ph type="sldNum" sz="quarter" idx="12"/>
          </p:nvPr>
        </p:nvSpPr>
        <p:spPr/>
        <p:txBody>
          <a:bodyPr/>
          <a:lstStyle>
            <a:lvl1pPr>
              <a:defRPr/>
            </a:lvl1pPr>
          </a:lstStyle>
          <a:p>
            <a:pPr>
              <a:defRPr/>
            </a:pPr>
            <a:fld id="{BB51C474-F63B-46A2-A6BF-3A446D1DFD3C}" type="slidenum">
              <a:rPr lang="cs-CZ"/>
              <a:pPr>
                <a:defRPr/>
              </a:pPr>
              <a:t>‹#›</a:t>
            </a:fld>
            <a:endParaRPr lang="cs-CZ"/>
          </a:p>
        </p:txBody>
      </p:sp>
    </p:spTree>
  </p:cSld>
  <p:clrMapOvr>
    <a:masterClrMapping/>
  </p:clrMapOvr>
  <p:transition>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en-US"/>
          </a:p>
        </p:txBody>
      </p:sp>
      <p:sp>
        <p:nvSpPr>
          <p:cNvPr id="3" name="Zástupný symbol pro datum 13"/>
          <p:cNvSpPr>
            <a:spLocks noGrp="1"/>
          </p:cNvSpPr>
          <p:nvPr>
            <p:ph type="dt" sz="half" idx="10"/>
          </p:nvPr>
        </p:nvSpPr>
        <p:spPr/>
        <p:txBody>
          <a:bodyPr/>
          <a:lstStyle>
            <a:lvl1pPr>
              <a:defRPr/>
            </a:lvl1pPr>
          </a:lstStyle>
          <a:p>
            <a:pPr>
              <a:defRPr/>
            </a:pPr>
            <a:fld id="{735A8947-F3D9-47F8-9B40-CCD3EB1A4001}" type="datetimeFigureOut">
              <a:rPr lang="cs-CZ"/>
              <a:pPr>
                <a:defRPr/>
              </a:pPr>
              <a:t>27.10.2017</a:t>
            </a:fld>
            <a:endParaRPr lang="cs-CZ"/>
          </a:p>
        </p:txBody>
      </p:sp>
      <p:sp>
        <p:nvSpPr>
          <p:cNvPr id="4" name="Zástupný symbol pro zápatí 2"/>
          <p:cNvSpPr>
            <a:spLocks noGrp="1"/>
          </p:cNvSpPr>
          <p:nvPr>
            <p:ph type="ftr" sz="quarter" idx="11"/>
          </p:nvPr>
        </p:nvSpPr>
        <p:spPr/>
        <p:txBody>
          <a:bodyPr/>
          <a:lstStyle>
            <a:lvl1pPr>
              <a:defRPr/>
            </a:lvl1pPr>
          </a:lstStyle>
          <a:p>
            <a:pPr>
              <a:defRPr/>
            </a:pPr>
            <a:endParaRPr lang="cs-CZ"/>
          </a:p>
        </p:txBody>
      </p:sp>
      <p:sp>
        <p:nvSpPr>
          <p:cNvPr id="5" name="Zástupný symbol pro číslo snímku 22"/>
          <p:cNvSpPr>
            <a:spLocks noGrp="1"/>
          </p:cNvSpPr>
          <p:nvPr>
            <p:ph type="sldNum" sz="quarter" idx="12"/>
          </p:nvPr>
        </p:nvSpPr>
        <p:spPr/>
        <p:txBody>
          <a:bodyPr/>
          <a:lstStyle>
            <a:lvl1pPr>
              <a:defRPr/>
            </a:lvl1pPr>
          </a:lstStyle>
          <a:p>
            <a:pPr>
              <a:defRPr/>
            </a:pPr>
            <a:fld id="{17D9343D-A6F7-4320-A54E-EDB92876E26C}" type="slidenum">
              <a:rPr lang="cs-CZ"/>
              <a:pPr>
                <a:defRPr/>
              </a:pPr>
              <a:t>‹#›</a:t>
            </a:fld>
            <a:endParaRPr lang="cs-CZ"/>
          </a:p>
        </p:txBody>
      </p:sp>
    </p:spTree>
  </p:cSld>
  <p:clrMapOvr>
    <a:masterClrMapping/>
  </p:clrMapOvr>
  <p:transition>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3"/>
          <p:cNvSpPr>
            <a:spLocks noGrp="1"/>
          </p:cNvSpPr>
          <p:nvPr>
            <p:ph type="dt" sz="half" idx="10"/>
          </p:nvPr>
        </p:nvSpPr>
        <p:spPr/>
        <p:txBody>
          <a:bodyPr/>
          <a:lstStyle>
            <a:lvl1pPr>
              <a:defRPr/>
            </a:lvl1pPr>
          </a:lstStyle>
          <a:p>
            <a:pPr>
              <a:defRPr/>
            </a:pPr>
            <a:fld id="{CE5C732E-6F98-4642-B515-E1EC773FEA9B}" type="datetimeFigureOut">
              <a:rPr lang="cs-CZ"/>
              <a:pPr>
                <a:defRPr/>
              </a:pPr>
              <a:t>27.10.2017</a:t>
            </a:fld>
            <a:endParaRPr lang="cs-CZ"/>
          </a:p>
        </p:txBody>
      </p:sp>
      <p:sp>
        <p:nvSpPr>
          <p:cNvPr id="3" name="Zástupný symbol pro zápatí 2"/>
          <p:cNvSpPr>
            <a:spLocks noGrp="1"/>
          </p:cNvSpPr>
          <p:nvPr>
            <p:ph type="ftr" sz="quarter" idx="11"/>
          </p:nvPr>
        </p:nvSpPr>
        <p:spPr/>
        <p:txBody>
          <a:bodyPr/>
          <a:lstStyle>
            <a:lvl1pPr>
              <a:defRPr/>
            </a:lvl1pPr>
          </a:lstStyle>
          <a:p>
            <a:pPr>
              <a:defRPr/>
            </a:pPr>
            <a:endParaRPr lang="cs-CZ"/>
          </a:p>
        </p:txBody>
      </p:sp>
      <p:sp>
        <p:nvSpPr>
          <p:cNvPr id="4" name="Zástupný symbol pro číslo snímku 22"/>
          <p:cNvSpPr>
            <a:spLocks noGrp="1"/>
          </p:cNvSpPr>
          <p:nvPr>
            <p:ph type="sldNum" sz="quarter" idx="12"/>
          </p:nvPr>
        </p:nvSpPr>
        <p:spPr/>
        <p:txBody>
          <a:bodyPr/>
          <a:lstStyle>
            <a:lvl1pPr>
              <a:defRPr/>
            </a:lvl1pPr>
          </a:lstStyle>
          <a:p>
            <a:pPr>
              <a:defRPr/>
            </a:pPr>
            <a:fld id="{05BF9E63-B72D-442E-B37A-4FCDA849E9AC}" type="slidenum">
              <a:rPr lang="cs-CZ"/>
              <a:pPr>
                <a:defRPr/>
              </a:pPr>
              <a:t>‹#›</a:t>
            </a:fld>
            <a:endParaRPr lang="cs-CZ"/>
          </a:p>
        </p:txBody>
      </p:sp>
    </p:spTree>
  </p:cSld>
  <p:clrMapOvr>
    <a:masterClrMapping/>
  </p:clrMapOvr>
  <p:transition>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5" name="Obdélník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6" name="Zaoblený obdélník 8"/>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Nadpis 1"/>
          <p:cNvSpPr>
            <a:spLocks noGrp="1"/>
          </p:cNvSpPr>
          <p:nvPr>
            <p:ph type="title"/>
          </p:nvPr>
        </p:nvSpPr>
        <p:spPr>
          <a:xfrm>
            <a:off x="914400" y="273050"/>
            <a:ext cx="7772400" cy="1143000"/>
          </a:xfrm>
        </p:spPr>
        <p:txBody>
          <a:bodyPr/>
          <a:lstStyle>
            <a:lvl1pPr algn="l">
              <a:buNone/>
              <a:defRPr sz="4000" b="0"/>
            </a:lvl1pPr>
          </a:lstStyle>
          <a:p>
            <a:r>
              <a:rPr lang="cs-CZ" smtClean="0"/>
              <a:t>Klepnutím lze upravit styl předlohy nadpisů.</a:t>
            </a:r>
            <a:endParaRPr lang="en-US"/>
          </a:p>
        </p:txBody>
      </p:sp>
      <p:sp>
        <p:nvSpPr>
          <p:cNvPr id="3" name="Zástupný symbol pro text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cs-CZ" smtClean="0"/>
              <a:t>Klepnutím lze upravit styly předlohy textu.</a:t>
            </a:r>
          </a:p>
        </p:txBody>
      </p:sp>
      <p:sp>
        <p:nvSpPr>
          <p:cNvPr id="11" name="Zástupný symbol pro obsah 10"/>
          <p:cNvSpPr>
            <a:spLocks noGrp="1"/>
          </p:cNvSpPr>
          <p:nvPr>
            <p:ph sz="quarter" idx="1"/>
          </p:nvPr>
        </p:nvSpPr>
        <p:spPr>
          <a:xfrm>
            <a:off x="2971800" y="1600200"/>
            <a:ext cx="5715000" cy="449580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Zástupný symbol pro datum 4"/>
          <p:cNvSpPr>
            <a:spLocks noGrp="1"/>
          </p:cNvSpPr>
          <p:nvPr>
            <p:ph type="dt" sz="half" idx="10"/>
          </p:nvPr>
        </p:nvSpPr>
        <p:spPr/>
        <p:txBody>
          <a:bodyPr/>
          <a:lstStyle>
            <a:lvl1pPr>
              <a:defRPr/>
            </a:lvl1pPr>
          </a:lstStyle>
          <a:p>
            <a:pPr>
              <a:defRPr/>
            </a:pPr>
            <a:fld id="{D69D3A9E-F2F3-499C-A9F6-DC2395783C06}" type="datetimeFigureOut">
              <a:rPr lang="cs-CZ"/>
              <a:pPr>
                <a:defRPr/>
              </a:pPr>
              <a:t>27.10.2017</a:t>
            </a:fld>
            <a:endParaRPr lang="cs-CZ"/>
          </a:p>
        </p:txBody>
      </p:sp>
      <p:sp>
        <p:nvSpPr>
          <p:cNvPr id="8" name="Zástupný symbol pro zápatí 5"/>
          <p:cNvSpPr>
            <a:spLocks noGrp="1"/>
          </p:cNvSpPr>
          <p:nvPr>
            <p:ph type="ftr" sz="quarter" idx="11"/>
          </p:nvPr>
        </p:nvSpPr>
        <p:spPr/>
        <p:txBody>
          <a:bodyPr/>
          <a:lstStyle>
            <a:lvl1pPr>
              <a:defRPr/>
            </a:lvl1pPr>
          </a:lstStyle>
          <a:p>
            <a:pPr>
              <a:defRPr/>
            </a:pPr>
            <a:endParaRPr lang="cs-CZ"/>
          </a:p>
        </p:txBody>
      </p:sp>
      <p:sp>
        <p:nvSpPr>
          <p:cNvPr id="9" name="Zástupný symbol pro číslo snímku 6"/>
          <p:cNvSpPr>
            <a:spLocks noGrp="1"/>
          </p:cNvSpPr>
          <p:nvPr>
            <p:ph type="sldNum" sz="quarter" idx="12"/>
          </p:nvPr>
        </p:nvSpPr>
        <p:spPr/>
        <p:txBody>
          <a:bodyPr/>
          <a:lstStyle>
            <a:lvl1pPr>
              <a:defRPr/>
            </a:lvl1pPr>
          </a:lstStyle>
          <a:p>
            <a:pPr>
              <a:defRPr/>
            </a:pPr>
            <a:fld id="{3194C464-1331-43F0-90A9-848EE8195812}" type="slidenum">
              <a:rPr lang="cs-CZ"/>
              <a:pPr>
                <a:defRPr/>
              </a:pPr>
              <a:t>‹#›</a:t>
            </a:fld>
            <a:endParaRPr lang="cs-CZ"/>
          </a:p>
        </p:txBody>
      </p:sp>
    </p:spTree>
  </p:cSld>
  <p:clrMapOvr>
    <a:masterClrMapping/>
  </p:clrMapOvr>
  <p:transition>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5" name="Obdélník 10"/>
          <p:cNvSpPr/>
          <p:nvPr/>
        </p:nvSpPr>
        <p:spPr>
          <a:xfrm flipV="1">
            <a:off x="68263" y="4683125"/>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Obdélník 11"/>
          <p:cNvSpPr/>
          <p:nvPr/>
        </p:nvSpPr>
        <p:spPr>
          <a:xfrm>
            <a:off x="68263" y="4649788"/>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Obdélník 12"/>
          <p:cNvSpPr/>
          <p:nvPr/>
        </p:nvSpPr>
        <p:spPr>
          <a:xfrm>
            <a:off x="68263" y="4773613"/>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Nadpis 1"/>
          <p:cNvSpPr>
            <a:spLocks noGrp="1"/>
          </p:cNvSpPr>
          <p:nvPr>
            <p:ph type="title"/>
          </p:nvPr>
        </p:nvSpPr>
        <p:spPr>
          <a:xfrm>
            <a:off x="914400" y="4900550"/>
            <a:ext cx="7315200" cy="522288"/>
          </a:xfrm>
        </p:spPr>
        <p:txBody>
          <a:bodyPr anchor="ctr">
            <a:noAutofit/>
          </a:bodyPr>
          <a:lstStyle>
            <a:lvl1pPr algn="l">
              <a:buNone/>
              <a:defRPr sz="2800" b="0"/>
            </a:lvl1pPr>
          </a:lstStyle>
          <a:p>
            <a:r>
              <a:rPr lang="cs-CZ" smtClean="0"/>
              <a:t>Klepnutím lze upravit styl předlohy nadpisů.</a:t>
            </a:r>
            <a:endParaRPr lang="en-US"/>
          </a:p>
        </p:txBody>
      </p:sp>
      <p:sp>
        <p:nvSpPr>
          <p:cNvPr id="4" name="Zástupný symbol pro text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cs-CZ" smtClean="0"/>
              <a:t>Klepnutím lze upravit styly předlohy textu.</a:t>
            </a:r>
          </a:p>
        </p:txBody>
      </p:sp>
      <p:sp>
        <p:nvSpPr>
          <p:cNvPr id="3" name="Zástupný symbol pro obrázek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cs-CZ" noProof="0" smtClean="0"/>
              <a:t>Klepnutím na ikonu přidáte obrázek.</a:t>
            </a:r>
            <a:endParaRPr lang="en-US" noProof="0" dirty="0"/>
          </a:p>
        </p:txBody>
      </p:sp>
      <p:sp>
        <p:nvSpPr>
          <p:cNvPr id="8" name="Zástupný symbol pro datum 4"/>
          <p:cNvSpPr>
            <a:spLocks noGrp="1"/>
          </p:cNvSpPr>
          <p:nvPr>
            <p:ph type="dt" sz="half" idx="10"/>
          </p:nvPr>
        </p:nvSpPr>
        <p:spPr/>
        <p:txBody>
          <a:bodyPr/>
          <a:lstStyle>
            <a:lvl1pPr>
              <a:defRPr/>
            </a:lvl1pPr>
          </a:lstStyle>
          <a:p>
            <a:pPr>
              <a:defRPr/>
            </a:pPr>
            <a:fld id="{2458651B-B7E7-4A0A-A856-0DE5932485F7}" type="datetimeFigureOut">
              <a:rPr lang="cs-CZ"/>
              <a:pPr>
                <a:defRPr/>
              </a:pPr>
              <a:t>27.10.2017</a:t>
            </a:fld>
            <a:endParaRPr lang="cs-CZ"/>
          </a:p>
        </p:txBody>
      </p:sp>
      <p:sp>
        <p:nvSpPr>
          <p:cNvPr id="9" name="Zástupný symbol pro zápatí 5"/>
          <p:cNvSpPr>
            <a:spLocks noGrp="1"/>
          </p:cNvSpPr>
          <p:nvPr>
            <p:ph type="ftr" sz="quarter" idx="11"/>
          </p:nvPr>
        </p:nvSpPr>
        <p:spPr>
          <a:xfrm>
            <a:off x="914400" y="6172200"/>
            <a:ext cx="3886200" cy="457200"/>
          </a:xfrm>
        </p:spPr>
        <p:txBody>
          <a:bodyPr/>
          <a:lstStyle>
            <a:lvl1pPr>
              <a:defRPr/>
            </a:lvl1pPr>
          </a:lstStyle>
          <a:p>
            <a:pPr>
              <a:defRPr/>
            </a:pPr>
            <a:endParaRPr lang="cs-CZ"/>
          </a:p>
        </p:txBody>
      </p:sp>
      <p:sp>
        <p:nvSpPr>
          <p:cNvPr id="10" name="Zástupný symbol pro číslo snímku 6"/>
          <p:cNvSpPr>
            <a:spLocks noGrp="1"/>
          </p:cNvSpPr>
          <p:nvPr>
            <p:ph type="sldNum" sz="quarter" idx="12"/>
          </p:nvPr>
        </p:nvSpPr>
        <p:spPr>
          <a:xfrm>
            <a:off x="146050" y="6208713"/>
            <a:ext cx="457200" cy="457200"/>
          </a:xfrm>
        </p:spPr>
        <p:txBody>
          <a:bodyPr/>
          <a:lstStyle>
            <a:lvl1pPr>
              <a:defRPr/>
            </a:lvl1pPr>
          </a:lstStyle>
          <a:p>
            <a:pPr>
              <a:defRPr/>
            </a:pPr>
            <a:fld id="{9A22CF45-1CEA-493C-92D9-5352828A5AD8}" type="slidenum">
              <a:rPr lang="cs-CZ"/>
              <a:pPr>
                <a:defRPr/>
              </a:pPr>
              <a:t>‹#›</a:t>
            </a:fld>
            <a:endParaRPr lang="cs-CZ"/>
          </a:p>
        </p:txBody>
      </p:sp>
    </p:spTree>
  </p:cSld>
  <p:clrMapOvr>
    <a:masterClrMapping/>
  </p:clrMapOvr>
  <p:transition>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Obdélník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8" name="Zaoblený obdélník 7"/>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28" name="Zástupný symbol pro nadpis 21"/>
          <p:cNvSpPr>
            <a:spLocks noGrp="1"/>
          </p:cNvSpPr>
          <p:nvPr>
            <p:ph type="title"/>
          </p:nvPr>
        </p:nvSpPr>
        <p:spPr bwMode="auto">
          <a:xfrm>
            <a:off x="914400" y="274638"/>
            <a:ext cx="7772400" cy="1143000"/>
          </a:xfrm>
          <a:prstGeom prst="rect">
            <a:avLst/>
          </a:prstGeom>
          <a:noFill/>
          <a:ln w="9525">
            <a:noFill/>
            <a:miter lim="800000"/>
            <a:headEnd/>
            <a:tailEnd/>
          </a:ln>
        </p:spPr>
        <p:txBody>
          <a:bodyPr vert="horz" wrap="square" lIns="91440" tIns="45720" rIns="91440" bIns="91440" numCol="1" anchor="b" anchorCtr="0" compatLnSpc="1">
            <a:prstTxWarp prst="textNoShape">
              <a:avLst/>
            </a:prstTxWarp>
          </a:bodyPr>
          <a:lstStyle/>
          <a:p>
            <a:pPr lvl="0"/>
            <a:r>
              <a:rPr lang="cs-CZ" smtClean="0"/>
              <a:t>Klepnutím lze upravit styl předlohy nadpisů.</a:t>
            </a:r>
            <a:endParaRPr lang="en-US" smtClean="0"/>
          </a:p>
        </p:txBody>
      </p:sp>
      <p:sp>
        <p:nvSpPr>
          <p:cNvPr id="1029" name="Zástupný symbol pro text 12"/>
          <p:cNvSpPr>
            <a:spLocks noGrp="1"/>
          </p:cNvSpPr>
          <p:nvPr>
            <p:ph type="body" idx="1"/>
          </p:nvPr>
        </p:nvSpPr>
        <p:spPr bwMode="auto">
          <a:xfrm>
            <a:off x="914400" y="1447800"/>
            <a:ext cx="7772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smtClean="0"/>
          </a:p>
        </p:txBody>
      </p:sp>
      <p:sp>
        <p:nvSpPr>
          <p:cNvPr id="14" name="Zástupný symbol pro datum 13"/>
          <p:cNvSpPr>
            <a:spLocks noGrp="1"/>
          </p:cNvSpPr>
          <p:nvPr>
            <p:ph type="dt" sz="half" idx="2"/>
          </p:nvPr>
        </p:nvSpPr>
        <p:spPr>
          <a:xfrm>
            <a:off x="6172200" y="6191250"/>
            <a:ext cx="2476500" cy="476250"/>
          </a:xfrm>
          <a:prstGeom prst="rect">
            <a:avLst/>
          </a:prstGeom>
        </p:spPr>
        <p:txBody>
          <a:bodyPr anchor="ctr" anchorCtr="0"/>
          <a:lstStyle>
            <a:lvl1pPr algn="r" eaLnBrk="1" fontAlgn="auto" latinLnBrk="0" hangingPunct="1">
              <a:spcBef>
                <a:spcPts val="0"/>
              </a:spcBef>
              <a:spcAft>
                <a:spcPts val="0"/>
              </a:spcAft>
              <a:defRPr kumimoji="0" sz="1400" smtClean="0">
                <a:solidFill>
                  <a:schemeClr val="tx2"/>
                </a:solidFill>
                <a:latin typeface="+mn-lt"/>
                <a:cs typeface="+mn-cs"/>
              </a:defRPr>
            </a:lvl1pPr>
          </a:lstStyle>
          <a:p>
            <a:pPr>
              <a:defRPr/>
            </a:pPr>
            <a:fld id="{3A386E48-4ECE-4081-93F6-696A40D7DA4F}" type="datetimeFigureOut">
              <a:rPr lang="cs-CZ"/>
              <a:pPr>
                <a:defRPr/>
              </a:pPr>
              <a:t>27.10.2017</a:t>
            </a:fld>
            <a:endParaRPr lang="cs-CZ"/>
          </a:p>
        </p:txBody>
      </p:sp>
      <p:sp>
        <p:nvSpPr>
          <p:cNvPr id="3" name="Zástupný symbol pro zápatí 2"/>
          <p:cNvSpPr>
            <a:spLocks noGrp="1"/>
          </p:cNvSpPr>
          <p:nvPr>
            <p:ph type="ftr" sz="quarter" idx="3"/>
          </p:nvPr>
        </p:nvSpPr>
        <p:spPr>
          <a:xfrm>
            <a:off x="914400" y="6172200"/>
            <a:ext cx="3962400" cy="457200"/>
          </a:xfrm>
          <a:prstGeom prst="rect">
            <a:avLst/>
          </a:prstGeom>
        </p:spPr>
        <p:txBody>
          <a:bodyPr anchor="ctr" anchorCtr="0"/>
          <a:lstStyle>
            <a:lvl1pPr eaLnBrk="1" fontAlgn="auto" latinLnBrk="0" hangingPunct="1">
              <a:spcBef>
                <a:spcPts val="0"/>
              </a:spcBef>
              <a:spcAft>
                <a:spcPts val="0"/>
              </a:spcAft>
              <a:defRPr kumimoji="0" sz="1400">
                <a:solidFill>
                  <a:schemeClr val="tx2"/>
                </a:solidFill>
                <a:latin typeface="+mn-lt"/>
                <a:cs typeface="+mn-cs"/>
              </a:defRPr>
            </a:lvl1pPr>
          </a:lstStyle>
          <a:p>
            <a:pPr>
              <a:defRPr/>
            </a:pPr>
            <a:endParaRPr lang="cs-CZ"/>
          </a:p>
        </p:txBody>
      </p:sp>
      <p:sp>
        <p:nvSpPr>
          <p:cNvPr id="23" name="Zástupný symbol pro číslo snímku 22"/>
          <p:cNvSpPr>
            <a:spLocks noGrp="1"/>
          </p:cNvSpPr>
          <p:nvPr>
            <p:ph type="sldNum" sz="quarter" idx="4"/>
          </p:nvPr>
        </p:nvSpPr>
        <p:spPr>
          <a:xfrm>
            <a:off x="146050" y="6210300"/>
            <a:ext cx="457200" cy="457200"/>
          </a:xfrm>
          <a:prstGeom prst="ellipse">
            <a:avLst/>
          </a:prstGeom>
          <a:solidFill>
            <a:schemeClr val="accent1"/>
          </a:solidFill>
        </p:spPr>
        <p:txBody>
          <a:bodyPr wrap="none" lIns="0" tIns="0" rIns="0" bIns="0" anchor="ctr" anchorCtr="1">
            <a:noAutofit/>
          </a:bodyPr>
          <a:lstStyle>
            <a:lvl1pPr algn="ctr" eaLnBrk="1" fontAlgn="auto" latinLnBrk="0" hangingPunct="1">
              <a:spcBef>
                <a:spcPts val="0"/>
              </a:spcBef>
              <a:spcAft>
                <a:spcPts val="0"/>
              </a:spcAft>
              <a:defRPr kumimoji="0" sz="1400" smtClean="0">
                <a:solidFill>
                  <a:srgbClr val="FFFFFF"/>
                </a:solidFill>
                <a:latin typeface="+mj-lt"/>
                <a:ea typeface="+mj-ea"/>
                <a:cs typeface="+mj-cs"/>
              </a:defRPr>
            </a:lvl1pPr>
          </a:lstStyle>
          <a:p>
            <a:pPr>
              <a:defRPr/>
            </a:pPr>
            <a:fld id="{39B8EC5E-41B1-4350-8F83-1A8E598DBCA6}"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672" r:id="rId1"/>
    <p:sldLayoutId id="2147483671" r:id="rId2"/>
    <p:sldLayoutId id="2147483673" r:id="rId3"/>
    <p:sldLayoutId id="2147483670" r:id="rId4"/>
    <p:sldLayoutId id="2147483669" r:id="rId5"/>
    <p:sldLayoutId id="2147483668" r:id="rId6"/>
    <p:sldLayoutId id="2147483667" r:id="rId7"/>
    <p:sldLayoutId id="2147483674" r:id="rId8"/>
    <p:sldLayoutId id="2147483675" r:id="rId9"/>
    <p:sldLayoutId id="2147483666" r:id="rId10"/>
    <p:sldLayoutId id="2147483665" r:id="rId11"/>
  </p:sldLayoutIdLst>
  <p:transition>
    <p:wipe dir="d"/>
  </p:transition>
  <p:txStyles>
    <p:titleStyle>
      <a:lvl1pPr algn="l" rtl="0" fontAlgn="base">
        <a:spcBef>
          <a:spcPct val="0"/>
        </a:spcBef>
        <a:spcAft>
          <a:spcPct val="0"/>
        </a:spcAft>
        <a:defRPr sz="4000" kern="1200">
          <a:solidFill>
            <a:schemeClr val="tx2"/>
          </a:solidFill>
          <a:latin typeface="+mj-lt"/>
          <a:ea typeface="+mj-ea"/>
          <a:cs typeface="+mj-cs"/>
        </a:defRPr>
      </a:lvl1pPr>
      <a:lvl2pPr algn="l" rtl="0" fontAlgn="base">
        <a:spcBef>
          <a:spcPct val="0"/>
        </a:spcBef>
        <a:spcAft>
          <a:spcPct val="0"/>
        </a:spcAft>
        <a:defRPr sz="4000">
          <a:solidFill>
            <a:schemeClr val="tx2"/>
          </a:solidFill>
          <a:latin typeface="Franklin Gothic Book" pitchFamily="34" charset="0"/>
        </a:defRPr>
      </a:lvl2pPr>
      <a:lvl3pPr algn="l" rtl="0" fontAlgn="base">
        <a:spcBef>
          <a:spcPct val="0"/>
        </a:spcBef>
        <a:spcAft>
          <a:spcPct val="0"/>
        </a:spcAft>
        <a:defRPr sz="4000">
          <a:solidFill>
            <a:schemeClr val="tx2"/>
          </a:solidFill>
          <a:latin typeface="Franklin Gothic Book" pitchFamily="34" charset="0"/>
        </a:defRPr>
      </a:lvl3pPr>
      <a:lvl4pPr algn="l" rtl="0" fontAlgn="base">
        <a:spcBef>
          <a:spcPct val="0"/>
        </a:spcBef>
        <a:spcAft>
          <a:spcPct val="0"/>
        </a:spcAft>
        <a:defRPr sz="4000">
          <a:solidFill>
            <a:schemeClr val="tx2"/>
          </a:solidFill>
          <a:latin typeface="Franklin Gothic Book" pitchFamily="34" charset="0"/>
        </a:defRPr>
      </a:lvl4pPr>
      <a:lvl5pPr algn="l" rtl="0" fontAlgn="base">
        <a:spcBef>
          <a:spcPct val="0"/>
        </a:spcBef>
        <a:spcAft>
          <a:spcPct val="0"/>
        </a:spcAft>
        <a:defRPr sz="4000">
          <a:solidFill>
            <a:schemeClr val="tx2"/>
          </a:solidFill>
          <a:latin typeface="Franklin Gothic Book" pitchFamily="34" charset="0"/>
        </a:defRPr>
      </a:lvl5pPr>
      <a:lvl6pPr marL="457200" algn="l" rtl="0" fontAlgn="base">
        <a:spcBef>
          <a:spcPct val="0"/>
        </a:spcBef>
        <a:spcAft>
          <a:spcPct val="0"/>
        </a:spcAft>
        <a:defRPr sz="4000">
          <a:solidFill>
            <a:schemeClr val="tx2"/>
          </a:solidFill>
          <a:latin typeface="Franklin Gothic Book" pitchFamily="34" charset="0"/>
        </a:defRPr>
      </a:lvl6pPr>
      <a:lvl7pPr marL="914400" algn="l" rtl="0" fontAlgn="base">
        <a:spcBef>
          <a:spcPct val="0"/>
        </a:spcBef>
        <a:spcAft>
          <a:spcPct val="0"/>
        </a:spcAft>
        <a:defRPr sz="4000">
          <a:solidFill>
            <a:schemeClr val="tx2"/>
          </a:solidFill>
          <a:latin typeface="Franklin Gothic Book" pitchFamily="34" charset="0"/>
        </a:defRPr>
      </a:lvl7pPr>
      <a:lvl8pPr marL="1371600" algn="l" rtl="0" fontAlgn="base">
        <a:spcBef>
          <a:spcPct val="0"/>
        </a:spcBef>
        <a:spcAft>
          <a:spcPct val="0"/>
        </a:spcAft>
        <a:defRPr sz="4000">
          <a:solidFill>
            <a:schemeClr val="tx2"/>
          </a:solidFill>
          <a:latin typeface="Franklin Gothic Book" pitchFamily="34" charset="0"/>
        </a:defRPr>
      </a:lvl8pPr>
      <a:lvl9pPr marL="1828800" algn="l" rtl="0" fontAlgn="base">
        <a:spcBef>
          <a:spcPct val="0"/>
        </a:spcBef>
        <a:spcAft>
          <a:spcPct val="0"/>
        </a:spcAft>
        <a:defRPr sz="4000">
          <a:solidFill>
            <a:schemeClr val="tx2"/>
          </a:solidFill>
          <a:latin typeface="Franklin Gothic Book" pitchFamily="34" charset="0"/>
        </a:defRPr>
      </a:lvl9pPr>
    </p:titleStyle>
    <p:bodyStyle>
      <a:lvl1pPr marL="273050" indent="-273050" algn="l" rtl="0" fontAlgn="base">
        <a:spcBef>
          <a:spcPts val="575"/>
        </a:spcBef>
        <a:spcAft>
          <a:spcPct val="0"/>
        </a:spcAft>
        <a:buClr>
          <a:schemeClr val="accent1"/>
        </a:buClr>
        <a:buSzPct val="85000"/>
        <a:buFont typeface="Wingdings 2" pitchFamily="18" charset="2"/>
        <a:buChar char=""/>
        <a:defRPr sz="2600" kern="1200">
          <a:solidFill>
            <a:schemeClr val="tx1"/>
          </a:solidFill>
          <a:latin typeface="+mn-lt"/>
          <a:ea typeface="+mn-ea"/>
          <a:cs typeface="+mn-cs"/>
        </a:defRPr>
      </a:lvl1pPr>
      <a:lvl2pPr marL="547688" indent="-228600" algn="l" rtl="0" fontAlgn="base">
        <a:spcBef>
          <a:spcPts val="375"/>
        </a:spcBef>
        <a:spcAft>
          <a:spcPct val="0"/>
        </a:spcAft>
        <a:buClr>
          <a:schemeClr val="accent2"/>
        </a:buClr>
        <a:buSzPct val="85000"/>
        <a:buFont typeface="Wingdings 2" pitchFamily="18" charset="2"/>
        <a:buChar char=""/>
        <a:defRPr sz="2400" kern="1200">
          <a:solidFill>
            <a:schemeClr val="tx1"/>
          </a:solidFill>
          <a:latin typeface="+mn-lt"/>
          <a:ea typeface="+mn-ea"/>
          <a:cs typeface="+mn-cs"/>
        </a:defRPr>
      </a:lvl2pPr>
      <a:lvl3pPr marL="822325" indent="-228600" algn="l" rtl="0" fontAlgn="base">
        <a:spcBef>
          <a:spcPts val="375"/>
        </a:spcBef>
        <a:spcAft>
          <a:spcPct val="0"/>
        </a:spcAft>
        <a:buClr>
          <a:srgbClr val="E6B1AB"/>
        </a:buClr>
        <a:buSzPct val="85000"/>
        <a:buFont typeface="Wingdings 2" pitchFamily="18" charset="2"/>
        <a:buChar char=""/>
        <a:defRPr sz="2000" kern="1200">
          <a:solidFill>
            <a:schemeClr val="tx1"/>
          </a:solidFill>
          <a:latin typeface="+mn-lt"/>
          <a:ea typeface="+mn-ea"/>
          <a:cs typeface="+mn-cs"/>
        </a:defRPr>
      </a:lvl3pPr>
      <a:lvl4pPr marL="1096963" indent="-228600" algn="l" rtl="0" fontAlgn="base">
        <a:spcBef>
          <a:spcPts val="375"/>
        </a:spcBef>
        <a:spcAft>
          <a:spcPct val="0"/>
        </a:spcAft>
        <a:buClr>
          <a:srgbClr val="A28E6A"/>
        </a:buClr>
        <a:buSzPct val="80000"/>
        <a:buFont typeface="Wingdings 2" pitchFamily="18" charset="2"/>
        <a:buChar char=""/>
        <a:defRPr sz="2000" kern="1200">
          <a:solidFill>
            <a:schemeClr val="tx1"/>
          </a:solidFill>
          <a:latin typeface="+mn-lt"/>
          <a:ea typeface="+mn-ea"/>
          <a:cs typeface="+mn-cs"/>
        </a:defRPr>
      </a:lvl4pPr>
      <a:lvl5pPr marL="1371600" indent="-228600" algn="l" rtl="0" fontAlgn="base">
        <a:spcBef>
          <a:spcPts val="375"/>
        </a:spcBef>
        <a:spcAft>
          <a:spcPct val="0"/>
        </a:spcAft>
        <a:buClr>
          <a:srgbClr val="A28E6A"/>
        </a:buClr>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vicebnice.ujep.cz/index.php?id=03" TargetMode="External"/><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hyperlink" Target="http://it.pedf.cuni.cz/metodika/?kap=6"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 Target="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slide" Target="slide9.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hyperlink" Target="https://www.google.cz/url?sa=t&amp;rct=j&amp;q=&amp;esrc=s&amp;source=web&amp;cd=11&amp;ved=0ahUKEwiq57C_kJ_QAhUKbRQKHaN3CZs4ChAWCBkwAA&amp;url=https://elearning.fvp.slu.cz/pluginfile.php/21656/mod_folder/content/0/Metodologicky_seminar_k_empirickym_vyzkumum_Janak.p"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cvicebnice.ujep.cz/cvicebnice/FRVS1973F5d/"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slide" Target="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slide" Target="slide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slide" Target="slide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slide" Target="slide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slide" Target="slide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slide" Target="slide40.xml"/><Relationship Id="rId3" Type="http://schemas.openxmlformats.org/officeDocument/2006/relationships/slide" Target="slide12.xml"/><Relationship Id="rId7" Type="http://schemas.openxmlformats.org/officeDocument/2006/relationships/slide" Target="slide16.xml"/><Relationship Id="rId2" Type="http://schemas.openxmlformats.org/officeDocument/2006/relationships/slide" Target="slide10.xml"/><Relationship Id="rId1" Type="http://schemas.openxmlformats.org/officeDocument/2006/relationships/slideLayout" Target="../slideLayouts/slideLayout2.xml"/><Relationship Id="rId6" Type="http://schemas.openxmlformats.org/officeDocument/2006/relationships/slide" Target="slide31.xml"/><Relationship Id="rId5" Type="http://schemas.openxmlformats.org/officeDocument/2006/relationships/slide" Target="slide32.xml"/><Relationship Id="rId4" Type="http://schemas.openxmlformats.org/officeDocument/2006/relationships/slide" Target="slide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extovéPole 3"/>
          <p:cNvSpPr txBox="1">
            <a:spLocks noChangeArrowheads="1"/>
          </p:cNvSpPr>
          <p:nvPr/>
        </p:nvSpPr>
        <p:spPr bwMode="auto">
          <a:xfrm>
            <a:off x="1331913" y="1844675"/>
            <a:ext cx="5427640" cy="1015663"/>
          </a:xfrm>
          <a:prstGeom prst="rect">
            <a:avLst/>
          </a:prstGeom>
          <a:noFill/>
          <a:ln w="9525">
            <a:noFill/>
            <a:miter lim="800000"/>
            <a:headEnd/>
            <a:tailEnd/>
          </a:ln>
        </p:spPr>
        <p:txBody>
          <a:bodyPr wrap="none">
            <a:spAutoFit/>
          </a:bodyPr>
          <a:lstStyle/>
          <a:p>
            <a:r>
              <a:rPr lang="cs-CZ" sz="6000" dirty="0" smtClean="0">
                <a:latin typeface="Perpetua" pitchFamily="18" charset="0"/>
              </a:rPr>
              <a:t>Výzkumné metody</a:t>
            </a:r>
            <a:endParaRPr lang="cs-CZ" sz="6000" dirty="0">
              <a:latin typeface="Perpetua" pitchFamily="18" charset="0"/>
            </a:endParaRPr>
          </a:p>
        </p:txBody>
      </p:sp>
      <p:pic>
        <p:nvPicPr>
          <p:cNvPr id="13317" name="Picture 2" descr="http://t2.gstatic.com/images?q=tbn:ANd9GcSPhd4BY7QlBoPezU5ZjFNm0XMvuf30nUOyOHzuBhWeQaaG-APXjg"/>
          <p:cNvPicPr>
            <a:picLocks noChangeAspect="1" noChangeArrowheads="1"/>
          </p:cNvPicPr>
          <p:nvPr/>
        </p:nvPicPr>
        <p:blipFill>
          <a:blip r:embed="rId2" cstate="print"/>
          <a:srcRect/>
          <a:stretch>
            <a:fillRect/>
          </a:stretch>
        </p:blipFill>
        <p:spPr bwMode="auto">
          <a:xfrm>
            <a:off x="5724525" y="5661025"/>
            <a:ext cx="3059113" cy="996950"/>
          </a:xfrm>
          <a:prstGeom prst="rect">
            <a:avLst/>
          </a:prstGeom>
          <a:noFill/>
          <a:ln w="9525">
            <a:noFill/>
            <a:miter lim="800000"/>
            <a:headEnd/>
            <a:tailEnd/>
          </a:ln>
        </p:spPr>
      </p:pic>
      <p:sp>
        <p:nvSpPr>
          <p:cNvPr id="7" name="TextovéPole 6">
            <a:hlinkClick r:id="rId3"/>
          </p:cNvPr>
          <p:cNvSpPr txBox="1"/>
          <p:nvPr/>
        </p:nvSpPr>
        <p:spPr>
          <a:xfrm>
            <a:off x="467544" y="5805264"/>
            <a:ext cx="1795684" cy="523220"/>
          </a:xfrm>
          <a:prstGeom prst="rect">
            <a:avLst/>
          </a:prstGeom>
        </p:spPr>
        <p:style>
          <a:lnRef idx="3">
            <a:schemeClr val="lt1"/>
          </a:lnRef>
          <a:fillRef idx="1">
            <a:schemeClr val="accent1"/>
          </a:fillRef>
          <a:effectRef idx="1">
            <a:schemeClr val="accent1"/>
          </a:effectRef>
          <a:fontRef idx="minor">
            <a:schemeClr val="lt1"/>
          </a:fontRef>
        </p:style>
        <p:txBody>
          <a:bodyPr wrap="none" rtlCol="0">
            <a:spAutoFit/>
          </a:bodyPr>
          <a:lstStyle/>
          <a:p>
            <a:r>
              <a:rPr lang="cs-CZ" sz="2800" dirty="0" smtClean="0">
                <a:latin typeface="Times New Roman" pitchFamily="18" charset="0"/>
                <a:cs typeface="Times New Roman" pitchFamily="18" charset="0"/>
              </a:rPr>
              <a:t>Cvičebnice</a:t>
            </a:r>
            <a:endParaRPr lang="cs-CZ" sz="2800" dirty="0">
              <a:latin typeface="Times New Roman" pitchFamily="18" charset="0"/>
              <a:cs typeface="Times New Roman" pitchFamily="18" charset="0"/>
            </a:endParaRPr>
          </a:p>
        </p:txBody>
      </p:sp>
      <p:sp>
        <p:nvSpPr>
          <p:cNvPr id="6" name="TextovéPole 5">
            <a:hlinkClick r:id="rId4"/>
          </p:cNvPr>
          <p:cNvSpPr txBox="1"/>
          <p:nvPr/>
        </p:nvSpPr>
        <p:spPr>
          <a:xfrm>
            <a:off x="467544" y="5013176"/>
            <a:ext cx="2138727" cy="461665"/>
          </a:xfrm>
          <a:prstGeom prst="rect">
            <a:avLst/>
          </a:prstGeom>
        </p:spPr>
        <p:style>
          <a:lnRef idx="3">
            <a:schemeClr val="lt1"/>
          </a:lnRef>
          <a:fillRef idx="1">
            <a:schemeClr val="accent1"/>
          </a:fillRef>
          <a:effectRef idx="1">
            <a:schemeClr val="accent1"/>
          </a:effectRef>
          <a:fontRef idx="minor">
            <a:schemeClr val="lt1"/>
          </a:fontRef>
        </p:style>
        <p:txBody>
          <a:bodyPr wrap="none" rtlCol="0">
            <a:spAutoFit/>
          </a:bodyPr>
          <a:lstStyle/>
          <a:p>
            <a:r>
              <a:rPr lang="cs-CZ" sz="2400" dirty="0" smtClean="0">
                <a:latin typeface="Times New Roman" pitchFamily="18" charset="0"/>
                <a:cs typeface="Times New Roman" pitchFamily="18" charset="0"/>
              </a:rPr>
              <a:t>Základní pojmy</a:t>
            </a:r>
            <a:endParaRPr lang="cs-CZ" sz="2400" dirty="0">
              <a:latin typeface="Times New Roman" pitchFamily="18" charset="0"/>
              <a:cs typeface="Times New Roman" pitchFamily="18" charset="0"/>
            </a:endParaRPr>
          </a:p>
        </p:txBody>
      </p:sp>
      <p:sp>
        <p:nvSpPr>
          <p:cNvPr id="2" name="TextovéPole 1"/>
          <p:cNvSpPr txBox="1"/>
          <p:nvPr/>
        </p:nvSpPr>
        <p:spPr>
          <a:xfrm>
            <a:off x="467544" y="3672723"/>
            <a:ext cx="8520346" cy="646331"/>
          </a:xfrm>
          <a:prstGeom prst="rect">
            <a:avLst/>
          </a:prstGeom>
          <a:noFill/>
        </p:spPr>
        <p:txBody>
          <a:bodyPr wrap="none" rtlCol="0">
            <a:spAutoFit/>
          </a:bodyPr>
          <a:lstStyle/>
          <a:p>
            <a:r>
              <a:rPr lang="cs-CZ" dirty="0" smtClean="0"/>
              <a:t>Veškerý text prezentací je </a:t>
            </a:r>
            <a:r>
              <a:rPr lang="cs-CZ" dirty="0" err="1" smtClean="0"/>
              <a:t>ctrl+c</a:t>
            </a:r>
            <a:r>
              <a:rPr lang="cs-CZ" dirty="0" smtClean="0"/>
              <a:t> a </a:t>
            </a:r>
            <a:r>
              <a:rPr lang="cs-CZ" dirty="0" err="1" smtClean="0"/>
              <a:t>ctrl</a:t>
            </a:r>
            <a:r>
              <a:rPr lang="cs-CZ" dirty="0" smtClean="0"/>
              <a:t> +v z webu. Okopírováním příslušného textu</a:t>
            </a:r>
          </a:p>
          <a:p>
            <a:r>
              <a:rPr lang="cs-CZ" dirty="0"/>
              <a:t>d</a:t>
            </a:r>
            <a:r>
              <a:rPr lang="cs-CZ" dirty="0" smtClean="0"/>
              <a:t>o vyhledávače tak naleznete také příslušný zdroj</a:t>
            </a:r>
            <a:endParaRPr lang="cs-CZ" dirty="0"/>
          </a:p>
        </p:txBody>
      </p:sp>
      <p:sp>
        <p:nvSpPr>
          <p:cNvPr id="3" name="TextovéPole 2"/>
          <p:cNvSpPr txBox="1"/>
          <p:nvPr/>
        </p:nvSpPr>
        <p:spPr>
          <a:xfrm>
            <a:off x="1828118" y="426540"/>
            <a:ext cx="4899098" cy="584775"/>
          </a:xfrm>
          <a:prstGeom prst="rect">
            <a:avLst/>
          </a:prstGeom>
          <a:noFill/>
        </p:spPr>
        <p:txBody>
          <a:bodyPr wrap="none" rtlCol="0">
            <a:spAutoFit/>
          </a:bodyPr>
          <a:lstStyle/>
          <a:p>
            <a:r>
              <a:rPr lang="cs-CZ" sz="3200" dirty="0" smtClean="0"/>
              <a:t>Pedagogické projektování</a:t>
            </a:r>
            <a:endParaRPr lang="cs-CZ" sz="3200" dirty="0"/>
          </a:p>
        </p:txBody>
      </p:sp>
    </p:spTree>
    <p:extLst>
      <p:ext uri="{BB962C8B-B14F-4D97-AF65-F5344CB8AC3E}">
        <p14:creationId xmlns:p14="http://schemas.microsoft.com/office/powerpoint/2010/main" val="945245889"/>
      </p:ext>
    </p:extLst>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3313"/>
                                        </p:tgtEl>
                                        <p:attrNameLst>
                                          <p:attrName>style.visibility</p:attrName>
                                        </p:attrNameLst>
                                      </p:cBhvr>
                                      <p:to>
                                        <p:strVal val="visible"/>
                                      </p:to>
                                    </p:set>
                                    <p:animEffect transition="in" filter="fade">
                                      <p:cBhvr>
                                        <p:cTn id="7" dur="1000"/>
                                        <p:tgtEl>
                                          <p:spTgt spid="13313"/>
                                        </p:tgtEl>
                                      </p:cBhvr>
                                    </p:animEffect>
                                    <p:anim calcmode="lin" valueType="num">
                                      <p:cBhvr>
                                        <p:cTn id="8" dur="1000" fill="hold"/>
                                        <p:tgtEl>
                                          <p:spTgt spid="13313"/>
                                        </p:tgtEl>
                                        <p:attrNameLst>
                                          <p:attrName>ppt_x</p:attrName>
                                        </p:attrNameLst>
                                      </p:cBhvr>
                                      <p:tavLst>
                                        <p:tav tm="0">
                                          <p:val>
                                            <p:strVal val="#ppt_x"/>
                                          </p:val>
                                        </p:tav>
                                        <p:tav tm="100000">
                                          <p:val>
                                            <p:strVal val="#ppt_x"/>
                                          </p:val>
                                        </p:tav>
                                      </p:tavLst>
                                    </p:anim>
                                    <p:anim calcmode="lin" valueType="num">
                                      <p:cBhvr>
                                        <p:cTn id="9" dur="1000" fill="hold"/>
                                        <p:tgtEl>
                                          <p:spTgt spid="1331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1000"/>
                                        <p:tgtEl>
                                          <p:spTgt spid="2"/>
                                        </p:tgtEl>
                                      </p:cBhvr>
                                    </p:animEffect>
                                    <p:anim calcmode="lin" valueType="num">
                                      <p:cBhvr>
                                        <p:cTn id="15" dur="1000" fill="hold"/>
                                        <p:tgtEl>
                                          <p:spTgt spid="2"/>
                                        </p:tgtEl>
                                        <p:attrNameLst>
                                          <p:attrName>ppt_x</p:attrName>
                                        </p:attrNameLst>
                                      </p:cBhvr>
                                      <p:tavLst>
                                        <p:tav tm="0">
                                          <p:val>
                                            <p:strVal val="#ppt_x"/>
                                          </p:val>
                                        </p:tav>
                                        <p:tav tm="100000">
                                          <p:val>
                                            <p:strVal val="#ppt_x"/>
                                          </p:val>
                                        </p:tav>
                                      </p:tavLst>
                                    </p:anim>
                                    <p:anim calcmode="lin" valueType="num">
                                      <p:cBhvr>
                                        <p:cTn id="16"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fade">
                                      <p:cBhvr>
                                        <p:cTn id="28" dur="1000"/>
                                        <p:tgtEl>
                                          <p:spTgt spid="7"/>
                                        </p:tgtEl>
                                      </p:cBhvr>
                                    </p:animEffect>
                                    <p:anim calcmode="lin" valueType="num">
                                      <p:cBhvr>
                                        <p:cTn id="29" dur="1000" fill="hold"/>
                                        <p:tgtEl>
                                          <p:spTgt spid="7"/>
                                        </p:tgtEl>
                                        <p:attrNameLst>
                                          <p:attrName>ppt_x</p:attrName>
                                        </p:attrNameLst>
                                      </p:cBhvr>
                                      <p:tavLst>
                                        <p:tav tm="0">
                                          <p:val>
                                            <p:strVal val="#ppt_x"/>
                                          </p:val>
                                        </p:tav>
                                        <p:tav tm="100000">
                                          <p:val>
                                            <p:strVal val="#ppt_x"/>
                                          </p:val>
                                        </p:tav>
                                      </p:tavLst>
                                    </p:anim>
                                    <p:anim calcmode="lin" valueType="num">
                                      <p:cBhvr>
                                        <p:cTn id="30"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3" grpId="0"/>
      <p:bldP spid="7" grpId="0" animBg="1"/>
      <p:bldP spid="6" grpId="0" animBg="1"/>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aoblený obdélník 3"/>
          <p:cNvSpPr/>
          <p:nvPr/>
        </p:nvSpPr>
        <p:spPr>
          <a:xfrm>
            <a:off x="0" y="620688"/>
            <a:ext cx="9144000" cy="1296144"/>
          </a:xfrm>
          <a:prstGeom prst="roundRect">
            <a:avLst/>
          </a:prstGeom>
          <a:solidFill>
            <a:schemeClr val="accent1">
              <a:lumMod val="60000"/>
              <a:lumOff val="40000"/>
            </a:schemeClr>
          </a:solidFill>
          <a:effectLst>
            <a:innerShdw blurRad="63500" dist="50800" dir="2700000">
              <a:prstClr val="black">
                <a:alpha val="50000"/>
              </a:prstClr>
            </a:innerShdw>
          </a:effectLst>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Pozorování</a:t>
            </a:r>
            <a:endParaRPr lang="cs-CZ" sz="3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endParaRPr>
          </a:p>
        </p:txBody>
      </p:sp>
      <p:sp>
        <p:nvSpPr>
          <p:cNvPr id="11" name="Obdélník 10"/>
          <p:cNvSpPr/>
          <p:nvPr/>
        </p:nvSpPr>
        <p:spPr>
          <a:xfrm>
            <a:off x="0" y="6309320"/>
            <a:ext cx="9144000" cy="288032"/>
          </a:xfrm>
          <a:prstGeom prst="rect">
            <a:avLst/>
          </a:prstGeom>
          <a:solidFill>
            <a:schemeClr val="accent1">
              <a:lumMod val="60000"/>
              <a:lumOff val="40000"/>
            </a:schemeClr>
          </a:solidFill>
          <a:scene3d>
            <a:camera prst="orthographicFront"/>
            <a:lightRig rig="morning" dir="t"/>
          </a:scene3d>
          <a:sp3d prstMaterial="flat">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4341" name="TextovéPole 12"/>
          <p:cNvSpPr txBox="1">
            <a:spLocks noChangeArrowheads="1"/>
          </p:cNvSpPr>
          <p:nvPr/>
        </p:nvSpPr>
        <p:spPr bwMode="auto">
          <a:xfrm>
            <a:off x="5580063" y="6237288"/>
            <a:ext cx="3194050" cy="369887"/>
          </a:xfrm>
          <a:prstGeom prst="rect">
            <a:avLst/>
          </a:prstGeom>
          <a:noFill/>
          <a:ln w="9525">
            <a:noFill/>
            <a:miter lim="800000"/>
            <a:headEnd/>
            <a:tailEnd/>
          </a:ln>
        </p:spPr>
        <p:txBody>
          <a:bodyPr wrap="none">
            <a:spAutoFit/>
          </a:bodyPr>
          <a:lstStyle/>
          <a:p>
            <a:r>
              <a:rPr lang="cs-CZ">
                <a:latin typeface="Perpetua" pitchFamily="18" charset="0"/>
              </a:rPr>
              <a:t>Univerzita Jana Evangelisty Purkyně</a:t>
            </a:r>
          </a:p>
        </p:txBody>
      </p:sp>
      <p:sp>
        <p:nvSpPr>
          <p:cNvPr id="6" name="TextovéPole 5"/>
          <p:cNvSpPr txBox="1"/>
          <p:nvPr/>
        </p:nvSpPr>
        <p:spPr>
          <a:xfrm>
            <a:off x="217984" y="2244224"/>
            <a:ext cx="8712642" cy="646331"/>
          </a:xfrm>
          <a:prstGeom prst="rect">
            <a:avLst/>
          </a:prstGeom>
          <a:noFill/>
        </p:spPr>
        <p:txBody>
          <a:bodyPr wrap="none" rtlCol="0">
            <a:spAutoFit/>
          </a:bodyPr>
          <a:lstStyle/>
          <a:p>
            <a:r>
              <a:rPr lang="cs-CZ" dirty="0" smtClean="0"/>
              <a:t>Pozorování je klasickou metodou užívanou jak ve vědách přírodních, tak ve vědách </a:t>
            </a:r>
          </a:p>
          <a:p>
            <a:r>
              <a:rPr lang="cs-CZ" dirty="0" smtClean="0"/>
              <a:t>o člověku. Je důležité, aby pozorování mělo </a:t>
            </a:r>
            <a:r>
              <a:rPr lang="cs-CZ" b="1" dirty="0" smtClean="0"/>
              <a:t>jasná pravidla</a:t>
            </a:r>
            <a:r>
              <a:rPr lang="cs-CZ" dirty="0" smtClean="0"/>
              <a:t>.</a:t>
            </a:r>
          </a:p>
        </p:txBody>
      </p:sp>
      <p:sp>
        <p:nvSpPr>
          <p:cNvPr id="7" name="TextovéPole 6"/>
          <p:cNvSpPr txBox="1"/>
          <p:nvPr/>
        </p:nvSpPr>
        <p:spPr>
          <a:xfrm>
            <a:off x="316478" y="3140968"/>
            <a:ext cx="910827" cy="369332"/>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r>
              <a:rPr lang="cs-CZ" dirty="0" smtClean="0"/>
              <a:t>Musí být</a:t>
            </a:r>
            <a:endParaRPr lang="cs-CZ" dirty="0"/>
          </a:p>
        </p:txBody>
      </p:sp>
      <p:sp>
        <p:nvSpPr>
          <p:cNvPr id="8" name="TextovéPole 7"/>
          <p:cNvSpPr txBox="1"/>
          <p:nvPr/>
        </p:nvSpPr>
        <p:spPr>
          <a:xfrm>
            <a:off x="1547664" y="3140968"/>
            <a:ext cx="1107996" cy="369332"/>
          </a:xfrm>
          <a:prstGeom prst="rect">
            <a:avLst/>
          </a:prstGeom>
          <a:noFill/>
        </p:spPr>
        <p:txBody>
          <a:bodyPr wrap="none" rtlCol="0">
            <a:spAutoFit/>
          </a:bodyPr>
          <a:lstStyle/>
          <a:p>
            <a:r>
              <a:rPr lang="cs-CZ" dirty="0"/>
              <a:t>Z</a:t>
            </a:r>
            <a:r>
              <a:rPr lang="cs-CZ" dirty="0" smtClean="0"/>
              <a:t>áměrné</a:t>
            </a:r>
            <a:endParaRPr lang="cs-CZ" dirty="0"/>
          </a:p>
        </p:txBody>
      </p:sp>
      <p:sp>
        <p:nvSpPr>
          <p:cNvPr id="9" name="TextovéPole 8"/>
          <p:cNvSpPr txBox="1"/>
          <p:nvPr/>
        </p:nvSpPr>
        <p:spPr>
          <a:xfrm>
            <a:off x="1547664" y="3573016"/>
            <a:ext cx="1620957" cy="369332"/>
          </a:xfrm>
          <a:prstGeom prst="rect">
            <a:avLst/>
          </a:prstGeom>
          <a:noFill/>
        </p:spPr>
        <p:txBody>
          <a:bodyPr wrap="none" rtlCol="0">
            <a:spAutoFit/>
          </a:bodyPr>
          <a:lstStyle/>
          <a:p>
            <a:r>
              <a:rPr lang="cs-CZ" dirty="0"/>
              <a:t>S</a:t>
            </a:r>
            <a:r>
              <a:rPr lang="cs-CZ" dirty="0" smtClean="0"/>
              <a:t>ystematické,</a:t>
            </a:r>
            <a:endParaRPr lang="cs-CZ" dirty="0"/>
          </a:p>
        </p:txBody>
      </p:sp>
      <p:sp>
        <p:nvSpPr>
          <p:cNvPr id="10" name="TextovéPole 9"/>
          <p:cNvSpPr txBox="1"/>
          <p:nvPr/>
        </p:nvSpPr>
        <p:spPr>
          <a:xfrm>
            <a:off x="1547664" y="4005064"/>
            <a:ext cx="1620957" cy="369332"/>
          </a:xfrm>
          <a:prstGeom prst="rect">
            <a:avLst/>
          </a:prstGeom>
          <a:noFill/>
        </p:spPr>
        <p:txBody>
          <a:bodyPr wrap="none" rtlCol="0">
            <a:spAutoFit/>
          </a:bodyPr>
          <a:lstStyle/>
          <a:p>
            <a:r>
              <a:rPr lang="cs-CZ" dirty="0"/>
              <a:t>O</a:t>
            </a:r>
            <a:r>
              <a:rPr lang="cs-CZ" dirty="0" smtClean="0"/>
              <a:t>rganizované</a:t>
            </a:r>
            <a:endParaRPr lang="cs-CZ" dirty="0"/>
          </a:p>
        </p:txBody>
      </p:sp>
      <p:sp>
        <p:nvSpPr>
          <p:cNvPr id="12" name="TextovéPole 11"/>
          <p:cNvSpPr txBox="1"/>
          <p:nvPr/>
        </p:nvSpPr>
        <p:spPr>
          <a:xfrm>
            <a:off x="179512" y="4653136"/>
            <a:ext cx="8751114" cy="646331"/>
          </a:xfrm>
          <a:prstGeom prst="rect">
            <a:avLst/>
          </a:prstGeom>
          <a:noFill/>
        </p:spPr>
        <p:txBody>
          <a:bodyPr wrap="none" rtlCol="0">
            <a:spAutoFit/>
          </a:bodyPr>
          <a:lstStyle/>
          <a:p>
            <a:r>
              <a:rPr lang="cs-CZ" dirty="0" smtClean="0"/>
              <a:t>Při standardizovaném pozorování je nutné zajistit možnost statistického zpracování, </a:t>
            </a:r>
          </a:p>
          <a:p>
            <a:r>
              <a:rPr lang="cs-CZ" dirty="0" smtClean="0"/>
              <a:t>proto je nutno mít předem připravený tzv. </a:t>
            </a:r>
            <a:r>
              <a:rPr lang="cs-CZ" b="1" dirty="0" smtClean="0"/>
              <a:t>pozorovací arch</a:t>
            </a:r>
            <a:r>
              <a:rPr lang="cs-CZ" dirty="0" smtClean="0"/>
              <a:t>.</a:t>
            </a:r>
            <a:endParaRPr lang="cs-CZ" dirty="0"/>
          </a:p>
        </p:txBody>
      </p:sp>
      <p:sp>
        <p:nvSpPr>
          <p:cNvPr id="13" name="TextovéPole 12"/>
          <p:cNvSpPr txBox="1"/>
          <p:nvPr/>
        </p:nvSpPr>
        <p:spPr>
          <a:xfrm>
            <a:off x="4499992" y="3284984"/>
            <a:ext cx="2890535" cy="369332"/>
          </a:xfrm>
          <a:prstGeom prst="rect">
            <a:avLst/>
          </a:prstGeom>
        </p:spPr>
        <p:style>
          <a:lnRef idx="3">
            <a:schemeClr val="lt1"/>
          </a:lnRef>
          <a:fillRef idx="1">
            <a:schemeClr val="accent1"/>
          </a:fillRef>
          <a:effectRef idx="1">
            <a:schemeClr val="accent1"/>
          </a:effectRef>
          <a:fontRef idx="minor">
            <a:schemeClr val="lt1"/>
          </a:fontRef>
        </p:style>
        <p:txBody>
          <a:bodyPr wrap="none" rtlCol="0">
            <a:spAutoFit/>
          </a:bodyPr>
          <a:lstStyle/>
          <a:p>
            <a:r>
              <a:rPr lang="cs-CZ" dirty="0" smtClean="0">
                <a:latin typeface="Times New Roman" pitchFamily="18" charset="0"/>
                <a:cs typeface="Times New Roman" pitchFamily="18" charset="0"/>
              </a:rPr>
              <a:t>Kdy může dojít ke zkreslení?</a:t>
            </a:r>
            <a:endParaRPr lang="cs-CZ" dirty="0">
              <a:latin typeface="Times New Roman" pitchFamily="18" charset="0"/>
              <a:cs typeface="Times New Roman" pitchFamily="18" charset="0"/>
            </a:endParaRPr>
          </a:p>
        </p:txBody>
      </p:sp>
      <p:sp>
        <p:nvSpPr>
          <p:cNvPr id="14" name="TextovéPole 13"/>
          <p:cNvSpPr txBox="1"/>
          <p:nvPr/>
        </p:nvSpPr>
        <p:spPr>
          <a:xfrm>
            <a:off x="323528" y="5589240"/>
            <a:ext cx="2999539" cy="369332"/>
          </a:xfrm>
          <a:prstGeom prst="rect">
            <a:avLst/>
          </a:prstGeom>
        </p:spPr>
        <p:style>
          <a:lnRef idx="3">
            <a:schemeClr val="lt1"/>
          </a:lnRef>
          <a:fillRef idx="1">
            <a:schemeClr val="accent1"/>
          </a:fillRef>
          <a:effectRef idx="1">
            <a:schemeClr val="accent1"/>
          </a:effectRef>
          <a:fontRef idx="minor">
            <a:schemeClr val="lt1"/>
          </a:fontRef>
        </p:style>
        <p:txBody>
          <a:bodyPr wrap="none" rtlCol="0">
            <a:spAutoFit/>
          </a:bodyPr>
          <a:lstStyle/>
          <a:p>
            <a:r>
              <a:rPr lang="cs-CZ" dirty="0" smtClean="0">
                <a:latin typeface="Times New Roman" pitchFamily="18" charset="0"/>
                <a:cs typeface="Times New Roman" pitchFamily="18" charset="0"/>
              </a:rPr>
              <a:t>Jak můžeme dělit pozorování?</a:t>
            </a:r>
            <a:endParaRPr lang="cs-CZ" dirty="0">
              <a:latin typeface="Times New Roman" pitchFamily="18" charset="0"/>
              <a:cs typeface="Times New Roman" pitchFamily="18" charset="0"/>
            </a:endParaRPr>
          </a:p>
        </p:txBody>
      </p:sp>
      <p:sp>
        <p:nvSpPr>
          <p:cNvPr id="2" name="TextovéPole 1"/>
          <p:cNvSpPr txBox="1"/>
          <p:nvPr/>
        </p:nvSpPr>
        <p:spPr>
          <a:xfrm>
            <a:off x="4469047" y="3938938"/>
            <a:ext cx="3082895" cy="369332"/>
          </a:xfrm>
          <a:prstGeom prst="rect">
            <a:avLst/>
          </a:prstGeom>
          <a:noFill/>
        </p:spPr>
        <p:txBody>
          <a:bodyPr wrap="none" rtlCol="0">
            <a:spAutoFit/>
          </a:bodyPr>
          <a:lstStyle/>
          <a:p>
            <a:r>
              <a:rPr lang="cs-CZ" dirty="0" smtClean="0">
                <a:solidFill>
                  <a:srgbClr val="FF0000"/>
                </a:solidFill>
              </a:rPr>
              <a:t>!!! Poslanecké interpelace !!!</a:t>
            </a:r>
            <a:endParaRPr lang="cs-CZ" dirty="0">
              <a:solidFill>
                <a:srgbClr val="FF0000"/>
              </a:solidFill>
            </a:endParaRPr>
          </a:p>
        </p:txBody>
      </p:sp>
      <p:sp>
        <p:nvSpPr>
          <p:cNvPr id="15" name="TextovéPole 12"/>
          <p:cNvSpPr txBox="1">
            <a:spLocks noChangeArrowheads="1"/>
          </p:cNvSpPr>
          <p:nvPr/>
        </p:nvSpPr>
        <p:spPr bwMode="auto">
          <a:xfrm>
            <a:off x="179512" y="6268392"/>
            <a:ext cx="2574166" cy="369332"/>
          </a:xfrm>
          <a:prstGeom prst="rect">
            <a:avLst/>
          </a:prstGeom>
          <a:noFill/>
          <a:ln w="9525">
            <a:noFill/>
            <a:miter lim="800000"/>
            <a:headEnd/>
            <a:tailEnd/>
          </a:ln>
        </p:spPr>
        <p:txBody>
          <a:bodyPr wrap="none">
            <a:spAutoFit/>
          </a:bodyPr>
          <a:lstStyle/>
          <a:p>
            <a:r>
              <a:rPr lang="cs-CZ" dirty="0" smtClean="0">
                <a:latin typeface="Perpetua" pitchFamily="18" charset="0"/>
              </a:rPr>
              <a:t>Mgr. Vlastimil Chytrý, Ph.D.</a:t>
            </a:r>
            <a:endParaRPr lang="cs-CZ" dirty="0">
              <a:latin typeface="Perpetua" pitchFamily="18" charset="0"/>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1000"/>
                                        <p:tgtEl>
                                          <p:spTgt spid="9"/>
                                        </p:tgtEl>
                                      </p:cBhvr>
                                    </p:animEffect>
                                    <p:anim calcmode="lin" valueType="num">
                                      <p:cBhvr>
                                        <p:cTn id="29" dur="1000" fill="hold"/>
                                        <p:tgtEl>
                                          <p:spTgt spid="9"/>
                                        </p:tgtEl>
                                        <p:attrNameLst>
                                          <p:attrName>ppt_x</p:attrName>
                                        </p:attrNameLst>
                                      </p:cBhvr>
                                      <p:tavLst>
                                        <p:tav tm="0">
                                          <p:val>
                                            <p:strVal val="#ppt_x"/>
                                          </p:val>
                                        </p:tav>
                                        <p:tav tm="100000">
                                          <p:val>
                                            <p:strVal val="#ppt_x"/>
                                          </p:val>
                                        </p:tav>
                                      </p:tavLst>
                                    </p:anim>
                                    <p:anim calcmode="lin" valueType="num">
                                      <p:cBhvr>
                                        <p:cTn id="30"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fade">
                                      <p:cBhvr>
                                        <p:cTn id="35" dur="1000"/>
                                        <p:tgtEl>
                                          <p:spTgt spid="10"/>
                                        </p:tgtEl>
                                      </p:cBhvr>
                                    </p:animEffect>
                                    <p:anim calcmode="lin" valueType="num">
                                      <p:cBhvr>
                                        <p:cTn id="36" dur="1000" fill="hold"/>
                                        <p:tgtEl>
                                          <p:spTgt spid="10"/>
                                        </p:tgtEl>
                                        <p:attrNameLst>
                                          <p:attrName>ppt_x</p:attrName>
                                        </p:attrNameLst>
                                      </p:cBhvr>
                                      <p:tavLst>
                                        <p:tav tm="0">
                                          <p:val>
                                            <p:strVal val="#ppt_x"/>
                                          </p:val>
                                        </p:tav>
                                        <p:tav tm="100000">
                                          <p:val>
                                            <p:strVal val="#ppt_x"/>
                                          </p:val>
                                        </p:tav>
                                      </p:tavLst>
                                    </p:anim>
                                    <p:anim calcmode="lin" valueType="num">
                                      <p:cBhvr>
                                        <p:cTn id="37"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fade">
                                      <p:cBhvr>
                                        <p:cTn id="42" dur="1000"/>
                                        <p:tgtEl>
                                          <p:spTgt spid="13"/>
                                        </p:tgtEl>
                                      </p:cBhvr>
                                    </p:animEffect>
                                    <p:anim calcmode="lin" valueType="num">
                                      <p:cBhvr>
                                        <p:cTn id="43" dur="1000" fill="hold"/>
                                        <p:tgtEl>
                                          <p:spTgt spid="13"/>
                                        </p:tgtEl>
                                        <p:attrNameLst>
                                          <p:attrName>ppt_x</p:attrName>
                                        </p:attrNameLst>
                                      </p:cBhvr>
                                      <p:tavLst>
                                        <p:tav tm="0">
                                          <p:val>
                                            <p:strVal val="#ppt_x"/>
                                          </p:val>
                                        </p:tav>
                                        <p:tav tm="100000">
                                          <p:val>
                                            <p:strVal val="#ppt_x"/>
                                          </p:val>
                                        </p:tav>
                                      </p:tavLst>
                                    </p:anim>
                                    <p:anim calcmode="lin" valueType="num">
                                      <p:cBhvr>
                                        <p:cTn id="44"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2"/>
                                        </p:tgtEl>
                                        <p:attrNameLst>
                                          <p:attrName>style.visibility</p:attrName>
                                        </p:attrNameLst>
                                      </p:cBhvr>
                                      <p:to>
                                        <p:strVal val="visible"/>
                                      </p:to>
                                    </p:set>
                                    <p:animEffect transition="in" filter="fade">
                                      <p:cBhvr>
                                        <p:cTn id="49" dur="1000"/>
                                        <p:tgtEl>
                                          <p:spTgt spid="2"/>
                                        </p:tgtEl>
                                      </p:cBhvr>
                                    </p:animEffect>
                                    <p:anim calcmode="lin" valueType="num">
                                      <p:cBhvr>
                                        <p:cTn id="50" dur="1000" fill="hold"/>
                                        <p:tgtEl>
                                          <p:spTgt spid="2"/>
                                        </p:tgtEl>
                                        <p:attrNameLst>
                                          <p:attrName>ppt_x</p:attrName>
                                        </p:attrNameLst>
                                      </p:cBhvr>
                                      <p:tavLst>
                                        <p:tav tm="0">
                                          <p:val>
                                            <p:strVal val="#ppt_x"/>
                                          </p:val>
                                        </p:tav>
                                        <p:tav tm="100000">
                                          <p:val>
                                            <p:strVal val="#ppt_x"/>
                                          </p:val>
                                        </p:tav>
                                      </p:tavLst>
                                    </p:anim>
                                    <p:anim calcmode="lin" valueType="num">
                                      <p:cBhvr>
                                        <p:cTn id="51"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12"/>
                                        </p:tgtEl>
                                        <p:attrNameLst>
                                          <p:attrName>style.visibility</p:attrName>
                                        </p:attrNameLst>
                                      </p:cBhvr>
                                      <p:to>
                                        <p:strVal val="visible"/>
                                      </p:to>
                                    </p:set>
                                    <p:animEffect transition="in" filter="fade">
                                      <p:cBhvr>
                                        <p:cTn id="56" dur="1000"/>
                                        <p:tgtEl>
                                          <p:spTgt spid="12"/>
                                        </p:tgtEl>
                                      </p:cBhvr>
                                    </p:animEffect>
                                    <p:anim calcmode="lin" valueType="num">
                                      <p:cBhvr>
                                        <p:cTn id="57" dur="1000" fill="hold"/>
                                        <p:tgtEl>
                                          <p:spTgt spid="12"/>
                                        </p:tgtEl>
                                        <p:attrNameLst>
                                          <p:attrName>ppt_x</p:attrName>
                                        </p:attrNameLst>
                                      </p:cBhvr>
                                      <p:tavLst>
                                        <p:tav tm="0">
                                          <p:val>
                                            <p:strVal val="#ppt_x"/>
                                          </p:val>
                                        </p:tav>
                                        <p:tav tm="100000">
                                          <p:val>
                                            <p:strVal val="#ppt_x"/>
                                          </p:val>
                                        </p:tav>
                                      </p:tavLst>
                                    </p:anim>
                                    <p:anim calcmode="lin" valueType="num">
                                      <p:cBhvr>
                                        <p:cTn id="58"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14"/>
                                        </p:tgtEl>
                                        <p:attrNameLst>
                                          <p:attrName>style.visibility</p:attrName>
                                        </p:attrNameLst>
                                      </p:cBhvr>
                                      <p:to>
                                        <p:strVal val="visible"/>
                                      </p:to>
                                    </p:set>
                                    <p:animEffect transition="in" filter="fade">
                                      <p:cBhvr>
                                        <p:cTn id="63" dur="1000"/>
                                        <p:tgtEl>
                                          <p:spTgt spid="14"/>
                                        </p:tgtEl>
                                      </p:cBhvr>
                                    </p:animEffect>
                                    <p:anim calcmode="lin" valueType="num">
                                      <p:cBhvr>
                                        <p:cTn id="64" dur="1000" fill="hold"/>
                                        <p:tgtEl>
                                          <p:spTgt spid="14"/>
                                        </p:tgtEl>
                                        <p:attrNameLst>
                                          <p:attrName>ppt_x</p:attrName>
                                        </p:attrNameLst>
                                      </p:cBhvr>
                                      <p:tavLst>
                                        <p:tav tm="0">
                                          <p:val>
                                            <p:strVal val="#ppt_x"/>
                                          </p:val>
                                        </p:tav>
                                        <p:tav tm="100000">
                                          <p:val>
                                            <p:strVal val="#ppt_x"/>
                                          </p:val>
                                        </p:tav>
                                      </p:tavLst>
                                    </p:anim>
                                    <p:anim calcmode="lin" valueType="num">
                                      <p:cBhvr>
                                        <p:cTn id="65"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P spid="8" grpId="0"/>
      <p:bldP spid="9" grpId="0"/>
      <p:bldP spid="10" grpId="0"/>
      <p:bldP spid="12" grpId="0"/>
      <p:bldP spid="13" grpId="0" animBg="1"/>
      <p:bldP spid="14" grpId="0" animBg="1"/>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aoblený obdélník 3"/>
          <p:cNvSpPr/>
          <p:nvPr/>
        </p:nvSpPr>
        <p:spPr>
          <a:xfrm>
            <a:off x="0" y="620688"/>
            <a:ext cx="9144000" cy="1296144"/>
          </a:xfrm>
          <a:prstGeom prst="roundRect">
            <a:avLst/>
          </a:prstGeom>
          <a:solidFill>
            <a:schemeClr val="accent1">
              <a:lumMod val="60000"/>
              <a:lumOff val="40000"/>
            </a:schemeClr>
          </a:solidFill>
          <a:effectLst>
            <a:innerShdw blurRad="63500" dist="50800" dir="2700000">
              <a:prstClr val="black">
                <a:alpha val="50000"/>
              </a:prstClr>
            </a:innerShdw>
          </a:effectLst>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Dělení pozorování</a:t>
            </a:r>
            <a:endParaRPr lang="cs-CZ" sz="3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endParaRPr>
          </a:p>
        </p:txBody>
      </p:sp>
      <p:sp>
        <p:nvSpPr>
          <p:cNvPr id="11" name="Obdélník 10"/>
          <p:cNvSpPr/>
          <p:nvPr/>
        </p:nvSpPr>
        <p:spPr>
          <a:xfrm>
            <a:off x="0" y="6309320"/>
            <a:ext cx="9144000" cy="288032"/>
          </a:xfrm>
          <a:prstGeom prst="rect">
            <a:avLst/>
          </a:prstGeom>
          <a:solidFill>
            <a:schemeClr val="accent1">
              <a:lumMod val="60000"/>
              <a:lumOff val="40000"/>
            </a:schemeClr>
          </a:solidFill>
          <a:scene3d>
            <a:camera prst="orthographicFront"/>
            <a:lightRig rig="morning" dir="t"/>
          </a:scene3d>
          <a:sp3d prstMaterial="flat">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4341" name="TextovéPole 12"/>
          <p:cNvSpPr txBox="1">
            <a:spLocks noChangeArrowheads="1"/>
          </p:cNvSpPr>
          <p:nvPr/>
        </p:nvSpPr>
        <p:spPr bwMode="auto">
          <a:xfrm>
            <a:off x="5580063" y="6237288"/>
            <a:ext cx="3194050" cy="369887"/>
          </a:xfrm>
          <a:prstGeom prst="rect">
            <a:avLst/>
          </a:prstGeom>
          <a:noFill/>
          <a:ln w="9525">
            <a:noFill/>
            <a:miter lim="800000"/>
            <a:headEnd/>
            <a:tailEnd/>
          </a:ln>
        </p:spPr>
        <p:txBody>
          <a:bodyPr wrap="none">
            <a:spAutoFit/>
          </a:bodyPr>
          <a:lstStyle/>
          <a:p>
            <a:r>
              <a:rPr lang="cs-CZ">
                <a:latin typeface="Perpetua" pitchFamily="18" charset="0"/>
              </a:rPr>
              <a:t>Univerzita Jana Evangelisty Purkyně</a:t>
            </a:r>
          </a:p>
        </p:txBody>
      </p:sp>
      <p:sp>
        <p:nvSpPr>
          <p:cNvPr id="6" name="TextovéPole 5"/>
          <p:cNvSpPr txBox="1"/>
          <p:nvPr/>
        </p:nvSpPr>
        <p:spPr>
          <a:xfrm>
            <a:off x="179512" y="2276872"/>
            <a:ext cx="2361544" cy="400110"/>
          </a:xfrm>
          <a:prstGeom prst="rect">
            <a:avLst/>
          </a:prstGeom>
        </p:spPr>
        <p:style>
          <a:lnRef idx="2">
            <a:schemeClr val="accent3"/>
          </a:lnRef>
          <a:fillRef idx="1">
            <a:schemeClr val="lt1"/>
          </a:fillRef>
          <a:effectRef idx="0">
            <a:schemeClr val="accent3"/>
          </a:effectRef>
          <a:fontRef idx="minor">
            <a:schemeClr val="dk1"/>
          </a:fontRef>
        </p:style>
        <p:txBody>
          <a:bodyPr wrap="none" rtlCol="0">
            <a:spAutoFit/>
          </a:bodyPr>
          <a:lstStyle/>
          <a:p>
            <a:r>
              <a:rPr lang="cs-CZ" sz="2000" dirty="0" smtClean="0">
                <a:latin typeface="Times New Roman" pitchFamily="18" charset="0"/>
                <a:cs typeface="Times New Roman" pitchFamily="18" charset="0"/>
              </a:rPr>
              <a:t>Nezúčastněné skryté </a:t>
            </a:r>
          </a:p>
        </p:txBody>
      </p:sp>
      <p:sp>
        <p:nvSpPr>
          <p:cNvPr id="7" name="TextovéPole 6"/>
          <p:cNvSpPr txBox="1"/>
          <p:nvPr/>
        </p:nvSpPr>
        <p:spPr>
          <a:xfrm>
            <a:off x="2699792" y="2276872"/>
            <a:ext cx="5237331" cy="646331"/>
          </a:xfrm>
          <a:prstGeom prst="rect">
            <a:avLst/>
          </a:prstGeom>
          <a:noFill/>
        </p:spPr>
        <p:txBody>
          <a:bodyPr wrap="none" rtlCol="0">
            <a:spAutoFit/>
          </a:bodyPr>
          <a:lstStyle/>
          <a:p>
            <a:r>
              <a:rPr lang="cs-CZ" dirty="0" smtClean="0">
                <a:latin typeface="Times New Roman" pitchFamily="18" charset="0"/>
                <a:cs typeface="Times New Roman" pitchFamily="18" charset="0"/>
              </a:rPr>
              <a:t>Pozorovatel pracuje v utajení – může použít například </a:t>
            </a:r>
          </a:p>
          <a:p>
            <a:r>
              <a:rPr lang="cs-CZ" dirty="0" smtClean="0">
                <a:latin typeface="Times New Roman" pitchFamily="18" charset="0"/>
                <a:cs typeface="Times New Roman" pitchFamily="18" charset="0"/>
              </a:rPr>
              <a:t>skrytou kameru. </a:t>
            </a:r>
          </a:p>
        </p:txBody>
      </p:sp>
      <p:sp>
        <p:nvSpPr>
          <p:cNvPr id="8" name="TextovéPole 7"/>
          <p:cNvSpPr txBox="1"/>
          <p:nvPr/>
        </p:nvSpPr>
        <p:spPr>
          <a:xfrm>
            <a:off x="179512" y="3284984"/>
            <a:ext cx="2404826" cy="400110"/>
          </a:xfrm>
          <a:prstGeom prst="rect">
            <a:avLst/>
          </a:prstGeom>
        </p:spPr>
        <p:style>
          <a:lnRef idx="2">
            <a:schemeClr val="accent3"/>
          </a:lnRef>
          <a:fillRef idx="1">
            <a:schemeClr val="lt1"/>
          </a:fillRef>
          <a:effectRef idx="0">
            <a:schemeClr val="accent3"/>
          </a:effectRef>
          <a:fontRef idx="minor">
            <a:schemeClr val="dk1"/>
          </a:fontRef>
        </p:style>
        <p:txBody>
          <a:bodyPr wrap="none" rtlCol="0">
            <a:spAutoFit/>
          </a:bodyPr>
          <a:lstStyle/>
          <a:p>
            <a:r>
              <a:rPr lang="cs-CZ" sz="2000" dirty="0" smtClean="0">
                <a:latin typeface="Times New Roman" pitchFamily="18" charset="0"/>
                <a:cs typeface="Times New Roman" pitchFamily="18" charset="0"/>
              </a:rPr>
              <a:t>Nezúčastněné zjevné </a:t>
            </a:r>
          </a:p>
        </p:txBody>
      </p:sp>
      <p:sp>
        <p:nvSpPr>
          <p:cNvPr id="9" name="TextovéPole 8"/>
          <p:cNvSpPr txBox="1"/>
          <p:nvPr/>
        </p:nvSpPr>
        <p:spPr>
          <a:xfrm>
            <a:off x="2771800" y="3140968"/>
            <a:ext cx="4025461" cy="369332"/>
          </a:xfrm>
          <a:prstGeom prst="rect">
            <a:avLst/>
          </a:prstGeom>
          <a:noFill/>
        </p:spPr>
        <p:txBody>
          <a:bodyPr wrap="none" rtlCol="0">
            <a:spAutoFit/>
          </a:bodyPr>
          <a:lstStyle/>
          <a:p>
            <a:r>
              <a:rPr lang="pl-PL" dirty="0" smtClean="0">
                <a:latin typeface="Times New Roman" pitchFamily="18" charset="0"/>
                <a:cs typeface="Times New Roman" pitchFamily="18" charset="0"/>
              </a:rPr>
              <a:t>Pozorovaná skupina ví, že je pozorována </a:t>
            </a:r>
          </a:p>
        </p:txBody>
      </p:sp>
      <p:sp>
        <p:nvSpPr>
          <p:cNvPr id="10" name="TextovéPole 9"/>
          <p:cNvSpPr txBox="1"/>
          <p:nvPr/>
        </p:nvSpPr>
        <p:spPr>
          <a:xfrm>
            <a:off x="179512" y="4365104"/>
            <a:ext cx="2218877" cy="400110"/>
          </a:xfrm>
          <a:prstGeom prst="rect">
            <a:avLst/>
          </a:prstGeom>
        </p:spPr>
        <p:style>
          <a:lnRef idx="2">
            <a:schemeClr val="accent3"/>
          </a:lnRef>
          <a:fillRef idx="1">
            <a:schemeClr val="lt1"/>
          </a:fillRef>
          <a:effectRef idx="0">
            <a:schemeClr val="accent3"/>
          </a:effectRef>
          <a:fontRef idx="minor">
            <a:schemeClr val="dk1"/>
          </a:fontRef>
        </p:style>
        <p:txBody>
          <a:bodyPr wrap="none" rtlCol="0">
            <a:spAutoFit/>
          </a:bodyPr>
          <a:lstStyle/>
          <a:p>
            <a:r>
              <a:rPr lang="cs-CZ" sz="2000" dirty="0" smtClean="0">
                <a:latin typeface="Times New Roman" pitchFamily="18" charset="0"/>
                <a:cs typeface="Times New Roman" pitchFamily="18" charset="0"/>
              </a:rPr>
              <a:t>Zúčastněné utajené </a:t>
            </a:r>
          </a:p>
        </p:txBody>
      </p:sp>
      <p:sp>
        <p:nvSpPr>
          <p:cNvPr id="12" name="TextovéPole 11"/>
          <p:cNvSpPr txBox="1"/>
          <p:nvPr/>
        </p:nvSpPr>
        <p:spPr>
          <a:xfrm>
            <a:off x="179512" y="5229200"/>
            <a:ext cx="2460930" cy="400110"/>
          </a:xfrm>
          <a:prstGeom prst="rect">
            <a:avLst/>
          </a:prstGeom>
        </p:spPr>
        <p:style>
          <a:lnRef idx="2">
            <a:schemeClr val="accent3"/>
          </a:lnRef>
          <a:fillRef idx="1">
            <a:schemeClr val="lt1"/>
          </a:fillRef>
          <a:effectRef idx="0">
            <a:schemeClr val="accent3"/>
          </a:effectRef>
          <a:fontRef idx="minor">
            <a:schemeClr val="dk1"/>
          </a:fontRef>
        </p:style>
        <p:txBody>
          <a:bodyPr wrap="none" rtlCol="0">
            <a:spAutoFit/>
          </a:bodyPr>
          <a:lstStyle/>
          <a:p>
            <a:r>
              <a:rPr lang="cs-CZ" sz="2000" dirty="0" smtClean="0">
                <a:latin typeface="Times New Roman" pitchFamily="18" charset="0"/>
                <a:cs typeface="Times New Roman" pitchFamily="18" charset="0"/>
              </a:rPr>
              <a:t>Zúčastněné neutajené </a:t>
            </a:r>
          </a:p>
        </p:txBody>
      </p:sp>
      <p:sp>
        <p:nvSpPr>
          <p:cNvPr id="13" name="Pravá složená závorka 12"/>
          <p:cNvSpPr/>
          <p:nvPr/>
        </p:nvSpPr>
        <p:spPr>
          <a:xfrm>
            <a:off x="2915816" y="4509120"/>
            <a:ext cx="432048" cy="93610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a:p>
        </p:txBody>
      </p:sp>
      <p:sp>
        <p:nvSpPr>
          <p:cNvPr id="14" name="TextovéPole 13"/>
          <p:cNvSpPr txBox="1"/>
          <p:nvPr/>
        </p:nvSpPr>
        <p:spPr>
          <a:xfrm>
            <a:off x="3563888" y="4797152"/>
            <a:ext cx="2101857" cy="369332"/>
          </a:xfrm>
          <a:prstGeom prst="rect">
            <a:avLst/>
          </a:prstGeom>
          <a:noFill/>
        </p:spPr>
        <p:txBody>
          <a:bodyPr wrap="none" rtlCol="0">
            <a:spAutoFit/>
          </a:bodyPr>
          <a:lstStyle/>
          <a:p>
            <a:r>
              <a:rPr lang="cs-CZ" dirty="0" smtClean="0">
                <a:latin typeface="Times New Roman" pitchFamily="18" charset="0"/>
                <a:cs typeface="Times New Roman" pitchFamily="18" charset="0"/>
              </a:rPr>
              <a:t>Charakterizujte sami</a:t>
            </a:r>
            <a:endParaRPr lang="cs-CZ" dirty="0">
              <a:latin typeface="Times New Roman" pitchFamily="18" charset="0"/>
              <a:cs typeface="Times New Roman" pitchFamily="18" charset="0"/>
            </a:endParaRPr>
          </a:p>
        </p:txBody>
      </p:sp>
      <p:sp>
        <p:nvSpPr>
          <p:cNvPr id="15" name="Slunce 14">
            <a:hlinkClick r:id="rId2" action="ppaction://hlinksldjump"/>
          </p:cNvPr>
          <p:cNvSpPr/>
          <p:nvPr/>
        </p:nvSpPr>
        <p:spPr>
          <a:xfrm>
            <a:off x="7524328" y="4797152"/>
            <a:ext cx="1440160" cy="1296144"/>
          </a:xfrm>
          <a:prstGeom prst="su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6" name="TextovéPole 12"/>
          <p:cNvSpPr txBox="1">
            <a:spLocks noChangeArrowheads="1"/>
          </p:cNvSpPr>
          <p:nvPr/>
        </p:nvSpPr>
        <p:spPr bwMode="auto">
          <a:xfrm>
            <a:off x="179512" y="6268392"/>
            <a:ext cx="2574166" cy="369332"/>
          </a:xfrm>
          <a:prstGeom prst="rect">
            <a:avLst/>
          </a:prstGeom>
          <a:noFill/>
          <a:ln w="9525">
            <a:noFill/>
            <a:miter lim="800000"/>
            <a:headEnd/>
            <a:tailEnd/>
          </a:ln>
        </p:spPr>
        <p:txBody>
          <a:bodyPr wrap="none">
            <a:spAutoFit/>
          </a:bodyPr>
          <a:lstStyle/>
          <a:p>
            <a:r>
              <a:rPr lang="cs-CZ" dirty="0" smtClean="0">
                <a:latin typeface="Perpetua" pitchFamily="18" charset="0"/>
              </a:rPr>
              <a:t>Mgr. Vlastimil Chytrý, Ph.D.</a:t>
            </a:r>
            <a:endParaRPr lang="cs-CZ" dirty="0">
              <a:latin typeface="Perpetua" pitchFamily="18" charset="0"/>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1000"/>
                                        <p:tgtEl>
                                          <p:spTgt spid="9"/>
                                        </p:tgtEl>
                                      </p:cBhvr>
                                    </p:animEffect>
                                    <p:anim calcmode="lin" valueType="num">
                                      <p:cBhvr>
                                        <p:cTn id="29" dur="1000" fill="hold"/>
                                        <p:tgtEl>
                                          <p:spTgt spid="9"/>
                                        </p:tgtEl>
                                        <p:attrNameLst>
                                          <p:attrName>ppt_x</p:attrName>
                                        </p:attrNameLst>
                                      </p:cBhvr>
                                      <p:tavLst>
                                        <p:tav tm="0">
                                          <p:val>
                                            <p:strVal val="#ppt_x"/>
                                          </p:val>
                                        </p:tav>
                                        <p:tav tm="100000">
                                          <p:val>
                                            <p:strVal val="#ppt_x"/>
                                          </p:val>
                                        </p:tav>
                                      </p:tavLst>
                                    </p:anim>
                                    <p:anim calcmode="lin" valueType="num">
                                      <p:cBhvr>
                                        <p:cTn id="30"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fade">
                                      <p:cBhvr>
                                        <p:cTn id="35" dur="1000"/>
                                        <p:tgtEl>
                                          <p:spTgt spid="10"/>
                                        </p:tgtEl>
                                      </p:cBhvr>
                                    </p:animEffect>
                                    <p:anim calcmode="lin" valueType="num">
                                      <p:cBhvr>
                                        <p:cTn id="36" dur="1000" fill="hold"/>
                                        <p:tgtEl>
                                          <p:spTgt spid="10"/>
                                        </p:tgtEl>
                                        <p:attrNameLst>
                                          <p:attrName>ppt_x</p:attrName>
                                        </p:attrNameLst>
                                      </p:cBhvr>
                                      <p:tavLst>
                                        <p:tav tm="0">
                                          <p:val>
                                            <p:strVal val="#ppt_x"/>
                                          </p:val>
                                        </p:tav>
                                        <p:tav tm="100000">
                                          <p:val>
                                            <p:strVal val="#ppt_x"/>
                                          </p:val>
                                        </p:tav>
                                      </p:tavLst>
                                    </p:anim>
                                    <p:anim calcmode="lin" valueType="num">
                                      <p:cBhvr>
                                        <p:cTn id="37"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fade">
                                      <p:cBhvr>
                                        <p:cTn id="42" dur="1000"/>
                                        <p:tgtEl>
                                          <p:spTgt spid="12"/>
                                        </p:tgtEl>
                                      </p:cBhvr>
                                    </p:animEffect>
                                    <p:anim calcmode="lin" valueType="num">
                                      <p:cBhvr>
                                        <p:cTn id="43" dur="1000" fill="hold"/>
                                        <p:tgtEl>
                                          <p:spTgt spid="12"/>
                                        </p:tgtEl>
                                        <p:attrNameLst>
                                          <p:attrName>ppt_x</p:attrName>
                                        </p:attrNameLst>
                                      </p:cBhvr>
                                      <p:tavLst>
                                        <p:tav tm="0">
                                          <p:val>
                                            <p:strVal val="#ppt_x"/>
                                          </p:val>
                                        </p:tav>
                                        <p:tav tm="100000">
                                          <p:val>
                                            <p:strVal val="#ppt_x"/>
                                          </p:val>
                                        </p:tav>
                                      </p:tavLst>
                                    </p:anim>
                                    <p:anim calcmode="lin" valueType="num">
                                      <p:cBhvr>
                                        <p:cTn id="44"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13"/>
                                        </p:tgtEl>
                                        <p:attrNameLst>
                                          <p:attrName>style.visibility</p:attrName>
                                        </p:attrNameLst>
                                      </p:cBhvr>
                                      <p:to>
                                        <p:strVal val="visible"/>
                                      </p:to>
                                    </p:set>
                                    <p:animEffect transition="in" filter="fade">
                                      <p:cBhvr>
                                        <p:cTn id="49" dur="1000"/>
                                        <p:tgtEl>
                                          <p:spTgt spid="13"/>
                                        </p:tgtEl>
                                      </p:cBhvr>
                                    </p:animEffect>
                                    <p:anim calcmode="lin" valueType="num">
                                      <p:cBhvr>
                                        <p:cTn id="50" dur="1000" fill="hold"/>
                                        <p:tgtEl>
                                          <p:spTgt spid="13"/>
                                        </p:tgtEl>
                                        <p:attrNameLst>
                                          <p:attrName>ppt_x</p:attrName>
                                        </p:attrNameLst>
                                      </p:cBhvr>
                                      <p:tavLst>
                                        <p:tav tm="0">
                                          <p:val>
                                            <p:strVal val="#ppt_x"/>
                                          </p:val>
                                        </p:tav>
                                        <p:tav tm="100000">
                                          <p:val>
                                            <p:strVal val="#ppt_x"/>
                                          </p:val>
                                        </p:tav>
                                      </p:tavLst>
                                    </p:anim>
                                    <p:anim calcmode="lin" valueType="num">
                                      <p:cBhvr>
                                        <p:cTn id="51" dur="1000" fill="hold"/>
                                        <p:tgtEl>
                                          <p:spTgt spid="13"/>
                                        </p:tgtEl>
                                        <p:attrNameLst>
                                          <p:attrName>ppt_y</p:attrName>
                                        </p:attrNameLst>
                                      </p:cBhvr>
                                      <p:tavLst>
                                        <p:tav tm="0">
                                          <p:val>
                                            <p:strVal val="#ppt_y+.1"/>
                                          </p:val>
                                        </p:tav>
                                        <p:tav tm="100000">
                                          <p:val>
                                            <p:strVal val="#ppt_y"/>
                                          </p:val>
                                        </p:tav>
                                      </p:tavLst>
                                    </p:anim>
                                  </p:childTnLst>
                                </p:cTn>
                              </p:par>
                              <p:par>
                                <p:cTn id="52" presetID="42" presetClass="entr" presetSubtype="0" fill="hold" grpId="0" nodeType="withEffect">
                                  <p:stCondLst>
                                    <p:cond delay="0"/>
                                  </p:stCondLst>
                                  <p:childTnLst>
                                    <p:set>
                                      <p:cBhvr>
                                        <p:cTn id="53" dur="1" fill="hold">
                                          <p:stCondLst>
                                            <p:cond delay="0"/>
                                          </p:stCondLst>
                                        </p:cTn>
                                        <p:tgtEl>
                                          <p:spTgt spid="14"/>
                                        </p:tgtEl>
                                        <p:attrNameLst>
                                          <p:attrName>style.visibility</p:attrName>
                                        </p:attrNameLst>
                                      </p:cBhvr>
                                      <p:to>
                                        <p:strVal val="visible"/>
                                      </p:to>
                                    </p:set>
                                    <p:animEffect transition="in" filter="fade">
                                      <p:cBhvr>
                                        <p:cTn id="54" dur="1000"/>
                                        <p:tgtEl>
                                          <p:spTgt spid="14"/>
                                        </p:tgtEl>
                                      </p:cBhvr>
                                    </p:animEffect>
                                    <p:anim calcmode="lin" valueType="num">
                                      <p:cBhvr>
                                        <p:cTn id="55" dur="1000" fill="hold"/>
                                        <p:tgtEl>
                                          <p:spTgt spid="14"/>
                                        </p:tgtEl>
                                        <p:attrNameLst>
                                          <p:attrName>ppt_x</p:attrName>
                                        </p:attrNameLst>
                                      </p:cBhvr>
                                      <p:tavLst>
                                        <p:tav tm="0">
                                          <p:val>
                                            <p:strVal val="#ppt_x"/>
                                          </p:val>
                                        </p:tav>
                                        <p:tav tm="100000">
                                          <p:val>
                                            <p:strVal val="#ppt_x"/>
                                          </p:val>
                                        </p:tav>
                                      </p:tavLst>
                                    </p:anim>
                                    <p:anim calcmode="lin" valueType="num">
                                      <p:cBhvr>
                                        <p:cTn id="56"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42" presetClass="entr" presetSubtype="0" fill="hold" grpId="0" nodeType="clickEffect">
                                  <p:stCondLst>
                                    <p:cond delay="0"/>
                                  </p:stCondLst>
                                  <p:childTnLst>
                                    <p:set>
                                      <p:cBhvr>
                                        <p:cTn id="60" dur="1" fill="hold">
                                          <p:stCondLst>
                                            <p:cond delay="0"/>
                                          </p:stCondLst>
                                        </p:cTn>
                                        <p:tgtEl>
                                          <p:spTgt spid="15"/>
                                        </p:tgtEl>
                                        <p:attrNameLst>
                                          <p:attrName>style.visibility</p:attrName>
                                        </p:attrNameLst>
                                      </p:cBhvr>
                                      <p:to>
                                        <p:strVal val="visible"/>
                                      </p:to>
                                    </p:set>
                                    <p:animEffect transition="in" filter="fade">
                                      <p:cBhvr>
                                        <p:cTn id="61" dur="1000"/>
                                        <p:tgtEl>
                                          <p:spTgt spid="15"/>
                                        </p:tgtEl>
                                      </p:cBhvr>
                                    </p:animEffect>
                                    <p:anim calcmode="lin" valueType="num">
                                      <p:cBhvr>
                                        <p:cTn id="62" dur="1000" fill="hold"/>
                                        <p:tgtEl>
                                          <p:spTgt spid="15"/>
                                        </p:tgtEl>
                                        <p:attrNameLst>
                                          <p:attrName>ppt_x</p:attrName>
                                        </p:attrNameLst>
                                      </p:cBhvr>
                                      <p:tavLst>
                                        <p:tav tm="0">
                                          <p:val>
                                            <p:strVal val="#ppt_x"/>
                                          </p:val>
                                        </p:tav>
                                        <p:tav tm="100000">
                                          <p:val>
                                            <p:strVal val="#ppt_x"/>
                                          </p:val>
                                        </p:tav>
                                      </p:tavLst>
                                    </p:anim>
                                    <p:anim calcmode="lin" valueType="num">
                                      <p:cBhvr>
                                        <p:cTn id="63"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8" grpId="0" animBg="1"/>
      <p:bldP spid="9" grpId="0"/>
      <p:bldP spid="10" grpId="0" animBg="1"/>
      <p:bldP spid="12" grpId="0" animBg="1"/>
      <p:bldP spid="13" grpId="0" animBg="1"/>
      <p:bldP spid="14" grpId="0"/>
      <p:bldP spid="1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aoblený obdélník 3"/>
          <p:cNvSpPr/>
          <p:nvPr/>
        </p:nvSpPr>
        <p:spPr>
          <a:xfrm>
            <a:off x="0" y="620688"/>
            <a:ext cx="9144000" cy="1296144"/>
          </a:xfrm>
          <a:prstGeom prst="roundRect">
            <a:avLst/>
          </a:prstGeom>
          <a:solidFill>
            <a:schemeClr val="accent1">
              <a:lumMod val="60000"/>
              <a:lumOff val="40000"/>
            </a:schemeClr>
          </a:solidFill>
          <a:effectLst>
            <a:innerShdw blurRad="63500" dist="50800" dir="2700000">
              <a:prstClr val="black">
                <a:alpha val="50000"/>
              </a:prstClr>
            </a:innerShdw>
          </a:effectLst>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sz="4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Experiment</a:t>
            </a:r>
            <a:endParaRPr lang="cs-CZ" sz="4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endParaRPr>
          </a:p>
        </p:txBody>
      </p:sp>
      <p:sp>
        <p:nvSpPr>
          <p:cNvPr id="11" name="Obdélník 10"/>
          <p:cNvSpPr/>
          <p:nvPr/>
        </p:nvSpPr>
        <p:spPr>
          <a:xfrm>
            <a:off x="0" y="6309320"/>
            <a:ext cx="9144000" cy="288032"/>
          </a:xfrm>
          <a:prstGeom prst="rect">
            <a:avLst/>
          </a:prstGeom>
          <a:solidFill>
            <a:schemeClr val="accent1">
              <a:lumMod val="60000"/>
              <a:lumOff val="40000"/>
            </a:schemeClr>
          </a:solidFill>
          <a:scene3d>
            <a:camera prst="orthographicFront"/>
            <a:lightRig rig="morning" dir="t"/>
          </a:scene3d>
          <a:sp3d prstMaterial="flat">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4341" name="TextovéPole 12"/>
          <p:cNvSpPr txBox="1">
            <a:spLocks noChangeArrowheads="1"/>
          </p:cNvSpPr>
          <p:nvPr/>
        </p:nvSpPr>
        <p:spPr bwMode="auto">
          <a:xfrm>
            <a:off x="5580063" y="6237288"/>
            <a:ext cx="3194050" cy="369887"/>
          </a:xfrm>
          <a:prstGeom prst="rect">
            <a:avLst/>
          </a:prstGeom>
          <a:noFill/>
          <a:ln w="9525">
            <a:noFill/>
            <a:miter lim="800000"/>
            <a:headEnd/>
            <a:tailEnd/>
          </a:ln>
        </p:spPr>
        <p:txBody>
          <a:bodyPr wrap="none">
            <a:spAutoFit/>
          </a:bodyPr>
          <a:lstStyle/>
          <a:p>
            <a:r>
              <a:rPr lang="cs-CZ">
                <a:latin typeface="Perpetua" pitchFamily="18" charset="0"/>
              </a:rPr>
              <a:t>Univerzita Jana Evangelisty Purkyně</a:t>
            </a:r>
          </a:p>
        </p:txBody>
      </p:sp>
      <p:sp>
        <p:nvSpPr>
          <p:cNvPr id="6" name="TextovéPole 5"/>
          <p:cNvSpPr txBox="1"/>
          <p:nvPr/>
        </p:nvSpPr>
        <p:spPr>
          <a:xfrm>
            <a:off x="251520" y="2276872"/>
            <a:ext cx="8568952" cy="923330"/>
          </a:xfrm>
          <a:prstGeom prst="rect">
            <a:avLst/>
          </a:prstGeom>
          <a:noFill/>
        </p:spPr>
        <p:txBody>
          <a:bodyPr wrap="square" rtlCol="0">
            <a:spAutoFit/>
          </a:bodyPr>
          <a:lstStyle/>
          <a:p>
            <a:r>
              <a:rPr lang="cs-CZ" dirty="0" smtClean="0">
                <a:latin typeface="Times New Roman" pitchFamily="18" charset="0"/>
                <a:cs typeface="Times New Roman" pitchFamily="18" charset="0"/>
              </a:rPr>
              <a:t>Vědecká metoda, ve které jsou kontrolovány všechny proměnné veličiny tak, aby se z jejich změn daly vyvodit kvantitativně vyjádřitelné závislosti. Pravý experiment musí být opakovatelný a ověřitelný</a:t>
            </a:r>
            <a:endParaRPr lang="cs-CZ" dirty="0">
              <a:latin typeface="Times New Roman" pitchFamily="18" charset="0"/>
              <a:cs typeface="Times New Roman" pitchFamily="18" charset="0"/>
            </a:endParaRPr>
          </a:p>
        </p:txBody>
      </p:sp>
      <p:sp>
        <p:nvSpPr>
          <p:cNvPr id="7" name="TextovéPole 6"/>
          <p:cNvSpPr txBox="1"/>
          <p:nvPr/>
        </p:nvSpPr>
        <p:spPr>
          <a:xfrm>
            <a:off x="755576" y="3501008"/>
            <a:ext cx="2852063" cy="369332"/>
          </a:xfrm>
          <a:prstGeom prst="rect">
            <a:avLst/>
          </a:prstGeom>
        </p:spPr>
        <p:style>
          <a:lnRef idx="1">
            <a:schemeClr val="accent5"/>
          </a:lnRef>
          <a:fillRef idx="2">
            <a:schemeClr val="accent5"/>
          </a:fillRef>
          <a:effectRef idx="1">
            <a:schemeClr val="accent5"/>
          </a:effectRef>
          <a:fontRef idx="minor">
            <a:schemeClr val="dk1"/>
          </a:fontRef>
        </p:style>
        <p:txBody>
          <a:bodyPr wrap="none" rtlCol="0">
            <a:spAutoFit/>
          </a:bodyPr>
          <a:lstStyle/>
          <a:p>
            <a:r>
              <a:rPr lang="cs-CZ" dirty="0" smtClean="0">
                <a:latin typeface="Times New Roman" pitchFamily="18" charset="0"/>
                <a:cs typeface="Times New Roman" pitchFamily="18" charset="0"/>
              </a:rPr>
              <a:t>Experimentální skupina před</a:t>
            </a:r>
            <a:endParaRPr lang="cs-CZ" dirty="0">
              <a:latin typeface="Times New Roman" pitchFamily="18" charset="0"/>
              <a:cs typeface="Times New Roman" pitchFamily="18" charset="0"/>
            </a:endParaRPr>
          </a:p>
        </p:txBody>
      </p:sp>
      <p:sp>
        <p:nvSpPr>
          <p:cNvPr id="8" name="TextovéPole 7"/>
          <p:cNvSpPr txBox="1"/>
          <p:nvPr/>
        </p:nvSpPr>
        <p:spPr>
          <a:xfrm>
            <a:off x="4644008" y="3501008"/>
            <a:ext cx="2672526" cy="369332"/>
          </a:xfrm>
          <a:prstGeom prst="rect">
            <a:avLst/>
          </a:prstGeom>
        </p:spPr>
        <p:style>
          <a:lnRef idx="1">
            <a:schemeClr val="accent5"/>
          </a:lnRef>
          <a:fillRef idx="2">
            <a:schemeClr val="accent5"/>
          </a:fillRef>
          <a:effectRef idx="1">
            <a:schemeClr val="accent5"/>
          </a:effectRef>
          <a:fontRef idx="minor">
            <a:schemeClr val="dk1"/>
          </a:fontRef>
        </p:style>
        <p:txBody>
          <a:bodyPr wrap="none" rtlCol="0">
            <a:spAutoFit/>
          </a:bodyPr>
          <a:lstStyle/>
          <a:p>
            <a:r>
              <a:rPr lang="cs-CZ" dirty="0" smtClean="0">
                <a:latin typeface="Times New Roman" pitchFamily="18" charset="0"/>
                <a:cs typeface="Times New Roman" pitchFamily="18" charset="0"/>
              </a:rPr>
              <a:t>Experimentální skupina po</a:t>
            </a:r>
            <a:endParaRPr lang="cs-CZ" dirty="0">
              <a:latin typeface="Times New Roman" pitchFamily="18" charset="0"/>
              <a:cs typeface="Times New Roman" pitchFamily="18" charset="0"/>
            </a:endParaRPr>
          </a:p>
        </p:txBody>
      </p:sp>
      <p:sp>
        <p:nvSpPr>
          <p:cNvPr id="9" name="TextovéPole 8"/>
          <p:cNvSpPr txBox="1"/>
          <p:nvPr/>
        </p:nvSpPr>
        <p:spPr>
          <a:xfrm>
            <a:off x="755576" y="4293096"/>
            <a:ext cx="2326278" cy="369332"/>
          </a:xfrm>
          <a:prstGeom prst="rect">
            <a:avLst/>
          </a:prstGeom>
        </p:spPr>
        <p:style>
          <a:lnRef idx="1">
            <a:schemeClr val="accent5"/>
          </a:lnRef>
          <a:fillRef idx="2">
            <a:schemeClr val="accent5"/>
          </a:fillRef>
          <a:effectRef idx="1">
            <a:schemeClr val="accent5"/>
          </a:effectRef>
          <a:fontRef idx="minor">
            <a:schemeClr val="dk1"/>
          </a:fontRef>
        </p:style>
        <p:txBody>
          <a:bodyPr wrap="none" rtlCol="0">
            <a:spAutoFit/>
          </a:bodyPr>
          <a:lstStyle/>
          <a:p>
            <a:r>
              <a:rPr lang="cs-CZ" dirty="0" smtClean="0">
                <a:latin typeface="Times New Roman" pitchFamily="18" charset="0"/>
                <a:cs typeface="Times New Roman" pitchFamily="18" charset="0"/>
              </a:rPr>
              <a:t>Kontrolní skupina před</a:t>
            </a:r>
            <a:endParaRPr lang="cs-CZ" dirty="0">
              <a:latin typeface="Times New Roman" pitchFamily="18" charset="0"/>
              <a:cs typeface="Times New Roman" pitchFamily="18" charset="0"/>
            </a:endParaRPr>
          </a:p>
        </p:txBody>
      </p:sp>
      <p:sp>
        <p:nvSpPr>
          <p:cNvPr id="10" name="TextovéPole 9"/>
          <p:cNvSpPr txBox="1"/>
          <p:nvPr/>
        </p:nvSpPr>
        <p:spPr>
          <a:xfrm>
            <a:off x="4716016" y="4221088"/>
            <a:ext cx="2146742" cy="369332"/>
          </a:xfrm>
          <a:prstGeom prst="rect">
            <a:avLst/>
          </a:prstGeom>
        </p:spPr>
        <p:style>
          <a:lnRef idx="1">
            <a:schemeClr val="accent5"/>
          </a:lnRef>
          <a:fillRef idx="2">
            <a:schemeClr val="accent5"/>
          </a:fillRef>
          <a:effectRef idx="1">
            <a:schemeClr val="accent5"/>
          </a:effectRef>
          <a:fontRef idx="minor">
            <a:schemeClr val="dk1"/>
          </a:fontRef>
        </p:style>
        <p:txBody>
          <a:bodyPr wrap="none" rtlCol="0">
            <a:spAutoFit/>
          </a:bodyPr>
          <a:lstStyle/>
          <a:p>
            <a:r>
              <a:rPr lang="cs-CZ" dirty="0" smtClean="0">
                <a:latin typeface="Times New Roman" pitchFamily="18" charset="0"/>
                <a:cs typeface="Times New Roman" pitchFamily="18" charset="0"/>
              </a:rPr>
              <a:t>Kontrolní skupina po</a:t>
            </a:r>
            <a:endParaRPr lang="cs-CZ" dirty="0">
              <a:latin typeface="Times New Roman" pitchFamily="18" charset="0"/>
              <a:cs typeface="Times New Roman" pitchFamily="18" charset="0"/>
            </a:endParaRPr>
          </a:p>
        </p:txBody>
      </p:sp>
      <p:sp>
        <p:nvSpPr>
          <p:cNvPr id="12" name="Šipka doprava 11"/>
          <p:cNvSpPr/>
          <p:nvPr/>
        </p:nvSpPr>
        <p:spPr>
          <a:xfrm>
            <a:off x="3419872" y="4365104"/>
            <a:ext cx="1008112"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3" name="Šipka doprava 12"/>
          <p:cNvSpPr/>
          <p:nvPr/>
        </p:nvSpPr>
        <p:spPr>
          <a:xfrm>
            <a:off x="3707904" y="3573016"/>
            <a:ext cx="792088"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Šipka dolů 13"/>
          <p:cNvSpPr/>
          <p:nvPr/>
        </p:nvSpPr>
        <p:spPr>
          <a:xfrm>
            <a:off x="1115616" y="3861048"/>
            <a:ext cx="288032" cy="432048"/>
          </a:xfrm>
          <a:prstGeom prst="downArrow">
            <a:avLst>
              <a:gd name="adj1" fmla="val 42618"/>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5" name="Šipka nahoru 14"/>
          <p:cNvSpPr/>
          <p:nvPr/>
        </p:nvSpPr>
        <p:spPr>
          <a:xfrm>
            <a:off x="1547664" y="3861048"/>
            <a:ext cx="288032" cy="43204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6" name="Šipka dolů 15"/>
          <p:cNvSpPr/>
          <p:nvPr/>
        </p:nvSpPr>
        <p:spPr>
          <a:xfrm>
            <a:off x="5508104" y="3861048"/>
            <a:ext cx="288032"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7" name="Šipka nahoru 16"/>
          <p:cNvSpPr/>
          <p:nvPr/>
        </p:nvSpPr>
        <p:spPr>
          <a:xfrm>
            <a:off x="5940152" y="3861048"/>
            <a:ext cx="288032" cy="36004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8" name="TextovéPole 17"/>
          <p:cNvSpPr txBox="1"/>
          <p:nvPr/>
        </p:nvSpPr>
        <p:spPr>
          <a:xfrm>
            <a:off x="323528" y="5157192"/>
            <a:ext cx="4467890" cy="369332"/>
          </a:xfrm>
          <a:prstGeom prst="rect">
            <a:avLst/>
          </a:prstGeom>
          <a:noFill/>
        </p:spPr>
        <p:txBody>
          <a:bodyPr wrap="none" rtlCol="0">
            <a:spAutoFit/>
          </a:bodyPr>
          <a:lstStyle/>
          <a:p>
            <a:r>
              <a:rPr lang="cs-CZ" dirty="0" smtClean="0">
                <a:latin typeface="Times New Roman" pitchFamily="18" charset="0"/>
                <a:cs typeface="Times New Roman" pitchFamily="18" charset="0"/>
              </a:rPr>
              <a:t>Co je potřeba mít při experimentu připravené?</a:t>
            </a:r>
            <a:endParaRPr lang="cs-CZ" dirty="0">
              <a:latin typeface="Times New Roman" pitchFamily="18" charset="0"/>
              <a:cs typeface="Times New Roman" pitchFamily="18" charset="0"/>
            </a:endParaRPr>
          </a:p>
        </p:txBody>
      </p:sp>
      <p:sp>
        <p:nvSpPr>
          <p:cNvPr id="19" name="TextovéPole 12"/>
          <p:cNvSpPr txBox="1">
            <a:spLocks noChangeArrowheads="1"/>
          </p:cNvSpPr>
          <p:nvPr/>
        </p:nvSpPr>
        <p:spPr bwMode="auto">
          <a:xfrm>
            <a:off x="179512" y="6268392"/>
            <a:ext cx="2574166" cy="369332"/>
          </a:xfrm>
          <a:prstGeom prst="rect">
            <a:avLst/>
          </a:prstGeom>
          <a:noFill/>
          <a:ln w="9525">
            <a:noFill/>
            <a:miter lim="800000"/>
            <a:headEnd/>
            <a:tailEnd/>
          </a:ln>
        </p:spPr>
        <p:txBody>
          <a:bodyPr wrap="none">
            <a:spAutoFit/>
          </a:bodyPr>
          <a:lstStyle/>
          <a:p>
            <a:r>
              <a:rPr lang="cs-CZ" dirty="0" smtClean="0">
                <a:latin typeface="Perpetua" pitchFamily="18" charset="0"/>
              </a:rPr>
              <a:t>Mgr. Vlastimil Chytrý, Ph.D.</a:t>
            </a:r>
            <a:endParaRPr lang="cs-CZ" dirty="0">
              <a:latin typeface="Perpetua" pitchFamily="18" charset="0"/>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3" presetClass="entr" presetSubtype="1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blinds(horizontal)">
                                      <p:cBhvr>
                                        <p:cTn id="14" dur="500"/>
                                        <p:tgtEl>
                                          <p:spTgt spid="7"/>
                                        </p:tgtEl>
                                      </p:cBhvr>
                                    </p:animEffect>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blinds(horizontal)">
                                      <p:cBhvr>
                                        <p:cTn id="19" dur="500"/>
                                        <p:tgtEl>
                                          <p:spTgt spid="9"/>
                                        </p:tgtEl>
                                      </p:cBhvr>
                                    </p:animEffect>
                                  </p:childTnLst>
                                </p:cTn>
                              </p:par>
                            </p:childTnLst>
                          </p:cTn>
                        </p:par>
                      </p:childTnLst>
                    </p:cTn>
                  </p:par>
                  <p:par>
                    <p:cTn id="20" fill="hold">
                      <p:stCondLst>
                        <p:cond delay="indefinite"/>
                      </p:stCondLst>
                      <p:childTnLst>
                        <p:par>
                          <p:cTn id="21" fill="hold">
                            <p:stCondLst>
                              <p:cond delay="0"/>
                            </p:stCondLst>
                            <p:childTnLst>
                              <p:par>
                                <p:cTn id="22" presetID="8" presetClass="entr" presetSubtype="16" fill="hold" grpId="0" nodeType="clickEffect">
                                  <p:stCondLst>
                                    <p:cond delay="0"/>
                                  </p:stCondLst>
                                  <p:childTnLst>
                                    <p:set>
                                      <p:cBhvr>
                                        <p:cTn id="23" dur="1" fill="hold">
                                          <p:stCondLst>
                                            <p:cond delay="0"/>
                                          </p:stCondLst>
                                        </p:cTn>
                                        <p:tgtEl>
                                          <p:spTgt spid="14"/>
                                        </p:tgtEl>
                                        <p:attrNameLst>
                                          <p:attrName>style.visibility</p:attrName>
                                        </p:attrNameLst>
                                      </p:cBhvr>
                                      <p:to>
                                        <p:strVal val="visible"/>
                                      </p:to>
                                    </p:set>
                                    <p:animEffect transition="in" filter="diamond(in)">
                                      <p:cBhvr>
                                        <p:cTn id="24" dur="2000"/>
                                        <p:tgtEl>
                                          <p:spTgt spid="14"/>
                                        </p:tgtEl>
                                      </p:cBhvr>
                                    </p:animEffect>
                                  </p:childTnLst>
                                </p:cTn>
                              </p:par>
                              <p:par>
                                <p:cTn id="25" presetID="8" presetClass="entr" presetSubtype="16" fill="hold" grpId="0" nodeType="with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diamond(in)">
                                      <p:cBhvr>
                                        <p:cTn id="27" dur="2000"/>
                                        <p:tgtEl>
                                          <p:spTgt spid="15"/>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checkerboard(across)">
                                      <p:cBhvr>
                                        <p:cTn id="32" dur="5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checkerboard(across)">
                                      <p:cBhvr>
                                        <p:cTn id="37" dur="500"/>
                                        <p:tgtEl>
                                          <p:spTgt spid="10"/>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blinds(horizontal)">
                                      <p:cBhvr>
                                        <p:cTn id="42" dur="500"/>
                                        <p:tgtEl>
                                          <p:spTgt spid="13"/>
                                        </p:tgtEl>
                                      </p:cBhvr>
                                    </p:animEffect>
                                  </p:childTnLst>
                                </p:cTn>
                              </p:par>
                              <p:par>
                                <p:cTn id="43" presetID="3" presetClass="entr" presetSubtype="10" fill="hold" grpId="0" nodeType="withEffect">
                                  <p:stCondLst>
                                    <p:cond delay="0"/>
                                  </p:stCondLst>
                                  <p:childTnLst>
                                    <p:set>
                                      <p:cBhvr>
                                        <p:cTn id="44" dur="1" fill="hold">
                                          <p:stCondLst>
                                            <p:cond delay="0"/>
                                          </p:stCondLst>
                                        </p:cTn>
                                        <p:tgtEl>
                                          <p:spTgt spid="12"/>
                                        </p:tgtEl>
                                        <p:attrNameLst>
                                          <p:attrName>style.visibility</p:attrName>
                                        </p:attrNameLst>
                                      </p:cBhvr>
                                      <p:to>
                                        <p:strVal val="visible"/>
                                      </p:to>
                                    </p:set>
                                    <p:animEffect transition="in" filter="blinds(horizontal)">
                                      <p:cBhvr>
                                        <p:cTn id="45" dur="500"/>
                                        <p:tgtEl>
                                          <p:spTgt spid="12"/>
                                        </p:tgtEl>
                                      </p:cBhvr>
                                    </p:animEffect>
                                  </p:childTnLst>
                                </p:cTn>
                              </p:par>
                            </p:childTnLst>
                          </p:cTn>
                        </p:par>
                      </p:childTnLst>
                    </p:cTn>
                  </p:par>
                  <p:par>
                    <p:cTn id="46" fill="hold">
                      <p:stCondLst>
                        <p:cond delay="indefinite"/>
                      </p:stCondLst>
                      <p:childTnLst>
                        <p:par>
                          <p:cTn id="47" fill="hold">
                            <p:stCondLst>
                              <p:cond delay="0"/>
                            </p:stCondLst>
                            <p:childTnLst>
                              <p:par>
                                <p:cTn id="48" presetID="4" presetClass="entr" presetSubtype="16" fill="hold" grpId="0" nodeType="clickEffect">
                                  <p:stCondLst>
                                    <p:cond delay="0"/>
                                  </p:stCondLst>
                                  <p:childTnLst>
                                    <p:set>
                                      <p:cBhvr>
                                        <p:cTn id="49" dur="1" fill="hold">
                                          <p:stCondLst>
                                            <p:cond delay="0"/>
                                          </p:stCondLst>
                                        </p:cTn>
                                        <p:tgtEl>
                                          <p:spTgt spid="16"/>
                                        </p:tgtEl>
                                        <p:attrNameLst>
                                          <p:attrName>style.visibility</p:attrName>
                                        </p:attrNameLst>
                                      </p:cBhvr>
                                      <p:to>
                                        <p:strVal val="visible"/>
                                      </p:to>
                                    </p:set>
                                    <p:animEffect transition="in" filter="box(in)">
                                      <p:cBhvr>
                                        <p:cTn id="50" dur="500"/>
                                        <p:tgtEl>
                                          <p:spTgt spid="16"/>
                                        </p:tgtEl>
                                      </p:cBhvr>
                                    </p:animEffect>
                                  </p:childTnLst>
                                </p:cTn>
                              </p:par>
                              <p:par>
                                <p:cTn id="51" presetID="4" presetClass="entr" presetSubtype="16" fill="hold" grpId="0" nodeType="withEffect">
                                  <p:stCondLst>
                                    <p:cond delay="0"/>
                                  </p:stCondLst>
                                  <p:childTnLst>
                                    <p:set>
                                      <p:cBhvr>
                                        <p:cTn id="52" dur="1" fill="hold">
                                          <p:stCondLst>
                                            <p:cond delay="0"/>
                                          </p:stCondLst>
                                        </p:cTn>
                                        <p:tgtEl>
                                          <p:spTgt spid="17"/>
                                        </p:tgtEl>
                                        <p:attrNameLst>
                                          <p:attrName>style.visibility</p:attrName>
                                        </p:attrNameLst>
                                      </p:cBhvr>
                                      <p:to>
                                        <p:strVal val="visible"/>
                                      </p:to>
                                    </p:set>
                                    <p:animEffect transition="in" filter="box(in)">
                                      <p:cBhvr>
                                        <p:cTn id="53" dur="500"/>
                                        <p:tgtEl>
                                          <p:spTgt spid="17"/>
                                        </p:tgtEl>
                                      </p:cBhvr>
                                    </p:animEffect>
                                  </p:childTnLst>
                                </p:cTn>
                              </p:par>
                            </p:childTnLst>
                          </p:cTn>
                        </p:par>
                      </p:childTnLst>
                    </p:cTn>
                  </p:par>
                  <p:par>
                    <p:cTn id="54" fill="hold">
                      <p:stCondLst>
                        <p:cond delay="indefinite"/>
                      </p:stCondLst>
                      <p:childTnLst>
                        <p:par>
                          <p:cTn id="55" fill="hold">
                            <p:stCondLst>
                              <p:cond delay="0"/>
                            </p:stCondLst>
                            <p:childTnLst>
                              <p:par>
                                <p:cTn id="56" presetID="42" presetClass="entr" presetSubtype="0" fill="hold" grpId="0" nodeType="clickEffect">
                                  <p:stCondLst>
                                    <p:cond delay="0"/>
                                  </p:stCondLst>
                                  <p:childTnLst>
                                    <p:set>
                                      <p:cBhvr>
                                        <p:cTn id="57" dur="1" fill="hold">
                                          <p:stCondLst>
                                            <p:cond delay="0"/>
                                          </p:stCondLst>
                                        </p:cTn>
                                        <p:tgtEl>
                                          <p:spTgt spid="18"/>
                                        </p:tgtEl>
                                        <p:attrNameLst>
                                          <p:attrName>style.visibility</p:attrName>
                                        </p:attrNameLst>
                                      </p:cBhvr>
                                      <p:to>
                                        <p:strVal val="visible"/>
                                      </p:to>
                                    </p:set>
                                    <p:animEffect transition="in" filter="fade">
                                      <p:cBhvr>
                                        <p:cTn id="58" dur="1000"/>
                                        <p:tgtEl>
                                          <p:spTgt spid="18"/>
                                        </p:tgtEl>
                                      </p:cBhvr>
                                    </p:animEffect>
                                    <p:anim calcmode="lin" valueType="num">
                                      <p:cBhvr>
                                        <p:cTn id="59" dur="1000" fill="hold"/>
                                        <p:tgtEl>
                                          <p:spTgt spid="18"/>
                                        </p:tgtEl>
                                        <p:attrNameLst>
                                          <p:attrName>ppt_x</p:attrName>
                                        </p:attrNameLst>
                                      </p:cBhvr>
                                      <p:tavLst>
                                        <p:tav tm="0">
                                          <p:val>
                                            <p:strVal val="#ppt_x"/>
                                          </p:val>
                                        </p:tav>
                                        <p:tav tm="100000">
                                          <p:val>
                                            <p:strVal val="#ppt_x"/>
                                          </p:val>
                                        </p:tav>
                                      </p:tavLst>
                                    </p:anim>
                                    <p:anim calcmode="lin" valueType="num">
                                      <p:cBhvr>
                                        <p:cTn id="60"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P spid="8" grpId="0" animBg="1"/>
      <p:bldP spid="9" grpId="0" animBg="1"/>
      <p:bldP spid="10" grpId="0" animBg="1"/>
      <p:bldP spid="12" grpId="0" animBg="1"/>
      <p:bldP spid="13" grpId="0" animBg="1"/>
      <p:bldP spid="14" grpId="0" animBg="1"/>
      <p:bldP spid="15" grpId="0" animBg="1"/>
      <p:bldP spid="16" grpId="0" animBg="1"/>
      <p:bldP spid="17" grpId="0" animBg="1"/>
      <p:bldP spid="1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aoblený obdélník 3"/>
          <p:cNvSpPr/>
          <p:nvPr/>
        </p:nvSpPr>
        <p:spPr>
          <a:xfrm>
            <a:off x="0" y="620688"/>
            <a:ext cx="9144000" cy="1296144"/>
          </a:xfrm>
          <a:prstGeom prst="roundRect">
            <a:avLst/>
          </a:prstGeom>
          <a:solidFill>
            <a:schemeClr val="accent1">
              <a:lumMod val="60000"/>
              <a:lumOff val="40000"/>
            </a:schemeClr>
          </a:solidFill>
          <a:effectLst>
            <a:innerShdw blurRad="63500" dist="50800" dir="2700000">
              <a:prstClr val="black">
                <a:alpha val="50000"/>
              </a:prstClr>
            </a:innerShdw>
          </a:effectLst>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Základy experimentu</a:t>
            </a:r>
            <a:endParaRPr lang="cs-CZ" sz="3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endParaRPr>
          </a:p>
        </p:txBody>
      </p:sp>
      <p:sp>
        <p:nvSpPr>
          <p:cNvPr id="11" name="Obdélník 10"/>
          <p:cNvSpPr/>
          <p:nvPr/>
        </p:nvSpPr>
        <p:spPr>
          <a:xfrm>
            <a:off x="0" y="6309320"/>
            <a:ext cx="9144000" cy="288032"/>
          </a:xfrm>
          <a:prstGeom prst="rect">
            <a:avLst/>
          </a:prstGeom>
          <a:solidFill>
            <a:schemeClr val="accent1">
              <a:lumMod val="60000"/>
              <a:lumOff val="40000"/>
            </a:schemeClr>
          </a:solidFill>
          <a:scene3d>
            <a:camera prst="orthographicFront"/>
            <a:lightRig rig="morning" dir="t"/>
          </a:scene3d>
          <a:sp3d prstMaterial="flat">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4341" name="TextovéPole 12"/>
          <p:cNvSpPr txBox="1">
            <a:spLocks noChangeArrowheads="1"/>
          </p:cNvSpPr>
          <p:nvPr/>
        </p:nvSpPr>
        <p:spPr bwMode="auto">
          <a:xfrm>
            <a:off x="5580063" y="6237288"/>
            <a:ext cx="3194050" cy="369887"/>
          </a:xfrm>
          <a:prstGeom prst="rect">
            <a:avLst/>
          </a:prstGeom>
          <a:noFill/>
          <a:ln w="9525">
            <a:noFill/>
            <a:miter lim="800000"/>
            <a:headEnd/>
            <a:tailEnd/>
          </a:ln>
        </p:spPr>
        <p:txBody>
          <a:bodyPr wrap="none">
            <a:spAutoFit/>
          </a:bodyPr>
          <a:lstStyle/>
          <a:p>
            <a:r>
              <a:rPr lang="cs-CZ">
                <a:latin typeface="Perpetua" pitchFamily="18" charset="0"/>
              </a:rPr>
              <a:t>Univerzita Jana Evangelisty Purkyně</a:t>
            </a:r>
          </a:p>
        </p:txBody>
      </p:sp>
      <p:sp>
        <p:nvSpPr>
          <p:cNvPr id="6" name="TextovéPole 5"/>
          <p:cNvSpPr txBox="1"/>
          <p:nvPr/>
        </p:nvSpPr>
        <p:spPr>
          <a:xfrm>
            <a:off x="683568" y="2420888"/>
            <a:ext cx="3300904" cy="369332"/>
          </a:xfrm>
          <a:prstGeom prst="rect">
            <a:avLst/>
          </a:prstGeom>
          <a:noFill/>
        </p:spPr>
        <p:txBody>
          <a:bodyPr wrap="none" rtlCol="0">
            <a:spAutoFit/>
          </a:bodyPr>
          <a:lstStyle/>
          <a:p>
            <a:r>
              <a:rPr lang="cs-CZ" dirty="0" smtClean="0">
                <a:latin typeface="Times New Roman" pitchFamily="18" charset="0"/>
                <a:cs typeface="Times New Roman" pitchFamily="18" charset="0"/>
              </a:rPr>
              <a:t>Stanovení výzkumného problému</a:t>
            </a:r>
            <a:endParaRPr lang="cs-CZ" dirty="0">
              <a:latin typeface="Times New Roman" pitchFamily="18" charset="0"/>
              <a:cs typeface="Times New Roman" pitchFamily="18" charset="0"/>
            </a:endParaRPr>
          </a:p>
        </p:txBody>
      </p:sp>
      <p:sp>
        <p:nvSpPr>
          <p:cNvPr id="7" name="TextovéPole 6"/>
          <p:cNvSpPr txBox="1"/>
          <p:nvPr/>
        </p:nvSpPr>
        <p:spPr>
          <a:xfrm>
            <a:off x="5076056" y="2420888"/>
            <a:ext cx="1511952" cy="369332"/>
          </a:xfrm>
          <a:prstGeom prst="rect">
            <a:avLst/>
          </a:prstGeom>
          <a:noFill/>
        </p:spPr>
        <p:txBody>
          <a:bodyPr wrap="none" rtlCol="0">
            <a:spAutoFit/>
          </a:bodyPr>
          <a:lstStyle/>
          <a:p>
            <a:r>
              <a:rPr lang="cs-CZ" dirty="0" smtClean="0">
                <a:latin typeface="Times New Roman" pitchFamily="18" charset="0"/>
                <a:cs typeface="Times New Roman" pitchFamily="18" charset="0"/>
              </a:rPr>
              <a:t>Stanovení cílů</a:t>
            </a:r>
            <a:endParaRPr lang="cs-CZ" dirty="0">
              <a:latin typeface="Times New Roman" pitchFamily="18" charset="0"/>
              <a:cs typeface="Times New Roman" pitchFamily="18" charset="0"/>
            </a:endParaRPr>
          </a:p>
        </p:txBody>
      </p:sp>
      <p:sp>
        <p:nvSpPr>
          <p:cNvPr id="8" name="TextovéPole 7"/>
          <p:cNvSpPr txBox="1"/>
          <p:nvPr/>
        </p:nvSpPr>
        <p:spPr>
          <a:xfrm>
            <a:off x="683568" y="2996952"/>
            <a:ext cx="1896673" cy="369332"/>
          </a:xfrm>
          <a:prstGeom prst="rect">
            <a:avLst/>
          </a:prstGeom>
          <a:noFill/>
        </p:spPr>
        <p:txBody>
          <a:bodyPr wrap="none" rtlCol="0">
            <a:spAutoFit/>
          </a:bodyPr>
          <a:lstStyle/>
          <a:p>
            <a:r>
              <a:rPr lang="cs-CZ" dirty="0" smtClean="0">
                <a:latin typeface="Times New Roman" pitchFamily="18" charset="0"/>
                <a:cs typeface="Times New Roman" pitchFamily="18" charset="0"/>
              </a:rPr>
              <a:t>Stanovení hypotéz</a:t>
            </a:r>
            <a:endParaRPr lang="cs-CZ" dirty="0">
              <a:latin typeface="Times New Roman" pitchFamily="18" charset="0"/>
              <a:cs typeface="Times New Roman" pitchFamily="18" charset="0"/>
            </a:endParaRPr>
          </a:p>
        </p:txBody>
      </p:sp>
      <p:sp>
        <p:nvSpPr>
          <p:cNvPr id="9" name="Obdélník 8"/>
          <p:cNvSpPr/>
          <p:nvPr/>
        </p:nvSpPr>
        <p:spPr>
          <a:xfrm>
            <a:off x="683568" y="2276872"/>
            <a:ext cx="6912768" cy="1440160"/>
          </a:xfrm>
          <a:prstGeom prst="rect">
            <a:avLst/>
          </a:prstGeom>
          <a:solidFill>
            <a:schemeClr val="accent1">
              <a:alpha val="1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TextovéPole 9"/>
          <p:cNvSpPr txBox="1"/>
          <p:nvPr/>
        </p:nvSpPr>
        <p:spPr>
          <a:xfrm>
            <a:off x="7879819" y="2402936"/>
            <a:ext cx="441146" cy="1200329"/>
          </a:xfrm>
          <a:prstGeom prst="rect">
            <a:avLst/>
          </a:prstGeom>
          <a:noFill/>
        </p:spPr>
        <p:txBody>
          <a:bodyPr wrap="none" rtlCol="0">
            <a:spAutoFit/>
          </a:bodyPr>
          <a:lstStyle/>
          <a:p>
            <a:r>
              <a:rPr lang="cs-CZ" sz="7200" dirty="0" smtClean="0"/>
              <a:t>!</a:t>
            </a:r>
            <a:endParaRPr lang="cs-CZ" sz="7200" dirty="0"/>
          </a:p>
        </p:txBody>
      </p:sp>
      <p:sp>
        <p:nvSpPr>
          <p:cNvPr id="12" name="TextovéPole 11"/>
          <p:cNvSpPr txBox="1"/>
          <p:nvPr/>
        </p:nvSpPr>
        <p:spPr>
          <a:xfrm>
            <a:off x="8100392" y="2402935"/>
            <a:ext cx="441146" cy="1200329"/>
          </a:xfrm>
          <a:prstGeom prst="rect">
            <a:avLst/>
          </a:prstGeom>
          <a:noFill/>
        </p:spPr>
        <p:txBody>
          <a:bodyPr wrap="none" rtlCol="0">
            <a:spAutoFit/>
          </a:bodyPr>
          <a:lstStyle/>
          <a:p>
            <a:r>
              <a:rPr lang="cs-CZ" sz="7200" dirty="0" smtClean="0"/>
              <a:t>!</a:t>
            </a:r>
            <a:endParaRPr lang="cs-CZ" sz="7200" dirty="0"/>
          </a:p>
        </p:txBody>
      </p:sp>
      <p:sp>
        <p:nvSpPr>
          <p:cNvPr id="13" name="TextovéPole 12"/>
          <p:cNvSpPr txBox="1"/>
          <p:nvPr/>
        </p:nvSpPr>
        <p:spPr>
          <a:xfrm>
            <a:off x="8320965" y="2402934"/>
            <a:ext cx="441146" cy="1200329"/>
          </a:xfrm>
          <a:prstGeom prst="rect">
            <a:avLst/>
          </a:prstGeom>
          <a:noFill/>
        </p:spPr>
        <p:txBody>
          <a:bodyPr wrap="none" rtlCol="0">
            <a:spAutoFit/>
          </a:bodyPr>
          <a:lstStyle/>
          <a:p>
            <a:r>
              <a:rPr lang="cs-CZ" sz="7200" dirty="0" smtClean="0"/>
              <a:t>!</a:t>
            </a:r>
            <a:endParaRPr lang="cs-CZ" sz="7200" dirty="0"/>
          </a:p>
        </p:txBody>
      </p:sp>
      <p:sp>
        <p:nvSpPr>
          <p:cNvPr id="14" name="TextovéPole 13"/>
          <p:cNvSpPr txBox="1"/>
          <p:nvPr/>
        </p:nvSpPr>
        <p:spPr>
          <a:xfrm>
            <a:off x="395536" y="3933056"/>
            <a:ext cx="8280920" cy="646331"/>
          </a:xfrm>
          <a:prstGeom prst="rect">
            <a:avLst/>
          </a:prstGeom>
          <a:noFill/>
        </p:spPr>
        <p:txBody>
          <a:bodyPr wrap="square" rtlCol="0">
            <a:spAutoFit/>
          </a:bodyPr>
          <a:lstStyle/>
          <a:p>
            <a:r>
              <a:rPr lang="cs-CZ" dirty="0" smtClean="0">
                <a:latin typeface="Times New Roman" pitchFamily="18" charset="0"/>
                <a:cs typeface="Times New Roman" pitchFamily="18" charset="0"/>
              </a:rPr>
              <a:t>Zjišťování efektivity, výsledků či důsledků vlivu inovací do výuky (např. nové metody, změny chování, změny obsahu učiva, apod.) </a:t>
            </a:r>
            <a:endParaRPr lang="cs-CZ" dirty="0">
              <a:latin typeface="Times New Roman" pitchFamily="18" charset="0"/>
              <a:cs typeface="Times New Roman" pitchFamily="18" charset="0"/>
            </a:endParaRPr>
          </a:p>
        </p:txBody>
      </p:sp>
      <p:cxnSp>
        <p:nvCxnSpPr>
          <p:cNvPr id="16" name="Přímá spojovací čára 15"/>
          <p:cNvCxnSpPr/>
          <p:nvPr/>
        </p:nvCxnSpPr>
        <p:spPr>
          <a:xfrm>
            <a:off x="179512" y="4725144"/>
            <a:ext cx="8496944" cy="0"/>
          </a:xfrm>
          <a:prstGeom prst="line">
            <a:avLst/>
          </a:prstGeom>
        </p:spPr>
        <p:style>
          <a:lnRef idx="1">
            <a:schemeClr val="accent1"/>
          </a:lnRef>
          <a:fillRef idx="0">
            <a:schemeClr val="accent1"/>
          </a:fillRef>
          <a:effectRef idx="0">
            <a:schemeClr val="accent1"/>
          </a:effectRef>
          <a:fontRef idx="minor">
            <a:schemeClr val="tx1"/>
          </a:fontRef>
        </p:style>
      </p:cxnSp>
      <p:sp>
        <p:nvSpPr>
          <p:cNvPr id="17" name="TextovéPole 16"/>
          <p:cNvSpPr txBox="1"/>
          <p:nvPr/>
        </p:nvSpPr>
        <p:spPr>
          <a:xfrm>
            <a:off x="1691680" y="4797152"/>
            <a:ext cx="6628738" cy="1477328"/>
          </a:xfrm>
          <a:prstGeom prst="rect">
            <a:avLst/>
          </a:prstGeom>
          <a:noFill/>
        </p:spPr>
        <p:txBody>
          <a:bodyPr wrap="none" rtlCol="0">
            <a:spAutoFit/>
          </a:bodyPr>
          <a:lstStyle/>
          <a:p>
            <a:r>
              <a:rPr lang="cs-CZ" dirty="0" smtClean="0">
                <a:latin typeface="Times New Roman" pitchFamily="18" charset="0"/>
                <a:cs typeface="Times New Roman" pitchFamily="18" charset="0"/>
              </a:rPr>
              <a:t>Experimentem rozumíme řízené zavádění jevů v kontrolovaných </a:t>
            </a:r>
          </a:p>
          <a:p>
            <a:r>
              <a:rPr lang="cs-CZ" dirty="0" smtClean="0">
                <a:latin typeface="Times New Roman" pitchFamily="18" charset="0"/>
                <a:cs typeface="Times New Roman" pitchFamily="18" charset="0"/>
              </a:rPr>
              <a:t>podmínkách určitého prostředí se záměrem pozorovat, zda bude mít </a:t>
            </a:r>
          </a:p>
          <a:p>
            <a:r>
              <a:rPr lang="cs-CZ" dirty="0" smtClean="0">
                <a:latin typeface="Times New Roman" pitchFamily="18" charset="0"/>
                <a:cs typeface="Times New Roman" pitchFamily="18" charset="0"/>
              </a:rPr>
              <a:t>tento zásah nějaký efekt a jestli ano, tak jaký, přičemž sledujeme, jak </a:t>
            </a:r>
          </a:p>
          <a:p>
            <a:r>
              <a:rPr lang="cs-CZ" dirty="0" smtClean="0">
                <a:latin typeface="Times New Roman" pitchFamily="18" charset="0"/>
                <a:cs typeface="Times New Roman" pitchFamily="18" charset="0"/>
              </a:rPr>
              <a:t>působí nezávisle proměnná na závisle proměnnou. 	</a:t>
            </a:r>
          </a:p>
          <a:p>
            <a:endParaRPr lang="cs-CZ" dirty="0">
              <a:latin typeface="Times New Roman" pitchFamily="18" charset="0"/>
              <a:cs typeface="Times New Roman" pitchFamily="18" charset="0"/>
            </a:endParaRPr>
          </a:p>
        </p:txBody>
      </p:sp>
      <p:sp>
        <p:nvSpPr>
          <p:cNvPr id="18" name="TextovéPole 17"/>
          <p:cNvSpPr txBox="1"/>
          <p:nvPr/>
        </p:nvSpPr>
        <p:spPr>
          <a:xfrm>
            <a:off x="323528" y="5085184"/>
            <a:ext cx="1082348" cy="369332"/>
          </a:xfrm>
          <a:prstGeom prst="rect">
            <a:avLst/>
          </a:prstGeom>
        </p:spPr>
        <p:style>
          <a:lnRef idx="3">
            <a:schemeClr val="lt1"/>
          </a:lnRef>
          <a:fillRef idx="1">
            <a:schemeClr val="accent1"/>
          </a:fillRef>
          <a:effectRef idx="1">
            <a:schemeClr val="accent1"/>
          </a:effectRef>
          <a:fontRef idx="minor">
            <a:schemeClr val="lt1"/>
          </a:fontRef>
        </p:style>
        <p:txBody>
          <a:bodyPr wrap="none" rtlCol="0">
            <a:spAutoFit/>
          </a:bodyPr>
          <a:lstStyle/>
          <a:p>
            <a:r>
              <a:rPr lang="cs-CZ" dirty="0" smtClean="0">
                <a:latin typeface="Times New Roman" pitchFamily="18" charset="0"/>
                <a:cs typeface="Times New Roman" pitchFamily="18" charset="0"/>
              </a:rPr>
              <a:t>Definice?</a:t>
            </a:r>
            <a:endParaRPr lang="cs-CZ" dirty="0">
              <a:latin typeface="Times New Roman" pitchFamily="18" charset="0"/>
              <a:cs typeface="Times New Roman" pitchFamily="18" charset="0"/>
            </a:endParaRPr>
          </a:p>
        </p:txBody>
      </p:sp>
      <p:sp>
        <p:nvSpPr>
          <p:cNvPr id="19" name="TextovéPole 12"/>
          <p:cNvSpPr txBox="1">
            <a:spLocks noChangeArrowheads="1"/>
          </p:cNvSpPr>
          <p:nvPr/>
        </p:nvSpPr>
        <p:spPr bwMode="auto">
          <a:xfrm>
            <a:off x="179512" y="6268392"/>
            <a:ext cx="2574166" cy="369332"/>
          </a:xfrm>
          <a:prstGeom prst="rect">
            <a:avLst/>
          </a:prstGeom>
          <a:noFill/>
          <a:ln w="9525">
            <a:noFill/>
            <a:miter lim="800000"/>
            <a:headEnd/>
            <a:tailEnd/>
          </a:ln>
        </p:spPr>
        <p:txBody>
          <a:bodyPr wrap="none">
            <a:spAutoFit/>
          </a:bodyPr>
          <a:lstStyle/>
          <a:p>
            <a:r>
              <a:rPr lang="cs-CZ" dirty="0" smtClean="0">
                <a:latin typeface="Perpetua" pitchFamily="18" charset="0"/>
              </a:rPr>
              <a:t>Mgr. Vlastimil Chytrý, Ph.D.</a:t>
            </a:r>
            <a:endParaRPr lang="cs-CZ" dirty="0">
              <a:latin typeface="Perpetua" pitchFamily="18" charset="0"/>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amond(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diamond(in)">
                                      <p:cBhvr>
                                        <p:cTn id="12" dur="2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diamond(in)">
                                      <p:cBhvr>
                                        <p:cTn id="17" dur="20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1000"/>
                                        <p:tgtEl>
                                          <p:spTgt spid="10"/>
                                        </p:tgtEl>
                                      </p:cBhvr>
                                    </p:animEffect>
                                    <p:anim calcmode="lin" valueType="num">
                                      <p:cBhvr>
                                        <p:cTn id="23" dur="1000" fill="hold"/>
                                        <p:tgtEl>
                                          <p:spTgt spid="10"/>
                                        </p:tgtEl>
                                        <p:attrNameLst>
                                          <p:attrName>ppt_x</p:attrName>
                                        </p:attrNameLst>
                                      </p:cBhvr>
                                      <p:tavLst>
                                        <p:tav tm="0">
                                          <p:val>
                                            <p:strVal val="#ppt_x"/>
                                          </p:val>
                                        </p:tav>
                                        <p:tav tm="100000">
                                          <p:val>
                                            <p:strVal val="#ppt_x"/>
                                          </p:val>
                                        </p:tav>
                                      </p:tavLst>
                                    </p:anim>
                                    <p:anim calcmode="lin" valueType="num">
                                      <p:cBhvr>
                                        <p:cTn id="24" dur="1000" fill="hold"/>
                                        <p:tgtEl>
                                          <p:spTgt spid="10"/>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fade">
                                      <p:cBhvr>
                                        <p:cTn id="27" dur="1000"/>
                                        <p:tgtEl>
                                          <p:spTgt spid="12"/>
                                        </p:tgtEl>
                                      </p:cBhvr>
                                    </p:animEffect>
                                    <p:anim calcmode="lin" valueType="num">
                                      <p:cBhvr>
                                        <p:cTn id="28" dur="1000" fill="hold"/>
                                        <p:tgtEl>
                                          <p:spTgt spid="12"/>
                                        </p:tgtEl>
                                        <p:attrNameLst>
                                          <p:attrName>ppt_x</p:attrName>
                                        </p:attrNameLst>
                                      </p:cBhvr>
                                      <p:tavLst>
                                        <p:tav tm="0">
                                          <p:val>
                                            <p:strVal val="#ppt_x"/>
                                          </p:val>
                                        </p:tav>
                                        <p:tav tm="100000">
                                          <p:val>
                                            <p:strVal val="#ppt_x"/>
                                          </p:val>
                                        </p:tav>
                                      </p:tavLst>
                                    </p:anim>
                                    <p:anim calcmode="lin" valueType="num">
                                      <p:cBhvr>
                                        <p:cTn id="29" dur="1000" fill="hold"/>
                                        <p:tgtEl>
                                          <p:spTgt spid="12"/>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fade">
                                      <p:cBhvr>
                                        <p:cTn id="32" dur="1000"/>
                                        <p:tgtEl>
                                          <p:spTgt spid="13"/>
                                        </p:tgtEl>
                                      </p:cBhvr>
                                    </p:animEffect>
                                    <p:anim calcmode="lin" valueType="num">
                                      <p:cBhvr>
                                        <p:cTn id="33" dur="1000" fill="hold"/>
                                        <p:tgtEl>
                                          <p:spTgt spid="13"/>
                                        </p:tgtEl>
                                        <p:attrNameLst>
                                          <p:attrName>ppt_x</p:attrName>
                                        </p:attrNameLst>
                                      </p:cBhvr>
                                      <p:tavLst>
                                        <p:tav tm="0">
                                          <p:val>
                                            <p:strVal val="#ppt_x"/>
                                          </p:val>
                                        </p:tav>
                                        <p:tav tm="100000">
                                          <p:val>
                                            <p:strVal val="#ppt_x"/>
                                          </p:val>
                                        </p:tav>
                                      </p:tavLst>
                                    </p:anim>
                                    <p:anim calcmode="lin" valueType="num">
                                      <p:cBhvr>
                                        <p:cTn id="34" dur="1000" fill="hold"/>
                                        <p:tgtEl>
                                          <p:spTgt spid="13"/>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fade">
                                      <p:cBhvr>
                                        <p:cTn id="37" dur="1000"/>
                                        <p:tgtEl>
                                          <p:spTgt spid="9"/>
                                        </p:tgtEl>
                                      </p:cBhvr>
                                    </p:animEffect>
                                    <p:anim calcmode="lin" valueType="num">
                                      <p:cBhvr>
                                        <p:cTn id="38" dur="1000" fill="hold"/>
                                        <p:tgtEl>
                                          <p:spTgt spid="9"/>
                                        </p:tgtEl>
                                        <p:attrNameLst>
                                          <p:attrName>ppt_x</p:attrName>
                                        </p:attrNameLst>
                                      </p:cBhvr>
                                      <p:tavLst>
                                        <p:tav tm="0">
                                          <p:val>
                                            <p:strVal val="#ppt_x"/>
                                          </p:val>
                                        </p:tav>
                                        <p:tav tm="100000">
                                          <p:val>
                                            <p:strVal val="#ppt_x"/>
                                          </p:val>
                                        </p:tav>
                                      </p:tavLst>
                                    </p:anim>
                                    <p:anim calcmode="lin" valueType="num">
                                      <p:cBhvr>
                                        <p:cTn id="3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grpId="0" nodeType="click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fade">
                                      <p:cBhvr>
                                        <p:cTn id="44" dur="1000"/>
                                        <p:tgtEl>
                                          <p:spTgt spid="14"/>
                                        </p:tgtEl>
                                      </p:cBhvr>
                                    </p:animEffect>
                                    <p:anim calcmode="lin" valueType="num">
                                      <p:cBhvr>
                                        <p:cTn id="45" dur="1000" fill="hold"/>
                                        <p:tgtEl>
                                          <p:spTgt spid="14"/>
                                        </p:tgtEl>
                                        <p:attrNameLst>
                                          <p:attrName>ppt_x</p:attrName>
                                        </p:attrNameLst>
                                      </p:cBhvr>
                                      <p:tavLst>
                                        <p:tav tm="0">
                                          <p:val>
                                            <p:strVal val="#ppt_x"/>
                                          </p:val>
                                        </p:tav>
                                        <p:tav tm="100000">
                                          <p:val>
                                            <p:strVal val="#ppt_x"/>
                                          </p:val>
                                        </p:tav>
                                      </p:tavLst>
                                    </p:anim>
                                    <p:anim calcmode="lin" valueType="num">
                                      <p:cBhvr>
                                        <p:cTn id="46"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42" presetClass="entr" presetSubtype="0" fill="hold" nodeType="clickEffect">
                                  <p:stCondLst>
                                    <p:cond delay="0"/>
                                  </p:stCondLst>
                                  <p:childTnLst>
                                    <p:set>
                                      <p:cBhvr>
                                        <p:cTn id="50" dur="1" fill="hold">
                                          <p:stCondLst>
                                            <p:cond delay="0"/>
                                          </p:stCondLst>
                                        </p:cTn>
                                        <p:tgtEl>
                                          <p:spTgt spid="16"/>
                                        </p:tgtEl>
                                        <p:attrNameLst>
                                          <p:attrName>style.visibility</p:attrName>
                                        </p:attrNameLst>
                                      </p:cBhvr>
                                      <p:to>
                                        <p:strVal val="visible"/>
                                      </p:to>
                                    </p:set>
                                    <p:animEffect transition="in" filter="fade">
                                      <p:cBhvr>
                                        <p:cTn id="51" dur="1000"/>
                                        <p:tgtEl>
                                          <p:spTgt spid="16"/>
                                        </p:tgtEl>
                                      </p:cBhvr>
                                    </p:animEffect>
                                    <p:anim calcmode="lin" valueType="num">
                                      <p:cBhvr>
                                        <p:cTn id="52" dur="1000" fill="hold"/>
                                        <p:tgtEl>
                                          <p:spTgt spid="16"/>
                                        </p:tgtEl>
                                        <p:attrNameLst>
                                          <p:attrName>ppt_x</p:attrName>
                                        </p:attrNameLst>
                                      </p:cBhvr>
                                      <p:tavLst>
                                        <p:tav tm="0">
                                          <p:val>
                                            <p:strVal val="#ppt_x"/>
                                          </p:val>
                                        </p:tav>
                                        <p:tav tm="100000">
                                          <p:val>
                                            <p:strVal val="#ppt_x"/>
                                          </p:val>
                                        </p:tav>
                                      </p:tavLst>
                                    </p:anim>
                                    <p:anim calcmode="lin" valueType="num">
                                      <p:cBhvr>
                                        <p:cTn id="53"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42" presetClass="entr" presetSubtype="0" fill="hold" grpId="0" nodeType="clickEffect">
                                  <p:stCondLst>
                                    <p:cond delay="0"/>
                                  </p:stCondLst>
                                  <p:childTnLst>
                                    <p:set>
                                      <p:cBhvr>
                                        <p:cTn id="57" dur="1" fill="hold">
                                          <p:stCondLst>
                                            <p:cond delay="0"/>
                                          </p:stCondLst>
                                        </p:cTn>
                                        <p:tgtEl>
                                          <p:spTgt spid="18"/>
                                        </p:tgtEl>
                                        <p:attrNameLst>
                                          <p:attrName>style.visibility</p:attrName>
                                        </p:attrNameLst>
                                      </p:cBhvr>
                                      <p:to>
                                        <p:strVal val="visible"/>
                                      </p:to>
                                    </p:set>
                                    <p:animEffect transition="in" filter="fade">
                                      <p:cBhvr>
                                        <p:cTn id="58" dur="1000"/>
                                        <p:tgtEl>
                                          <p:spTgt spid="18"/>
                                        </p:tgtEl>
                                      </p:cBhvr>
                                    </p:animEffect>
                                    <p:anim calcmode="lin" valueType="num">
                                      <p:cBhvr>
                                        <p:cTn id="59" dur="1000" fill="hold"/>
                                        <p:tgtEl>
                                          <p:spTgt spid="18"/>
                                        </p:tgtEl>
                                        <p:attrNameLst>
                                          <p:attrName>ppt_x</p:attrName>
                                        </p:attrNameLst>
                                      </p:cBhvr>
                                      <p:tavLst>
                                        <p:tav tm="0">
                                          <p:val>
                                            <p:strVal val="#ppt_x"/>
                                          </p:val>
                                        </p:tav>
                                        <p:tav tm="100000">
                                          <p:val>
                                            <p:strVal val="#ppt_x"/>
                                          </p:val>
                                        </p:tav>
                                      </p:tavLst>
                                    </p:anim>
                                    <p:anim calcmode="lin" valueType="num">
                                      <p:cBhvr>
                                        <p:cTn id="60"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42" presetClass="entr" presetSubtype="0" fill="hold" grpId="0" nodeType="clickEffect">
                                  <p:stCondLst>
                                    <p:cond delay="0"/>
                                  </p:stCondLst>
                                  <p:childTnLst>
                                    <p:set>
                                      <p:cBhvr>
                                        <p:cTn id="64" dur="1" fill="hold">
                                          <p:stCondLst>
                                            <p:cond delay="0"/>
                                          </p:stCondLst>
                                        </p:cTn>
                                        <p:tgtEl>
                                          <p:spTgt spid="17"/>
                                        </p:tgtEl>
                                        <p:attrNameLst>
                                          <p:attrName>style.visibility</p:attrName>
                                        </p:attrNameLst>
                                      </p:cBhvr>
                                      <p:to>
                                        <p:strVal val="visible"/>
                                      </p:to>
                                    </p:set>
                                    <p:animEffect transition="in" filter="fade">
                                      <p:cBhvr>
                                        <p:cTn id="65" dur="1000"/>
                                        <p:tgtEl>
                                          <p:spTgt spid="17"/>
                                        </p:tgtEl>
                                      </p:cBhvr>
                                    </p:animEffect>
                                    <p:anim calcmode="lin" valueType="num">
                                      <p:cBhvr>
                                        <p:cTn id="66" dur="1000" fill="hold"/>
                                        <p:tgtEl>
                                          <p:spTgt spid="17"/>
                                        </p:tgtEl>
                                        <p:attrNameLst>
                                          <p:attrName>ppt_x</p:attrName>
                                        </p:attrNameLst>
                                      </p:cBhvr>
                                      <p:tavLst>
                                        <p:tav tm="0">
                                          <p:val>
                                            <p:strVal val="#ppt_x"/>
                                          </p:val>
                                        </p:tav>
                                        <p:tav tm="100000">
                                          <p:val>
                                            <p:strVal val="#ppt_x"/>
                                          </p:val>
                                        </p:tav>
                                      </p:tavLst>
                                    </p:anim>
                                    <p:anim calcmode="lin" valueType="num">
                                      <p:cBhvr>
                                        <p:cTn id="67"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animBg="1"/>
      <p:bldP spid="10" grpId="0"/>
      <p:bldP spid="12" grpId="0"/>
      <p:bldP spid="13" grpId="0"/>
      <p:bldP spid="14" grpId="0"/>
      <p:bldP spid="17" grpId="0"/>
      <p:bldP spid="1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aoblený obdélník 3"/>
          <p:cNvSpPr/>
          <p:nvPr/>
        </p:nvSpPr>
        <p:spPr>
          <a:xfrm>
            <a:off x="0" y="620688"/>
            <a:ext cx="9144000" cy="1296144"/>
          </a:xfrm>
          <a:prstGeom prst="roundRect">
            <a:avLst/>
          </a:prstGeom>
          <a:solidFill>
            <a:schemeClr val="accent1">
              <a:lumMod val="60000"/>
              <a:lumOff val="40000"/>
            </a:schemeClr>
          </a:solidFill>
          <a:effectLst>
            <a:innerShdw blurRad="63500" dist="50800" dir="2700000">
              <a:prstClr val="black">
                <a:alpha val="50000"/>
              </a:prstClr>
            </a:innerShdw>
          </a:effectLst>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sz="6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Výzkumný problém</a:t>
            </a:r>
            <a:endParaRPr lang="cs-CZ" sz="6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endParaRPr>
          </a:p>
        </p:txBody>
      </p:sp>
      <p:sp>
        <p:nvSpPr>
          <p:cNvPr id="11" name="Obdélník 10"/>
          <p:cNvSpPr/>
          <p:nvPr/>
        </p:nvSpPr>
        <p:spPr>
          <a:xfrm>
            <a:off x="0" y="6309320"/>
            <a:ext cx="9144000" cy="288032"/>
          </a:xfrm>
          <a:prstGeom prst="rect">
            <a:avLst/>
          </a:prstGeom>
          <a:solidFill>
            <a:schemeClr val="accent1">
              <a:lumMod val="60000"/>
              <a:lumOff val="40000"/>
            </a:schemeClr>
          </a:solidFill>
          <a:scene3d>
            <a:camera prst="orthographicFront"/>
            <a:lightRig rig="morning" dir="t"/>
          </a:scene3d>
          <a:sp3d prstMaterial="flat">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4341" name="TextovéPole 12"/>
          <p:cNvSpPr txBox="1">
            <a:spLocks noChangeArrowheads="1"/>
          </p:cNvSpPr>
          <p:nvPr/>
        </p:nvSpPr>
        <p:spPr bwMode="auto">
          <a:xfrm>
            <a:off x="5580063" y="6237288"/>
            <a:ext cx="3194050" cy="369887"/>
          </a:xfrm>
          <a:prstGeom prst="rect">
            <a:avLst/>
          </a:prstGeom>
          <a:noFill/>
          <a:ln w="9525">
            <a:noFill/>
            <a:miter lim="800000"/>
            <a:headEnd/>
            <a:tailEnd/>
          </a:ln>
        </p:spPr>
        <p:txBody>
          <a:bodyPr wrap="none">
            <a:spAutoFit/>
          </a:bodyPr>
          <a:lstStyle/>
          <a:p>
            <a:r>
              <a:rPr lang="cs-CZ">
                <a:latin typeface="Perpetua" pitchFamily="18" charset="0"/>
              </a:rPr>
              <a:t>Univerzita Jana Evangelisty Purkyně</a:t>
            </a:r>
          </a:p>
        </p:txBody>
      </p:sp>
      <p:sp>
        <p:nvSpPr>
          <p:cNvPr id="5" name="TextovéPole 4"/>
          <p:cNvSpPr txBox="1"/>
          <p:nvPr/>
        </p:nvSpPr>
        <p:spPr>
          <a:xfrm>
            <a:off x="2771800" y="2132856"/>
            <a:ext cx="3539752" cy="461665"/>
          </a:xfrm>
          <a:prstGeom prst="rect">
            <a:avLst/>
          </a:prstGeom>
        </p:spPr>
        <p:style>
          <a:lnRef idx="3">
            <a:schemeClr val="lt1"/>
          </a:lnRef>
          <a:fillRef idx="1">
            <a:schemeClr val="accent1"/>
          </a:fillRef>
          <a:effectRef idx="1">
            <a:schemeClr val="accent1"/>
          </a:effectRef>
          <a:fontRef idx="minor">
            <a:schemeClr val="lt1"/>
          </a:fontRef>
        </p:style>
        <p:txBody>
          <a:bodyPr wrap="none" rtlCol="0">
            <a:spAutoFit/>
          </a:bodyPr>
          <a:lstStyle/>
          <a:p>
            <a:r>
              <a:rPr lang="cs-CZ" sz="2400" dirty="0" smtClean="0">
                <a:latin typeface="Times New Roman" pitchFamily="18" charset="0"/>
                <a:cs typeface="Times New Roman" pitchFamily="18" charset="0"/>
              </a:rPr>
              <a:t>Výzkumný problém/otázka</a:t>
            </a:r>
            <a:endParaRPr lang="cs-CZ" sz="2400" dirty="0">
              <a:latin typeface="Times New Roman" pitchFamily="18" charset="0"/>
              <a:cs typeface="Times New Roman" pitchFamily="18" charset="0"/>
            </a:endParaRPr>
          </a:p>
        </p:txBody>
      </p:sp>
      <p:sp>
        <p:nvSpPr>
          <p:cNvPr id="6" name="TextovéPole 5"/>
          <p:cNvSpPr txBox="1"/>
          <p:nvPr/>
        </p:nvSpPr>
        <p:spPr>
          <a:xfrm>
            <a:off x="611560" y="2996952"/>
            <a:ext cx="1721946" cy="461665"/>
          </a:xfrm>
          <a:prstGeom prst="rect">
            <a:avLst/>
          </a:prstGeom>
        </p:spPr>
        <p:style>
          <a:lnRef idx="3">
            <a:schemeClr val="lt1"/>
          </a:lnRef>
          <a:fillRef idx="1">
            <a:schemeClr val="accent3"/>
          </a:fillRef>
          <a:effectRef idx="1">
            <a:schemeClr val="accent3"/>
          </a:effectRef>
          <a:fontRef idx="minor">
            <a:schemeClr val="lt1"/>
          </a:fontRef>
        </p:style>
        <p:txBody>
          <a:bodyPr wrap="none" rtlCol="0">
            <a:spAutoFit/>
          </a:bodyPr>
          <a:lstStyle/>
          <a:p>
            <a:r>
              <a:rPr lang="cs-CZ" sz="2400" dirty="0" smtClean="0">
                <a:latin typeface="Times New Roman" pitchFamily="18" charset="0"/>
                <a:cs typeface="Times New Roman" pitchFamily="18" charset="0"/>
              </a:rPr>
              <a:t>Deskriptivní</a:t>
            </a:r>
            <a:endParaRPr lang="cs-CZ" sz="2400" dirty="0">
              <a:latin typeface="Times New Roman" pitchFamily="18" charset="0"/>
              <a:cs typeface="Times New Roman" pitchFamily="18" charset="0"/>
            </a:endParaRPr>
          </a:p>
        </p:txBody>
      </p:sp>
      <p:sp>
        <p:nvSpPr>
          <p:cNvPr id="7" name="TextovéPole 6"/>
          <p:cNvSpPr txBox="1"/>
          <p:nvPr/>
        </p:nvSpPr>
        <p:spPr>
          <a:xfrm>
            <a:off x="3851920" y="2996952"/>
            <a:ext cx="1122423" cy="461665"/>
          </a:xfrm>
          <a:prstGeom prst="rect">
            <a:avLst/>
          </a:prstGeom>
        </p:spPr>
        <p:style>
          <a:lnRef idx="3">
            <a:schemeClr val="lt1"/>
          </a:lnRef>
          <a:fillRef idx="1">
            <a:schemeClr val="accent3"/>
          </a:fillRef>
          <a:effectRef idx="1">
            <a:schemeClr val="accent3"/>
          </a:effectRef>
          <a:fontRef idx="minor">
            <a:schemeClr val="lt1"/>
          </a:fontRef>
        </p:style>
        <p:txBody>
          <a:bodyPr wrap="none" rtlCol="0">
            <a:spAutoFit/>
          </a:bodyPr>
          <a:lstStyle/>
          <a:p>
            <a:r>
              <a:rPr lang="cs-CZ" sz="2400" dirty="0" smtClean="0">
                <a:latin typeface="Times New Roman" pitchFamily="18" charset="0"/>
                <a:cs typeface="Times New Roman" pitchFamily="18" charset="0"/>
              </a:rPr>
              <a:t>Relační</a:t>
            </a:r>
            <a:endParaRPr lang="cs-CZ" sz="2400" dirty="0">
              <a:latin typeface="Times New Roman" pitchFamily="18" charset="0"/>
              <a:cs typeface="Times New Roman" pitchFamily="18" charset="0"/>
            </a:endParaRPr>
          </a:p>
        </p:txBody>
      </p:sp>
      <p:sp>
        <p:nvSpPr>
          <p:cNvPr id="8" name="TextovéPole 7"/>
          <p:cNvSpPr txBox="1"/>
          <p:nvPr/>
        </p:nvSpPr>
        <p:spPr>
          <a:xfrm>
            <a:off x="6588224" y="2996952"/>
            <a:ext cx="1293944" cy="461665"/>
          </a:xfrm>
          <a:prstGeom prst="rect">
            <a:avLst/>
          </a:prstGeom>
        </p:spPr>
        <p:style>
          <a:lnRef idx="3">
            <a:schemeClr val="lt1"/>
          </a:lnRef>
          <a:fillRef idx="1">
            <a:schemeClr val="accent3"/>
          </a:fillRef>
          <a:effectRef idx="1">
            <a:schemeClr val="accent3"/>
          </a:effectRef>
          <a:fontRef idx="minor">
            <a:schemeClr val="lt1"/>
          </a:fontRef>
        </p:style>
        <p:txBody>
          <a:bodyPr wrap="none" rtlCol="0">
            <a:spAutoFit/>
          </a:bodyPr>
          <a:lstStyle/>
          <a:p>
            <a:r>
              <a:rPr lang="cs-CZ" sz="2400" dirty="0" smtClean="0">
                <a:latin typeface="Times New Roman" pitchFamily="18" charset="0"/>
                <a:cs typeface="Times New Roman" pitchFamily="18" charset="0"/>
              </a:rPr>
              <a:t>Kauzální</a:t>
            </a:r>
            <a:endParaRPr lang="cs-CZ" sz="2400" dirty="0">
              <a:latin typeface="Times New Roman" pitchFamily="18" charset="0"/>
              <a:cs typeface="Times New Roman" pitchFamily="18" charset="0"/>
            </a:endParaRPr>
          </a:p>
        </p:txBody>
      </p:sp>
      <p:sp>
        <p:nvSpPr>
          <p:cNvPr id="10" name="Obdélník 9"/>
          <p:cNvSpPr/>
          <p:nvPr/>
        </p:nvSpPr>
        <p:spPr>
          <a:xfrm>
            <a:off x="251520" y="2852936"/>
            <a:ext cx="8424936" cy="936104"/>
          </a:xfrm>
          <a:prstGeom prst="rect">
            <a:avLst/>
          </a:prstGeom>
          <a:solidFill>
            <a:schemeClr val="accent1">
              <a:alpha val="1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2" name="TextovéPole 11"/>
          <p:cNvSpPr txBox="1"/>
          <p:nvPr/>
        </p:nvSpPr>
        <p:spPr>
          <a:xfrm>
            <a:off x="2987824" y="5229200"/>
            <a:ext cx="3039615" cy="769441"/>
          </a:xfrm>
          <a:prstGeom prst="rect">
            <a:avLst/>
          </a:prstGeom>
          <a:noFill/>
        </p:spPr>
        <p:txBody>
          <a:bodyPr wrap="none" rtlCol="0">
            <a:spAutoFit/>
          </a:bodyPr>
          <a:lstStyle/>
          <a:p>
            <a:r>
              <a:rPr lang="cs-CZ" sz="4400" dirty="0" smtClean="0"/>
              <a:t>Experiment</a:t>
            </a:r>
            <a:endParaRPr lang="cs-CZ" sz="4400" dirty="0"/>
          </a:p>
        </p:txBody>
      </p:sp>
      <p:sp>
        <p:nvSpPr>
          <p:cNvPr id="13" name="Obdélník 12"/>
          <p:cNvSpPr/>
          <p:nvPr/>
        </p:nvSpPr>
        <p:spPr>
          <a:xfrm>
            <a:off x="2843808" y="5229200"/>
            <a:ext cx="3168352" cy="864096"/>
          </a:xfrm>
          <a:prstGeom prst="rect">
            <a:avLst/>
          </a:prstGeom>
          <a:solidFill>
            <a:schemeClr val="accent1">
              <a:alpha val="13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5" name="TextovéPole 14"/>
          <p:cNvSpPr txBox="1"/>
          <p:nvPr/>
        </p:nvSpPr>
        <p:spPr>
          <a:xfrm>
            <a:off x="323528" y="4077072"/>
            <a:ext cx="2608406" cy="369332"/>
          </a:xfrm>
          <a:prstGeom prst="rect">
            <a:avLst/>
          </a:prstGeom>
          <a:noFill/>
        </p:spPr>
        <p:txBody>
          <a:bodyPr wrap="none" rtlCol="0">
            <a:spAutoFit/>
          </a:bodyPr>
          <a:lstStyle/>
          <a:p>
            <a:r>
              <a:rPr lang="cs-CZ" dirty="0" smtClean="0"/>
              <a:t>Dvě a více proměnných</a:t>
            </a:r>
            <a:endParaRPr lang="cs-CZ" dirty="0"/>
          </a:p>
        </p:txBody>
      </p:sp>
      <p:sp>
        <p:nvSpPr>
          <p:cNvPr id="16" name="TextovéPole 15"/>
          <p:cNvSpPr txBox="1"/>
          <p:nvPr/>
        </p:nvSpPr>
        <p:spPr>
          <a:xfrm>
            <a:off x="323528" y="4509120"/>
            <a:ext cx="2005677" cy="369332"/>
          </a:xfrm>
          <a:prstGeom prst="rect">
            <a:avLst/>
          </a:prstGeom>
          <a:noFill/>
        </p:spPr>
        <p:txBody>
          <a:bodyPr wrap="none" rtlCol="0">
            <a:spAutoFit/>
          </a:bodyPr>
          <a:lstStyle/>
          <a:p>
            <a:r>
              <a:rPr lang="cs-CZ" dirty="0" smtClean="0"/>
              <a:t>Dvě a více skupin</a:t>
            </a:r>
            <a:endParaRPr lang="cs-CZ" dirty="0"/>
          </a:p>
        </p:txBody>
      </p:sp>
      <p:sp>
        <p:nvSpPr>
          <p:cNvPr id="17" name="TextovéPole 16"/>
          <p:cNvSpPr txBox="1"/>
          <p:nvPr/>
        </p:nvSpPr>
        <p:spPr>
          <a:xfrm>
            <a:off x="3203848" y="4149080"/>
            <a:ext cx="5497018" cy="307777"/>
          </a:xfrm>
          <a:prstGeom prst="rect">
            <a:avLst/>
          </a:prstGeom>
          <a:noFill/>
        </p:spPr>
        <p:txBody>
          <a:bodyPr wrap="none" rtlCol="0">
            <a:spAutoFit/>
          </a:bodyPr>
          <a:lstStyle/>
          <a:p>
            <a:r>
              <a:rPr lang="cs-CZ" sz="1400" b="1" i="1" dirty="0" smtClean="0"/>
              <a:t>Jaký je vztah mezi motivací žáka a prosp</a:t>
            </a:r>
            <a:r>
              <a:rPr lang="cs-CZ" sz="1400" b="1" dirty="0" smtClean="0"/>
              <a:t>ě</a:t>
            </a:r>
            <a:r>
              <a:rPr lang="cs-CZ" sz="1400" b="1" i="1" dirty="0" smtClean="0"/>
              <a:t>chem z matematiky?</a:t>
            </a:r>
            <a:endParaRPr lang="cs-CZ" sz="1400" dirty="0"/>
          </a:p>
        </p:txBody>
      </p:sp>
      <p:sp>
        <p:nvSpPr>
          <p:cNvPr id="18" name="TextovéPole 17"/>
          <p:cNvSpPr txBox="1"/>
          <p:nvPr/>
        </p:nvSpPr>
        <p:spPr>
          <a:xfrm>
            <a:off x="2681975" y="4581128"/>
            <a:ext cx="6462025" cy="307777"/>
          </a:xfrm>
          <a:prstGeom prst="rect">
            <a:avLst/>
          </a:prstGeom>
          <a:noFill/>
        </p:spPr>
        <p:txBody>
          <a:bodyPr wrap="none" rtlCol="0">
            <a:spAutoFit/>
          </a:bodyPr>
          <a:lstStyle/>
          <a:p>
            <a:r>
              <a:rPr lang="cs-CZ" sz="1400" b="1" dirty="0" smtClean="0"/>
              <a:t>Jaký je vliv pohlaví na startovní reakci vycházející z akustického podnětu?</a:t>
            </a:r>
            <a:endParaRPr lang="cs-CZ" sz="1400" dirty="0"/>
          </a:p>
        </p:txBody>
      </p:sp>
      <p:sp>
        <p:nvSpPr>
          <p:cNvPr id="19" name="Šipka dolů 18"/>
          <p:cNvSpPr/>
          <p:nvPr/>
        </p:nvSpPr>
        <p:spPr>
          <a:xfrm>
            <a:off x="971600" y="2132856"/>
            <a:ext cx="648072" cy="7920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0" name="TextovéPole 12"/>
          <p:cNvSpPr txBox="1">
            <a:spLocks noChangeArrowheads="1"/>
          </p:cNvSpPr>
          <p:nvPr/>
        </p:nvSpPr>
        <p:spPr bwMode="auto">
          <a:xfrm>
            <a:off x="179512" y="6268392"/>
            <a:ext cx="2574166" cy="369332"/>
          </a:xfrm>
          <a:prstGeom prst="rect">
            <a:avLst/>
          </a:prstGeom>
          <a:noFill/>
          <a:ln w="9525">
            <a:noFill/>
            <a:miter lim="800000"/>
            <a:headEnd/>
            <a:tailEnd/>
          </a:ln>
        </p:spPr>
        <p:txBody>
          <a:bodyPr wrap="none">
            <a:spAutoFit/>
          </a:bodyPr>
          <a:lstStyle/>
          <a:p>
            <a:r>
              <a:rPr lang="cs-CZ" dirty="0" smtClean="0">
                <a:latin typeface="Perpetua" pitchFamily="18" charset="0"/>
              </a:rPr>
              <a:t>Mgr. Vlastimil Chytrý, Ph.D.</a:t>
            </a:r>
            <a:endParaRPr lang="cs-CZ" dirty="0">
              <a:latin typeface="Perpetua" pitchFamily="18" charset="0"/>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anim calcmode="lin" valueType="num">
                                      <p:cBhvr additive="base">
                                        <p:cTn id="31" dur="500" fill="hold"/>
                                        <p:tgtEl>
                                          <p:spTgt spid="15"/>
                                        </p:tgtEl>
                                        <p:attrNameLst>
                                          <p:attrName>ppt_x</p:attrName>
                                        </p:attrNameLst>
                                      </p:cBhvr>
                                      <p:tavLst>
                                        <p:tav tm="0">
                                          <p:val>
                                            <p:strVal val="#ppt_x"/>
                                          </p:val>
                                        </p:tav>
                                        <p:tav tm="100000">
                                          <p:val>
                                            <p:strVal val="#ppt_x"/>
                                          </p:val>
                                        </p:tav>
                                      </p:tavLst>
                                    </p:anim>
                                    <p:anim calcmode="lin" valueType="num">
                                      <p:cBhvr additive="base">
                                        <p:cTn id="3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6"/>
                                        </p:tgtEl>
                                        <p:attrNameLst>
                                          <p:attrName>style.visibility</p:attrName>
                                        </p:attrNameLst>
                                      </p:cBhvr>
                                      <p:to>
                                        <p:strVal val="visible"/>
                                      </p:to>
                                    </p:set>
                                    <p:anim calcmode="lin" valueType="num">
                                      <p:cBhvr additive="base">
                                        <p:cTn id="37" dur="500" fill="hold"/>
                                        <p:tgtEl>
                                          <p:spTgt spid="16"/>
                                        </p:tgtEl>
                                        <p:attrNameLst>
                                          <p:attrName>ppt_x</p:attrName>
                                        </p:attrNameLst>
                                      </p:cBhvr>
                                      <p:tavLst>
                                        <p:tav tm="0">
                                          <p:val>
                                            <p:strVal val="#ppt_x"/>
                                          </p:val>
                                        </p:tav>
                                        <p:tav tm="100000">
                                          <p:val>
                                            <p:strVal val="#ppt_x"/>
                                          </p:val>
                                        </p:tav>
                                      </p:tavLst>
                                    </p:anim>
                                    <p:anim calcmode="lin" valueType="num">
                                      <p:cBhvr additive="base">
                                        <p:cTn id="3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7"/>
                                        </p:tgtEl>
                                        <p:attrNameLst>
                                          <p:attrName>style.visibility</p:attrName>
                                        </p:attrNameLst>
                                      </p:cBhvr>
                                      <p:to>
                                        <p:strVal val="visible"/>
                                      </p:to>
                                    </p:set>
                                    <p:anim calcmode="lin" valueType="num">
                                      <p:cBhvr additive="base">
                                        <p:cTn id="43" dur="500" fill="hold"/>
                                        <p:tgtEl>
                                          <p:spTgt spid="17"/>
                                        </p:tgtEl>
                                        <p:attrNameLst>
                                          <p:attrName>ppt_x</p:attrName>
                                        </p:attrNameLst>
                                      </p:cBhvr>
                                      <p:tavLst>
                                        <p:tav tm="0">
                                          <p:val>
                                            <p:strVal val="#ppt_x"/>
                                          </p:val>
                                        </p:tav>
                                        <p:tav tm="100000">
                                          <p:val>
                                            <p:strVal val="#ppt_x"/>
                                          </p:val>
                                        </p:tav>
                                      </p:tavLst>
                                    </p:anim>
                                    <p:anim calcmode="lin" valueType="num">
                                      <p:cBhvr additive="base">
                                        <p:cTn id="4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8"/>
                                        </p:tgtEl>
                                        <p:attrNameLst>
                                          <p:attrName>style.visibility</p:attrName>
                                        </p:attrNameLst>
                                      </p:cBhvr>
                                      <p:to>
                                        <p:strVal val="visible"/>
                                      </p:to>
                                    </p:set>
                                    <p:anim calcmode="lin" valueType="num">
                                      <p:cBhvr additive="base">
                                        <p:cTn id="49" dur="500" fill="hold"/>
                                        <p:tgtEl>
                                          <p:spTgt spid="18"/>
                                        </p:tgtEl>
                                        <p:attrNameLst>
                                          <p:attrName>ppt_x</p:attrName>
                                        </p:attrNameLst>
                                      </p:cBhvr>
                                      <p:tavLst>
                                        <p:tav tm="0">
                                          <p:val>
                                            <p:strVal val="#ppt_x"/>
                                          </p:val>
                                        </p:tav>
                                        <p:tav tm="100000">
                                          <p:val>
                                            <p:strVal val="#ppt_x"/>
                                          </p:val>
                                        </p:tav>
                                      </p:tavLst>
                                    </p:anim>
                                    <p:anim calcmode="lin" valueType="num">
                                      <p:cBhvr additive="base">
                                        <p:cTn id="50"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2"/>
                                        </p:tgtEl>
                                        <p:attrNameLst>
                                          <p:attrName>style.visibility</p:attrName>
                                        </p:attrNameLst>
                                      </p:cBhvr>
                                      <p:to>
                                        <p:strVal val="visible"/>
                                      </p:to>
                                    </p:set>
                                    <p:anim calcmode="lin" valueType="num">
                                      <p:cBhvr additive="base">
                                        <p:cTn id="55" dur="500" fill="hold"/>
                                        <p:tgtEl>
                                          <p:spTgt spid="12"/>
                                        </p:tgtEl>
                                        <p:attrNameLst>
                                          <p:attrName>ppt_x</p:attrName>
                                        </p:attrNameLst>
                                      </p:cBhvr>
                                      <p:tavLst>
                                        <p:tav tm="0">
                                          <p:val>
                                            <p:strVal val="#ppt_x"/>
                                          </p:val>
                                        </p:tav>
                                        <p:tav tm="100000">
                                          <p:val>
                                            <p:strVal val="#ppt_x"/>
                                          </p:val>
                                        </p:tav>
                                      </p:tavLst>
                                    </p:anim>
                                    <p:anim calcmode="lin" valueType="num">
                                      <p:cBhvr additive="base">
                                        <p:cTn id="56" dur="500" fill="hold"/>
                                        <p:tgtEl>
                                          <p:spTgt spid="12"/>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10"/>
                                        </p:tgtEl>
                                        <p:attrNameLst>
                                          <p:attrName>style.visibility</p:attrName>
                                        </p:attrNameLst>
                                      </p:cBhvr>
                                      <p:to>
                                        <p:strVal val="visible"/>
                                      </p:to>
                                    </p:set>
                                    <p:anim calcmode="lin" valueType="num">
                                      <p:cBhvr additive="base">
                                        <p:cTn id="59" dur="500" fill="hold"/>
                                        <p:tgtEl>
                                          <p:spTgt spid="10"/>
                                        </p:tgtEl>
                                        <p:attrNameLst>
                                          <p:attrName>ppt_x</p:attrName>
                                        </p:attrNameLst>
                                      </p:cBhvr>
                                      <p:tavLst>
                                        <p:tav tm="0">
                                          <p:val>
                                            <p:strVal val="#ppt_x"/>
                                          </p:val>
                                        </p:tav>
                                        <p:tav tm="100000">
                                          <p:val>
                                            <p:strVal val="#ppt_x"/>
                                          </p:val>
                                        </p:tav>
                                      </p:tavLst>
                                    </p:anim>
                                    <p:anim calcmode="lin" valueType="num">
                                      <p:cBhvr additive="base">
                                        <p:cTn id="60" dur="500" fill="hold"/>
                                        <p:tgtEl>
                                          <p:spTgt spid="10"/>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13"/>
                                        </p:tgtEl>
                                        <p:attrNameLst>
                                          <p:attrName>style.visibility</p:attrName>
                                        </p:attrNameLst>
                                      </p:cBhvr>
                                      <p:to>
                                        <p:strVal val="visible"/>
                                      </p:to>
                                    </p:set>
                                    <p:anim calcmode="lin" valueType="num">
                                      <p:cBhvr additive="base">
                                        <p:cTn id="63" dur="500" fill="hold"/>
                                        <p:tgtEl>
                                          <p:spTgt spid="13"/>
                                        </p:tgtEl>
                                        <p:attrNameLst>
                                          <p:attrName>ppt_x</p:attrName>
                                        </p:attrNameLst>
                                      </p:cBhvr>
                                      <p:tavLst>
                                        <p:tav tm="0">
                                          <p:val>
                                            <p:strVal val="#ppt_x"/>
                                          </p:val>
                                        </p:tav>
                                        <p:tav tm="100000">
                                          <p:val>
                                            <p:strVal val="#ppt_x"/>
                                          </p:val>
                                        </p:tav>
                                      </p:tavLst>
                                    </p:anim>
                                    <p:anim calcmode="lin" valueType="num">
                                      <p:cBhvr additive="base">
                                        <p:cTn id="6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grpId="0" nodeType="clickEffect">
                                  <p:stCondLst>
                                    <p:cond delay="0"/>
                                  </p:stCondLst>
                                  <p:childTnLst>
                                    <p:set>
                                      <p:cBhvr>
                                        <p:cTn id="68" dur="1" fill="hold">
                                          <p:stCondLst>
                                            <p:cond delay="0"/>
                                          </p:stCondLst>
                                        </p:cTn>
                                        <p:tgtEl>
                                          <p:spTgt spid="19"/>
                                        </p:tgtEl>
                                        <p:attrNameLst>
                                          <p:attrName>style.visibility</p:attrName>
                                        </p:attrNameLst>
                                      </p:cBhvr>
                                      <p:to>
                                        <p:strVal val="visible"/>
                                      </p:to>
                                    </p:set>
                                    <p:anim calcmode="lin" valueType="num">
                                      <p:cBhvr additive="base">
                                        <p:cTn id="69" dur="500" fill="hold"/>
                                        <p:tgtEl>
                                          <p:spTgt spid="19"/>
                                        </p:tgtEl>
                                        <p:attrNameLst>
                                          <p:attrName>ppt_x</p:attrName>
                                        </p:attrNameLst>
                                      </p:cBhvr>
                                      <p:tavLst>
                                        <p:tav tm="0">
                                          <p:val>
                                            <p:strVal val="#ppt_x"/>
                                          </p:val>
                                        </p:tav>
                                        <p:tav tm="100000">
                                          <p:val>
                                            <p:strVal val="#ppt_x"/>
                                          </p:val>
                                        </p:tav>
                                      </p:tavLst>
                                    </p:anim>
                                    <p:anim calcmode="lin" valueType="num">
                                      <p:cBhvr additive="base">
                                        <p:cTn id="70"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10" grpId="0" animBg="1"/>
      <p:bldP spid="12" grpId="0"/>
      <p:bldP spid="13" grpId="0" animBg="1"/>
      <p:bldP spid="15" grpId="0"/>
      <p:bldP spid="16" grpId="0"/>
      <p:bldP spid="17" grpId="0"/>
      <p:bldP spid="18" grpId="0"/>
      <p:bldP spid="19"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aoblený obdélník 3"/>
          <p:cNvSpPr/>
          <p:nvPr/>
        </p:nvSpPr>
        <p:spPr>
          <a:xfrm>
            <a:off x="0" y="620688"/>
            <a:ext cx="9144000" cy="1296144"/>
          </a:xfrm>
          <a:prstGeom prst="roundRect">
            <a:avLst/>
          </a:prstGeom>
          <a:solidFill>
            <a:schemeClr val="accent1">
              <a:lumMod val="60000"/>
              <a:lumOff val="40000"/>
            </a:schemeClr>
          </a:solidFill>
          <a:effectLst>
            <a:innerShdw blurRad="63500" dist="50800" dir="2700000">
              <a:prstClr val="black">
                <a:alpha val="50000"/>
              </a:prstClr>
            </a:innerShdw>
          </a:effectLst>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sz="6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Konstrukce hypotézy</a:t>
            </a:r>
            <a:endParaRPr lang="cs-CZ" sz="6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endParaRPr>
          </a:p>
        </p:txBody>
      </p:sp>
      <p:sp>
        <p:nvSpPr>
          <p:cNvPr id="11" name="Obdélník 10"/>
          <p:cNvSpPr/>
          <p:nvPr/>
        </p:nvSpPr>
        <p:spPr>
          <a:xfrm>
            <a:off x="0" y="6309320"/>
            <a:ext cx="9144000" cy="288032"/>
          </a:xfrm>
          <a:prstGeom prst="rect">
            <a:avLst/>
          </a:prstGeom>
          <a:solidFill>
            <a:schemeClr val="accent1">
              <a:lumMod val="60000"/>
              <a:lumOff val="40000"/>
            </a:schemeClr>
          </a:solidFill>
          <a:scene3d>
            <a:camera prst="orthographicFront"/>
            <a:lightRig rig="morning" dir="t"/>
          </a:scene3d>
          <a:sp3d prstMaterial="flat">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4341" name="TextovéPole 12"/>
          <p:cNvSpPr txBox="1">
            <a:spLocks noChangeArrowheads="1"/>
          </p:cNvSpPr>
          <p:nvPr/>
        </p:nvSpPr>
        <p:spPr bwMode="auto">
          <a:xfrm>
            <a:off x="5580063" y="6237288"/>
            <a:ext cx="3194050" cy="369887"/>
          </a:xfrm>
          <a:prstGeom prst="rect">
            <a:avLst/>
          </a:prstGeom>
          <a:noFill/>
          <a:ln w="9525">
            <a:noFill/>
            <a:miter lim="800000"/>
            <a:headEnd/>
            <a:tailEnd/>
          </a:ln>
        </p:spPr>
        <p:txBody>
          <a:bodyPr wrap="none">
            <a:spAutoFit/>
          </a:bodyPr>
          <a:lstStyle/>
          <a:p>
            <a:r>
              <a:rPr lang="cs-CZ">
                <a:latin typeface="Perpetua" pitchFamily="18" charset="0"/>
              </a:rPr>
              <a:t>Univerzita Jana Evangelisty Purkyně</a:t>
            </a:r>
          </a:p>
        </p:txBody>
      </p:sp>
      <p:graphicFrame>
        <p:nvGraphicFramePr>
          <p:cNvPr id="5" name="Diagram 4"/>
          <p:cNvGraphicFramePr/>
          <p:nvPr/>
        </p:nvGraphicFramePr>
        <p:xfrm>
          <a:off x="683568" y="2132856"/>
          <a:ext cx="7920880" cy="12961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ovéPole 5"/>
          <p:cNvSpPr txBox="1"/>
          <p:nvPr/>
        </p:nvSpPr>
        <p:spPr>
          <a:xfrm>
            <a:off x="251520" y="3645024"/>
            <a:ext cx="8302273" cy="646331"/>
          </a:xfrm>
          <a:prstGeom prst="rect">
            <a:avLst/>
          </a:prstGeom>
          <a:noFill/>
        </p:spPr>
        <p:txBody>
          <a:bodyPr wrap="none" rtlCol="0">
            <a:spAutoFit/>
          </a:bodyPr>
          <a:lstStyle/>
          <a:p>
            <a:r>
              <a:rPr lang="cs-CZ" b="1" dirty="0" smtClean="0"/>
              <a:t>Obecná hypotéza</a:t>
            </a:r>
            <a:r>
              <a:rPr lang="cs-CZ" dirty="0" smtClean="0"/>
              <a:t>: první nástřel hypotézy vycházející z předpokladu existence </a:t>
            </a:r>
          </a:p>
          <a:p>
            <a:r>
              <a:rPr lang="cs-CZ" dirty="0" smtClean="0"/>
              <a:t>závislosti</a:t>
            </a:r>
            <a:endParaRPr lang="cs-CZ" dirty="0"/>
          </a:p>
        </p:txBody>
      </p:sp>
      <p:sp>
        <p:nvSpPr>
          <p:cNvPr id="7" name="TextovéPole 6"/>
          <p:cNvSpPr txBox="1"/>
          <p:nvPr/>
        </p:nvSpPr>
        <p:spPr>
          <a:xfrm>
            <a:off x="251520" y="4437112"/>
            <a:ext cx="8071440" cy="646331"/>
          </a:xfrm>
          <a:prstGeom prst="rect">
            <a:avLst/>
          </a:prstGeom>
          <a:noFill/>
        </p:spPr>
        <p:txBody>
          <a:bodyPr wrap="none" rtlCol="0">
            <a:spAutoFit/>
          </a:bodyPr>
          <a:lstStyle/>
          <a:p>
            <a:r>
              <a:rPr lang="cs-CZ" b="1" dirty="0" smtClean="0"/>
              <a:t>Operacionalizace</a:t>
            </a:r>
            <a:r>
              <a:rPr lang="cs-CZ" dirty="0" smtClean="0"/>
              <a:t>: získání konkrétních proměnných z pojmů, s kterými jsme </a:t>
            </a:r>
          </a:p>
          <a:p>
            <a:r>
              <a:rPr lang="cs-CZ" dirty="0" smtClean="0"/>
              <a:t>doposud pracovali v obecné rovině</a:t>
            </a:r>
          </a:p>
        </p:txBody>
      </p:sp>
      <p:sp>
        <p:nvSpPr>
          <p:cNvPr id="8" name="TextovéPole 7"/>
          <p:cNvSpPr txBox="1"/>
          <p:nvPr/>
        </p:nvSpPr>
        <p:spPr>
          <a:xfrm>
            <a:off x="251520" y="5301208"/>
            <a:ext cx="7943200" cy="1200329"/>
          </a:xfrm>
          <a:prstGeom prst="rect">
            <a:avLst/>
          </a:prstGeom>
          <a:noFill/>
        </p:spPr>
        <p:txBody>
          <a:bodyPr wrap="none" rtlCol="0">
            <a:spAutoFit/>
          </a:bodyPr>
          <a:lstStyle/>
          <a:p>
            <a:r>
              <a:rPr lang="cs-CZ" b="1" dirty="0" smtClean="0"/>
              <a:t>Pracovní hypotéza</a:t>
            </a:r>
            <a:r>
              <a:rPr lang="cs-CZ" dirty="0" smtClean="0"/>
              <a:t>: Zde se již jedná o hypotézu vycházející z předpokladu </a:t>
            </a:r>
          </a:p>
          <a:p>
            <a:r>
              <a:rPr lang="cs-CZ" dirty="0" smtClean="0"/>
              <a:t>závislosti dvou a více proměnných. Tyto proměnné jsou získány na základě </a:t>
            </a:r>
          </a:p>
          <a:p>
            <a:r>
              <a:rPr lang="cs-CZ" dirty="0" smtClean="0"/>
              <a:t>operacionalizace.</a:t>
            </a:r>
          </a:p>
          <a:p>
            <a:endParaRPr lang="cs-CZ" dirty="0"/>
          </a:p>
        </p:txBody>
      </p:sp>
      <p:sp>
        <p:nvSpPr>
          <p:cNvPr id="9" name="Slunce 8">
            <a:hlinkClick r:id="rId7" action="ppaction://hlinksldjump"/>
          </p:cNvPr>
          <p:cNvSpPr/>
          <p:nvPr/>
        </p:nvSpPr>
        <p:spPr>
          <a:xfrm>
            <a:off x="8100392" y="5301208"/>
            <a:ext cx="899592" cy="936104"/>
          </a:xfrm>
          <a:prstGeom prst="su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TextovéPole 12"/>
          <p:cNvSpPr txBox="1">
            <a:spLocks noChangeArrowheads="1"/>
          </p:cNvSpPr>
          <p:nvPr/>
        </p:nvSpPr>
        <p:spPr bwMode="auto">
          <a:xfrm>
            <a:off x="179512" y="6268392"/>
            <a:ext cx="2574166" cy="369332"/>
          </a:xfrm>
          <a:prstGeom prst="rect">
            <a:avLst/>
          </a:prstGeom>
          <a:noFill/>
          <a:ln w="9525">
            <a:noFill/>
            <a:miter lim="800000"/>
            <a:headEnd/>
            <a:tailEnd/>
          </a:ln>
        </p:spPr>
        <p:txBody>
          <a:bodyPr wrap="none">
            <a:spAutoFit/>
          </a:bodyPr>
          <a:lstStyle/>
          <a:p>
            <a:r>
              <a:rPr lang="cs-CZ" dirty="0" smtClean="0">
                <a:latin typeface="Perpetua" pitchFamily="18" charset="0"/>
              </a:rPr>
              <a:t>Mgr. Vlastimil Chytrý, Ph.D.</a:t>
            </a:r>
            <a:endParaRPr lang="cs-CZ" dirty="0">
              <a:latin typeface="Perpetua" pitchFamily="18" charset="0"/>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fade">
                                      <p:cBhvr>
                                        <p:cTn id="31" dur="1000"/>
                                        <p:tgtEl>
                                          <p:spTgt spid="9"/>
                                        </p:tgtEl>
                                      </p:cBhvr>
                                    </p:animEffect>
                                    <p:anim calcmode="lin" valueType="num">
                                      <p:cBhvr>
                                        <p:cTn id="32" dur="1000" fill="hold"/>
                                        <p:tgtEl>
                                          <p:spTgt spid="9"/>
                                        </p:tgtEl>
                                        <p:attrNameLst>
                                          <p:attrName>ppt_x</p:attrName>
                                        </p:attrNameLst>
                                      </p:cBhvr>
                                      <p:tavLst>
                                        <p:tav tm="0">
                                          <p:val>
                                            <p:strVal val="#ppt_x"/>
                                          </p:val>
                                        </p:tav>
                                        <p:tav tm="100000">
                                          <p:val>
                                            <p:strVal val="#ppt_x"/>
                                          </p:val>
                                        </p:tav>
                                      </p:tavLst>
                                    </p:anim>
                                    <p:anim calcmode="lin" valueType="num">
                                      <p:cBhvr>
                                        <p:cTn id="33"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P spid="6" grpId="0"/>
      <p:bldP spid="7" grpId="0"/>
      <p:bldP spid="8" grpId="0"/>
      <p:bldP spid="9"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aoblený obdélník 3"/>
          <p:cNvSpPr/>
          <p:nvPr/>
        </p:nvSpPr>
        <p:spPr>
          <a:xfrm>
            <a:off x="0" y="620688"/>
            <a:ext cx="9144000" cy="1296144"/>
          </a:xfrm>
          <a:prstGeom prst="roundRect">
            <a:avLst/>
          </a:prstGeom>
          <a:solidFill>
            <a:schemeClr val="accent1">
              <a:lumMod val="60000"/>
              <a:lumOff val="40000"/>
            </a:schemeClr>
          </a:solidFill>
          <a:effectLst>
            <a:innerShdw blurRad="63500" dist="50800" dir="2700000">
              <a:prstClr val="black">
                <a:alpha val="50000"/>
              </a:prstClr>
            </a:innerShdw>
          </a:effectLst>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sz="4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Analýza dokumentů</a:t>
            </a:r>
            <a:endParaRPr lang="cs-CZ" sz="4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endParaRPr>
          </a:p>
        </p:txBody>
      </p:sp>
      <p:sp>
        <p:nvSpPr>
          <p:cNvPr id="11" name="Obdélník 10"/>
          <p:cNvSpPr/>
          <p:nvPr/>
        </p:nvSpPr>
        <p:spPr>
          <a:xfrm>
            <a:off x="0" y="6309320"/>
            <a:ext cx="9144000" cy="288032"/>
          </a:xfrm>
          <a:prstGeom prst="rect">
            <a:avLst/>
          </a:prstGeom>
          <a:solidFill>
            <a:schemeClr val="accent1">
              <a:lumMod val="60000"/>
              <a:lumOff val="40000"/>
            </a:schemeClr>
          </a:solidFill>
          <a:scene3d>
            <a:camera prst="orthographicFront"/>
            <a:lightRig rig="morning" dir="t"/>
          </a:scene3d>
          <a:sp3d prstMaterial="flat">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4341" name="TextovéPole 12"/>
          <p:cNvSpPr txBox="1">
            <a:spLocks noChangeArrowheads="1"/>
          </p:cNvSpPr>
          <p:nvPr/>
        </p:nvSpPr>
        <p:spPr bwMode="auto">
          <a:xfrm>
            <a:off x="5580063" y="6237288"/>
            <a:ext cx="3194050" cy="369887"/>
          </a:xfrm>
          <a:prstGeom prst="rect">
            <a:avLst/>
          </a:prstGeom>
          <a:noFill/>
          <a:ln w="9525">
            <a:noFill/>
            <a:miter lim="800000"/>
            <a:headEnd/>
            <a:tailEnd/>
          </a:ln>
        </p:spPr>
        <p:txBody>
          <a:bodyPr wrap="none">
            <a:spAutoFit/>
          </a:bodyPr>
          <a:lstStyle/>
          <a:p>
            <a:r>
              <a:rPr lang="cs-CZ">
                <a:latin typeface="Perpetua" pitchFamily="18" charset="0"/>
              </a:rPr>
              <a:t>Univerzita Jana Evangelisty Purkyně</a:t>
            </a:r>
          </a:p>
        </p:txBody>
      </p:sp>
      <p:sp>
        <p:nvSpPr>
          <p:cNvPr id="7" name="TextovéPole 6"/>
          <p:cNvSpPr txBox="1"/>
          <p:nvPr/>
        </p:nvSpPr>
        <p:spPr>
          <a:xfrm>
            <a:off x="179512" y="2204864"/>
            <a:ext cx="9417963" cy="369332"/>
          </a:xfrm>
          <a:prstGeom prst="rect">
            <a:avLst/>
          </a:prstGeom>
          <a:noFill/>
        </p:spPr>
        <p:txBody>
          <a:bodyPr wrap="none" rtlCol="0">
            <a:spAutoFit/>
          </a:bodyPr>
          <a:lstStyle/>
          <a:p>
            <a:r>
              <a:rPr lang="cs-CZ" dirty="0" smtClean="0"/>
              <a:t>Studium dokumentů slouží často jako doplňující technika či doplňující informační zdroj. 	</a:t>
            </a:r>
          </a:p>
        </p:txBody>
      </p:sp>
      <p:sp>
        <p:nvSpPr>
          <p:cNvPr id="8" name="TextovéPole 7"/>
          <p:cNvSpPr txBox="1"/>
          <p:nvPr/>
        </p:nvSpPr>
        <p:spPr>
          <a:xfrm>
            <a:off x="179512" y="2708920"/>
            <a:ext cx="8494633" cy="369332"/>
          </a:xfrm>
          <a:prstGeom prst="rect">
            <a:avLst/>
          </a:prstGeom>
          <a:noFill/>
        </p:spPr>
        <p:txBody>
          <a:bodyPr wrap="none" rtlCol="0">
            <a:spAutoFit/>
          </a:bodyPr>
          <a:lstStyle/>
          <a:p>
            <a:r>
              <a:rPr lang="cs-CZ" dirty="0" smtClean="0"/>
              <a:t>Je to jednoduchá technika, která je nenáročná na složité přípravy a výpočty. 	</a:t>
            </a:r>
          </a:p>
        </p:txBody>
      </p:sp>
      <p:sp>
        <p:nvSpPr>
          <p:cNvPr id="9" name="TextovéPole 8"/>
          <p:cNvSpPr txBox="1"/>
          <p:nvPr/>
        </p:nvSpPr>
        <p:spPr>
          <a:xfrm>
            <a:off x="3275856" y="3356992"/>
            <a:ext cx="1627369" cy="369332"/>
          </a:xfrm>
          <a:prstGeom prst="rect">
            <a:avLst/>
          </a:prstGeom>
        </p:spPr>
        <p:style>
          <a:lnRef idx="3">
            <a:schemeClr val="lt1"/>
          </a:lnRef>
          <a:fillRef idx="1">
            <a:schemeClr val="dk1"/>
          </a:fillRef>
          <a:effectRef idx="1">
            <a:schemeClr val="dk1"/>
          </a:effectRef>
          <a:fontRef idx="minor">
            <a:schemeClr val="lt1"/>
          </a:fontRef>
        </p:style>
        <p:txBody>
          <a:bodyPr wrap="none" rtlCol="0">
            <a:spAutoFit/>
          </a:bodyPr>
          <a:lstStyle/>
          <a:p>
            <a:r>
              <a:rPr lang="cs-CZ" dirty="0" smtClean="0">
                <a:latin typeface="Times New Roman" pitchFamily="18" charset="0"/>
                <a:cs typeface="Times New Roman" pitchFamily="18" charset="0"/>
              </a:rPr>
              <a:t>Základní dělení</a:t>
            </a:r>
            <a:endParaRPr lang="cs-CZ" dirty="0">
              <a:latin typeface="Times New Roman" pitchFamily="18" charset="0"/>
              <a:cs typeface="Times New Roman" pitchFamily="18" charset="0"/>
            </a:endParaRPr>
          </a:p>
        </p:txBody>
      </p:sp>
      <p:sp>
        <p:nvSpPr>
          <p:cNvPr id="10" name="TextovéPole 9"/>
          <p:cNvSpPr txBox="1"/>
          <p:nvPr/>
        </p:nvSpPr>
        <p:spPr>
          <a:xfrm>
            <a:off x="323528" y="4077072"/>
            <a:ext cx="2201244" cy="461665"/>
          </a:xfrm>
          <a:prstGeom prst="rect">
            <a:avLst/>
          </a:prstGeom>
        </p:spPr>
        <p:style>
          <a:lnRef idx="2">
            <a:schemeClr val="accent1"/>
          </a:lnRef>
          <a:fillRef idx="1">
            <a:schemeClr val="lt1"/>
          </a:fillRef>
          <a:effectRef idx="0">
            <a:schemeClr val="accent1"/>
          </a:effectRef>
          <a:fontRef idx="minor">
            <a:schemeClr val="dk1"/>
          </a:fontRef>
        </p:style>
        <p:txBody>
          <a:bodyPr wrap="none" rtlCol="0">
            <a:spAutoFit/>
          </a:bodyPr>
          <a:lstStyle/>
          <a:p>
            <a:r>
              <a:rPr lang="cs-CZ" sz="2400" dirty="0" smtClean="0">
                <a:latin typeface="Times New Roman" pitchFamily="18" charset="0"/>
                <a:cs typeface="Times New Roman" pitchFamily="18" charset="0"/>
              </a:rPr>
              <a:t>Dle dostupnosti </a:t>
            </a:r>
          </a:p>
        </p:txBody>
      </p:sp>
      <p:sp>
        <p:nvSpPr>
          <p:cNvPr id="12" name="TextovéPole 11"/>
          <p:cNvSpPr txBox="1"/>
          <p:nvPr/>
        </p:nvSpPr>
        <p:spPr>
          <a:xfrm>
            <a:off x="3347864" y="4077072"/>
            <a:ext cx="1705916" cy="461665"/>
          </a:xfrm>
          <a:prstGeom prst="rect">
            <a:avLst/>
          </a:prstGeom>
        </p:spPr>
        <p:style>
          <a:lnRef idx="2">
            <a:schemeClr val="accent1"/>
          </a:lnRef>
          <a:fillRef idx="1">
            <a:schemeClr val="lt1"/>
          </a:fillRef>
          <a:effectRef idx="0">
            <a:schemeClr val="accent1"/>
          </a:effectRef>
          <a:fontRef idx="minor">
            <a:schemeClr val="dk1"/>
          </a:fontRef>
        </p:style>
        <p:txBody>
          <a:bodyPr wrap="none" rtlCol="0">
            <a:spAutoFit/>
          </a:bodyPr>
          <a:lstStyle/>
          <a:p>
            <a:r>
              <a:rPr lang="cs-CZ" sz="2400" dirty="0" smtClean="0">
                <a:latin typeface="Times New Roman" pitchFamily="18" charset="0"/>
                <a:cs typeface="Times New Roman" pitchFamily="18" charset="0"/>
              </a:rPr>
              <a:t>Dle původu </a:t>
            </a:r>
          </a:p>
        </p:txBody>
      </p:sp>
      <p:sp>
        <p:nvSpPr>
          <p:cNvPr id="13" name="TextovéPole 12"/>
          <p:cNvSpPr txBox="1"/>
          <p:nvPr/>
        </p:nvSpPr>
        <p:spPr>
          <a:xfrm>
            <a:off x="5796136" y="4149080"/>
            <a:ext cx="2722220" cy="461665"/>
          </a:xfrm>
          <a:prstGeom prst="rect">
            <a:avLst/>
          </a:prstGeom>
        </p:spPr>
        <p:style>
          <a:lnRef idx="2">
            <a:schemeClr val="accent1"/>
          </a:lnRef>
          <a:fillRef idx="1">
            <a:schemeClr val="lt1"/>
          </a:fillRef>
          <a:effectRef idx="0">
            <a:schemeClr val="accent1"/>
          </a:effectRef>
          <a:fontRef idx="minor">
            <a:schemeClr val="dk1"/>
          </a:fontRef>
        </p:style>
        <p:txBody>
          <a:bodyPr wrap="none" rtlCol="0">
            <a:spAutoFit/>
          </a:bodyPr>
          <a:lstStyle/>
          <a:p>
            <a:r>
              <a:rPr lang="cs-CZ" sz="2400" dirty="0" smtClean="0">
                <a:latin typeface="Times New Roman" pitchFamily="18" charset="0"/>
                <a:cs typeface="Times New Roman" pitchFamily="18" charset="0"/>
              </a:rPr>
              <a:t>Dle způsobu vzniku </a:t>
            </a:r>
          </a:p>
        </p:txBody>
      </p:sp>
      <p:cxnSp>
        <p:nvCxnSpPr>
          <p:cNvPr id="15" name="Přímá spojovací šipka 14"/>
          <p:cNvCxnSpPr>
            <a:stCxn id="9" idx="1"/>
            <a:endCxn id="10" idx="0"/>
          </p:cNvCxnSpPr>
          <p:nvPr/>
        </p:nvCxnSpPr>
        <p:spPr>
          <a:xfrm flipH="1">
            <a:off x="1424150" y="3541658"/>
            <a:ext cx="1851706" cy="53541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Přímá spojovací šipka 16"/>
          <p:cNvCxnSpPr>
            <a:stCxn id="9" idx="2"/>
            <a:endCxn id="12" idx="0"/>
          </p:cNvCxnSpPr>
          <p:nvPr/>
        </p:nvCxnSpPr>
        <p:spPr>
          <a:xfrm>
            <a:off x="4089541" y="3726324"/>
            <a:ext cx="111281" cy="3507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Přímá spojovací šipka 18"/>
          <p:cNvCxnSpPr>
            <a:stCxn id="9" idx="3"/>
          </p:cNvCxnSpPr>
          <p:nvPr/>
        </p:nvCxnSpPr>
        <p:spPr>
          <a:xfrm>
            <a:off x="4903225" y="3541658"/>
            <a:ext cx="2117047" cy="60742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0" name="TextovéPole 19"/>
          <p:cNvSpPr txBox="1"/>
          <p:nvPr/>
        </p:nvSpPr>
        <p:spPr>
          <a:xfrm>
            <a:off x="323528" y="4941168"/>
            <a:ext cx="2201244" cy="646331"/>
          </a:xfrm>
          <a:prstGeom prst="rect">
            <a:avLst/>
          </a:prstGeom>
          <a:noFill/>
        </p:spPr>
        <p:txBody>
          <a:bodyPr wrap="none" rtlCol="0">
            <a:spAutoFit/>
          </a:bodyPr>
          <a:lstStyle/>
          <a:p>
            <a:pPr>
              <a:buFont typeface="Arial" pitchFamily="34" charset="0"/>
              <a:buChar char="•"/>
            </a:pPr>
            <a:r>
              <a:rPr lang="cs-CZ" dirty="0" smtClean="0"/>
              <a:t> Veřejné – noviny</a:t>
            </a:r>
          </a:p>
          <a:p>
            <a:pPr>
              <a:buFont typeface="Arial" pitchFamily="34" charset="0"/>
              <a:buChar char="•"/>
            </a:pPr>
            <a:r>
              <a:rPr lang="cs-CZ" dirty="0" smtClean="0"/>
              <a:t> </a:t>
            </a:r>
            <a:r>
              <a:rPr lang="pl-PL" dirty="0" smtClean="0"/>
              <a:t>O osobní – deníky</a:t>
            </a:r>
          </a:p>
        </p:txBody>
      </p:sp>
      <p:sp>
        <p:nvSpPr>
          <p:cNvPr id="21" name="TextovéPole 20"/>
          <p:cNvSpPr txBox="1"/>
          <p:nvPr/>
        </p:nvSpPr>
        <p:spPr>
          <a:xfrm>
            <a:off x="3347864" y="4941168"/>
            <a:ext cx="1508746" cy="646331"/>
          </a:xfrm>
          <a:prstGeom prst="rect">
            <a:avLst/>
          </a:prstGeom>
          <a:noFill/>
        </p:spPr>
        <p:txBody>
          <a:bodyPr wrap="none" rtlCol="0">
            <a:spAutoFit/>
          </a:bodyPr>
          <a:lstStyle/>
          <a:p>
            <a:pPr>
              <a:buFont typeface="Arial" pitchFamily="34" charset="0"/>
              <a:buChar char="•"/>
            </a:pPr>
            <a:r>
              <a:rPr lang="cs-CZ" dirty="0" smtClean="0"/>
              <a:t> Primární</a:t>
            </a:r>
          </a:p>
          <a:p>
            <a:pPr>
              <a:buFont typeface="Arial" pitchFamily="34" charset="0"/>
              <a:buChar char="•"/>
            </a:pPr>
            <a:r>
              <a:rPr lang="cs-CZ" dirty="0" smtClean="0"/>
              <a:t> Sekundární</a:t>
            </a:r>
            <a:endParaRPr lang="cs-CZ" dirty="0"/>
          </a:p>
        </p:txBody>
      </p:sp>
      <p:sp>
        <p:nvSpPr>
          <p:cNvPr id="22" name="TextovéPole 21"/>
          <p:cNvSpPr txBox="1"/>
          <p:nvPr/>
        </p:nvSpPr>
        <p:spPr>
          <a:xfrm>
            <a:off x="6012160" y="5085184"/>
            <a:ext cx="3021981" cy="646331"/>
          </a:xfrm>
          <a:prstGeom prst="rect">
            <a:avLst/>
          </a:prstGeom>
          <a:noFill/>
        </p:spPr>
        <p:txBody>
          <a:bodyPr wrap="none" rtlCol="0">
            <a:spAutoFit/>
          </a:bodyPr>
          <a:lstStyle/>
          <a:p>
            <a:pPr>
              <a:buFont typeface="Arial" pitchFamily="34" charset="0"/>
              <a:buChar char="•"/>
            </a:pPr>
            <a:r>
              <a:rPr lang="cs-CZ" dirty="0" smtClean="0"/>
              <a:t> Vzniklé spontánně </a:t>
            </a:r>
          </a:p>
          <a:p>
            <a:pPr>
              <a:buFont typeface="Arial" pitchFamily="34" charset="0"/>
              <a:buChar char="•"/>
            </a:pPr>
            <a:r>
              <a:rPr lang="cs-CZ" dirty="0" smtClean="0"/>
              <a:t> O vyvolané výzkumníkem </a:t>
            </a:r>
          </a:p>
        </p:txBody>
      </p:sp>
      <p:sp>
        <p:nvSpPr>
          <p:cNvPr id="18" name="TextovéPole 12"/>
          <p:cNvSpPr txBox="1">
            <a:spLocks noChangeArrowheads="1"/>
          </p:cNvSpPr>
          <p:nvPr/>
        </p:nvSpPr>
        <p:spPr bwMode="auto">
          <a:xfrm>
            <a:off x="179512" y="6268392"/>
            <a:ext cx="2574166" cy="369332"/>
          </a:xfrm>
          <a:prstGeom prst="rect">
            <a:avLst/>
          </a:prstGeom>
          <a:noFill/>
          <a:ln w="9525">
            <a:noFill/>
            <a:miter lim="800000"/>
            <a:headEnd/>
            <a:tailEnd/>
          </a:ln>
        </p:spPr>
        <p:txBody>
          <a:bodyPr wrap="none">
            <a:spAutoFit/>
          </a:bodyPr>
          <a:lstStyle/>
          <a:p>
            <a:r>
              <a:rPr lang="cs-CZ" dirty="0" smtClean="0">
                <a:latin typeface="Perpetua" pitchFamily="18" charset="0"/>
              </a:rPr>
              <a:t>Mgr. Vlastimil Chytrý, Ph.D.</a:t>
            </a:r>
            <a:endParaRPr lang="cs-CZ" dirty="0">
              <a:latin typeface="Perpetua" pitchFamily="18" charset="0"/>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1000"/>
                                        <p:tgtEl>
                                          <p:spTgt spid="8"/>
                                        </p:tgtEl>
                                      </p:cBhvr>
                                    </p:animEffect>
                                    <p:anim calcmode="lin" valueType="num">
                                      <p:cBhvr>
                                        <p:cTn id="15" dur="1000" fill="hold"/>
                                        <p:tgtEl>
                                          <p:spTgt spid="8"/>
                                        </p:tgtEl>
                                        <p:attrNameLst>
                                          <p:attrName>ppt_x</p:attrName>
                                        </p:attrNameLst>
                                      </p:cBhvr>
                                      <p:tavLst>
                                        <p:tav tm="0">
                                          <p:val>
                                            <p:strVal val="#ppt_x"/>
                                          </p:val>
                                        </p:tav>
                                        <p:tav tm="100000">
                                          <p:val>
                                            <p:strVal val="#ppt_x"/>
                                          </p:val>
                                        </p:tav>
                                      </p:tavLst>
                                    </p:anim>
                                    <p:anim calcmode="lin" valueType="num">
                                      <p:cBhvr>
                                        <p:cTn id="1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1000"/>
                                        <p:tgtEl>
                                          <p:spTgt spid="9"/>
                                        </p:tgtEl>
                                      </p:cBhvr>
                                    </p:animEffect>
                                    <p:anim calcmode="lin" valueType="num">
                                      <p:cBhvr>
                                        <p:cTn id="22" dur="1000" fill="hold"/>
                                        <p:tgtEl>
                                          <p:spTgt spid="9"/>
                                        </p:tgtEl>
                                        <p:attrNameLst>
                                          <p:attrName>ppt_x</p:attrName>
                                        </p:attrNameLst>
                                      </p:cBhvr>
                                      <p:tavLst>
                                        <p:tav tm="0">
                                          <p:val>
                                            <p:strVal val="#ppt_x"/>
                                          </p:val>
                                        </p:tav>
                                        <p:tav tm="100000">
                                          <p:val>
                                            <p:strVal val="#ppt_x"/>
                                          </p:val>
                                        </p:tav>
                                      </p:tavLst>
                                    </p:anim>
                                    <p:anim calcmode="lin" valueType="num">
                                      <p:cBhvr>
                                        <p:cTn id="23"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15"/>
                                        </p:tgtEl>
                                        <p:attrNameLst>
                                          <p:attrName>style.visibility</p:attrName>
                                        </p:attrNameLst>
                                      </p:cBhvr>
                                      <p:to>
                                        <p:strVal val="visible"/>
                                      </p:to>
                                    </p:set>
                                    <p:animEffect transition="in" filter="fade">
                                      <p:cBhvr>
                                        <p:cTn id="28" dur="1000"/>
                                        <p:tgtEl>
                                          <p:spTgt spid="15"/>
                                        </p:tgtEl>
                                      </p:cBhvr>
                                    </p:animEffect>
                                    <p:anim calcmode="lin" valueType="num">
                                      <p:cBhvr>
                                        <p:cTn id="29" dur="1000" fill="hold"/>
                                        <p:tgtEl>
                                          <p:spTgt spid="15"/>
                                        </p:tgtEl>
                                        <p:attrNameLst>
                                          <p:attrName>ppt_x</p:attrName>
                                        </p:attrNameLst>
                                      </p:cBhvr>
                                      <p:tavLst>
                                        <p:tav tm="0">
                                          <p:val>
                                            <p:strVal val="#ppt_x"/>
                                          </p:val>
                                        </p:tav>
                                        <p:tav tm="100000">
                                          <p:val>
                                            <p:strVal val="#ppt_x"/>
                                          </p:val>
                                        </p:tav>
                                      </p:tavLst>
                                    </p:anim>
                                    <p:anim calcmode="lin" valueType="num">
                                      <p:cBhvr>
                                        <p:cTn id="30" dur="1000" fill="hold"/>
                                        <p:tgtEl>
                                          <p:spTgt spid="15"/>
                                        </p:tgtEl>
                                        <p:attrNameLst>
                                          <p:attrName>ppt_y</p:attrName>
                                        </p:attrNameLst>
                                      </p:cBhvr>
                                      <p:tavLst>
                                        <p:tav tm="0">
                                          <p:val>
                                            <p:strVal val="#ppt_y+.1"/>
                                          </p:val>
                                        </p:tav>
                                        <p:tav tm="100000">
                                          <p:val>
                                            <p:strVal val="#ppt_y"/>
                                          </p:val>
                                        </p:tav>
                                      </p:tavLst>
                                    </p:anim>
                                  </p:childTnLst>
                                </p:cTn>
                              </p:par>
                              <p:par>
                                <p:cTn id="31" presetID="42" presetClass="entr" presetSubtype="0" fill="hold" nodeType="withEffect">
                                  <p:stCondLst>
                                    <p:cond delay="0"/>
                                  </p:stCondLst>
                                  <p:childTnLst>
                                    <p:set>
                                      <p:cBhvr>
                                        <p:cTn id="32" dur="1" fill="hold">
                                          <p:stCondLst>
                                            <p:cond delay="0"/>
                                          </p:stCondLst>
                                        </p:cTn>
                                        <p:tgtEl>
                                          <p:spTgt spid="17"/>
                                        </p:tgtEl>
                                        <p:attrNameLst>
                                          <p:attrName>style.visibility</p:attrName>
                                        </p:attrNameLst>
                                      </p:cBhvr>
                                      <p:to>
                                        <p:strVal val="visible"/>
                                      </p:to>
                                    </p:set>
                                    <p:animEffect transition="in" filter="fade">
                                      <p:cBhvr>
                                        <p:cTn id="33" dur="1000"/>
                                        <p:tgtEl>
                                          <p:spTgt spid="17"/>
                                        </p:tgtEl>
                                      </p:cBhvr>
                                    </p:animEffect>
                                    <p:anim calcmode="lin" valueType="num">
                                      <p:cBhvr>
                                        <p:cTn id="34" dur="1000" fill="hold"/>
                                        <p:tgtEl>
                                          <p:spTgt spid="17"/>
                                        </p:tgtEl>
                                        <p:attrNameLst>
                                          <p:attrName>ppt_x</p:attrName>
                                        </p:attrNameLst>
                                      </p:cBhvr>
                                      <p:tavLst>
                                        <p:tav tm="0">
                                          <p:val>
                                            <p:strVal val="#ppt_x"/>
                                          </p:val>
                                        </p:tav>
                                        <p:tav tm="100000">
                                          <p:val>
                                            <p:strVal val="#ppt_x"/>
                                          </p:val>
                                        </p:tav>
                                      </p:tavLst>
                                    </p:anim>
                                    <p:anim calcmode="lin" valueType="num">
                                      <p:cBhvr>
                                        <p:cTn id="35" dur="1000" fill="hold"/>
                                        <p:tgtEl>
                                          <p:spTgt spid="17"/>
                                        </p:tgtEl>
                                        <p:attrNameLst>
                                          <p:attrName>ppt_y</p:attrName>
                                        </p:attrNameLst>
                                      </p:cBhvr>
                                      <p:tavLst>
                                        <p:tav tm="0">
                                          <p:val>
                                            <p:strVal val="#ppt_y+.1"/>
                                          </p:val>
                                        </p:tav>
                                        <p:tav tm="100000">
                                          <p:val>
                                            <p:strVal val="#ppt_y"/>
                                          </p:val>
                                        </p:tav>
                                      </p:tavLst>
                                    </p:anim>
                                  </p:childTnLst>
                                </p:cTn>
                              </p:par>
                              <p:par>
                                <p:cTn id="36" presetID="42" presetClass="entr" presetSubtype="0" fill="hold" nodeType="withEffect">
                                  <p:stCondLst>
                                    <p:cond delay="0"/>
                                  </p:stCondLst>
                                  <p:childTnLst>
                                    <p:set>
                                      <p:cBhvr>
                                        <p:cTn id="37" dur="1" fill="hold">
                                          <p:stCondLst>
                                            <p:cond delay="0"/>
                                          </p:stCondLst>
                                        </p:cTn>
                                        <p:tgtEl>
                                          <p:spTgt spid="19"/>
                                        </p:tgtEl>
                                        <p:attrNameLst>
                                          <p:attrName>style.visibility</p:attrName>
                                        </p:attrNameLst>
                                      </p:cBhvr>
                                      <p:to>
                                        <p:strVal val="visible"/>
                                      </p:to>
                                    </p:set>
                                    <p:animEffect transition="in" filter="fade">
                                      <p:cBhvr>
                                        <p:cTn id="38" dur="1000"/>
                                        <p:tgtEl>
                                          <p:spTgt spid="19"/>
                                        </p:tgtEl>
                                      </p:cBhvr>
                                    </p:animEffect>
                                    <p:anim calcmode="lin" valueType="num">
                                      <p:cBhvr>
                                        <p:cTn id="39" dur="1000" fill="hold"/>
                                        <p:tgtEl>
                                          <p:spTgt spid="19"/>
                                        </p:tgtEl>
                                        <p:attrNameLst>
                                          <p:attrName>ppt_x</p:attrName>
                                        </p:attrNameLst>
                                      </p:cBhvr>
                                      <p:tavLst>
                                        <p:tav tm="0">
                                          <p:val>
                                            <p:strVal val="#ppt_x"/>
                                          </p:val>
                                        </p:tav>
                                        <p:tav tm="100000">
                                          <p:val>
                                            <p:strVal val="#ppt_x"/>
                                          </p:val>
                                        </p:tav>
                                      </p:tavLst>
                                    </p:anim>
                                    <p:anim calcmode="lin" valueType="num">
                                      <p:cBhvr>
                                        <p:cTn id="40"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10"/>
                                        </p:tgtEl>
                                        <p:attrNameLst>
                                          <p:attrName>style.visibility</p:attrName>
                                        </p:attrNameLst>
                                      </p:cBhvr>
                                      <p:to>
                                        <p:strVal val="visible"/>
                                      </p:to>
                                    </p:set>
                                    <p:animEffect transition="in" filter="fade">
                                      <p:cBhvr>
                                        <p:cTn id="45" dur="1000"/>
                                        <p:tgtEl>
                                          <p:spTgt spid="10"/>
                                        </p:tgtEl>
                                      </p:cBhvr>
                                    </p:animEffect>
                                    <p:anim calcmode="lin" valueType="num">
                                      <p:cBhvr>
                                        <p:cTn id="46" dur="1000" fill="hold"/>
                                        <p:tgtEl>
                                          <p:spTgt spid="10"/>
                                        </p:tgtEl>
                                        <p:attrNameLst>
                                          <p:attrName>ppt_x</p:attrName>
                                        </p:attrNameLst>
                                      </p:cBhvr>
                                      <p:tavLst>
                                        <p:tav tm="0">
                                          <p:val>
                                            <p:strVal val="#ppt_x"/>
                                          </p:val>
                                        </p:tav>
                                        <p:tav tm="100000">
                                          <p:val>
                                            <p:strVal val="#ppt_x"/>
                                          </p:val>
                                        </p:tav>
                                      </p:tavLst>
                                    </p:anim>
                                    <p:anim calcmode="lin" valueType="num">
                                      <p:cBhvr>
                                        <p:cTn id="47"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2" presetClass="entr" presetSubtype="0" fill="hold" grpId="0" nodeType="clickEffect">
                                  <p:stCondLst>
                                    <p:cond delay="0"/>
                                  </p:stCondLst>
                                  <p:childTnLst>
                                    <p:set>
                                      <p:cBhvr>
                                        <p:cTn id="51" dur="1" fill="hold">
                                          <p:stCondLst>
                                            <p:cond delay="0"/>
                                          </p:stCondLst>
                                        </p:cTn>
                                        <p:tgtEl>
                                          <p:spTgt spid="12"/>
                                        </p:tgtEl>
                                        <p:attrNameLst>
                                          <p:attrName>style.visibility</p:attrName>
                                        </p:attrNameLst>
                                      </p:cBhvr>
                                      <p:to>
                                        <p:strVal val="visible"/>
                                      </p:to>
                                    </p:set>
                                    <p:animEffect transition="in" filter="fade">
                                      <p:cBhvr>
                                        <p:cTn id="52" dur="1000"/>
                                        <p:tgtEl>
                                          <p:spTgt spid="12"/>
                                        </p:tgtEl>
                                      </p:cBhvr>
                                    </p:animEffect>
                                    <p:anim calcmode="lin" valueType="num">
                                      <p:cBhvr>
                                        <p:cTn id="53" dur="1000" fill="hold"/>
                                        <p:tgtEl>
                                          <p:spTgt spid="12"/>
                                        </p:tgtEl>
                                        <p:attrNameLst>
                                          <p:attrName>ppt_x</p:attrName>
                                        </p:attrNameLst>
                                      </p:cBhvr>
                                      <p:tavLst>
                                        <p:tav tm="0">
                                          <p:val>
                                            <p:strVal val="#ppt_x"/>
                                          </p:val>
                                        </p:tav>
                                        <p:tav tm="100000">
                                          <p:val>
                                            <p:strVal val="#ppt_x"/>
                                          </p:val>
                                        </p:tav>
                                      </p:tavLst>
                                    </p:anim>
                                    <p:anim calcmode="lin" valueType="num">
                                      <p:cBhvr>
                                        <p:cTn id="54"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42" presetClass="entr" presetSubtype="0" fill="hold" grpId="0" nodeType="clickEffect">
                                  <p:stCondLst>
                                    <p:cond delay="0"/>
                                  </p:stCondLst>
                                  <p:childTnLst>
                                    <p:set>
                                      <p:cBhvr>
                                        <p:cTn id="58" dur="1" fill="hold">
                                          <p:stCondLst>
                                            <p:cond delay="0"/>
                                          </p:stCondLst>
                                        </p:cTn>
                                        <p:tgtEl>
                                          <p:spTgt spid="13"/>
                                        </p:tgtEl>
                                        <p:attrNameLst>
                                          <p:attrName>style.visibility</p:attrName>
                                        </p:attrNameLst>
                                      </p:cBhvr>
                                      <p:to>
                                        <p:strVal val="visible"/>
                                      </p:to>
                                    </p:set>
                                    <p:animEffect transition="in" filter="fade">
                                      <p:cBhvr>
                                        <p:cTn id="59" dur="1000"/>
                                        <p:tgtEl>
                                          <p:spTgt spid="13"/>
                                        </p:tgtEl>
                                      </p:cBhvr>
                                    </p:animEffect>
                                    <p:anim calcmode="lin" valueType="num">
                                      <p:cBhvr>
                                        <p:cTn id="60" dur="1000" fill="hold"/>
                                        <p:tgtEl>
                                          <p:spTgt spid="13"/>
                                        </p:tgtEl>
                                        <p:attrNameLst>
                                          <p:attrName>ppt_x</p:attrName>
                                        </p:attrNameLst>
                                      </p:cBhvr>
                                      <p:tavLst>
                                        <p:tav tm="0">
                                          <p:val>
                                            <p:strVal val="#ppt_x"/>
                                          </p:val>
                                        </p:tav>
                                        <p:tav tm="100000">
                                          <p:val>
                                            <p:strVal val="#ppt_x"/>
                                          </p:val>
                                        </p:tav>
                                      </p:tavLst>
                                    </p:anim>
                                    <p:anim calcmode="lin" valueType="num">
                                      <p:cBhvr>
                                        <p:cTn id="61"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42" presetClass="entr" presetSubtype="0" fill="hold" grpId="0" nodeType="clickEffect">
                                  <p:stCondLst>
                                    <p:cond delay="0"/>
                                  </p:stCondLst>
                                  <p:childTnLst>
                                    <p:set>
                                      <p:cBhvr>
                                        <p:cTn id="65" dur="1" fill="hold">
                                          <p:stCondLst>
                                            <p:cond delay="0"/>
                                          </p:stCondLst>
                                        </p:cTn>
                                        <p:tgtEl>
                                          <p:spTgt spid="20"/>
                                        </p:tgtEl>
                                        <p:attrNameLst>
                                          <p:attrName>style.visibility</p:attrName>
                                        </p:attrNameLst>
                                      </p:cBhvr>
                                      <p:to>
                                        <p:strVal val="visible"/>
                                      </p:to>
                                    </p:set>
                                    <p:animEffect transition="in" filter="fade">
                                      <p:cBhvr>
                                        <p:cTn id="66" dur="1000"/>
                                        <p:tgtEl>
                                          <p:spTgt spid="20"/>
                                        </p:tgtEl>
                                      </p:cBhvr>
                                    </p:animEffect>
                                    <p:anim calcmode="lin" valueType="num">
                                      <p:cBhvr>
                                        <p:cTn id="67" dur="1000" fill="hold"/>
                                        <p:tgtEl>
                                          <p:spTgt spid="20"/>
                                        </p:tgtEl>
                                        <p:attrNameLst>
                                          <p:attrName>ppt_x</p:attrName>
                                        </p:attrNameLst>
                                      </p:cBhvr>
                                      <p:tavLst>
                                        <p:tav tm="0">
                                          <p:val>
                                            <p:strVal val="#ppt_x"/>
                                          </p:val>
                                        </p:tav>
                                        <p:tav tm="100000">
                                          <p:val>
                                            <p:strVal val="#ppt_x"/>
                                          </p:val>
                                        </p:tav>
                                      </p:tavLst>
                                    </p:anim>
                                    <p:anim calcmode="lin" valueType="num">
                                      <p:cBhvr>
                                        <p:cTn id="68"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42" presetClass="entr" presetSubtype="0" fill="hold" grpId="0" nodeType="clickEffect">
                                  <p:stCondLst>
                                    <p:cond delay="0"/>
                                  </p:stCondLst>
                                  <p:childTnLst>
                                    <p:set>
                                      <p:cBhvr>
                                        <p:cTn id="72" dur="1" fill="hold">
                                          <p:stCondLst>
                                            <p:cond delay="0"/>
                                          </p:stCondLst>
                                        </p:cTn>
                                        <p:tgtEl>
                                          <p:spTgt spid="21"/>
                                        </p:tgtEl>
                                        <p:attrNameLst>
                                          <p:attrName>style.visibility</p:attrName>
                                        </p:attrNameLst>
                                      </p:cBhvr>
                                      <p:to>
                                        <p:strVal val="visible"/>
                                      </p:to>
                                    </p:set>
                                    <p:animEffect transition="in" filter="fade">
                                      <p:cBhvr>
                                        <p:cTn id="73" dur="1000"/>
                                        <p:tgtEl>
                                          <p:spTgt spid="21"/>
                                        </p:tgtEl>
                                      </p:cBhvr>
                                    </p:animEffect>
                                    <p:anim calcmode="lin" valueType="num">
                                      <p:cBhvr>
                                        <p:cTn id="74" dur="1000" fill="hold"/>
                                        <p:tgtEl>
                                          <p:spTgt spid="21"/>
                                        </p:tgtEl>
                                        <p:attrNameLst>
                                          <p:attrName>ppt_x</p:attrName>
                                        </p:attrNameLst>
                                      </p:cBhvr>
                                      <p:tavLst>
                                        <p:tav tm="0">
                                          <p:val>
                                            <p:strVal val="#ppt_x"/>
                                          </p:val>
                                        </p:tav>
                                        <p:tav tm="100000">
                                          <p:val>
                                            <p:strVal val="#ppt_x"/>
                                          </p:val>
                                        </p:tav>
                                      </p:tavLst>
                                    </p:anim>
                                    <p:anim calcmode="lin" valueType="num">
                                      <p:cBhvr>
                                        <p:cTn id="75"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76" fill="hold">
                      <p:stCondLst>
                        <p:cond delay="indefinite"/>
                      </p:stCondLst>
                      <p:childTnLst>
                        <p:par>
                          <p:cTn id="77" fill="hold">
                            <p:stCondLst>
                              <p:cond delay="0"/>
                            </p:stCondLst>
                            <p:childTnLst>
                              <p:par>
                                <p:cTn id="78" presetID="42" presetClass="entr" presetSubtype="0" fill="hold" grpId="0" nodeType="clickEffect">
                                  <p:stCondLst>
                                    <p:cond delay="0"/>
                                  </p:stCondLst>
                                  <p:childTnLst>
                                    <p:set>
                                      <p:cBhvr>
                                        <p:cTn id="79" dur="1" fill="hold">
                                          <p:stCondLst>
                                            <p:cond delay="0"/>
                                          </p:stCondLst>
                                        </p:cTn>
                                        <p:tgtEl>
                                          <p:spTgt spid="22"/>
                                        </p:tgtEl>
                                        <p:attrNameLst>
                                          <p:attrName>style.visibility</p:attrName>
                                        </p:attrNameLst>
                                      </p:cBhvr>
                                      <p:to>
                                        <p:strVal val="visible"/>
                                      </p:to>
                                    </p:set>
                                    <p:animEffect transition="in" filter="fade">
                                      <p:cBhvr>
                                        <p:cTn id="80" dur="1000"/>
                                        <p:tgtEl>
                                          <p:spTgt spid="22"/>
                                        </p:tgtEl>
                                      </p:cBhvr>
                                    </p:animEffect>
                                    <p:anim calcmode="lin" valueType="num">
                                      <p:cBhvr>
                                        <p:cTn id="81" dur="1000" fill="hold"/>
                                        <p:tgtEl>
                                          <p:spTgt spid="22"/>
                                        </p:tgtEl>
                                        <p:attrNameLst>
                                          <p:attrName>ppt_x</p:attrName>
                                        </p:attrNameLst>
                                      </p:cBhvr>
                                      <p:tavLst>
                                        <p:tav tm="0">
                                          <p:val>
                                            <p:strVal val="#ppt_x"/>
                                          </p:val>
                                        </p:tav>
                                        <p:tav tm="100000">
                                          <p:val>
                                            <p:strVal val="#ppt_x"/>
                                          </p:val>
                                        </p:tav>
                                      </p:tavLst>
                                    </p:anim>
                                    <p:anim calcmode="lin" valueType="num">
                                      <p:cBhvr>
                                        <p:cTn id="82"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animBg="1"/>
      <p:bldP spid="10" grpId="0" animBg="1"/>
      <p:bldP spid="12" grpId="0" animBg="1"/>
      <p:bldP spid="13" grpId="0" animBg="1"/>
      <p:bldP spid="20" grpId="0"/>
      <p:bldP spid="21" grpId="0"/>
      <p:bldP spid="2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aoblený obdélník 3"/>
          <p:cNvSpPr/>
          <p:nvPr/>
        </p:nvSpPr>
        <p:spPr>
          <a:xfrm>
            <a:off x="0" y="620688"/>
            <a:ext cx="9144000" cy="1296144"/>
          </a:xfrm>
          <a:prstGeom prst="roundRect">
            <a:avLst/>
          </a:prstGeom>
          <a:solidFill>
            <a:schemeClr val="accent1">
              <a:lumMod val="60000"/>
              <a:lumOff val="40000"/>
            </a:schemeClr>
          </a:solidFill>
          <a:effectLst>
            <a:innerShdw blurRad="63500" dist="50800" dir="2700000">
              <a:prstClr val="black">
                <a:alpha val="50000"/>
              </a:prstClr>
            </a:innerShdw>
          </a:effectLst>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sz="4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Analýza dokumentů</a:t>
            </a:r>
            <a:endParaRPr lang="cs-CZ" sz="4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endParaRPr>
          </a:p>
        </p:txBody>
      </p:sp>
      <p:sp>
        <p:nvSpPr>
          <p:cNvPr id="11" name="Obdélník 10"/>
          <p:cNvSpPr/>
          <p:nvPr/>
        </p:nvSpPr>
        <p:spPr>
          <a:xfrm>
            <a:off x="0" y="6309320"/>
            <a:ext cx="9144000" cy="288032"/>
          </a:xfrm>
          <a:prstGeom prst="rect">
            <a:avLst/>
          </a:prstGeom>
          <a:solidFill>
            <a:schemeClr val="accent1">
              <a:lumMod val="60000"/>
              <a:lumOff val="40000"/>
            </a:schemeClr>
          </a:solidFill>
          <a:scene3d>
            <a:camera prst="orthographicFront"/>
            <a:lightRig rig="morning" dir="t"/>
          </a:scene3d>
          <a:sp3d prstMaterial="flat">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4341" name="TextovéPole 12"/>
          <p:cNvSpPr txBox="1">
            <a:spLocks noChangeArrowheads="1"/>
          </p:cNvSpPr>
          <p:nvPr/>
        </p:nvSpPr>
        <p:spPr bwMode="auto">
          <a:xfrm>
            <a:off x="5580063" y="6237288"/>
            <a:ext cx="3194050" cy="369887"/>
          </a:xfrm>
          <a:prstGeom prst="rect">
            <a:avLst/>
          </a:prstGeom>
          <a:noFill/>
          <a:ln w="9525">
            <a:noFill/>
            <a:miter lim="800000"/>
            <a:headEnd/>
            <a:tailEnd/>
          </a:ln>
        </p:spPr>
        <p:txBody>
          <a:bodyPr wrap="none">
            <a:spAutoFit/>
          </a:bodyPr>
          <a:lstStyle/>
          <a:p>
            <a:r>
              <a:rPr lang="cs-CZ">
                <a:latin typeface="Perpetua" pitchFamily="18" charset="0"/>
              </a:rPr>
              <a:t>Univerzita Jana Evangelisty Purkyně</a:t>
            </a:r>
          </a:p>
        </p:txBody>
      </p:sp>
      <p:sp>
        <p:nvSpPr>
          <p:cNvPr id="18" name="TextovéPole 17"/>
          <p:cNvSpPr txBox="1"/>
          <p:nvPr/>
        </p:nvSpPr>
        <p:spPr>
          <a:xfrm>
            <a:off x="251520" y="2204864"/>
            <a:ext cx="8622873" cy="646331"/>
          </a:xfrm>
          <a:prstGeom prst="rect">
            <a:avLst/>
          </a:prstGeom>
          <a:noFill/>
        </p:spPr>
        <p:txBody>
          <a:bodyPr wrap="none" rtlCol="0">
            <a:spAutoFit/>
          </a:bodyPr>
          <a:lstStyle/>
          <a:p>
            <a:r>
              <a:rPr lang="cs-CZ" dirty="0" smtClean="0"/>
              <a:t>Analýza dokumentů je metoda sběru dat, která představuje vyhledávání vhodných </a:t>
            </a:r>
          </a:p>
          <a:p>
            <a:r>
              <a:rPr lang="cs-CZ" dirty="0" smtClean="0"/>
              <a:t>dokumentů, z nichž chceme získat informace o daném jevu. </a:t>
            </a:r>
            <a:endParaRPr lang="cs-CZ" dirty="0"/>
          </a:p>
        </p:txBody>
      </p:sp>
      <p:sp>
        <p:nvSpPr>
          <p:cNvPr id="23" name="TextovéPole 22"/>
          <p:cNvSpPr txBox="1"/>
          <p:nvPr/>
        </p:nvSpPr>
        <p:spPr>
          <a:xfrm>
            <a:off x="251520" y="2996952"/>
            <a:ext cx="8610049" cy="646331"/>
          </a:xfrm>
          <a:prstGeom prst="rect">
            <a:avLst/>
          </a:prstGeom>
          <a:noFill/>
        </p:spPr>
        <p:txBody>
          <a:bodyPr wrap="none" rtlCol="0">
            <a:spAutoFit/>
          </a:bodyPr>
          <a:lstStyle/>
          <a:p>
            <a:r>
              <a:rPr lang="cs-CZ" dirty="0" smtClean="0"/>
              <a:t>Analýzu dokumentů můžeme kombinovat s jakoukoli jinou metodou získávání dat, </a:t>
            </a:r>
          </a:p>
          <a:p>
            <a:r>
              <a:rPr lang="cs-CZ" dirty="0" smtClean="0"/>
              <a:t>např. s rozhovorem, pozorováním nebo ohniskovou skupinou.</a:t>
            </a:r>
            <a:endParaRPr lang="cs-CZ" dirty="0"/>
          </a:p>
        </p:txBody>
      </p:sp>
      <p:sp>
        <p:nvSpPr>
          <p:cNvPr id="24" name="TextovéPole 23"/>
          <p:cNvSpPr txBox="1"/>
          <p:nvPr/>
        </p:nvSpPr>
        <p:spPr>
          <a:xfrm>
            <a:off x="251520" y="3789040"/>
            <a:ext cx="8319329" cy="646331"/>
          </a:xfrm>
          <a:prstGeom prst="rect">
            <a:avLst/>
          </a:prstGeom>
          <a:noFill/>
        </p:spPr>
        <p:txBody>
          <a:bodyPr wrap="none" rtlCol="0">
            <a:spAutoFit/>
          </a:bodyPr>
          <a:lstStyle/>
          <a:p>
            <a:r>
              <a:rPr lang="cs-CZ" dirty="0" smtClean="0"/>
              <a:t>Vyhledané dokumenty jsou dále podrobeny obsahové analýze, jež zahrnuje jak </a:t>
            </a:r>
          </a:p>
          <a:p>
            <a:r>
              <a:rPr lang="cs-CZ" dirty="0" smtClean="0"/>
              <a:t>kvantitativní, tak kvalitativní analýzu dat.</a:t>
            </a:r>
            <a:endParaRPr lang="cs-CZ" dirty="0"/>
          </a:p>
        </p:txBody>
      </p:sp>
      <p:sp>
        <p:nvSpPr>
          <p:cNvPr id="25" name="Obdélník 24"/>
          <p:cNvSpPr/>
          <p:nvPr/>
        </p:nvSpPr>
        <p:spPr>
          <a:xfrm>
            <a:off x="251520" y="4797152"/>
            <a:ext cx="8136904" cy="369332"/>
          </a:xfrm>
          <a:prstGeom prst="rect">
            <a:avLst/>
          </a:prstGeom>
        </p:spPr>
        <p:txBody>
          <a:bodyPr wrap="square">
            <a:spAutoFit/>
          </a:bodyPr>
          <a:lstStyle/>
          <a:p>
            <a:r>
              <a:rPr lang="cs-CZ" dirty="0" smtClean="0"/>
              <a:t>Ve školním prostředí je možné provádět např. analýzu školní dokumentace</a:t>
            </a:r>
            <a:endParaRPr lang="cs-CZ" dirty="0"/>
          </a:p>
        </p:txBody>
      </p:sp>
      <p:sp>
        <p:nvSpPr>
          <p:cNvPr id="26" name="TextovéPole 25"/>
          <p:cNvSpPr txBox="1"/>
          <p:nvPr/>
        </p:nvSpPr>
        <p:spPr>
          <a:xfrm>
            <a:off x="3275856" y="5373216"/>
            <a:ext cx="1710725" cy="369332"/>
          </a:xfrm>
          <a:prstGeom prst="rect">
            <a:avLst/>
          </a:prstGeom>
        </p:spPr>
        <p:style>
          <a:lnRef idx="3">
            <a:schemeClr val="lt1"/>
          </a:lnRef>
          <a:fillRef idx="1">
            <a:schemeClr val="accent1"/>
          </a:fillRef>
          <a:effectRef idx="1">
            <a:schemeClr val="accent1"/>
          </a:effectRef>
          <a:fontRef idx="minor">
            <a:schemeClr val="lt1"/>
          </a:fontRef>
        </p:style>
        <p:txBody>
          <a:bodyPr wrap="none" rtlCol="0">
            <a:spAutoFit/>
          </a:bodyPr>
          <a:lstStyle/>
          <a:p>
            <a:r>
              <a:rPr lang="cs-CZ" dirty="0" smtClean="0">
                <a:latin typeface="Times New Roman" pitchFamily="18" charset="0"/>
                <a:cs typeface="Times New Roman" pitchFamily="18" charset="0"/>
              </a:rPr>
              <a:t>Co mohu zjistit?</a:t>
            </a:r>
            <a:endParaRPr lang="cs-CZ" dirty="0">
              <a:latin typeface="Times New Roman" pitchFamily="18" charset="0"/>
              <a:cs typeface="Times New Roman" pitchFamily="18" charset="0"/>
            </a:endParaRPr>
          </a:p>
        </p:txBody>
      </p:sp>
      <p:sp>
        <p:nvSpPr>
          <p:cNvPr id="12" name="TextovéPole 12"/>
          <p:cNvSpPr txBox="1">
            <a:spLocks noChangeArrowheads="1"/>
          </p:cNvSpPr>
          <p:nvPr/>
        </p:nvSpPr>
        <p:spPr bwMode="auto">
          <a:xfrm>
            <a:off x="179512" y="6268392"/>
            <a:ext cx="2574166" cy="369332"/>
          </a:xfrm>
          <a:prstGeom prst="rect">
            <a:avLst/>
          </a:prstGeom>
          <a:noFill/>
          <a:ln w="9525">
            <a:noFill/>
            <a:miter lim="800000"/>
            <a:headEnd/>
            <a:tailEnd/>
          </a:ln>
        </p:spPr>
        <p:txBody>
          <a:bodyPr wrap="none">
            <a:spAutoFit/>
          </a:bodyPr>
          <a:lstStyle/>
          <a:p>
            <a:r>
              <a:rPr lang="cs-CZ" dirty="0" smtClean="0">
                <a:latin typeface="Perpetua" pitchFamily="18" charset="0"/>
              </a:rPr>
              <a:t>Mgr. Vlastimil Chytrý, Ph.D.</a:t>
            </a:r>
            <a:endParaRPr lang="cs-CZ" dirty="0">
              <a:latin typeface="Perpetua" pitchFamily="18" charset="0"/>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1000"/>
                                        <p:tgtEl>
                                          <p:spTgt spid="18"/>
                                        </p:tgtEl>
                                      </p:cBhvr>
                                    </p:animEffect>
                                    <p:anim calcmode="lin" valueType="num">
                                      <p:cBhvr>
                                        <p:cTn id="8" dur="1000" fill="hold"/>
                                        <p:tgtEl>
                                          <p:spTgt spid="18"/>
                                        </p:tgtEl>
                                        <p:attrNameLst>
                                          <p:attrName>ppt_x</p:attrName>
                                        </p:attrNameLst>
                                      </p:cBhvr>
                                      <p:tavLst>
                                        <p:tav tm="0">
                                          <p:val>
                                            <p:strVal val="#ppt_x"/>
                                          </p:val>
                                        </p:tav>
                                        <p:tav tm="100000">
                                          <p:val>
                                            <p:strVal val="#ppt_x"/>
                                          </p:val>
                                        </p:tav>
                                      </p:tavLst>
                                    </p:anim>
                                    <p:anim calcmode="lin" valueType="num">
                                      <p:cBhvr>
                                        <p:cTn id="9"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3"/>
                                        </p:tgtEl>
                                        <p:attrNameLst>
                                          <p:attrName>style.visibility</p:attrName>
                                        </p:attrNameLst>
                                      </p:cBhvr>
                                      <p:to>
                                        <p:strVal val="visible"/>
                                      </p:to>
                                    </p:set>
                                    <p:animEffect transition="in" filter="fade">
                                      <p:cBhvr>
                                        <p:cTn id="14" dur="1000"/>
                                        <p:tgtEl>
                                          <p:spTgt spid="23"/>
                                        </p:tgtEl>
                                      </p:cBhvr>
                                    </p:animEffect>
                                    <p:anim calcmode="lin" valueType="num">
                                      <p:cBhvr>
                                        <p:cTn id="15" dur="1000" fill="hold"/>
                                        <p:tgtEl>
                                          <p:spTgt spid="23"/>
                                        </p:tgtEl>
                                        <p:attrNameLst>
                                          <p:attrName>ppt_x</p:attrName>
                                        </p:attrNameLst>
                                      </p:cBhvr>
                                      <p:tavLst>
                                        <p:tav tm="0">
                                          <p:val>
                                            <p:strVal val="#ppt_x"/>
                                          </p:val>
                                        </p:tav>
                                        <p:tav tm="100000">
                                          <p:val>
                                            <p:strVal val="#ppt_x"/>
                                          </p:val>
                                        </p:tav>
                                      </p:tavLst>
                                    </p:anim>
                                    <p:anim calcmode="lin" valueType="num">
                                      <p:cBhvr>
                                        <p:cTn id="16"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fade">
                                      <p:cBhvr>
                                        <p:cTn id="21" dur="1000"/>
                                        <p:tgtEl>
                                          <p:spTgt spid="24"/>
                                        </p:tgtEl>
                                      </p:cBhvr>
                                    </p:animEffect>
                                    <p:anim calcmode="lin" valueType="num">
                                      <p:cBhvr>
                                        <p:cTn id="22" dur="1000" fill="hold"/>
                                        <p:tgtEl>
                                          <p:spTgt spid="24"/>
                                        </p:tgtEl>
                                        <p:attrNameLst>
                                          <p:attrName>ppt_x</p:attrName>
                                        </p:attrNameLst>
                                      </p:cBhvr>
                                      <p:tavLst>
                                        <p:tav tm="0">
                                          <p:val>
                                            <p:strVal val="#ppt_x"/>
                                          </p:val>
                                        </p:tav>
                                        <p:tav tm="100000">
                                          <p:val>
                                            <p:strVal val="#ppt_x"/>
                                          </p:val>
                                        </p:tav>
                                      </p:tavLst>
                                    </p:anim>
                                    <p:anim calcmode="lin" valueType="num">
                                      <p:cBhvr>
                                        <p:cTn id="23"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5"/>
                                        </p:tgtEl>
                                        <p:attrNameLst>
                                          <p:attrName>style.visibility</p:attrName>
                                        </p:attrNameLst>
                                      </p:cBhvr>
                                      <p:to>
                                        <p:strVal val="visible"/>
                                      </p:to>
                                    </p:set>
                                    <p:animEffect transition="in" filter="fade">
                                      <p:cBhvr>
                                        <p:cTn id="28" dur="1000"/>
                                        <p:tgtEl>
                                          <p:spTgt spid="25"/>
                                        </p:tgtEl>
                                      </p:cBhvr>
                                    </p:animEffect>
                                    <p:anim calcmode="lin" valueType="num">
                                      <p:cBhvr>
                                        <p:cTn id="29" dur="1000" fill="hold"/>
                                        <p:tgtEl>
                                          <p:spTgt spid="25"/>
                                        </p:tgtEl>
                                        <p:attrNameLst>
                                          <p:attrName>ppt_x</p:attrName>
                                        </p:attrNameLst>
                                      </p:cBhvr>
                                      <p:tavLst>
                                        <p:tav tm="0">
                                          <p:val>
                                            <p:strVal val="#ppt_x"/>
                                          </p:val>
                                        </p:tav>
                                        <p:tav tm="100000">
                                          <p:val>
                                            <p:strVal val="#ppt_x"/>
                                          </p:val>
                                        </p:tav>
                                      </p:tavLst>
                                    </p:anim>
                                    <p:anim calcmode="lin" valueType="num">
                                      <p:cBhvr>
                                        <p:cTn id="30"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6"/>
                                        </p:tgtEl>
                                        <p:attrNameLst>
                                          <p:attrName>style.visibility</p:attrName>
                                        </p:attrNameLst>
                                      </p:cBhvr>
                                      <p:to>
                                        <p:strVal val="visible"/>
                                      </p:to>
                                    </p:set>
                                    <p:animEffect transition="in" filter="fade">
                                      <p:cBhvr>
                                        <p:cTn id="35" dur="1000"/>
                                        <p:tgtEl>
                                          <p:spTgt spid="26"/>
                                        </p:tgtEl>
                                      </p:cBhvr>
                                    </p:animEffect>
                                    <p:anim calcmode="lin" valueType="num">
                                      <p:cBhvr>
                                        <p:cTn id="36" dur="1000" fill="hold"/>
                                        <p:tgtEl>
                                          <p:spTgt spid="26"/>
                                        </p:tgtEl>
                                        <p:attrNameLst>
                                          <p:attrName>ppt_x</p:attrName>
                                        </p:attrNameLst>
                                      </p:cBhvr>
                                      <p:tavLst>
                                        <p:tav tm="0">
                                          <p:val>
                                            <p:strVal val="#ppt_x"/>
                                          </p:val>
                                        </p:tav>
                                        <p:tav tm="100000">
                                          <p:val>
                                            <p:strVal val="#ppt_x"/>
                                          </p:val>
                                        </p:tav>
                                      </p:tavLst>
                                    </p:anim>
                                    <p:anim calcmode="lin" valueType="num">
                                      <p:cBhvr>
                                        <p:cTn id="37"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23" grpId="0"/>
      <p:bldP spid="24" grpId="0"/>
      <p:bldP spid="25" grpId="0"/>
      <p:bldP spid="2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aoblený obdélník 3"/>
          <p:cNvSpPr/>
          <p:nvPr/>
        </p:nvSpPr>
        <p:spPr>
          <a:xfrm>
            <a:off x="0" y="620688"/>
            <a:ext cx="9144000" cy="1296144"/>
          </a:xfrm>
          <a:prstGeom prst="roundRect">
            <a:avLst/>
          </a:prstGeom>
          <a:solidFill>
            <a:schemeClr val="accent1">
              <a:lumMod val="60000"/>
              <a:lumOff val="40000"/>
            </a:schemeClr>
          </a:solidFill>
          <a:effectLst>
            <a:innerShdw blurRad="63500" dist="50800" dir="2700000">
              <a:prstClr val="black">
                <a:alpha val="50000"/>
              </a:prstClr>
            </a:innerShdw>
          </a:effectLst>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sz="4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Analýza dokumentů</a:t>
            </a:r>
            <a:endParaRPr lang="cs-CZ" sz="4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endParaRPr>
          </a:p>
        </p:txBody>
      </p:sp>
      <p:sp>
        <p:nvSpPr>
          <p:cNvPr id="11" name="Obdélník 10"/>
          <p:cNvSpPr/>
          <p:nvPr/>
        </p:nvSpPr>
        <p:spPr>
          <a:xfrm>
            <a:off x="0" y="6309320"/>
            <a:ext cx="9144000" cy="288032"/>
          </a:xfrm>
          <a:prstGeom prst="rect">
            <a:avLst/>
          </a:prstGeom>
          <a:solidFill>
            <a:schemeClr val="accent1">
              <a:lumMod val="60000"/>
              <a:lumOff val="40000"/>
            </a:schemeClr>
          </a:solidFill>
          <a:scene3d>
            <a:camera prst="orthographicFront"/>
            <a:lightRig rig="morning" dir="t"/>
          </a:scene3d>
          <a:sp3d prstMaterial="flat">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4341" name="TextovéPole 12"/>
          <p:cNvSpPr txBox="1">
            <a:spLocks noChangeArrowheads="1"/>
          </p:cNvSpPr>
          <p:nvPr/>
        </p:nvSpPr>
        <p:spPr bwMode="auto">
          <a:xfrm>
            <a:off x="5580063" y="6237288"/>
            <a:ext cx="3194050" cy="369887"/>
          </a:xfrm>
          <a:prstGeom prst="rect">
            <a:avLst/>
          </a:prstGeom>
          <a:noFill/>
          <a:ln w="9525">
            <a:noFill/>
            <a:miter lim="800000"/>
            <a:headEnd/>
            <a:tailEnd/>
          </a:ln>
        </p:spPr>
        <p:txBody>
          <a:bodyPr wrap="none">
            <a:spAutoFit/>
          </a:bodyPr>
          <a:lstStyle/>
          <a:p>
            <a:r>
              <a:rPr lang="cs-CZ">
                <a:latin typeface="Perpetua" pitchFamily="18" charset="0"/>
              </a:rPr>
              <a:t>Univerzita Jana Evangelisty Purkyně</a:t>
            </a:r>
          </a:p>
        </p:txBody>
      </p:sp>
      <p:sp>
        <p:nvSpPr>
          <p:cNvPr id="6" name="TextovéPole 5"/>
          <p:cNvSpPr txBox="1"/>
          <p:nvPr/>
        </p:nvSpPr>
        <p:spPr>
          <a:xfrm>
            <a:off x="467544" y="2060848"/>
            <a:ext cx="3762568" cy="1200329"/>
          </a:xfrm>
          <a:prstGeom prst="rect">
            <a:avLst/>
          </a:prstGeom>
          <a:noFill/>
        </p:spPr>
        <p:txBody>
          <a:bodyPr wrap="none" rtlCol="0">
            <a:spAutoFit/>
          </a:bodyPr>
          <a:lstStyle/>
          <a:p>
            <a:r>
              <a:rPr lang="cs-CZ" dirty="0" smtClean="0"/>
              <a:t>výskyt daného rizikového chování, </a:t>
            </a:r>
          </a:p>
          <a:p>
            <a:r>
              <a:rPr lang="cs-CZ" dirty="0" smtClean="0"/>
              <a:t>prospěch dětí, </a:t>
            </a:r>
          </a:p>
          <a:p>
            <a:r>
              <a:rPr lang="cs-CZ" dirty="0" smtClean="0"/>
              <a:t>docházku do školy, </a:t>
            </a:r>
          </a:p>
          <a:p>
            <a:r>
              <a:rPr lang="cs-CZ" dirty="0" smtClean="0"/>
              <a:t>agresivní projevy žáků</a:t>
            </a:r>
            <a:endParaRPr lang="cs-CZ" dirty="0"/>
          </a:p>
        </p:txBody>
      </p:sp>
      <p:sp>
        <p:nvSpPr>
          <p:cNvPr id="7" name="TextovéPole 6"/>
          <p:cNvSpPr txBox="1"/>
          <p:nvPr/>
        </p:nvSpPr>
        <p:spPr>
          <a:xfrm>
            <a:off x="4788024" y="2276872"/>
            <a:ext cx="2286844" cy="461665"/>
          </a:xfrm>
          <a:prstGeom prst="rect">
            <a:avLst/>
          </a:prstGeom>
        </p:spPr>
        <p:style>
          <a:lnRef idx="3">
            <a:schemeClr val="lt1"/>
          </a:lnRef>
          <a:fillRef idx="1">
            <a:schemeClr val="accent1"/>
          </a:fillRef>
          <a:effectRef idx="1">
            <a:schemeClr val="accent1"/>
          </a:effectRef>
          <a:fontRef idx="minor">
            <a:schemeClr val="lt1"/>
          </a:fontRef>
        </p:style>
        <p:txBody>
          <a:bodyPr wrap="none" rtlCol="0">
            <a:spAutoFit/>
          </a:bodyPr>
          <a:lstStyle/>
          <a:p>
            <a:r>
              <a:rPr lang="cs-CZ" sz="2400" dirty="0" smtClean="0">
                <a:latin typeface="Times New Roman" pitchFamily="18" charset="0"/>
                <a:cs typeface="Times New Roman" pitchFamily="18" charset="0"/>
              </a:rPr>
              <a:t>A mnoho dalšího</a:t>
            </a:r>
            <a:endParaRPr lang="cs-CZ" sz="2400" dirty="0">
              <a:latin typeface="Times New Roman" pitchFamily="18" charset="0"/>
              <a:cs typeface="Times New Roman" pitchFamily="18" charset="0"/>
            </a:endParaRPr>
          </a:p>
        </p:txBody>
      </p:sp>
      <p:cxnSp>
        <p:nvCxnSpPr>
          <p:cNvPr id="9" name="Přímá spojovací čára 8"/>
          <p:cNvCxnSpPr/>
          <p:nvPr/>
        </p:nvCxnSpPr>
        <p:spPr>
          <a:xfrm>
            <a:off x="323528" y="3429000"/>
            <a:ext cx="81369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Přímá spojovací čára 11"/>
          <p:cNvCxnSpPr/>
          <p:nvPr/>
        </p:nvCxnSpPr>
        <p:spPr>
          <a:xfrm>
            <a:off x="4283968" y="3429000"/>
            <a:ext cx="0" cy="2880320"/>
          </a:xfrm>
          <a:prstGeom prst="line">
            <a:avLst/>
          </a:prstGeom>
        </p:spPr>
        <p:style>
          <a:lnRef idx="1">
            <a:schemeClr val="accent1"/>
          </a:lnRef>
          <a:fillRef idx="0">
            <a:schemeClr val="accent1"/>
          </a:fillRef>
          <a:effectRef idx="0">
            <a:schemeClr val="accent1"/>
          </a:effectRef>
          <a:fontRef idx="minor">
            <a:schemeClr val="tx1"/>
          </a:fontRef>
        </p:style>
      </p:cxnSp>
      <p:sp>
        <p:nvSpPr>
          <p:cNvPr id="13" name="TextovéPole 12"/>
          <p:cNvSpPr txBox="1"/>
          <p:nvPr/>
        </p:nvSpPr>
        <p:spPr>
          <a:xfrm>
            <a:off x="611560" y="3573016"/>
            <a:ext cx="1176925" cy="461665"/>
          </a:xfrm>
          <a:prstGeom prst="rect">
            <a:avLst/>
          </a:prstGeom>
        </p:spPr>
        <p:style>
          <a:lnRef idx="3">
            <a:schemeClr val="lt1"/>
          </a:lnRef>
          <a:fillRef idx="1">
            <a:schemeClr val="dk1"/>
          </a:fillRef>
          <a:effectRef idx="1">
            <a:schemeClr val="dk1"/>
          </a:effectRef>
          <a:fontRef idx="minor">
            <a:schemeClr val="lt1"/>
          </a:fontRef>
        </p:style>
        <p:txBody>
          <a:bodyPr wrap="none" rtlCol="0">
            <a:spAutoFit/>
          </a:bodyPr>
          <a:lstStyle/>
          <a:p>
            <a:r>
              <a:rPr lang="cs-CZ" sz="2400" dirty="0" smtClean="0">
                <a:latin typeface="Times New Roman" pitchFamily="18" charset="0"/>
                <a:cs typeface="Times New Roman" pitchFamily="18" charset="0"/>
              </a:rPr>
              <a:t>Výhody</a:t>
            </a:r>
            <a:endParaRPr lang="cs-CZ" sz="2400" dirty="0">
              <a:latin typeface="Times New Roman" pitchFamily="18" charset="0"/>
              <a:cs typeface="Times New Roman" pitchFamily="18" charset="0"/>
            </a:endParaRPr>
          </a:p>
        </p:txBody>
      </p:sp>
      <p:sp>
        <p:nvSpPr>
          <p:cNvPr id="14" name="TextovéPole 13"/>
          <p:cNvSpPr txBox="1"/>
          <p:nvPr/>
        </p:nvSpPr>
        <p:spPr>
          <a:xfrm>
            <a:off x="5436096" y="3573016"/>
            <a:ext cx="1467068" cy="461665"/>
          </a:xfrm>
          <a:prstGeom prst="rect">
            <a:avLst/>
          </a:prstGeom>
        </p:spPr>
        <p:style>
          <a:lnRef idx="3">
            <a:schemeClr val="lt1"/>
          </a:lnRef>
          <a:fillRef idx="1">
            <a:schemeClr val="dk1"/>
          </a:fillRef>
          <a:effectRef idx="1">
            <a:schemeClr val="dk1"/>
          </a:effectRef>
          <a:fontRef idx="minor">
            <a:schemeClr val="lt1"/>
          </a:fontRef>
        </p:style>
        <p:txBody>
          <a:bodyPr wrap="none" rtlCol="0">
            <a:spAutoFit/>
          </a:bodyPr>
          <a:lstStyle/>
          <a:p>
            <a:r>
              <a:rPr lang="cs-CZ" sz="2400" dirty="0" smtClean="0">
                <a:latin typeface="Times New Roman" pitchFamily="18" charset="0"/>
                <a:cs typeface="Times New Roman" pitchFamily="18" charset="0"/>
              </a:rPr>
              <a:t>Nevýhody</a:t>
            </a:r>
            <a:endParaRPr lang="cs-CZ" sz="2400" dirty="0">
              <a:latin typeface="Times New Roman" pitchFamily="18" charset="0"/>
              <a:cs typeface="Times New Roman" pitchFamily="18" charset="0"/>
            </a:endParaRPr>
          </a:p>
        </p:txBody>
      </p:sp>
      <p:sp>
        <p:nvSpPr>
          <p:cNvPr id="15" name="TextovéPole 14"/>
          <p:cNvSpPr txBox="1"/>
          <p:nvPr/>
        </p:nvSpPr>
        <p:spPr>
          <a:xfrm>
            <a:off x="179512" y="4077072"/>
            <a:ext cx="1582484" cy="369332"/>
          </a:xfrm>
          <a:prstGeom prst="rect">
            <a:avLst/>
          </a:prstGeom>
          <a:noFill/>
        </p:spPr>
        <p:txBody>
          <a:bodyPr wrap="none" rtlCol="0">
            <a:spAutoFit/>
          </a:bodyPr>
          <a:lstStyle/>
          <a:p>
            <a:r>
              <a:rPr lang="cs-CZ" dirty="0" smtClean="0"/>
              <a:t>- Jednoduchá</a:t>
            </a:r>
            <a:endParaRPr lang="cs-CZ" dirty="0"/>
          </a:p>
        </p:txBody>
      </p:sp>
      <p:sp>
        <p:nvSpPr>
          <p:cNvPr id="16" name="TextovéPole 15"/>
          <p:cNvSpPr txBox="1"/>
          <p:nvPr/>
        </p:nvSpPr>
        <p:spPr>
          <a:xfrm>
            <a:off x="179512" y="4509120"/>
            <a:ext cx="1479892" cy="369332"/>
          </a:xfrm>
          <a:prstGeom prst="rect">
            <a:avLst/>
          </a:prstGeom>
          <a:noFill/>
        </p:spPr>
        <p:txBody>
          <a:bodyPr wrap="none" rtlCol="0">
            <a:spAutoFit/>
          </a:bodyPr>
          <a:lstStyle/>
          <a:p>
            <a:r>
              <a:rPr lang="cs-CZ" dirty="0" smtClean="0"/>
              <a:t>- Univerzální</a:t>
            </a:r>
            <a:endParaRPr lang="cs-CZ" dirty="0"/>
          </a:p>
        </p:txBody>
      </p:sp>
      <p:sp>
        <p:nvSpPr>
          <p:cNvPr id="17" name="TextovéPole 16"/>
          <p:cNvSpPr txBox="1"/>
          <p:nvPr/>
        </p:nvSpPr>
        <p:spPr>
          <a:xfrm>
            <a:off x="179512" y="4941168"/>
            <a:ext cx="3753976" cy="646331"/>
          </a:xfrm>
          <a:prstGeom prst="rect">
            <a:avLst/>
          </a:prstGeom>
          <a:noFill/>
        </p:spPr>
        <p:txBody>
          <a:bodyPr wrap="none" rtlCol="0">
            <a:spAutoFit/>
          </a:bodyPr>
          <a:lstStyle/>
          <a:p>
            <a:pPr>
              <a:buFontTx/>
              <a:buChar char="-"/>
            </a:pPr>
            <a:r>
              <a:rPr lang="cs-CZ" dirty="0" smtClean="0"/>
              <a:t>Využitelná i tam, kde jiné metody </a:t>
            </a:r>
          </a:p>
          <a:p>
            <a:r>
              <a:rPr lang="cs-CZ" dirty="0" smtClean="0"/>
              <a:t> selžou</a:t>
            </a:r>
            <a:endParaRPr lang="cs-CZ" dirty="0"/>
          </a:p>
        </p:txBody>
      </p:sp>
      <p:sp>
        <p:nvSpPr>
          <p:cNvPr id="18" name="TextovéPole 17"/>
          <p:cNvSpPr txBox="1"/>
          <p:nvPr/>
        </p:nvSpPr>
        <p:spPr>
          <a:xfrm>
            <a:off x="4499992" y="4293096"/>
            <a:ext cx="4660250" cy="923330"/>
          </a:xfrm>
          <a:prstGeom prst="rect">
            <a:avLst/>
          </a:prstGeom>
          <a:noFill/>
        </p:spPr>
        <p:txBody>
          <a:bodyPr wrap="none" rtlCol="0">
            <a:spAutoFit/>
          </a:bodyPr>
          <a:lstStyle/>
          <a:p>
            <a:pPr>
              <a:buFontTx/>
              <a:buChar char="-"/>
            </a:pPr>
            <a:r>
              <a:rPr lang="cs-CZ" dirty="0" smtClean="0"/>
              <a:t>nesprávně provedené interpretace </a:t>
            </a:r>
          </a:p>
          <a:p>
            <a:r>
              <a:rPr lang="cs-CZ" dirty="0" smtClean="0"/>
              <a:t> získaných informací – pozor na předběžné </a:t>
            </a:r>
          </a:p>
          <a:p>
            <a:r>
              <a:rPr lang="cs-CZ" dirty="0" smtClean="0"/>
              <a:t>a nepodložené závěry</a:t>
            </a:r>
            <a:endParaRPr lang="cs-CZ" dirty="0"/>
          </a:p>
        </p:txBody>
      </p:sp>
      <p:sp>
        <p:nvSpPr>
          <p:cNvPr id="19" name="TextovéPole 12"/>
          <p:cNvSpPr txBox="1">
            <a:spLocks noChangeArrowheads="1"/>
          </p:cNvSpPr>
          <p:nvPr/>
        </p:nvSpPr>
        <p:spPr bwMode="auto">
          <a:xfrm>
            <a:off x="179512" y="6268392"/>
            <a:ext cx="2574166" cy="369332"/>
          </a:xfrm>
          <a:prstGeom prst="rect">
            <a:avLst/>
          </a:prstGeom>
          <a:noFill/>
          <a:ln w="9525">
            <a:noFill/>
            <a:miter lim="800000"/>
            <a:headEnd/>
            <a:tailEnd/>
          </a:ln>
        </p:spPr>
        <p:txBody>
          <a:bodyPr wrap="none">
            <a:spAutoFit/>
          </a:bodyPr>
          <a:lstStyle/>
          <a:p>
            <a:r>
              <a:rPr lang="cs-CZ" dirty="0" smtClean="0">
                <a:latin typeface="Perpetua" pitchFamily="18" charset="0"/>
              </a:rPr>
              <a:t>Mgr. Vlastimil Chytrý, Ph.D.</a:t>
            </a:r>
            <a:endParaRPr lang="cs-CZ" dirty="0">
              <a:latin typeface="Perpetua" pitchFamily="18" charset="0"/>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1000"/>
                                        <p:tgtEl>
                                          <p:spTgt spid="9"/>
                                        </p:tgtEl>
                                      </p:cBhvr>
                                    </p:animEffect>
                                    <p:anim calcmode="lin" valueType="num">
                                      <p:cBhvr>
                                        <p:cTn id="22" dur="1000" fill="hold"/>
                                        <p:tgtEl>
                                          <p:spTgt spid="9"/>
                                        </p:tgtEl>
                                        <p:attrNameLst>
                                          <p:attrName>ppt_x</p:attrName>
                                        </p:attrNameLst>
                                      </p:cBhvr>
                                      <p:tavLst>
                                        <p:tav tm="0">
                                          <p:val>
                                            <p:strVal val="#ppt_x"/>
                                          </p:val>
                                        </p:tav>
                                        <p:tav tm="100000">
                                          <p:val>
                                            <p:strVal val="#ppt_x"/>
                                          </p:val>
                                        </p:tav>
                                      </p:tavLst>
                                    </p:anim>
                                    <p:anim calcmode="lin" valueType="num">
                                      <p:cBhvr>
                                        <p:cTn id="23" dur="1000" fill="hold"/>
                                        <p:tgtEl>
                                          <p:spTgt spid="9"/>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fade">
                                      <p:cBhvr>
                                        <p:cTn id="26" dur="1000"/>
                                        <p:tgtEl>
                                          <p:spTgt spid="12"/>
                                        </p:tgtEl>
                                      </p:cBhvr>
                                    </p:animEffect>
                                    <p:anim calcmode="lin" valueType="num">
                                      <p:cBhvr>
                                        <p:cTn id="27" dur="1000" fill="hold"/>
                                        <p:tgtEl>
                                          <p:spTgt spid="12"/>
                                        </p:tgtEl>
                                        <p:attrNameLst>
                                          <p:attrName>ppt_x</p:attrName>
                                        </p:attrNameLst>
                                      </p:cBhvr>
                                      <p:tavLst>
                                        <p:tav tm="0">
                                          <p:val>
                                            <p:strVal val="#ppt_x"/>
                                          </p:val>
                                        </p:tav>
                                        <p:tav tm="100000">
                                          <p:val>
                                            <p:strVal val="#ppt_x"/>
                                          </p:val>
                                        </p:tav>
                                      </p:tavLst>
                                    </p:anim>
                                    <p:anim calcmode="lin" valueType="num">
                                      <p:cBhvr>
                                        <p:cTn id="28"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13"/>
                                        </p:tgtEl>
                                        <p:attrNameLst>
                                          <p:attrName>style.visibility</p:attrName>
                                        </p:attrNameLst>
                                      </p:cBhvr>
                                      <p:to>
                                        <p:strVal val="visible"/>
                                      </p:to>
                                    </p:set>
                                    <p:animEffect transition="in" filter="fade">
                                      <p:cBhvr>
                                        <p:cTn id="33" dur="1000"/>
                                        <p:tgtEl>
                                          <p:spTgt spid="13"/>
                                        </p:tgtEl>
                                      </p:cBhvr>
                                    </p:animEffect>
                                    <p:anim calcmode="lin" valueType="num">
                                      <p:cBhvr>
                                        <p:cTn id="34" dur="1000" fill="hold"/>
                                        <p:tgtEl>
                                          <p:spTgt spid="13"/>
                                        </p:tgtEl>
                                        <p:attrNameLst>
                                          <p:attrName>ppt_x</p:attrName>
                                        </p:attrNameLst>
                                      </p:cBhvr>
                                      <p:tavLst>
                                        <p:tav tm="0">
                                          <p:val>
                                            <p:strVal val="#ppt_x"/>
                                          </p:val>
                                        </p:tav>
                                        <p:tav tm="100000">
                                          <p:val>
                                            <p:strVal val="#ppt_x"/>
                                          </p:val>
                                        </p:tav>
                                      </p:tavLst>
                                    </p:anim>
                                    <p:anim calcmode="lin" valueType="num">
                                      <p:cBhvr>
                                        <p:cTn id="35" dur="1000" fill="hold"/>
                                        <p:tgtEl>
                                          <p:spTgt spid="13"/>
                                        </p:tgtEl>
                                        <p:attrNameLst>
                                          <p:attrName>ppt_y</p:attrName>
                                        </p:attrNameLst>
                                      </p:cBhvr>
                                      <p:tavLst>
                                        <p:tav tm="0">
                                          <p:val>
                                            <p:strVal val="#ppt_y+.1"/>
                                          </p:val>
                                        </p:tav>
                                        <p:tav tm="100000">
                                          <p:val>
                                            <p:strVal val="#ppt_y"/>
                                          </p:val>
                                        </p:tav>
                                      </p:tavLst>
                                    </p:anim>
                                  </p:childTnLst>
                                </p:cTn>
                              </p:par>
                              <p:par>
                                <p:cTn id="36" presetID="42" presetClass="entr" presetSubtype="0" fill="hold" grpId="0" nodeType="withEffect">
                                  <p:stCondLst>
                                    <p:cond delay="0"/>
                                  </p:stCondLst>
                                  <p:childTnLst>
                                    <p:set>
                                      <p:cBhvr>
                                        <p:cTn id="37" dur="1" fill="hold">
                                          <p:stCondLst>
                                            <p:cond delay="0"/>
                                          </p:stCondLst>
                                        </p:cTn>
                                        <p:tgtEl>
                                          <p:spTgt spid="14"/>
                                        </p:tgtEl>
                                        <p:attrNameLst>
                                          <p:attrName>style.visibility</p:attrName>
                                        </p:attrNameLst>
                                      </p:cBhvr>
                                      <p:to>
                                        <p:strVal val="visible"/>
                                      </p:to>
                                    </p:set>
                                    <p:animEffect transition="in" filter="fade">
                                      <p:cBhvr>
                                        <p:cTn id="38" dur="1000"/>
                                        <p:tgtEl>
                                          <p:spTgt spid="14"/>
                                        </p:tgtEl>
                                      </p:cBhvr>
                                    </p:animEffect>
                                    <p:anim calcmode="lin" valueType="num">
                                      <p:cBhvr>
                                        <p:cTn id="39" dur="1000" fill="hold"/>
                                        <p:tgtEl>
                                          <p:spTgt spid="14"/>
                                        </p:tgtEl>
                                        <p:attrNameLst>
                                          <p:attrName>ppt_x</p:attrName>
                                        </p:attrNameLst>
                                      </p:cBhvr>
                                      <p:tavLst>
                                        <p:tav tm="0">
                                          <p:val>
                                            <p:strVal val="#ppt_x"/>
                                          </p:val>
                                        </p:tav>
                                        <p:tav tm="100000">
                                          <p:val>
                                            <p:strVal val="#ppt_x"/>
                                          </p:val>
                                        </p:tav>
                                      </p:tavLst>
                                    </p:anim>
                                    <p:anim calcmode="lin" valueType="num">
                                      <p:cBhvr>
                                        <p:cTn id="40"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15"/>
                                        </p:tgtEl>
                                        <p:attrNameLst>
                                          <p:attrName>style.visibility</p:attrName>
                                        </p:attrNameLst>
                                      </p:cBhvr>
                                      <p:to>
                                        <p:strVal val="visible"/>
                                      </p:to>
                                    </p:set>
                                    <p:animEffect transition="in" filter="fade">
                                      <p:cBhvr>
                                        <p:cTn id="45" dur="1000"/>
                                        <p:tgtEl>
                                          <p:spTgt spid="15"/>
                                        </p:tgtEl>
                                      </p:cBhvr>
                                    </p:animEffect>
                                    <p:anim calcmode="lin" valueType="num">
                                      <p:cBhvr>
                                        <p:cTn id="46" dur="1000" fill="hold"/>
                                        <p:tgtEl>
                                          <p:spTgt spid="15"/>
                                        </p:tgtEl>
                                        <p:attrNameLst>
                                          <p:attrName>ppt_x</p:attrName>
                                        </p:attrNameLst>
                                      </p:cBhvr>
                                      <p:tavLst>
                                        <p:tav tm="0">
                                          <p:val>
                                            <p:strVal val="#ppt_x"/>
                                          </p:val>
                                        </p:tav>
                                        <p:tav tm="100000">
                                          <p:val>
                                            <p:strVal val="#ppt_x"/>
                                          </p:val>
                                        </p:tav>
                                      </p:tavLst>
                                    </p:anim>
                                    <p:anim calcmode="lin" valueType="num">
                                      <p:cBhvr>
                                        <p:cTn id="47"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2" presetClass="entr" presetSubtype="0" fill="hold" grpId="0" nodeType="clickEffect">
                                  <p:stCondLst>
                                    <p:cond delay="0"/>
                                  </p:stCondLst>
                                  <p:childTnLst>
                                    <p:set>
                                      <p:cBhvr>
                                        <p:cTn id="51" dur="1" fill="hold">
                                          <p:stCondLst>
                                            <p:cond delay="0"/>
                                          </p:stCondLst>
                                        </p:cTn>
                                        <p:tgtEl>
                                          <p:spTgt spid="16"/>
                                        </p:tgtEl>
                                        <p:attrNameLst>
                                          <p:attrName>style.visibility</p:attrName>
                                        </p:attrNameLst>
                                      </p:cBhvr>
                                      <p:to>
                                        <p:strVal val="visible"/>
                                      </p:to>
                                    </p:set>
                                    <p:animEffect transition="in" filter="fade">
                                      <p:cBhvr>
                                        <p:cTn id="52" dur="1000"/>
                                        <p:tgtEl>
                                          <p:spTgt spid="16"/>
                                        </p:tgtEl>
                                      </p:cBhvr>
                                    </p:animEffect>
                                    <p:anim calcmode="lin" valueType="num">
                                      <p:cBhvr>
                                        <p:cTn id="53" dur="1000" fill="hold"/>
                                        <p:tgtEl>
                                          <p:spTgt spid="16"/>
                                        </p:tgtEl>
                                        <p:attrNameLst>
                                          <p:attrName>ppt_x</p:attrName>
                                        </p:attrNameLst>
                                      </p:cBhvr>
                                      <p:tavLst>
                                        <p:tav tm="0">
                                          <p:val>
                                            <p:strVal val="#ppt_x"/>
                                          </p:val>
                                        </p:tav>
                                        <p:tav tm="100000">
                                          <p:val>
                                            <p:strVal val="#ppt_x"/>
                                          </p:val>
                                        </p:tav>
                                      </p:tavLst>
                                    </p:anim>
                                    <p:anim calcmode="lin" valueType="num">
                                      <p:cBhvr>
                                        <p:cTn id="54"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42" presetClass="entr" presetSubtype="0" fill="hold" grpId="0" nodeType="click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fade">
                                      <p:cBhvr>
                                        <p:cTn id="59" dur="1000"/>
                                        <p:tgtEl>
                                          <p:spTgt spid="17"/>
                                        </p:tgtEl>
                                      </p:cBhvr>
                                    </p:animEffect>
                                    <p:anim calcmode="lin" valueType="num">
                                      <p:cBhvr>
                                        <p:cTn id="60" dur="1000" fill="hold"/>
                                        <p:tgtEl>
                                          <p:spTgt spid="17"/>
                                        </p:tgtEl>
                                        <p:attrNameLst>
                                          <p:attrName>ppt_x</p:attrName>
                                        </p:attrNameLst>
                                      </p:cBhvr>
                                      <p:tavLst>
                                        <p:tav tm="0">
                                          <p:val>
                                            <p:strVal val="#ppt_x"/>
                                          </p:val>
                                        </p:tav>
                                        <p:tav tm="100000">
                                          <p:val>
                                            <p:strVal val="#ppt_x"/>
                                          </p:val>
                                        </p:tav>
                                      </p:tavLst>
                                    </p:anim>
                                    <p:anim calcmode="lin" valueType="num">
                                      <p:cBhvr>
                                        <p:cTn id="61"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42" presetClass="entr" presetSubtype="0" fill="hold" grpId="0" nodeType="clickEffect">
                                  <p:stCondLst>
                                    <p:cond delay="0"/>
                                  </p:stCondLst>
                                  <p:childTnLst>
                                    <p:set>
                                      <p:cBhvr>
                                        <p:cTn id="65" dur="1" fill="hold">
                                          <p:stCondLst>
                                            <p:cond delay="0"/>
                                          </p:stCondLst>
                                        </p:cTn>
                                        <p:tgtEl>
                                          <p:spTgt spid="18"/>
                                        </p:tgtEl>
                                        <p:attrNameLst>
                                          <p:attrName>style.visibility</p:attrName>
                                        </p:attrNameLst>
                                      </p:cBhvr>
                                      <p:to>
                                        <p:strVal val="visible"/>
                                      </p:to>
                                    </p:set>
                                    <p:animEffect transition="in" filter="fade">
                                      <p:cBhvr>
                                        <p:cTn id="66" dur="1000"/>
                                        <p:tgtEl>
                                          <p:spTgt spid="18"/>
                                        </p:tgtEl>
                                      </p:cBhvr>
                                    </p:animEffect>
                                    <p:anim calcmode="lin" valueType="num">
                                      <p:cBhvr>
                                        <p:cTn id="67" dur="1000" fill="hold"/>
                                        <p:tgtEl>
                                          <p:spTgt spid="18"/>
                                        </p:tgtEl>
                                        <p:attrNameLst>
                                          <p:attrName>ppt_x</p:attrName>
                                        </p:attrNameLst>
                                      </p:cBhvr>
                                      <p:tavLst>
                                        <p:tav tm="0">
                                          <p:val>
                                            <p:strVal val="#ppt_x"/>
                                          </p:val>
                                        </p:tav>
                                        <p:tav tm="100000">
                                          <p:val>
                                            <p:strVal val="#ppt_x"/>
                                          </p:val>
                                        </p:tav>
                                      </p:tavLst>
                                    </p:anim>
                                    <p:anim calcmode="lin" valueType="num">
                                      <p:cBhvr>
                                        <p:cTn id="68"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P spid="13" grpId="0" animBg="1"/>
      <p:bldP spid="14" grpId="0" animBg="1"/>
      <p:bldP spid="15" grpId="0"/>
      <p:bldP spid="16" grpId="0"/>
      <p:bldP spid="17" grpId="0"/>
      <p:bldP spid="1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aoblený obdélník 3"/>
          <p:cNvSpPr/>
          <p:nvPr/>
        </p:nvSpPr>
        <p:spPr>
          <a:xfrm>
            <a:off x="0" y="620688"/>
            <a:ext cx="9144000" cy="1296144"/>
          </a:xfrm>
          <a:prstGeom prst="roundRect">
            <a:avLst/>
          </a:prstGeom>
          <a:solidFill>
            <a:schemeClr val="accent1">
              <a:lumMod val="60000"/>
              <a:lumOff val="40000"/>
            </a:schemeClr>
          </a:solidFill>
          <a:effectLst>
            <a:innerShdw blurRad="63500" dist="50800" dir="2700000">
              <a:prstClr val="black">
                <a:alpha val="50000"/>
              </a:prstClr>
            </a:innerShdw>
          </a:effectLst>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sz="3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Kvantitativní </a:t>
            </a:r>
            <a:r>
              <a:rPr lang="cs-CZ" sz="3200" b="1"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vs</a:t>
            </a:r>
            <a:r>
              <a:rPr lang="cs-CZ" sz="3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 kvalitativní obsahová analýza</a:t>
            </a:r>
            <a:endParaRPr lang="cs-CZ" sz="32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endParaRPr>
          </a:p>
        </p:txBody>
      </p:sp>
      <p:sp>
        <p:nvSpPr>
          <p:cNvPr id="11" name="Obdélník 10"/>
          <p:cNvSpPr/>
          <p:nvPr/>
        </p:nvSpPr>
        <p:spPr>
          <a:xfrm>
            <a:off x="0" y="6309320"/>
            <a:ext cx="9144000" cy="288032"/>
          </a:xfrm>
          <a:prstGeom prst="rect">
            <a:avLst/>
          </a:prstGeom>
          <a:solidFill>
            <a:schemeClr val="accent1">
              <a:lumMod val="60000"/>
              <a:lumOff val="40000"/>
            </a:schemeClr>
          </a:solidFill>
          <a:scene3d>
            <a:camera prst="orthographicFront"/>
            <a:lightRig rig="morning" dir="t"/>
          </a:scene3d>
          <a:sp3d prstMaterial="flat">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4341" name="TextovéPole 12"/>
          <p:cNvSpPr txBox="1">
            <a:spLocks noChangeArrowheads="1"/>
          </p:cNvSpPr>
          <p:nvPr/>
        </p:nvSpPr>
        <p:spPr bwMode="auto">
          <a:xfrm>
            <a:off x="5580063" y="6237288"/>
            <a:ext cx="3194050" cy="369887"/>
          </a:xfrm>
          <a:prstGeom prst="rect">
            <a:avLst/>
          </a:prstGeom>
          <a:noFill/>
          <a:ln w="9525">
            <a:noFill/>
            <a:miter lim="800000"/>
            <a:headEnd/>
            <a:tailEnd/>
          </a:ln>
        </p:spPr>
        <p:txBody>
          <a:bodyPr wrap="none">
            <a:spAutoFit/>
          </a:bodyPr>
          <a:lstStyle/>
          <a:p>
            <a:r>
              <a:rPr lang="cs-CZ">
                <a:latin typeface="Perpetua" pitchFamily="18" charset="0"/>
              </a:rPr>
              <a:t>Univerzita Jana Evangelisty Purkyně</a:t>
            </a:r>
          </a:p>
        </p:txBody>
      </p:sp>
      <p:sp>
        <p:nvSpPr>
          <p:cNvPr id="6" name="TextovéPole 5"/>
          <p:cNvSpPr txBox="1"/>
          <p:nvPr/>
        </p:nvSpPr>
        <p:spPr>
          <a:xfrm>
            <a:off x="245410" y="2348880"/>
            <a:ext cx="8898590" cy="1477328"/>
          </a:xfrm>
          <a:prstGeom prst="rect">
            <a:avLst/>
          </a:prstGeom>
          <a:noFill/>
        </p:spPr>
        <p:txBody>
          <a:bodyPr wrap="none" rtlCol="0">
            <a:spAutoFit/>
          </a:bodyPr>
          <a:lstStyle/>
          <a:p>
            <a:r>
              <a:rPr lang="cs-CZ" dirty="0" smtClean="0">
                <a:latin typeface="Times New Roman" pitchFamily="18" charset="0"/>
                <a:cs typeface="Times New Roman" pitchFamily="18" charset="0"/>
              </a:rPr>
              <a:t>Zatímco ta kvantitativní se zaměřuje např. na četnost výskytu určitého tématu</a:t>
            </a:r>
          </a:p>
          <a:p>
            <a:r>
              <a:rPr lang="cs-CZ" dirty="0" smtClean="0">
                <a:latin typeface="Times New Roman" pitchFamily="18" charset="0"/>
                <a:cs typeface="Times New Roman" pitchFamily="18" charset="0"/>
              </a:rPr>
              <a:t>nebo určité postavy, na délku pořadu či na rozsah prostoru, věnovaného určité problematice,</a:t>
            </a:r>
          </a:p>
          <a:p>
            <a:r>
              <a:rPr lang="cs-CZ" dirty="0" smtClean="0">
                <a:latin typeface="Times New Roman" pitchFamily="18" charset="0"/>
                <a:cs typeface="Times New Roman" pitchFamily="18" charset="0"/>
              </a:rPr>
              <a:t>kvalitativní obsahová analýza se zaměřuje na výstavbu argumentace v textu, či strategie</a:t>
            </a:r>
          </a:p>
          <a:p>
            <a:r>
              <a:rPr lang="cs-CZ" dirty="0" smtClean="0">
                <a:latin typeface="Times New Roman" pitchFamily="18" charset="0"/>
                <a:cs typeface="Times New Roman" pitchFamily="18" charset="0"/>
              </a:rPr>
              <a:t>vedení komunikace při zvukových a obrazových záznamech, na vnitřní souvislosti dokumentu</a:t>
            </a:r>
          </a:p>
          <a:p>
            <a:r>
              <a:rPr lang="cs-CZ" dirty="0" smtClean="0">
                <a:latin typeface="Times New Roman" pitchFamily="18" charset="0"/>
                <a:cs typeface="Times New Roman" pitchFamily="18" charset="0"/>
              </a:rPr>
              <a:t>a na jeho souvislosti s dalšími analyzovanými dokumenty.</a:t>
            </a:r>
            <a:endParaRPr lang="cs-CZ" dirty="0">
              <a:latin typeface="Times New Roman" pitchFamily="18" charset="0"/>
              <a:cs typeface="Times New Roman" pitchFamily="18" charset="0"/>
            </a:endParaRPr>
          </a:p>
        </p:txBody>
      </p:sp>
      <p:sp>
        <p:nvSpPr>
          <p:cNvPr id="9" name="TextovéPole 8"/>
          <p:cNvSpPr txBox="1"/>
          <p:nvPr/>
        </p:nvSpPr>
        <p:spPr>
          <a:xfrm>
            <a:off x="2339752" y="4797152"/>
            <a:ext cx="3656770" cy="400110"/>
          </a:xfrm>
          <a:prstGeom prst="rect">
            <a:avLst/>
          </a:prstGeom>
        </p:spPr>
        <p:style>
          <a:lnRef idx="3">
            <a:schemeClr val="lt1"/>
          </a:lnRef>
          <a:fillRef idx="1">
            <a:schemeClr val="accent1"/>
          </a:fillRef>
          <a:effectRef idx="1">
            <a:schemeClr val="accent1"/>
          </a:effectRef>
          <a:fontRef idx="minor">
            <a:schemeClr val="lt1"/>
          </a:fontRef>
        </p:style>
        <p:txBody>
          <a:bodyPr wrap="none" rtlCol="0">
            <a:spAutoFit/>
          </a:bodyPr>
          <a:lstStyle/>
          <a:p>
            <a:r>
              <a:rPr lang="cs-CZ" sz="2000" dirty="0" smtClean="0">
                <a:latin typeface="Times New Roman" pitchFamily="18" charset="0"/>
                <a:cs typeface="Times New Roman" pitchFamily="18" charset="0"/>
              </a:rPr>
              <a:t>Jaký je postup obsahové analýzy?</a:t>
            </a:r>
            <a:endParaRPr lang="cs-CZ" sz="2000" dirty="0">
              <a:latin typeface="Times New Roman" pitchFamily="18" charset="0"/>
              <a:cs typeface="Times New Roman" pitchFamily="18" charset="0"/>
            </a:endParaRPr>
          </a:p>
        </p:txBody>
      </p:sp>
      <p:sp>
        <p:nvSpPr>
          <p:cNvPr id="8" name="TextovéPole 12"/>
          <p:cNvSpPr txBox="1">
            <a:spLocks noChangeArrowheads="1"/>
          </p:cNvSpPr>
          <p:nvPr/>
        </p:nvSpPr>
        <p:spPr bwMode="auto">
          <a:xfrm>
            <a:off x="179512" y="6268392"/>
            <a:ext cx="2574166" cy="369332"/>
          </a:xfrm>
          <a:prstGeom prst="rect">
            <a:avLst/>
          </a:prstGeom>
          <a:noFill/>
          <a:ln w="9525">
            <a:noFill/>
            <a:miter lim="800000"/>
            <a:headEnd/>
            <a:tailEnd/>
          </a:ln>
        </p:spPr>
        <p:txBody>
          <a:bodyPr wrap="none">
            <a:spAutoFit/>
          </a:bodyPr>
          <a:lstStyle/>
          <a:p>
            <a:r>
              <a:rPr lang="cs-CZ" dirty="0" smtClean="0">
                <a:latin typeface="Perpetua" pitchFamily="18" charset="0"/>
              </a:rPr>
              <a:t>Mgr. Vlastimil Chytrý, Ph.D.</a:t>
            </a:r>
            <a:endParaRPr lang="cs-CZ" dirty="0">
              <a:latin typeface="Perpetua" pitchFamily="18" charset="0"/>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fade">
                                      <p:cBhvr>
                                        <p:cTn id="14" dur="1000"/>
                                        <p:tgtEl>
                                          <p:spTgt spid="9"/>
                                        </p:tgtEl>
                                      </p:cBhvr>
                                    </p:animEffect>
                                    <p:anim calcmode="lin" valueType="num">
                                      <p:cBhvr>
                                        <p:cTn id="15" dur="1000" fill="hold"/>
                                        <p:tgtEl>
                                          <p:spTgt spid="9"/>
                                        </p:tgtEl>
                                        <p:attrNameLst>
                                          <p:attrName>ppt_x</p:attrName>
                                        </p:attrNameLst>
                                      </p:cBhvr>
                                      <p:tavLst>
                                        <p:tav tm="0">
                                          <p:val>
                                            <p:strVal val="#ppt_x"/>
                                          </p:val>
                                        </p:tav>
                                        <p:tav tm="100000">
                                          <p:val>
                                            <p:strVal val="#ppt_x"/>
                                          </p:val>
                                        </p:tav>
                                      </p:tavLst>
                                    </p:anim>
                                    <p:anim calcmode="lin" valueType="num">
                                      <p:cBhvr>
                                        <p:cTn id="16"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aoblený obdélník 3"/>
          <p:cNvSpPr/>
          <p:nvPr/>
        </p:nvSpPr>
        <p:spPr>
          <a:xfrm>
            <a:off x="0" y="620688"/>
            <a:ext cx="9144000" cy="1296144"/>
          </a:xfrm>
          <a:prstGeom prst="roundRect">
            <a:avLst/>
          </a:prstGeom>
          <a:solidFill>
            <a:schemeClr val="accent1">
              <a:lumMod val="60000"/>
              <a:lumOff val="40000"/>
            </a:schemeClr>
          </a:solidFill>
          <a:effectLst>
            <a:innerShdw blurRad="63500" dist="50800" dir="2700000">
              <a:prstClr val="black">
                <a:alpha val="50000"/>
              </a:prstClr>
            </a:innerShdw>
          </a:effectLst>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Pozitivismus </a:t>
            </a:r>
            <a:r>
              <a:rPr lang="cs-CZ" sz="3600" b="1"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vs</a:t>
            </a:r>
            <a:r>
              <a:rPr lang="cs-CZ"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 naturalismus</a:t>
            </a:r>
            <a:endParaRPr lang="cs-CZ" sz="3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endParaRPr>
          </a:p>
        </p:txBody>
      </p:sp>
      <p:sp>
        <p:nvSpPr>
          <p:cNvPr id="11" name="Obdélník 10"/>
          <p:cNvSpPr/>
          <p:nvPr/>
        </p:nvSpPr>
        <p:spPr>
          <a:xfrm>
            <a:off x="0" y="6309320"/>
            <a:ext cx="9144000" cy="288032"/>
          </a:xfrm>
          <a:prstGeom prst="rect">
            <a:avLst/>
          </a:prstGeom>
          <a:solidFill>
            <a:schemeClr val="accent1">
              <a:lumMod val="60000"/>
              <a:lumOff val="40000"/>
            </a:schemeClr>
          </a:solidFill>
          <a:scene3d>
            <a:camera prst="orthographicFront"/>
            <a:lightRig rig="morning" dir="t"/>
          </a:scene3d>
          <a:sp3d prstMaterial="flat">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4341" name="TextovéPole 12"/>
          <p:cNvSpPr txBox="1">
            <a:spLocks noChangeArrowheads="1"/>
          </p:cNvSpPr>
          <p:nvPr/>
        </p:nvSpPr>
        <p:spPr bwMode="auto">
          <a:xfrm>
            <a:off x="5580063" y="6237288"/>
            <a:ext cx="3194050" cy="369887"/>
          </a:xfrm>
          <a:prstGeom prst="rect">
            <a:avLst/>
          </a:prstGeom>
          <a:noFill/>
          <a:ln w="9525">
            <a:noFill/>
            <a:miter lim="800000"/>
            <a:headEnd/>
            <a:tailEnd/>
          </a:ln>
        </p:spPr>
        <p:txBody>
          <a:bodyPr wrap="none">
            <a:spAutoFit/>
          </a:bodyPr>
          <a:lstStyle/>
          <a:p>
            <a:r>
              <a:rPr lang="cs-CZ" dirty="0">
                <a:latin typeface="Perpetua" pitchFamily="18" charset="0"/>
              </a:rPr>
              <a:t>Univerzita Jana Evangelisty Purkyně</a:t>
            </a:r>
          </a:p>
        </p:txBody>
      </p:sp>
      <p:sp>
        <p:nvSpPr>
          <p:cNvPr id="6" name="TextovéPole 5"/>
          <p:cNvSpPr txBox="1"/>
          <p:nvPr/>
        </p:nvSpPr>
        <p:spPr>
          <a:xfrm>
            <a:off x="539552" y="2564904"/>
            <a:ext cx="184731" cy="369332"/>
          </a:xfrm>
          <a:prstGeom prst="rect">
            <a:avLst/>
          </a:prstGeom>
          <a:noFill/>
        </p:spPr>
        <p:txBody>
          <a:bodyPr wrap="none" rtlCol="0">
            <a:spAutoFit/>
          </a:bodyPr>
          <a:lstStyle/>
          <a:p>
            <a:endParaRPr lang="cs-CZ" dirty="0"/>
          </a:p>
        </p:txBody>
      </p:sp>
      <p:graphicFrame>
        <p:nvGraphicFramePr>
          <p:cNvPr id="7" name="Tabulka 6"/>
          <p:cNvGraphicFramePr>
            <a:graphicFrameLocks noGrp="1"/>
          </p:cNvGraphicFramePr>
          <p:nvPr>
            <p:extLst>
              <p:ext uri="{D42A27DB-BD31-4B8C-83A1-F6EECF244321}">
                <p14:modId xmlns:p14="http://schemas.microsoft.com/office/powerpoint/2010/main" val="310859174"/>
              </p:ext>
            </p:extLst>
          </p:nvPr>
        </p:nvGraphicFramePr>
        <p:xfrm>
          <a:off x="161763" y="2348880"/>
          <a:ext cx="8820473" cy="3168352"/>
        </p:xfrm>
        <a:graphic>
          <a:graphicData uri="http://schemas.openxmlformats.org/drawingml/2006/table">
            <a:tbl>
              <a:tblPr firstRow="1" firstCol="1" lastRow="1" lastCol="1" bandRow="1" bandCol="1">
                <a:tableStyleId>{7DF18680-E054-41AD-8BC1-D1AEF772440D}</a:tableStyleId>
              </a:tblPr>
              <a:tblGrid>
                <a:gridCol w="1763711"/>
                <a:gridCol w="3527423"/>
                <a:gridCol w="3529339"/>
              </a:tblGrid>
              <a:tr h="365443">
                <a:tc>
                  <a:txBody>
                    <a:bodyPr/>
                    <a:lstStyle/>
                    <a:p>
                      <a:pPr>
                        <a:spcAft>
                          <a:spcPts val="0"/>
                        </a:spcAft>
                      </a:pPr>
                      <a:r>
                        <a:rPr lang="cs-CZ" sz="1400" b="1" u="none" strike="noStrike" dirty="0">
                          <a:solidFill>
                            <a:schemeClr val="tx1"/>
                          </a:solidFill>
                          <a:effectLst/>
                        </a:rPr>
                        <a:t> </a:t>
                      </a:r>
                      <a:endParaRPr lang="cs-CZ" sz="2000" b="1" dirty="0">
                        <a:solidFill>
                          <a:schemeClr val="tx1"/>
                        </a:solidFill>
                        <a:effectLst/>
                        <a:latin typeface="Times New Roman"/>
                        <a:ea typeface="Times New Roman"/>
                      </a:endParaRPr>
                    </a:p>
                  </a:txBody>
                  <a:tcPr marL="68579" marR="68579" marT="0" marB="0">
                    <a:solidFill>
                      <a:schemeClr val="accent5">
                        <a:lumMod val="40000"/>
                        <a:lumOff val="60000"/>
                      </a:schemeClr>
                    </a:solidFill>
                  </a:tcPr>
                </a:tc>
                <a:tc>
                  <a:txBody>
                    <a:bodyPr/>
                    <a:lstStyle/>
                    <a:p>
                      <a:pPr algn="ctr">
                        <a:spcAft>
                          <a:spcPts val="0"/>
                        </a:spcAft>
                      </a:pPr>
                      <a:r>
                        <a:rPr lang="cs-CZ" sz="1400" b="1" dirty="0">
                          <a:solidFill>
                            <a:schemeClr val="tx1"/>
                          </a:solidFill>
                          <a:effectLst/>
                        </a:rPr>
                        <a:t>POSITIVISMUS </a:t>
                      </a:r>
                      <a:endParaRPr lang="cs-CZ" sz="2000" b="1" dirty="0">
                        <a:solidFill>
                          <a:schemeClr val="tx1"/>
                        </a:solidFill>
                        <a:effectLst/>
                        <a:latin typeface="Times New Roman"/>
                        <a:ea typeface="Times New Roman"/>
                      </a:endParaRPr>
                    </a:p>
                  </a:txBody>
                  <a:tcPr marL="68579" marR="68579" marT="0" marB="0">
                    <a:solidFill>
                      <a:schemeClr val="accent5">
                        <a:lumMod val="40000"/>
                        <a:lumOff val="60000"/>
                      </a:schemeClr>
                    </a:solidFill>
                  </a:tcPr>
                </a:tc>
                <a:tc>
                  <a:txBody>
                    <a:bodyPr/>
                    <a:lstStyle/>
                    <a:p>
                      <a:pPr algn="ctr">
                        <a:spcAft>
                          <a:spcPts val="0"/>
                        </a:spcAft>
                      </a:pPr>
                      <a:r>
                        <a:rPr lang="cs-CZ" sz="1400" b="1" dirty="0" smtClean="0">
                          <a:solidFill>
                            <a:schemeClr val="tx1"/>
                          </a:solidFill>
                          <a:effectLst/>
                        </a:rPr>
                        <a:t>NATURALISMUS / KONSTRUKTIVISMUS </a:t>
                      </a:r>
                      <a:endParaRPr lang="cs-CZ" sz="2000" b="1" dirty="0">
                        <a:solidFill>
                          <a:schemeClr val="tx1"/>
                        </a:solidFill>
                        <a:effectLst/>
                        <a:latin typeface="Times New Roman"/>
                        <a:ea typeface="Times New Roman"/>
                      </a:endParaRPr>
                    </a:p>
                  </a:txBody>
                  <a:tcPr marL="68579" marR="68579" marT="0" marB="0">
                    <a:solidFill>
                      <a:schemeClr val="accent5">
                        <a:lumMod val="40000"/>
                        <a:lumOff val="60000"/>
                      </a:schemeClr>
                    </a:solidFill>
                  </a:tcPr>
                </a:tc>
              </a:tr>
              <a:tr h="313237">
                <a:tc>
                  <a:txBody>
                    <a:bodyPr/>
                    <a:lstStyle/>
                    <a:p>
                      <a:pPr>
                        <a:spcAft>
                          <a:spcPts val="0"/>
                        </a:spcAft>
                      </a:pPr>
                      <a:r>
                        <a:rPr lang="cs-CZ" sz="1200" b="1" dirty="0">
                          <a:solidFill>
                            <a:schemeClr val="tx1"/>
                          </a:solidFill>
                          <a:effectLst/>
                        </a:rPr>
                        <a:t>přírodovědný vzor </a:t>
                      </a:r>
                      <a:endParaRPr lang="cs-CZ" sz="2000" b="1" dirty="0">
                        <a:solidFill>
                          <a:schemeClr val="tx1"/>
                        </a:solidFill>
                        <a:effectLst/>
                        <a:latin typeface="Times New Roman"/>
                        <a:ea typeface="Times New Roman"/>
                      </a:endParaRPr>
                    </a:p>
                  </a:txBody>
                  <a:tcPr marL="68579" marR="68579" marT="0" marB="0">
                    <a:solidFill>
                      <a:schemeClr val="accent5">
                        <a:lumMod val="40000"/>
                        <a:lumOff val="60000"/>
                      </a:schemeClr>
                    </a:solidFill>
                  </a:tcPr>
                </a:tc>
                <a:tc>
                  <a:txBody>
                    <a:bodyPr/>
                    <a:lstStyle/>
                    <a:p>
                      <a:pPr>
                        <a:spcAft>
                          <a:spcPts val="0"/>
                        </a:spcAft>
                      </a:pPr>
                      <a:r>
                        <a:rPr lang="cs-CZ" sz="1200" b="1" dirty="0">
                          <a:solidFill>
                            <a:schemeClr val="tx1"/>
                          </a:solidFill>
                          <a:effectLst/>
                        </a:rPr>
                        <a:t>fyzika 1. pol. 20. stol. </a:t>
                      </a:r>
                      <a:endParaRPr lang="cs-CZ" sz="2000" b="1" dirty="0">
                        <a:solidFill>
                          <a:schemeClr val="tx1"/>
                        </a:solidFill>
                        <a:effectLst/>
                        <a:latin typeface="Times New Roman"/>
                        <a:ea typeface="Times New Roman"/>
                      </a:endParaRPr>
                    </a:p>
                  </a:txBody>
                  <a:tcPr marL="68579" marR="68579" marT="0" marB="0">
                    <a:solidFill>
                      <a:schemeClr val="accent5">
                        <a:lumMod val="40000"/>
                        <a:lumOff val="60000"/>
                      </a:schemeClr>
                    </a:solidFill>
                  </a:tcPr>
                </a:tc>
                <a:tc>
                  <a:txBody>
                    <a:bodyPr/>
                    <a:lstStyle/>
                    <a:p>
                      <a:pPr>
                        <a:spcAft>
                          <a:spcPts val="0"/>
                        </a:spcAft>
                      </a:pPr>
                      <a:r>
                        <a:rPr lang="cs-CZ" sz="1200" b="1">
                          <a:solidFill>
                            <a:schemeClr val="tx1"/>
                          </a:solidFill>
                          <a:effectLst/>
                        </a:rPr>
                        <a:t>biologie 19. stol. </a:t>
                      </a:r>
                      <a:endParaRPr lang="cs-CZ" sz="2000" b="1">
                        <a:solidFill>
                          <a:schemeClr val="tx1"/>
                        </a:solidFill>
                        <a:effectLst/>
                        <a:latin typeface="Times New Roman"/>
                        <a:ea typeface="Times New Roman"/>
                      </a:endParaRPr>
                    </a:p>
                  </a:txBody>
                  <a:tcPr marL="68579" marR="68579" marT="0" marB="0">
                    <a:solidFill>
                      <a:schemeClr val="accent5">
                        <a:lumMod val="40000"/>
                        <a:lumOff val="60000"/>
                      </a:schemeClr>
                    </a:solidFill>
                  </a:tcPr>
                </a:tc>
              </a:tr>
              <a:tr h="313237">
                <a:tc>
                  <a:txBody>
                    <a:bodyPr/>
                    <a:lstStyle/>
                    <a:p>
                      <a:pPr>
                        <a:spcAft>
                          <a:spcPts val="0"/>
                        </a:spcAft>
                      </a:pPr>
                      <a:r>
                        <a:rPr lang="cs-CZ" sz="1200" b="1" dirty="0">
                          <a:solidFill>
                            <a:schemeClr val="tx1"/>
                          </a:solidFill>
                          <a:effectLst/>
                        </a:rPr>
                        <a:t>sociální svět  je…</a:t>
                      </a:r>
                      <a:endParaRPr lang="cs-CZ" sz="2000" b="1" dirty="0">
                        <a:solidFill>
                          <a:schemeClr val="tx1"/>
                        </a:solidFill>
                        <a:effectLst/>
                        <a:latin typeface="Times New Roman"/>
                        <a:ea typeface="Times New Roman"/>
                      </a:endParaRPr>
                    </a:p>
                  </a:txBody>
                  <a:tcPr marL="68579" marR="68579" marT="0" marB="0">
                    <a:solidFill>
                      <a:schemeClr val="accent5">
                        <a:lumMod val="40000"/>
                        <a:lumOff val="60000"/>
                      </a:schemeClr>
                    </a:solidFill>
                  </a:tcPr>
                </a:tc>
                <a:tc>
                  <a:txBody>
                    <a:bodyPr/>
                    <a:lstStyle/>
                    <a:p>
                      <a:pPr>
                        <a:spcAft>
                          <a:spcPts val="0"/>
                        </a:spcAft>
                      </a:pPr>
                      <a:r>
                        <a:rPr lang="cs-CZ" sz="1200" b="1" dirty="0">
                          <a:solidFill>
                            <a:schemeClr val="tx1"/>
                          </a:solidFill>
                          <a:effectLst/>
                        </a:rPr>
                        <a:t>jediný, reálně jsoucí, rozdělitelný</a:t>
                      </a:r>
                      <a:endParaRPr lang="cs-CZ" sz="2000" b="1" dirty="0">
                        <a:solidFill>
                          <a:schemeClr val="tx1"/>
                        </a:solidFill>
                        <a:effectLst/>
                        <a:latin typeface="Times New Roman"/>
                        <a:ea typeface="Times New Roman"/>
                      </a:endParaRPr>
                    </a:p>
                  </a:txBody>
                  <a:tcPr marL="68579" marR="68579" marT="0" marB="0">
                    <a:solidFill>
                      <a:schemeClr val="accent5">
                        <a:lumMod val="40000"/>
                        <a:lumOff val="60000"/>
                      </a:schemeClr>
                    </a:solidFill>
                  </a:tcPr>
                </a:tc>
                <a:tc>
                  <a:txBody>
                    <a:bodyPr/>
                    <a:lstStyle/>
                    <a:p>
                      <a:pPr>
                        <a:spcAft>
                          <a:spcPts val="0"/>
                        </a:spcAft>
                      </a:pPr>
                      <a:r>
                        <a:rPr lang="cs-CZ" sz="1200" b="1">
                          <a:solidFill>
                            <a:schemeClr val="tx1"/>
                          </a:solidFill>
                          <a:effectLst/>
                        </a:rPr>
                        <a:t>mnohavrstvý, konstruovaný, holistický</a:t>
                      </a:r>
                      <a:endParaRPr lang="cs-CZ" sz="2000" b="1">
                        <a:solidFill>
                          <a:schemeClr val="tx1"/>
                        </a:solidFill>
                        <a:effectLst/>
                        <a:latin typeface="Times New Roman"/>
                        <a:ea typeface="Times New Roman"/>
                      </a:endParaRPr>
                    </a:p>
                  </a:txBody>
                  <a:tcPr marL="68579" marR="68579" marT="0" marB="0">
                    <a:solidFill>
                      <a:schemeClr val="accent5">
                        <a:lumMod val="40000"/>
                        <a:lumOff val="60000"/>
                      </a:schemeClr>
                    </a:solidFill>
                  </a:tcPr>
                </a:tc>
              </a:tr>
              <a:tr h="313237">
                <a:tc>
                  <a:txBody>
                    <a:bodyPr/>
                    <a:lstStyle/>
                    <a:p>
                      <a:pPr>
                        <a:spcAft>
                          <a:spcPts val="0"/>
                        </a:spcAft>
                      </a:pPr>
                      <a:r>
                        <a:rPr lang="cs-CZ" sz="1200" b="1" dirty="0">
                          <a:solidFill>
                            <a:schemeClr val="tx1"/>
                          </a:solidFill>
                          <a:effectLst/>
                        </a:rPr>
                        <a:t>přístup </a:t>
                      </a:r>
                      <a:endParaRPr lang="cs-CZ" sz="2000" b="1" dirty="0">
                        <a:solidFill>
                          <a:schemeClr val="tx1"/>
                        </a:solidFill>
                        <a:effectLst/>
                        <a:latin typeface="Times New Roman"/>
                        <a:ea typeface="Times New Roman"/>
                      </a:endParaRPr>
                    </a:p>
                  </a:txBody>
                  <a:tcPr marL="68579" marR="68579" marT="0" marB="0">
                    <a:solidFill>
                      <a:schemeClr val="accent5">
                        <a:lumMod val="40000"/>
                        <a:lumOff val="60000"/>
                      </a:schemeClr>
                    </a:solidFill>
                  </a:tcPr>
                </a:tc>
                <a:tc>
                  <a:txBody>
                    <a:bodyPr/>
                    <a:lstStyle/>
                    <a:p>
                      <a:pPr>
                        <a:spcAft>
                          <a:spcPts val="0"/>
                        </a:spcAft>
                      </a:pPr>
                      <a:r>
                        <a:rPr lang="cs-CZ" sz="1200" b="1" dirty="0">
                          <a:solidFill>
                            <a:schemeClr val="tx1"/>
                          </a:solidFill>
                          <a:effectLst/>
                        </a:rPr>
                        <a:t>kvantitativní </a:t>
                      </a:r>
                      <a:endParaRPr lang="cs-CZ" sz="2000" b="1" dirty="0">
                        <a:solidFill>
                          <a:schemeClr val="tx1"/>
                        </a:solidFill>
                        <a:effectLst/>
                        <a:latin typeface="Times New Roman"/>
                        <a:ea typeface="Times New Roman"/>
                      </a:endParaRPr>
                    </a:p>
                  </a:txBody>
                  <a:tcPr marL="68579" marR="68579" marT="0" marB="0">
                    <a:solidFill>
                      <a:schemeClr val="accent5">
                        <a:lumMod val="40000"/>
                        <a:lumOff val="60000"/>
                      </a:schemeClr>
                    </a:solidFill>
                  </a:tcPr>
                </a:tc>
                <a:tc>
                  <a:txBody>
                    <a:bodyPr/>
                    <a:lstStyle/>
                    <a:p>
                      <a:pPr>
                        <a:spcAft>
                          <a:spcPts val="0"/>
                        </a:spcAft>
                      </a:pPr>
                      <a:r>
                        <a:rPr lang="cs-CZ" sz="1200" b="1">
                          <a:solidFill>
                            <a:schemeClr val="tx1"/>
                          </a:solidFill>
                          <a:effectLst/>
                        </a:rPr>
                        <a:t>kvalitativní</a:t>
                      </a:r>
                      <a:endParaRPr lang="cs-CZ" sz="2000" b="1">
                        <a:solidFill>
                          <a:schemeClr val="tx1"/>
                        </a:solidFill>
                        <a:effectLst/>
                        <a:latin typeface="Times New Roman"/>
                        <a:ea typeface="Times New Roman"/>
                      </a:endParaRPr>
                    </a:p>
                  </a:txBody>
                  <a:tcPr marL="68579" marR="68579" marT="0" marB="0">
                    <a:solidFill>
                      <a:schemeClr val="accent5">
                        <a:lumMod val="40000"/>
                        <a:lumOff val="60000"/>
                      </a:schemeClr>
                    </a:solidFill>
                  </a:tcPr>
                </a:tc>
              </a:tr>
              <a:tr h="313237">
                <a:tc>
                  <a:txBody>
                    <a:bodyPr/>
                    <a:lstStyle/>
                    <a:p>
                      <a:pPr>
                        <a:spcAft>
                          <a:spcPts val="0"/>
                        </a:spcAft>
                      </a:pPr>
                      <a:r>
                        <a:rPr lang="cs-CZ" sz="1200" b="1" dirty="0">
                          <a:solidFill>
                            <a:schemeClr val="tx1"/>
                          </a:solidFill>
                          <a:effectLst/>
                        </a:rPr>
                        <a:t>způsob uvažování </a:t>
                      </a:r>
                      <a:endParaRPr lang="cs-CZ" sz="2000" b="1" dirty="0">
                        <a:solidFill>
                          <a:schemeClr val="tx1"/>
                        </a:solidFill>
                        <a:effectLst/>
                        <a:latin typeface="Times New Roman"/>
                        <a:ea typeface="Times New Roman"/>
                      </a:endParaRPr>
                    </a:p>
                  </a:txBody>
                  <a:tcPr marL="68579" marR="68579" marT="0" marB="0">
                    <a:solidFill>
                      <a:schemeClr val="accent5">
                        <a:lumMod val="40000"/>
                        <a:lumOff val="60000"/>
                      </a:schemeClr>
                    </a:solidFill>
                  </a:tcPr>
                </a:tc>
                <a:tc>
                  <a:txBody>
                    <a:bodyPr/>
                    <a:lstStyle/>
                    <a:p>
                      <a:pPr>
                        <a:spcAft>
                          <a:spcPts val="0"/>
                        </a:spcAft>
                      </a:pPr>
                      <a:r>
                        <a:rPr lang="cs-CZ" sz="1200" b="1" dirty="0">
                          <a:solidFill>
                            <a:schemeClr val="tx1"/>
                          </a:solidFill>
                          <a:effectLst/>
                        </a:rPr>
                        <a:t>deduktivní </a:t>
                      </a:r>
                      <a:endParaRPr lang="cs-CZ" sz="2000" b="1" dirty="0">
                        <a:solidFill>
                          <a:schemeClr val="tx1"/>
                        </a:solidFill>
                        <a:effectLst/>
                        <a:latin typeface="Times New Roman"/>
                        <a:ea typeface="Times New Roman"/>
                      </a:endParaRPr>
                    </a:p>
                  </a:txBody>
                  <a:tcPr marL="68579" marR="68579" marT="0" marB="0">
                    <a:solidFill>
                      <a:schemeClr val="accent5">
                        <a:lumMod val="40000"/>
                        <a:lumOff val="60000"/>
                      </a:schemeClr>
                    </a:solidFill>
                  </a:tcPr>
                </a:tc>
                <a:tc>
                  <a:txBody>
                    <a:bodyPr/>
                    <a:lstStyle/>
                    <a:p>
                      <a:pPr>
                        <a:spcAft>
                          <a:spcPts val="0"/>
                        </a:spcAft>
                      </a:pPr>
                      <a:r>
                        <a:rPr lang="cs-CZ" sz="1200" b="1">
                          <a:solidFill>
                            <a:schemeClr val="tx1"/>
                          </a:solidFill>
                          <a:effectLst/>
                        </a:rPr>
                        <a:t>induktivní </a:t>
                      </a:r>
                      <a:endParaRPr lang="cs-CZ" sz="2000" b="1">
                        <a:solidFill>
                          <a:schemeClr val="tx1"/>
                        </a:solidFill>
                        <a:effectLst/>
                        <a:latin typeface="Times New Roman"/>
                        <a:ea typeface="Times New Roman"/>
                      </a:endParaRPr>
                    </a:p>
                  </a:txBody>
                  <a:tcPr marL="68579" marR="68579" marT="0" marB="0">
                    <a:solidFill>
                      <a:schemeClr val="accent5">
                        <a:lumMod val="40000"/>
                        <a:lumOff val="60000"/>
                      </a:schemeClr>
                    </a:solidFill>
                  </a:tcPr>
                </a:tc>
              </a:tr>
              <a:tr h="313237">
                <a:tc>
                  <a:txBody>
                    <a:bodyPr/>
                    <a:lstStyle/>
                    <a:p>
                      <a:pPr>
                        <a:spcAft>
                          <a:spcPts val="0"/>
                        </a:spcAft>
                      </a:pPr>
                      <a:r>
                        <a:rPr lang="cs-CZ" sz="1200" b="1">
                          <a:solidFill>
                            <a:schemeClr val="tx1"/>
                          </a:solidFill>
                          <a:effectLst/>
                        </a:rPr>
                        <a:t>metody výzkumu</a:t>
                      </a:r>
                      <a:endParaRPr lang="cs-CZ" sz="2000" b="1">
                        <a:solidFill>
                          <a:schemeClr val="tx1"/>
                        </a:solidFill>
                        <a:effectLst/>
                        <a:latin typeface="Times New Roman"/>
                        <a:ea typeface="Times New Roman"/>
                      </a:endParaRPr>
                    </a:p>
                  </a:txBody>
                  <a:tcPr marL="68579" marR="68579" marT="0" marB="0">
                    <a:solidFill>
                      <a:schemeClr val="accent5">
                        <a:lumMod val="40000"/>
                        <a:lumOff val="60000"/>
                      </a:schemeClr>
                    </a:solidFill>
                  </a:tcPr>
                </a:tc>
                <a:tc>
                  <a:txBody>
                    <a:bodyPr/>
                    <a:lstStyle/>
                    <a:p>
                      <a:pPr>
                        <a:spcAft>
                          <a:spcPts val="0"/>
                        </a:spcAft>
                      </a:pPr>
                      <a:r>
                        <a:rPr lang="cs-CZ" sz="1200" b="1" dirty="0">
                          <a:solidFill>
                            <a:schemeClr val="tx1"/>
                          </a:solidFill>
                          <a:effectLst/>
                        </a:rPr>
                        <a:t>experimentální, statistické </a:t>
                      </a:r>
                      <a:endParaRPr lang="cs-CZ" sz="2000" b="1" dirty="0">
                        <a:solidFill>
                          <a:schemeClr val="tx1"/>
                        </a:solidFill>
                        <a:effectLst/>
                        <a:latin typeface="Times New Roman"/>
                        <a:ea typeface="Times New Roman"/>
                      </a:endParaRPr>
                    </a:p>
                  </a:txBody>
                  <a:tcPr marL="68579" marR="68579" marT="0" marB="0">
                    <a:solidFill>
                      <a:schemeClr val="accent5">
                        <a:lumMod val="40000"/>
                        <a:lumOff val="60000"/>
                      </a:schemeClr>
                    </a:solidFill>
                  </a:tcPr>
                </a:tc>
                <a:tc>
                  <a:txBody>
                    <a:bodyPr/>
                    <a:lstStyle/>
                    <a:p>
                      <a:pPr>
                        <a:spcAft>
                          <a:spcPts val="0"/>
                        </a:spcAft>
                      </a:pPr>
                      <a:r>
                        <a:rPr lang="cs-CZ" sz="1200" b="1" dirty="0">
                          <a:solidFill>
                            <a:schemeClr val="tx1"/>
                          </a:solidFill>
                          <a:effectLst/>
                        </a:rPr>
                        <a:t>rozumějící (tzv. </a:t>
                      </a:r>
                      <a:r>
                        <a:rPr lang="cs-CZ" sz="1200" b="1" dirty="0" err="1">
                          <a:solidFill>
                            <a:schemeClr val="tx1"/>
                          </a:solidFill>
                          <a:effectLst/>
                        </a:rPr>
                        <a:t>Verstehen</a:t>
                      </a:r>
                      <a:r>
                        <a:rPr lang="cs-CZ" sz="1200" b="1" dirty="0">
                          <a:solidFill>
                            <a:schemeClr val="tx1"/>
                          </a:solidFill>
                          <a:effectLst/>
                        </a:rPr>
                        <a:t> přístup) </a:t>
                      </a:r>
                      <a:endParaRPr lang="cs-CZ" sz="2000" b="1" dirty="0">
                        <a:solidFill>
                          <a:schemeClr val="tx1"/>
                        </a:solidFill>
                        <a:effectLst/>
                        <a:latin typeface="Times New Roman"/>
                        <a:ea typeface="Times New Roman"/>
                      </a:endParaRPr>
                    </a:p>
                  </a:txBody>
                  <a:tcPr marL="68579" marR="68579" marT="0" marB="0">
                    <a:solidFill>
                      <a:schemeClr val="accent5">
                        <a:lumMod val="40000"/>
                        <a:lumOff val="60000"/>
                      </a:schemeClr>
                    </a:solidFill>
                  </a:tcPr>
                </a:tc>
              </a:tr>
              <a:tr h="1236724">
                <a:tc>
                  <a:txBody>
                    <a:bodyPr/>
                    <a:lstStyle/>
                    <a:p>
                      <a:pPr>
                        <a:spcAft>
                          <a:spcPts val="0"/>
                        </a:spcAft>
                      </a:pPr>
                      <a:r>
                        <a:rPr lang="cs-CZ" sz="1200" b="1">
                          <a:solidFill>
                            <a:schemeClr val="tx1"/>
                          </a:solidFill>
                          <a:effectLst/>
                        </a:rPr>
                        <a:t>prostředí výzkumu </a:t>
                      </a:r>
                      <a:endParaRPr lang="cs-CZ" sz="2000" b="1">
                        <a:solidFill>
                          <a:schemeClr val="tx1"/>
                        </a:solidFill>
                        <a:effectLst/>
                        <a:latin typeface="Times New Roman"/>
                        <a:ea typeface="Times New Roman"/>
                      </a:endParaRPr>
                    </a:p>
                  </a:txBody>
                  <a:tcPr marL="68579" marR="68579" marT="0" marB="0">
                    <a:solidFill>
                      <a:schemeClr val="accent5">
                        <a:lumMod val="40000"/>
                        <a:lumOff val="60000"/>
                      </a:schemeClr>
                    </a:solidFill>
                  </a:tcPr>
                </a:tc>
                <a:tc>
                  <a:txBody>
                    <a:bodyPr/>
                    <a:lstStyle/>
                    <a:p>
                      <a:pPr>
                        <a:spcAft>
                          <a:spcPts val="0"/>
                        </a:spcAft>
                      </a:pPr>
                      <a:r>
                        <a:rPr lang="cs-CZ" sz="1200" b="1" dirty="0">
                          <a:solidFill>
                            <a:schemeClr val="tx1"/>
                          </a:solidFill>
                          <a:effectLst/>
                        </a:rPr>
                        <a:t>„umělé“, „laboratorní“ – co nejvíce eliminující vliv výzkumníka na výsledky výzkumu a zaručující jeho opakovatelnost </a:t>
                      </a:r>
                      <a:endParaRPr lang="cs-CZ" sz="2000" b="1" dirty="0">
                        <a:solidFill>
                          <a:schemeClr val="tx1"/>
                        </a:solidFill>
                        <a:effectLst/>
                        <a:latin typeface="Times New Roman"/>
                        <a:ea typeface="Times New Roman"/>
                      </a:endParaRPr>
                    </a:p>
                  </a:txBody>
                  <a:tcPr marL="68579" marR="68579" marT="0" marB="0">
                    <a:solidFill>
                      <a:schemeClr val="accent5">
                        <a:lumMod val="40000"/>
                        <a:lumOff val="60000"/>
                      </a:schemeClr>
                    </a:solidFill>
                  </a:tcPr>
                </a:tc>
                <a:tc>
                  <a:txBody>
                    <a:bodyPr/>
                    <a:lstStyle/>
                    <a:p>
                      <a:pPr>
                        <a:spcAft>
                          <a:spcPts val="0"/>
                        </a:spcAft>
                      </a:pPr>
                      <a:r>
                        <a:rPr lang="cs-CZ" sz="1200" b="1" dirty="0">
                          <a:solidFill>
                            <a:schemeClr val="tx1"/>
                          </a:solidFill>
                          <a:effectLst/>
                        </a:rPr>
                        <a:t>„přirozené“ prostředí aktérů,  k nimž </a:t>
                      </a:r>
                      <a:endParaRPr lang="cs-CZ" sz="2000" b="1" dirty="0">
                        <a:solidFill>
                          <a:schemeClr val="tx1"/>
                        </a:solidFill>
                        <a:effectLst/>
                      </a:endParaRPr>
                    </a:p>
                    <a:p>
                      <a:pPr>
                        <a:spcAft>
                          <a:spcPts val="0"/>
                        </a:spcAft>
                      </a:pPr>
                      <a:r>
                        <a:rPr lang="cs-CZ" sz="1200" b="1" dirty="0">
                          <a:solidFill>
                            <a:schemeClr val="tx1"/>
                          </a:solidFill>
                          <a:effectLst/>
                        </a:rPr>
                        <a:t>by měl výzkumník přistupovat s respektem a porozuměním </a:t>
                      </a:r>
                      <a:endParaRPr lang="cs-CZ" sz="2000" b="1" dirty="0">
                        <a:solidFill>
                          <a:schemeClr val="tx1"/>
                        </a:solidFill>
                        <a:effectLst/>
                        <a:latin typeface="Times New Roman"/>
                        <a:ea typeface="Times New Roman"/>
                      </a:endParaRPr>
                    </a:p>
                  </a:txBody>
                  <a:tcPr marL="68579" marR="68579" marT="0" marB="0">
                    <a:solidFill>
                      <a:schemeClr val="accent5">
                        <a:lumMod val="40000"/>
                        <a:lumOff val="60000"/>
                      </a:schemeClr>
                    </a:solidFill>
                  </a:tcPr>
                </a:tc>
              </a:tr>
            </a:tbl>
          </a:graphicData>
        </a:graphic>
      </p:graphicFrame>
      <p:sp>
        <p:nvSpPr>
          <p:cNvPr id="8" name="TextovéPole 12"/>
          <p:cNvSpPr txBox="1">
            <a:spLocks noChangeArrowheads="1"/>
          </p:cNvSpPr>
          <p:nvPr/>
        </p:nvSpPr>
        <p:spPr bwMode="auto">
          <a:xfrm>
            <a:off x="179512" y="6268392"/>
            <a:ext cx="2574166" cy="369332"/>
          </a:xfrm>
          <a:prstGeom prst="rect">
            <a:avLst/>
          </a:prstGeom>
          <a:noFill/>
          <a:ln w="9525">
            <a:noFill/>
            <a:miter lim="800000"/>
            <a:headEnd/>
            <a:tailEnd/>
          </a:ln>
        </p:spPr>
        <p:txBody>
          <a:bodyPr wrap="none">
            <a:spAutoFit/>
          </a:bodyPr>
          <a:lstStyle/>
          <a:p>
            <a:r>
              <a:rPr lang="cs-CZ" dirty="0" smtClean="0">
                <a:latin typeface="Perpetua" pitchFamily="18" charset="0"/>
              </a:rPr>
              <a:t>Mgr. Vlastimil Chytrý, Ph.D.</a:t>
            </a:r>
            <a:endParaRPr lang="cs-CZ" dirty="0">
              <a:latin typeface="Perpetua" pitchFamily="18" charset="0"/>
            </a:endParaRPr>
          </a:p>
        </p:txBody>
      </p:sp>
    </p:spTree>
    <p:extLst>
      <p:ext uri="{BB962C8B-B14F-4D97-AF65-F5344CB8AC3E}">
        <p14:creationId xmlns:p14="http://schemas.microsoft.com/office/powerpoint/2010/main" val="3369615353"/>
      </p:ext>
    </p:extLst>
  </p:cSld>
  <p:clrMapOvr>
    <a:masterClrMapping/>
  </p:clrMapOvr>
  <p:transition>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aoblený obdélník 3"/>
          <p:cNvSpPr/>
          <p:nvPr/>
        </p:nvSpPr>
        <p:spPr>
          <a:xfrm>
            <a:off x="0" y="620688"/>
            <a:ext cx="9144000" cy="1296144"/>
          </a:xfrm>
          <a:prstGeom prst="roundRect">
            <a:avLst/>
          </a:prstGeom>
          <a:solidFill>
            <a:schemeClr val="accent1">
              <a:lumMod val="60000"/>
              <a:lumOff val="40000"/>
            </a:schemeClr>
          </a:solidFill>
          <a:effectLst>
            <a:innerShdw blurRad="63500" dist="50800" dir="2700000">
              <a:prstClr val="black">
                <a:alpha val="50000"/>
              </a:prstClr>
            </a:innerShdw>
          </a:effectLst>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sz="4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Analýza dokumentů</a:t>
            </a:r>
            <a:endParaRPr lang="cs-CZ" sz="4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endParaRPr>
          </a:p>
        </p:txBody>
      </p:sp>
      <p:sp>
        <p:nvSpPr>
          <p:cNvPr id="11" name="Obdélník 10"/>
          <p:cNvSpPr/>
          <p:nvPr/>
        </p:nvSpPr>
        <p:spPr>
          <a:xfrm>
            <a:off x="0" y="6309320"/>
            <a:ext cx="9144000" cy="288032"/>
          </a:xfrm>
          <a:prstGeom prst="rect">
            <a:avLst/>
          </a:prstGeom>
          <a:solidFill>
            <a:schemeClr val="accent1">
              <a:lumMod val="60000"/>
              <a:lumOff val="40000"/>
            </a:schemeClr>
          </a:solidFill>
          <a:scene3d>
            <a:camera prst="orthographicFront"/>
            <a:lightRig rig="morning" dir="t"/>
          </a:scene3d>
          <a:sp3d prstMaterial="flat">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4341" name="TextovéPole 12"/>
          <p:cNvSpPr txBox="1">
            <a:spLocks noChangeArrowheads="1"/>
          </p:cNvSpPr>
          <p:nvPr/>
        </p:nvSpPr>
        <p:spPr bwMode="auto">
          <a:xfrm>
            <a:off x="5580063" y="6237288"/>
            <a:ext cx="3194050" cy="369887"/>
          </a:xfrm>
          <a:prstGeom prst="rect">
            <a:avLst/>
          </a:prstGeom>
          <a:noFill/>
          <a:ln w="9525">
            <a:noFill/>
            <a:miter lim="800000"/>
            <a:headEnd/>
            <a:tailEnd/>
          </a:ln>
        </p:spPr>
        <p:txBody>
          <a:bodyPr wrap="none">
            <a:spAutoFit/>
          </a:bodyPr>
          <a:lstStyle/>
          <a:p>
            <a:r>
              <a:rPr lang="cs-CZ">
                <a:latin typeface="Perpetua" pitchFamily="18" charset="0"/>
              </a:rPr>
              <a:t>Univerzita Jana Evangelisty Purkyně</a:t>
            </a:r>
          </a:p>
        </p:txBody>
      </p:sp>
      <p:sp>
        <p:nvSpPr>
          <p:cNvPr id="6" name="TextovéPole 5"/>
          <p:cNvSpPr txBox="1"/>
          <p:nvPr/>
        </p:nvSpPr>
        <p:spPr>
          <a:xfrm>
            <a:off x="251520" y="3429000"/>
            <a:ext cx="7840608" cy="369332"/>
          </a:xfrm>
          <a:prstGeom prst="rect">
            <a:avLst/>
          </a:prstGeom>
          <a:noFill/>
        </p:spPr>
        <p:txBody>
          <a:bodyPr wrap="none" rtlCol="0">
            <a:spAutoFit/>
          </a:bodyPr>
          <a:lstStyle/>
          <a:p>
            <a:r>
              <a:rPr lang="cs-CZ" dirty="0" smtClean="0"/>
              <a:t>Jak se liší zobrazování ženy v časopise Vlasta v 70. letech a po roce 2000?</a:t>
            </a:r>
            <a:endParaRPr lang="cs-CZ" dirty="0"/>
          </a:p>
        </p:txBody>
      </p:sp>
      <p:sp>
        <p:nvSpPr>
          <p:cNvPr id="7" name="TextovéPole 6"/>
          <p:cNvSpPr txBox="1"/>
          <p:nvPr/>
        </p:nvSpPr>
        <p:spPr>
          <a:xfrm>
            <a:off x="251520" y="4077072"/>
            <a:ext cx="8558753" cy="646331"/>
          </a:xfrm>
          <a:prstGeom prst="rect">
            <a:avLst/>
          </a:prstGeom>
          <a:noFill/>
        </p:spPr>
        <p:txBody>
          <a:bodyPr wrap="none" rtlCol="0">
            <a:spAutoFit/>
          </a:bodyPr>
          <a:lstStyle/>
          <a:p>
            <a:r>
              <a:rPr lang="cs-CZ" dirty="0" smtClean="0"/>
              <a:t>Jaký prostor je věnován stáří v učebnicích ZŠ a jakým způsobem jsou v nich staří </a:t>
            </a:r>
          </a:p>
          <a:p>
            <a:r>
              <a:rPr lang="cs-CZ" dirty="0" smtClean="0"/>
              <a:t>lidé zobrazováni?</a:t>
            </a:r>
            <a:endParaRPr lang="cs-CZ" dirty="0"/>
          </a:p>
        </p:txBody>
      </p:sp>
      <p:sp>
        <p:nvSpPr>
          <p:cNvPr id="8" name="TextovéPole 7"/>
          <p:cNvSpPr txBox="1"/>
          <p:nvPr/>
        </p:nvSpPr>
        <p:spPr>
          <a:xfrm>
            <a:off x="323528" y="2348880"/>
            <a:ext cx="4642618" cy="461665"/>
          </a:xfrm>
          <a:prstGeom prst="rect">
            <a:avLst/>
          </a:prstGeom>
        </p:spPr>
        <p:style>
          <a:lnRef idx="3">
            <a:schemeClr val="lt1"/>
          </a:lnRef>
          <a:fillRef idx="1">
            <a:schemeClr val="accent1"/>
          </a:fillRef>
          <a:effectRef idx="1">
            <a:schemeClr val="accent1"/>
          </a:effectRef>
          <a:fontRef idx="minor">
            <a:schemeClr val="lt1"/>
          </a:fontRef>
        </p:style>
        <p:txBody>
          <a:bodyPr wrap="none" rtlCol="0">
            <a:spAutoFit/>
          </a:bodyPr>
          <a:lstStyle/>
          <a:p>
            <a:r>
              <a:rPr lang="cs-CZ" sz="2400" dirty="0" smtClean="0">
                <a:latin typeface="Times New Roman" pitchFamily="18" charset="0"/>
                <a:cs typeface="Times New Roman" pitchFamily="18" charset="0"/>
              </a:rPr>
              <a:t>1. Stanovení výzkumného problému</a:t>
            </a:r>
            <a:endParaRPr lang="cs-CZ" sz="2400" dirty="0">
              <a:latin typeface="Times New Roman" pitchFamily="18" charset="0"/>
              <a:cs typeface="Times New Roman" pitchFamily="18" charset="0"/>
            </a:endParaRPr>
          </a:p>
        </p:txBody>
      </p:sp>
      <p:sp>
        <p:nvSpPr>
          <p:cNvPr id="9" name="TextovéPole 12"/>
          <p:cNvSpPr txBox="1">
            <a:spLocks noChangeArrowheads="1"/>
          </p:cNvSpPr>
          <p:nvPr/>
        </p:nvSpPr>
        <p:spPr bwMode="auto">
          <a:xfrm>
            <a:off x="179512" y="6268392"/>
            <a:ext cx="2574166" cy="369332"/>
          </a:xfrm>
          <a:prstGeom prst="rect">
            <a:avLst/>
          </a:prstGeom>
          <a:noFill/>
          <a:ln w="9525">
            <a:noFill/>
            <a:miter lim="800000"/>
            <a:headEnd/>
            <a:tailEnd/>
          </a:ln>
        </p:spPr>
        <p:txBody>
          <a:bodyPr wrap="none">
            <a:spAutoFit/>
          </a:bodyPr>
          <a:lstStyle/>
          <a:p>
            <a:r>
              <a:rPr lang="cs-CZ" dirty="0" smtClean="0">
                <a:latin typeface="Perpetua" pitchFamily="18" charset="0"/>
              </a:rPr>
              <a:t>Mgr. Vlastimil Chytrý, Ph.D.</a:t>
            </a:r>
            <a:endParaRPr lang="cs-CZ" dirty="0">
              <a:latin typeface="Perpetua" pitchFamily="18" charset="0"/>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aoblený obdélník 3"/>
          <p:cNvSpPr/>
          <p:nvPr/>
        </p:nvSpPr>
        <p:spPr>
          <a:xfrm>
            <a:off x="0" y="620688"/>
            <a:ext cx="9144000" cy="1296144"/>
          </a:xfrm>
          <a:prstGeom prst="roundRect">
            <a:avLst/>
          </a:prstGeom>
          <a:solidFill>
            <a:schemeClr val="accent1">
              <a:lumMod val="60000"/>
              <a:lumOff val="40000"/>
            </a:schemeClr>
          </a:solidFill>
          <a:effectLst>
            <a:innerShdw blurRad="63500" dist="50800" dir="2700000">
              <a:prstClr val="black">
                <a:alpha val="50000"/>
              </a:prstClr>
            </a:innerShdw>
          </a:effectLst>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sz="4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Analýza dokumentů</a:t>
            </a:r>
            <a:endParaRPr lang="cs-CZ" sz="4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endParaRPr>
          </a:p>
        </p:txBody>
      </p:sp>
      <p:sp>
        <p:nvSpPr>
          <p:cNvPr id="11" name="Obdélník 10"/>
          <p:cNvSpPr/>
          <p:nvPr/>
        </p:nvSpPr>
        <p:spPr>
          <a:xfrm>
            <a:off x="0" y="6309320"/>
            <a:ext cx="9144000" cy="288032"/>
          </a:xfrm>
          <a:prstGeom prst="rect">
            <a:avLst/>
          </a:prstGeom>
          <a:solidFill>
            <a:schemeClr val="accent1">
              <a:lumMod val="60000"/>
              <a:lumOff val="40000"/>
            </a:schemeClr>
          </a:solidFill>
          <a:scene3d>
            <a:camera prst="orthographicFront"/>
            <a:lightRig rig="morning" dir="t"/>
          </a:scene3d>
          <a:sp3d prstMaterial="flat">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4341" name="TextovéPole 12"/>
          <p:cNvSpPr txBox="1">
            <a:spLocks noChangeArrowheads="1"/>
          </p:cNvSpPr>
          <p:nvPr/>
        </p:nvSpPr>
        <p:spPr bwMode="auto">
          <a:xfrm>
            <a:off x="5580063" y="6237288"/>
            <a:ext cx="3194050" cy="369887"/>
          </a:xfrm>
          <a:prstGeom prst="rect">
            <a:avLst/>
          </a:prstGeom>
          <a:noFill/>
          <a:ln w="9525">
            <a:noFill/>
            <a:miter lim="800000"/>
            <a:headEnd/>
            <a:tailEnd/>
          </a:ln>
        </p:spPr>
        <p:txBody>
          <a:bodyPr wrap="none">
            <a:spAutoFit/>
          </a:bodyPr>
          <a:lstStyle/>
          <a:p>
            <a:r>
              <a:rPr lang="cs-CZ">
                <a:latin typeface="Perpetua" pitchFamily="18" charset="0"/>
              </a:rPr>
              <a:t>Univerzita Jana Evangelisty Purkyně</a:t>
            </a:r>
          </a:p>
        </p:txBody>
      </p:sp>
      <p:sp>
        <p:nvSpPr>
          <p:cNvPr id="6" name="TextovéPole 5"/>
          <p:cNvSpPr txBox="1"/>
          <p:nvPr/>
        </p:nvSpPr>
        <p:spPr>
          <a:xfrm>
            <a:off x="323528" y="2348880"/>
            <a:ext cx="4437433" cy="461665"/>
          </a:xfrm>
          <a:prstGeom prst="rect">
            <a:avLst/>
          </a:prstGeom>
        </p:spPr>
        <p:style>
          <a:lnRef idx="3">
            <a:schemeClr val="lt1"/>
          </a:lnRef>
          <a:fillRef idx="1">
            <a:schemeClr val="accent1"/>
          </a:fillRef>
          <a:effectRef idx="1">
            <a:schemeClr val="accent1"/>
          </a:effectRef>
          <a:fontRef idx="minor">
            <a:schemeClr val="lt1"/>
          </a:fontRef>
        </p:style>
        <p:txBody>
          <a:bodyPr wrap="none" rtlCol="0">
            <a:spAutoFit/>
          </a:bodyPr>
          <a:lstStyle/>
          <a:p>
            <a:r>
              <a:rPr lang="pl-PL" sz="2400" dirty="0" smtClean="0">
                <a:latin typeface="Times New Roman" pitchFamily="18" charset="0"/>
                <a:cs typeface="Times New Roman" pitchFamily="18" charset="0"/>
              </a:rPr>
              <a:t>2. Rozhodnutí o populaci a vzorku</a:t>
            </a:r>
            <a:endParaRPr lang="cs-CZ" sz="2400" dirty="0">
              <a:latin typeface="Times New Roman" pitchFamily="18" charset="0"/>
              <a:cs typeface="Times New Roman" pitchFamily="18" charset="0"/>
            </a:endParaRPr>
          </a:p>
        </p:txBody>
      </p:sp>
      <p:sp>
        <p:nvSpPr>
          <p:cNvPr id="7" name="TextovéPole 6"/>
          <p:cNvSpPr txBox="1"/>
          <p:nvPr/>
        </p:nvSpPr>
        <p:spPr>
          <a:xfrm>
            <a:off x="251520" y="3140968"/>
            <a:ext cx="8712968" cy="923330"/>
          </a:xfrm>
          <a:prstGeom prst="rect">
            <a:avLst/>
          </a:prstGeom>
          <a:noFill/>
        </p:spPr>
        <p:txBody>
          <a:bodyPr wrap="square" rtlCol="0">
            <a:spAutoFit/>
          </a:bodyPr>
          <a:lstStyle/>
          <a:p>
            <a:r>
              <a:rPr lang="cs-CZ" dirty="0" smtClean="0"/>
              <a:t>Pokud například chceme zkoumat určitý časopis, musíme se rozhodnout, zda jsme schopni zanalyzovat všechny ročníky nebo zda bude třeba z časových a finančních důvodů vybrat jen některé.</a:t>
            </a:r>
            <a:endParaRPr lang="cs-CZ" dirty="0"/>
          </a:p>
        </p:txBody>
      </p:sp>
      <p:sp>
        <p:nvSpPr>
          <p:cNvPr id="8" name="TextovéPole 7"/>
          <p:cNvSpPr txBox="1"/>
          <p:nvPr/>
        </p:nvSpPr>
        <p:spPr>
          <a:xfrm>
            <a:off x="251520" y="4365104"/>
            <a:ext cx="2903359" cy="369332"/>
          </a:xfrm>
          <a:prstGeom prst="rect">
            <a:avLst/>
          </a:prstGeom>
          <a:noFill/>
        </p:spPr>
        <p:txBody>
          <a:bodyPr wrap="none" rtlCol="0">
            <a:spAutoFit/>
          </a:bodyPr>
          <a:lstStyle/>
          <a:p>
            <a:r>
              <a:rPr lang="cs-CZ" dirty="0" smtClean="0"/>
              <a:t>Chceme konkrétní články?</a:t>
            </a:r>
            <a:endParaRPr lang="cs-CZ" dirty="0"/>
          </a:p>
        </p:txBody>
      </p:sp>
      <p:sp>
        <p:nvSpPr>
          <p:cNvPr id="9" name="TextovéPole 8"/>
          <p:cNvSpPr txBox="1"/>
          <p:nvPr/>
        </p:nvSpPr>
        <p:spPr>
          <a:xfrm>
            <a:off x="251520" y="4941168"/>
            <a:ext cx="3967753" cy="369332"/>
          </a:xfrm>
          <a:prstGeom prst="rect">
            <a:avLst/>
          </a:prstGeom>
          <a:noFill/>
        </p:spPr>
        <p:txBody>
          <a:bodyPr wrap="none" rtlCol="0">
            <a:spAutoFit/>
          </a:bodyPr>
          <a:lstStyle/>
          <a:p>
            <a:r>
              <a:rPr lang="cs-CZ" dirty="0" smtClean="0"/>
              <a:t>Chceme pouze články psané ženou?</a:t>
            </a:r>
            <a:endParaRPr lang="cs-CZ" dirty="0"/>
          </a:p>
        </p:txBody>
      </p:sp>
      <p:sp>
        <p:nvSpPr>
          <p:cNvPr id="10" name="TextovéPole 12"/>
          <p:cNvSpPr txBox="1">
            <a:spLocks noChangeArrowheads="1"/>
          </p:cNvSpPr>
          <p:nvPr/>
        </p:nvSpPr>
        <p:spPr bwMode="auto">
          <a:xfrm>
            <a:off x="179512" y="6268392"/>
            <a:ext cx="2574166" cy="369332"/>
          </a:xfrm>
          <a:prstGeom prst="rect">
            <a:avLst/>
          </a:prstGeom>
          <a:noFill/>
          <a:ln w="9525">
            <a:noFill/>
            <a:miter lim="800000"/>
            <a:headEnd/>
            <a:tailEnd/>
          </a:ln>
        </p:spPr>
        <p:txBody>
          <a:bodyPr wrap="none">
            <a:spAutoFit/>
          </a:bodyPr>
          <a:lstStyle/>
          <a:p>
            <a:r>
              <a:rPr lang="cs-CZ" dirty="0" smtClean="0">
                <a:latin typeface="Perpetua" pitchFamily="18" charset="0"/>
              </a:rPr>
              <a:t>Mgr. Vlastimil Chytrý, Ph.D.</a:t>
            </a:r>
            <a:endParaRPr lang="cs-CZ" dirty="0">
              <a:latin typeface="Perpetua" pitchFamily="18" charset="0"/>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1000"/>
                                        <p:tgtEl>
                                          <p:spTgt spid="9"/>
                                        </p:tgtEl>
                                      </p:cBhvr>
                                    </p:animEffect>
                                    <p:anim calcmode="lin" valueType="num">
                                      <p:cBhvr>
                                        <p:cTn id="29" dur="1000" fill="hold"/>
                                        <p:tgtEl>
                                          <p:spTgt spid="9"/>
                                        </p:tgtEl>
                                        <p:attrNameLst>
                                          <p:attrName>ppt_x</p:attrName>
                                        </p:attrNameLst>
                                      </p:cBhvr>
                                      <p:tavLst>
                                        <p:tav tm="0">
                                          <p:val>
                                            <p:strVal val="#ppt_x"/>
                                          </p:val>
                                        </p:tav>
                                        <p:tav tm="100000">
                                          <p:val>
                                            <p:strVal val="#ppt_x"/>
                                          </p:val>
                                        </p:tav>
                                      </p:tavLst>
                                    </p:anim>
                                    <p:anim calcmode="lin" valueType="num">
                                      <p:cBhvr>
                                        <p:cTn id="30"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8" grpId="0"/>
      <p:bldP spid="9"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aoblený obdélník 3"/>
          <p:cNvSpPr/>
          <p:nvPr/>
        </p:nvSpPr>
        <p:spPr>
          <a:xfrm>
            <a:off x="0" y="620688"/>
            <a:ext cx="9144000" cy="1296144"/>
          </a:xfrm>
          <a:prstGeom prst="roundRect">
            <a:avLst/>
          </a:prstGeom>
          <a:solidFill>
            <a:schemeClr val="accent1">
              <a:lumMod val="60000"/>
              <a:lumOff val="40000"/>
            </a:schemeClr>
          </a:solidFill>
          <a:effectLst>
            <a:innerShdw blurRad="63500" dist="50800" dir="2700000">
              <a:prstClr val="black">
                <a:alpha val="50000"/>
              </a:prstClr>
            </a:innerShdw>
          </a:effectLst>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sz="4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Analýza dokumentů</a:t>
            </a:r>
            <a:endParaRPr lang="cs-CZ" sz="4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endParaRPr>
          </a:p>
        </p:txBody>
      </p:sp>
      <p:sp>
        <p:nvSpPr>
          <p:cNvPr id="11" name="Obdélník 10"/>
          <p:cNvSpPr/>
          <p:nvPr/>
        </p:nvSpPr>
        <p:spPr>
          <a:xfrm>
            <a:off x="0" y="6309320"/>
            <a:ext cx="9144000" cy="288032"/>
          </a:xfrm>
          <a:prstGeom prst="rect">
            <a:avLst/>
          </a:prstGeom>
          <a:solidFill>
            <a:schemeClr val="accent1">
              <a:lumMod val="60000"/>
              <a:lumOff val="40000"/>
            </a:schemeClr>
          </a:solidFill>
          <a:scene3d>
            <a:camera prst="orthographicFront"/>
            <a:lightRig rig="morning" dir="t"/>
          </a:scene3d>
          <a:sp3d prstMaterial="flat">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4341" name="TextovéPole 12"/>
          <p:cNvSpPr txBox="1">
            <a:spLocks noChangeArrowheads="1"/>
          </p:cNvSpPr>
          <p:nvPr/>
        </p:nvSpPr>
        <p:spPr bwMode="auto">
          <a:xfrm>
            <a:off x="5580063" y="6237288"/>
            <a:ext cx="3194050" cy="369887"/>
          </a:xfrm>
          <a:prstGeom prst="rect">
            <a:avLst/>
          </a:prstGeom>
          <a:noFill/>
          <a:ln w="9525">
            <a:noFill/>
            <a:miter lim="800000"/>
            <a:headEnd/>
            <a:tailEnd/>
          </a:ln>
        </p:spPr>
        <p:txBody>
          <a:bodyPr wrap="none">
            <a:spAutoFit/>
          </a:bodyPr>
          <a:lstStyle/>
          <a:p>
            <a:r>
              <a:rPr lang="cs-CZ">
                <a:latin typeface="Perpetua" pitchFamily="18" charset="0"/>
              </a:rPr>
              <a:t>Univerzita Jana Evangelisty Purkyně</a:t>
            </a:r>
          </a:p>
        </p:txBody>
      </p:sp>
      <p:sp>
        <p:nvSpPr>
          <p:cNvPr id="6" name="TextovéPole 5"/>
          <p:cNvSpPr txBox="1"/>
          <p:nvPr/>
        </p:nvSpPr>
        <p:spPr>
          <a:xfrm>
            <a:off x="179512" y="2132856"/>
            <a:ext cx="6840334" cy="461665"/>
          </a:xfrm>
          <a:prstGeom prst="rect">
            <a:avLst/>
          </a:prstGeom>
        </p:spPr>
        <p:style>
          <a:lnRef idx="3">
            <a:schemeClr val="lt1"/>
          </a:lnRef>
          <a:fillRef idx="1">
            <a:schemeClr val="accent1"/>
          </a:fillRef>
          <a:effectRef idx="1">
            <a:schemeClr val="accent1"/>
          </a:effectRef>
          <a:fontRef idx="minor">
            <a:schemeClr val="lt1"/>
          </a:fontRef>
        </p:style>
        <p:txBody>
          <a:bodyPr wrap="none" rtlCol="0">
            <a:spAutoFit/>
          </a:bodyPr>
          <a:lstStyle/>
          <a:p>
            <a:r>
              <a:rPr lang="cs-CZ" sz="2400" dirty="0" smtClean="0">
                <a:latin typeface="Times New Roman" pitchFamily="18" charset="0"/>
                <a:cs typeface="Times New Roman" pitchFamily="18" charset="0"/>
              </a:rPr>
              <a:t>3. Stanovení, vymezení a definice analytické jednotky</a:t>
            </a:r>
            <a:endParaRPr lang="cs-CZ" sz="2400" dirty="0">
              <a:latin typeface="Times New Roman" pitchFamily="18" charset="0"/>
              <a:cs typeface="Times New Roman" pitchFamily="18" charset="0"/>
            </a:endParaRPr>
          </a:p>
        </p:txBody>
      </p:sp>
      <p:sp>
        <p:nvSpPr>
          <p:cNvPr id="7" name="TextovéPole 6"/>
          <p:cNvSpPr txBox="1"/>
          <p:nvPr/>
        </p:nvSpPr>
        <p:spPr>
          <a:xfrm>
            <a:off x="179512" y="2852936"/>
            <a:ext cx="8417689" cy="923330"/>
          </a:xfrm>
          <a:prstGeom prst="rect">
            <a:avLst/>
          </a:prstGeom>
          <a:noFill/>
        </p:spPr>
        <p:txBody>
          <a:bodyPr wrap="none" rtlCol="0">
            <a:spAutoFit/>
          </a:bodyPr>
          <a:lstStyle/>
          <a:p>
            <a:r>
              <a:rPr lang="cs-CZ" dirty="0" smtClean="0"/>
              <a:t>Analytickou jednotkou může být v případě časopisů či tiskových periodik nadpis, </a:t>
            </a:r>
          </a:p>
          <a:p>
            <a:r>
              <a:rPr lang="cs-CZ" dirty="0" smtClean="0"/>
              <a:t>abstrakt, článek, reklama, fotografie, úvodní odstavec apod. Závisí na nás, kde </a:t>
            </a:r>
          </a:p>
          <a:p>
            <a:r>
              <a:rPr lang="cs-CZ" dirty="0" smtClean="0"/>
              <a:t>určíme její začátek a konec.</a:t>
            </a:r>
            <a:endParaRPr lang="cs-CZ" dirty="0"/>
          </a:p>
        </p:txBody>
      </p:sp>
      <p:sp>
        <p:nvSpPr>
          <p:cNvPr id="8" name="TextovéPole 7"/>
          <p:cNvSpPr txBox="1"/>
          <p:nvPr/>
        </p:nvSpPr>
        <p:spPr>
          <a:xfrm>
            <a:off x="107504" y="3861048"/>
            <a:ext cx="6981463" cy="369332"/>
          </a:xfrm>
          <a:prstGeom prst="rect">
            <a:avLst/>
          </a:prstGeom>
          <a:noFill/>
        </p:spPr>
        <p:txBody>
          <a:bodyPr wrap="none" rtlCol="0">
            <a:spAutoFit/>
          </a:bodyPr>
          <a:lstStyle/>
          <a:p>
            <a:r>
              <a:rPr lang="cs-CZ" dirty="0" smtClean="0"/>
              <a:t>Tato jednotka musí být jednoduše odlišitelná bez formálních kritérií</a:t>
            </a:r>
            <a:endParaRPr lang="cs-CZ" dirty="0"/>
          </a:p>
        </p:txBody>
      </p:sp>
      <p:sp>
        <p:nvSpPr>
          <p:cNvPr id="9" name="TextovéPole 8"/>
          <p:cNvSpPr txBox="1"/>
          <p:nvPr/>
        </p:nvSpPr>
        <p:spPr>
          <a:xfrm>
            <a:off x="179512" y="4437112"/>
            <a:ext cx="4152740" cy="461665"/>
          </a:xfrm>
          <a:prstGeom prst="rect">
            <a:avLst/>
          </a:prstGeom>
        </p:spPr>
        <p:style>
          <a:lnRef idx="3">
            <a:schemeClr val="lt1"/>
          </a:lnRef>
          <a:fillRef idx="1">
            <a:schemeClr val="accent1"/>
          </a:fillRef>
          <a:effectRef idx="1">
            <a:schemeClr val="accent1"/>
          </a:effectRef>
          <a:fontRef idx="minor">
            <a:schemeClr val="lt1"/>
          </a:fontRef>
        </p:style>
        <p:txBody>
          <a:bodyPr wrap="none" rtlCol="0">
            <a:spAutoFit/>
          </a:bodyPr>
          <a:lstStyle/>
          <a:p>
            <a:r>
              <a:rPr lang="cs-CZ" sz="2400" dirty="0" smtClean="0"/>
              <a:t>4. Vymezení klíčových proměnných</a:t>
            </a:r>
            <a:endParaRPr lang="cs-CZ" sz="2400" dirty="0"/>
          </a:p>
        </p:txBody>
      </p:sp>
      <p:sp>
        <p:nvSpPr>
          <p:cNvPr id="10" name="TextovéPole 9"/>
          <p:cNvSpPr txBox="1"/>
          <p:nvPr/>
        </p:nvSpPr>
        <p:spPr>
          <a:xfrm>
            <a:off x="107504" y="5229200"/>
            <a:ext cx="8840882" cy="923330"/>
          </a:xfrm>
          <a:prstGeom prst="rect">
            <a:avLst/>
          </a:prstGeom>
          <a:noFill/>
        </p:spPr>
        <p:txBody>
          <a:bodyPr wrap="none" rtlCol="0">
            <a:spAutoFit/>
          </a:bodyPr>
          <a:lstStyle/>
          <a:p>
            <a:r>
              <a:rPr lang="cs-CZ" dirty="0" smtClean="0"/>
              <a:t>Např. nás zajímají nejčastější témata článků v časopise a nejproduktivnější autoři </a:t>
            </a:r>
          </a:p>
          <a:p>
            <a:r>
              <a:rPr lang="cs-CZ" dirty="0" smtClean="0"/>
              <a:t>určitého časopisu. Naše proměnné, které chceme měřit, budou tedy pravděpodobně </a:t>
            </a:r>
          </a:p>
          <a:p>
            <a:r>
              <a:rPr lang="cs-CZ" dirty="0" smtClean="0"/>
              <a:t>znít: </a:t>
            </a:r>
            <a:r>
              <a:rPr lang="cs-CZ" b="1" dirty="0" smtClean="0"/>
              <a:t>článek, téma, autor, rozsah článku.</a:t>
            </a:r>
            <a:endParaRPr lang="cs-CZ" b="1" dirty="0"/>
          </a:p>
        </p:txBody>
      </p:sp>
      <p:sp>
        <p:nvSpPr>
          <p:cNvPr id="12" name="TextovéPole 12"/>
          <p:cNvSpPr txBox="1">
            <a:spLocks noChangeArrowheads="1"/>
          </p:cNvSpPr>
          <p:nvPr/>
        </p:nvSpPr>
        <p:spPr bwMode="auto">
          <a:xfrm>
            <a:off x="179512" y="6268392"/>
            <a:ext cx="2574166" cy="369332"/>
          </a:xfrm>
          <a:prstGeom prst="rect">
            <a:avLst/>
          </a:prstGeom>
          <a:noFill/>
          <a:ln w="9525">
            <a:noFill/>
            <a:miter lim="800000"/>
            <a:headEnd/>
            <a:tailEnd/>
          </a:ln>
        </p:spPr>
        <p:txBody>
          <a:bodyPr wrap="none">
            <a:spAutoFit/>
          </a:bodyPr>
          <a:lstStyle/>
          <a:p>
            <a:r>
              <a:rPr lang="cs-CZ" dirty="0" smtClean="0">
                <a:latin typeface="Perpetua" pitchFamily="18" charset="0"/>
              </a:rPr>
              <a:t>Mgr. Vlastimil Chytrý, Ph.D.</a:t>
            </a:r>
            <a:endParaRPr lang="cs-CZ" dirty="0">
              <a:latin typeface="Perpetua" pitchFamily="18" charset="0"/>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1000"/>
                                        <p:tgtEl>
                                          <p:spTgt spid="9"/>
                                        </p:tgtEl>
                                      </p:cBhvr>
                                    </p:animEffect>
                                    <p:anim calcmode="lin" valueType="num">
                                      <p:cBhvr>
                                        <p:cTn id="29" dur="1000" fill="hold"/>
                                        <p:tgtEl>
                                          <p:spTgt spid="9"/>
                                        </p:tgtEl>
                                        <p:attrNameLst>
                                          <p:attrName>ppt_x</p:attrName>
                                        </p:attrNameLst>
                                      </p:cBhvr>
                                      <p:tavLst>
                                        <p:tav tm="0">
                                          <p:val>
                                            <p:strVal val="#ppt_x"/>
                                          </p:val>
                                        </p:tav>
                                        <p:tav tm="100000">
                                          <p:val>
                                            <p:strVal val="#ppt_x"/>
                                          </p:val>
                                        </p:tav>
                                      </p:tavLst>
                                    </p:anim>
                                    <p:anim calcmode="lin" valueType="num">
                                      <p:cBhvr>
                                        <p:cTn id="30"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fade">
                                      <p:cBhvr>
                                        <p:cTn id="35" dur="1000"/>
                                        <p:tgtEl>
                                          <p:spTgt spid="10"/>
                                        </p:tgtEl>
                                      </p:cBhvr>
                                    </p:animEffect>
                                    <p:anim calcmode="lin" valueType="num">
                                      <p:cBhvr>
                                        <p:cTn id="36" dur="1000" fill="hold"/>
                                        <p:tgtEl>
                                          <p:spTgt spid="10"/>
                                        </p:tgtEl>
                                        <p:attrNameLst>
                                          <p:attrName>ppt_x</p:attrName>
                                        </p:attrNameLst>
                                      </p:cBhvr>
                                      <p:tavLst>
                                        <p:tav tm="0">
                                          <p:val>
                                            <p:strVal val="#ppt_x"/>
                                          </p:val>
                                        </p:tav>
                                        <p:tav tm="100000">
                                          <p:val>
                                            <p:strVal val="#ppt_x"/>
                                          </p:val>
                                        </p:tav>
                                      </p:tavLst>
                                    </p:anim>
                                    <p:anim calcmode="lin" valueType="num">
                                      <p:cBhvr>
                                        <p:cTn id="37"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8" grpId="0"/>
      <p:bldP spid="9" grpId="0" animBg="1"/>
      <p:bldP spid="10"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aoblený obdélník 3"/>
          <p:cNvSpPr/>
          <p:nvPr/>
        </p:nvSpPr>
        <p:spPr>
          <a:xfrm>
            <a:off x="0" y="620688"/>
            <a:ext cx="9144000" cy="1296144"/>
          </a:xfrm>
          <a:prstGeom prst="roundRect">
            <a:avLst/>
          </a:prstGeom>
          <a:solidFill>
            <a:schemeClr val="accent1">
              <a:lumMod val="60000"/>
              <a:lumOff val="40000"/>
            </a:schemeClr>
          </a:solidFill>
          <a:effectLst>
            <a:innerShdw blurRad="63500" dist="50800" dir="2700000">
              <a:prstClr val="black">
                <a:alpha val="50000"/>
              </a:prstClr>
            </a:innerShdw>
          </a:effectLst>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sz="4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Analýza dokumentů</a:t>
            </a:r>
            <a:endParaRPr lang="cs-CZ" sz="4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endParaRPr>
          </a:p>
        </p:txBody>
      </p:sp>
      <p:sp>
        <p:nvSpPr>
          <p:cNvPr id="11" name="Obdélník 10"/>
          <p:cNvSpPr/>
          <p:nvPr/>
        </p:nvSpPr>
        <p:spPr>
          <a:xfrm>
            <a:off x="0" y="6309320"/>
            <a:ext cx="9144000" cy="288032"/>
          </a:xfrm>
          <a:prstGeom prst="rect">
            <a:avLst/>
          </a:prstGeom>
          <a:solidFill>
            <a:schemeClr val="accent1">
              <a:lumMod val="60000"/>
              <a:lumOff val="40000"/>
            </a:schemeClr>
          </a:solidFill>
          <a:scene3d>
            <a:camera prst="orthographicFront"/>
            <a:lightRig rig="morning" dir="t"/>
          </a:scene3d>
          <a:sp3d prstMaterial="flat">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4341" name="TextovéPole 12"/>
          <p:cNvSpPr txBox="1">
            <a:spLocks noChangeArrowheads="1"/>
          </p:cNvSpPr>
          <p:nvPr/>
        </p:nvSpPr>
        <p:spPr bwMode="auto">
          <a:xfrm>
            <a:off x="5580063" y="6237288"/>
            <a:ext cx="3194050" cy="369887"/>
          </a:xfrm>
          <a:prstGeom prst="rect">
            <a:avLst/>
          </a:prstGeom>
          <a:noFill/>
          <a:ln w="9525">
            <a:noFill/>
            <a:miter lim="800000"/>
            <a:headEnd/>
            <a:tailEnd/>
          </a:ln>
        </p:spPr>
        <p:txBody>
          <a:bodyPr wrap="none">
            <a:spAutoFit/>
          </a:bodyPr>
          <a:lstStyle/>
          <a:p>
            <a:r>
              <a:rPr lang="cs-CZ">
                <a:latin typeface="Perpetua" pitchFamily="18" charset="0"/>
              </a:rPr>
              <a:t>Univerzita Jana Evangelisty Purkyně</a:t>
            </a:r>
          </a:p>
        </p:txBody>
      </p:sp>
      <p:sp>
        <p:nvSpPr>
          <p:cNvPr id="6" name="TextovéPole 5"/>
          <p:cNvSpPr txBox="1"/>
          <p:nvPr/>
        </p:nvSpPr>
        <p:spPr>
          <a:xfrm>
            <a:off x="395536" y="2204864"/>
            <a:ext cx="4615366" cy="461665"/>
          </a:xfrm>
          <a:prstGeom prst="rect">
            <a:avLst/>
          </a:prstGeom>
        </p:spPr>
        <p:style>
          <a:lnRef idx="3">
            <a:schemeClr val="lt1"/>
          </a:lnRef>
          <a:fillRef idx="1">
            <a:schemeClr val="accent1"/>
          </a:fillRef>
          <a:effectRef idx="1">
            <a:schemeClr val="accent1"/>
          </a:effectRef>
          <a:fontRef idx="minor">
            <a:schemeClr val="lt1"/>
          </a:fontRef>
        </p:style>
        <p:txBody>
          <a:bodyPr wrap="none" rtlCol="0">
            <a:spAutoFit/>
          </a:bodyPr>
          <a:lstStyle/>
          <a:p>
            <a:r>
              <a:rPr lang="cs-CZ" sz="2400" dirty="0" smtClean="0">
                <a:latin typeface="Times New Roman" pitchFamily="18" charset="0"/>
                <a:cs typeface="Times New Roman" pitchFamily="18" charset="0"/>
              </a:rPr>
              <a:t>5. Operacionalizace + kódovací klíč</a:t>
            </a:r>
            <a:endParaRPr lang="cs-CZ" sz="2400" dirty="0">
              <a:latin typeface="Times New Roman" pitchFamily="18" charset="0"/>
              <a:cs typeface="Times New Roman" pitchFamily="18" charset="0"/>
            </a:endParaRPr>
          </a:p>
        </p:txBody>
      </p:sp>
      <p:sp>
        <p:nvSpPr>
          <p:cNvPr id="7" name="TextovéPole 6"/>
          <p:cNvSpPr txBox="1"/>
          <p:nvPr/>
        </p:nvSpPr>
        <p:spPr>
          <a:xfrm>
            <a:off x="179512" y="2996952"/>
            <a:ext cx="3920689" cy="369332"/>
          </a:xfrm>
          <a:prstGeom prst="rect">
            <a:avLst/>
          </a:prstGeom>
          <a:noFill/>
        </p:spPr>
        <p:txBody>
          <a:bodyPr wrap="none" rtlCol="0">
            <a:spAutoFit/>
          </a:bodyPr>
          <a:lstStyle/>
          <a:p>
            <a:r>
              <a:rPr lang="cs-CZ" dirty="0" smtClean="0"/>
              <a:t>Vymezení konkrétních proměnných. </a:t>
            </a:r>
            <a:endParaRPr lang="cs-CZ" dirty="0"/>
          </a:p>
        </p:txBody>
      </p:sp>
      <p:sp>
        <p:nvSpPr>
          <p:cNvPr id="8" name="TextovéPole 7"/>
          <p:cNvSpPr txBox="1"/>
          <p:nvPr/>
        </p:nvSpPr>
        <p:spPr>
          <a:xfrm>
            <a:off x="251520" y="3645024"/>
            <a:ext cx="5673348" cy="369332"/>
          </a:xfrm>
          <a:prstGeom prst="rect">
            <a:avLst/>
          </a:prstGeom>
          <a:noFill/>
        </p:spPr>
        <p:txBody>
          <a:bodyPr wrap="none" rtlCol="0">
            <a:spAutoFit/>
          </a:bodyPr>
          <a:lstStyle/>
          <a:p>
            <a:r>
              <a:rPr lang="cs-CZ" dirty="0" smtClean="0"/>
              <a:t>Příklad z kódovacího klíče může vypadat následovně:</a:t>
            </a:r>
            <a:endParaRPr lang="cs-CZ" dirty="0"/>
          </a:p>
        </p:txBody>
      </p:sp>
      <p:sp>
        <p:nvSpPr>
          <p:cNvPr id="9" name="TextovéPole 8"/>
          <p:cNvSpPr txBox="1"/>
          <p:nvPr/>
        </p:nvSpPr>
        <p:spPr>
          <a:xfrm>
            <a:off x="179512" y="4221088"/>
            <a:ext cx="8747972" cy="1200329"/>
          </a:xfrm>
          <a:prstGeom prst="rect">
            <a:avLst/>
          </a:prstGeom>
          <a:noFill/>
        </p:spPr>
        <p:txBody>
          <a:bodyPr wrap="none" rtlCol="0">
            <a:spAutoFit/>
          </a:bodyPr>
          <a:lstStyle/>
          <a:p>
            <a:r>
              <a:rPr lang="cs-CZ" dirty="0" smtClean="0"/>
              <a:t>AJ je každý text, který má identifikovatelný začátek a konec. AJ je každý článek, </a:t>
            </a:r>
          </a:p>
          <a:p>
            <a:r>
              <a:rPr lang="cs-CZ" dirty="0" smtClean="0"/>
              <a:t>recenze, anotace, zpráva, oznámení, výzva čtenářům. Jestliže v časopise vyšla </a:t>
            </a:r>
          </a:p>
          <a:p>
            <a:r>
              <a:rPr lang="cs-CZ" dirty="0" smtClean="0"/>
              <a:t>nějaká stať či jiný delší text na pokračování, každý díl je samostatnou AJ s vlastním </a:t>
            </a:r>
          </a:p>
          <a:p>
            <a:r>
              <a:rPr lang="cs-CZ" dirty="0" smtClean="0"/>
              <a:t>číslem.</a:t>
            </a:r>
            <a:endParaRPr lang="cs-CZ" dirty="0"/>
          </a:p>
        </p:txBody>
      </p:sp>
      <p:sp>
        <p:nvSpPr>
          <p:cNvPr id="10" name="TextovéPole 9"/>
          <p:cNvSpPr txBox="1"/>
          <p:nvPr/>
        </p:nvSpPr>
        <p:spPr>
          <a:xfrm>
            <a:off x="5292080" y="5733256"/>
            <a:ext cx="1146468" cy="369332"/>
          </a:xfrm>
          <a:prstGeom prst="rect">
            <a:avLst/>
          </a:prstGeom>
          <a:noFill/>
        </p:spPr>
        <p:txBody>
          <a:bodyPr wrap="none" rtlCol="0">
            <a:spAutoFit/>
          </a:bodyPr>
          <a:lstStyle/>
          <a:p>
            <a:r>
              <a:rPr lang="cs-CZ" dirty="0" smtClean="0"/>
              <a:t>Zdroj </a:t>
            </a:r>
            <a:r>
              <a:rPr lang="cs-CZ" dirty="0" smtClean="0">
                <a:hlinkClick r:id="rId2"/>
              </a:rPr>
              <a:t>zde</a:t>
            </a:r>
            <a:endParaRPr lang="cs-CZ" dirty="0"/>
          </a:p>
        </p:txBody>
      </p:sp>
      <p:sp>
        <p:nvSpPr>
          <p:cNvPr id="12" name="Slunce 11">
            <a:hlinkClick r:id="rId3" action="ppaction://hlinksldjump"/>
          </p:cNvPr>
          <p:cNvSpPr/>
          <p:nvPr/>
        </p:nvSpPr>
        <p:spPr>
          <a:xfrm>
            <a:off x="8100392" y="5301208"/>
            <a:ext cx="899592" cy="936104"/>
          </a:xfrm>
          <a:prstGeom prst="su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3" name="TextovéPole 12"/>
          <p:cNvSpPr txBox="1">
            <a:spLocks noChangeArrowheads="1"/>
          </p:cNvSpPr>
          <p:nvPr/>
        </p:nvSpPr>
        <p:spPr bwMode="auto">
          <a:xfrm>
            <a:off x="179512" y="6268392"/>
            <a:ext cx="2574166" cy="369332"/>
          </a:xfrm>
          <a:prstGeom prst="rect">
            <a:avLst/>
          </a:prstGeom>
          <a:noFill/>
          <a:ln w="9525">
            <a:noFill/>
            <a:miter lim="800000"/>
            <a:headEnd/>
            <a:tailEnd/>
          </a:ln>
        </p:spPr>
        <p:txBody>
          <a:bodyPr wrap="none">
            <a:spAutoFit/>
          </a:bodyPr>
          <a:lstStyle/>
          <a:p>
            <a:r>
              <a:rPr lang="cs-CZ" dirty="0" smtClean="0">
                <a:latin typeface="Perpetua" pitchFamily="18" charset="0"/>
              </a:rPr>
              <a:t>Mgr. Vlastimil Chytrý, Ph.D.</a:t>
            </a:r>
            <a:endParaRPr lang="cs-CZ" dirty="0">
              <a:latin typeface="Perpetua" pitchFamily="18" charset="0"/>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1000"/>
                                        <p:tgtEl>
                                          <p:spTgt spid="9"/>
                                        </p:tgtEl>
                                      </p:cBhvr>
                                    </p:animEffect>
                                    <p:anim calcmode="lin" valueType="num">
                                      <p:cBhvr>
                                        <p:cTn id="29" dur="1000" fill="hold"/>
                                        <p:tgtEl>
                                          <p:spTgt spid="9"/>
                                        </p:tgtEl>
                                        <p:attrNameLst>
                                          <p:attrName>ppt_x</p:attrName>
                                        </p:attrNameLst>
                                      </p:cBhvr>
                                      <p:tavLst>
                                        <p:tav tm="0">
                                          <p:val>
                                            <p:strVal val="#ppt_x"/>
                                          </p:val>
                                        </p:tav>
                                        <p:tav tm="100000">
                                          <p:val>
                                            <p:strVal val="#ppt_x"/>
                                          </p:val>
                                        </p:tav>
                                      </p:tavLst>
                                    </p:anim>
                                    <p:anim calcmode="lin" valueType="num">
                                      <p:cBhvr>
                                        <p:cTn id="30"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fade">
                                      <p:cBhvr>
                                        <p:cTn id="35" dur="1000"/>
                                        <p:tgtEl>
                                          <p:spTgt spid="10"/>
                                        </p:tgtEl>
                                      </p:cBhvr>
                                    </p:animEffect>
                                    <p:anim calcmode="lin" valueType="num">
                                      <p:cBhvr>
                                        <p:cTn id="36" dur="1000" fill="hold"/>
                                        <p:tgtEl>
                                          <p:spTgt spid="10"/>
                                        </p:tgtEl>
                                        <p:attrNameLst>
                                          <p:attrName>ppt_x</p:attrName>
                                        </p:attrNameLst>
                                      </p:cBhvr>
                                      <p:tavLst>
                                        <p:tav tm="0">
                                          <p:val>
                                            <p:strVal val="#ppt_x"/>
                                          </p:val>
                                        </p:tav>
                                        <p:tav tm="100000">
                                          <p:val>
                                            <p:strVal val="#ppt_x"/>
                                          </p:val>
                                        </p:tav>
                                      </p:tavLst>
                                    </p:anim>
                                    <p:anim calcmode="lin" valueType="num">
                                      <p:cBhvr>
                                        <p:cTn id="37"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fade">
                                      <p:cBhvr>
                                        <p:cTn id="42" dur="1000"/>
                                        <p:tgtEl>
                                          <p:spTgt spid="12"/>
                                        </p:tgtEl>
                                      </p:cBhvr>
                                    </p:animEffect>
                                    <p:anim calcmode="lin" valueType="num">
                                      <p:cBhvr>
                                        <p:cTn id="43" dur="1000" fill="hold"/>
                                        <p:tgtEl>
                                          <p:spTgt spid="12"/>
                                        </p:tgtEl>
                                        <p:attrNameLst>
                                          <p:attrName>ppt_x</p:attrName>
                                        </p:attrNameLst>
                                      </p:cBhvr>
                                      <p:tavLst>
                                        <p:tav tm="0">
                                          <p:val>
                                            <p:strVal val="#ppt_x"/>
                                          </p:val>
                                        </p:tav>
                                        <p:tav tm="100000">
                                          <p:val>
                                            <p:strVal val="#ppt_x"/>
                                          </p:val>
                                        </p:tav>
                                      </p:tavLst>
                                    </p:anim>
                                    <p:anim calcmode="lin" valueType="num">
                                      <p:cBhvr>
                                        <p:cTn id="44"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8" grpId="0"/>
      <p:bldP spid="9" grpId="0"/>
      <p:bldP spid="10" grpId="0"/>
      <p:bldP spid="12"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aoblený obdélník 3"/>
          <p:cNvSpPr/>
          <p:nvPr/>
        </p:nvSpPr>
        <p:spPr>
          <a:xfrm>
            <a:off x="0" y="620688"/>
            <a:ext cx="9144000" cy="1296144"/>
          </a:xfrm>
          <a:prstGeom prst="roundRect">
            <a:avLst/>
          </a:prstGeom>
          <a:solidFill>
            <a:schemeClr val="accent1">
              <a:lumMod val="60000"/>
              <a:lumOff val="40000"/>
            </a:schemeClr>
          </a:solidFill>
          <a:effectLst>
            <a:innerShdw blurRad="63500" dist="50800" dir="2700000">
              <a:prstClr val="black">
                <a:alpha val="50000"/>
              </a:prstClr>
            </a:innerShdw>
          </a:effectLst>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Dotazník</a:t>
            </a:r>
            <a:endParaRPr lang="cs-CZ" sz="3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endParaRPr>
          </a:p>
        </p:txBody>
      </p:sp>
      <p:sp>
        <p:nvSpPr>
          <p:cNvPr id="11" name="Obdélník 10"/>
          <p:cNvSpPr/>
          <p:nvPr/>
        </p:nvSpPr>
        <p:spPr>
          <a:xfrm>
            <a:off x="0" y="6309320"/>
            <a:ext cx="9144000" cy="288032"/>
          </a:xfrm>
          <a:prstGeom prst="rect">
            <a:avLst/>
          </a:prstGeom>
          <a:solidFill>
            <a:schemeClr val="accent1">
              <a:lumMod val="60000"/>
              <a:lumOff val="40000"/>
            </a:schemeClr>
          </a:solidFill>
          <a:scene3d>
            <a:camera prst="orthographicFront"/>
            <a:lightRig rig="morning" dir="t"/>
          </a:scene3d>
          <a:sp3d prstMaterial="flat">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4341" name="TextovéPole 12"/>
          <p:cNvSpPr txBox="1">
            <a:spLocks noChangeArrowheads="1"/>
          </p:cNvSpPr>
          <p:nvPr/>
        </p:nvSpPr>
        <p:spPr bwMode="auto">
          <a:xfrm>
            <a:off x="5580063" y="6237288"/>
            <a:ext cx="3194050" cy="369887"/>
          </a:xfrm>
          <a:prstGeom prst="rect">
            <a:avLst/>
          </a:prstGeom>
          <a:noFill/>
          <a:ln w="9525">
            <a:noFill/>
            <a:miter lim="800000"/>
            <a:headEnd/>
            <a:tailEnd/>
          </a:ln>
        </p:spPr>
        <p:txBody>
          <a:bodyPr wrap="none">
            <a:spAutoFit/>
          </a:bodyPr>
          <a:lstStyle/>
          <a:p>
            <a:r>
              <a:rPr lang="cs-CZ">
                <a:latin typeface="Perpetua" pitchFamily="18" charset="0"/>
              </a:rPr>
              <a:t>Univerzita Jana Evangelisty Purkyně</a:t>
            </a:r>
          </a:p>
        </p:txBody>
      </p:sp>
      <p:sp>
        <p:nvSpPr>
          <p:cNvPr id="6" name="TextovéPole 5"/>
          <p:cNvSpPr txBox="1"/>
          <p:nvPr/>
        </p:nvSpPr>
        <p:spPr>
          <a:xfrm>
            <a:off x="251520" y="2204864"/>
            <a:ext cx="8148384" cy="369332"/>
          </a:xfrm>
          <a:prstGeom prst="rect">
            <a:avLst/>
          </a:prstGeom>
          <a:noFill/>
        </p:spPr>
        <p:txBody>
          <a:bodyPr wrap="none" rtlCol="0">
            <a:spAutoFit/>
          </a:bodyPr>
          <a:lstStyle/>
          <a:p>
            <a:r>
              <a:rPr lang="cs-CZ" dirty="0" smtClean="0"/>
              <a:t>Dotazník je snad nejrozšířenější a nejpropracovanější technikou získávání dat.</a:t>
            </a:r>
          </a:p>
        </p:txBody>
      </p:sp>
      <p:sp>
        <p:nvSpPr>
          <p:cNvPr id="7" name="TextovéPole 6"/>
          <p:cNvSpPr txBox="1"/>
          <p:nvPr/>
        </p:nvSpPr>
        <p:spPr>
          <a:xfrm>
            <a:off x="251520" y="2708920"/>
            <a:ext cx="5827236" cy="369332"/>
          </a:xfrm>
          <a:prstGeom prst="rect">
            <a:avLst/>
          </a:prstGeom>
          <a:noFill/>
        </p:spPr>
        <p:txBody>
          <a:bodyPr wrap="none" rtlCol="0">
            <a:spAutoFit/>
          </a:bodyPr>
          <a:lstStyle/>
          <a:p>
            <a:r>
              <a:rPr lang="pl-PL" dirty="0" smtClean="0"/>
              <a:t>Ze všech technik je rozhodně nejméně náročný na čas.</a:t>
            </a:r>
          </a:p>
        </p:txBody>
      </p:sp>
      <p:sp>
        <p:nvSpPr>
          <p:cNvPr id="8" name="TextovéPole 7"/>
          <p:cNvSpPr txBox="1"/>
          <p:nvPr/>
        </p:nvSpPr>
        <p:spPr>
          <a:xfrm>
            <a:off x="251520" y="3140968"/>
            <a:ext cx="4801314" cy="369332"/>
          </a:xfrm>
          <a:prstGeom prst="rect">
            <a:avLst/>
          </a:prstGeom>
          <a:noFill/>
        </p:spPr>
        <p:txBody>
          <a:bodyPr wrap="none" rtlCol="0">
            <a:spAutoFit/>
          </a:bodyPr>
          <a:lstStyle/>
          <a:p>
            <a:r>
              <a:rPr lang="cs-CZ" dirty="0" smtClean="0"/>
              <a:t>Klade malé požadavky na počet výzkumníků.</a:t>
            </a:r>
          </a:p>
        </p:txBody>
      </p:sp>
      <p:sp>
        <p:nvSpPr>
          <p:cNvPr id="9" name="TextovéPole 8"/>
          <p:cNvSpPr txBox="1"/>
          <p:nvPr/>
        </p:nvSpPr>
        <p:spPr>
          <a:xfrm>
            <a:off x="2051720" y="3645024"/>
            <a:ext cx="4631396" cy="400110"/>
          </a:xfrm>
          <a:prstGeom prst="rect">
            <a:avLst/>
          </a:prstGeom>
        </p:spPr>
        <p:style>
          <a:lnRef idx="3">
            <a:schemeClr val="lt1"/>
          </a:lnRef>
          <a:fillRef idx="1">
            <a:schemeClr val="accent1"/>
          </a:fillRef>
          <a:effectRef idx="1">
            <a:schemeClr val="accent1"/>
          </a:effectRef>
          <a:fontRef idx="minor">
            <a:schemeClr val="lt1"/>
          </a:fontRef>
        </p:style>
        <p:txBody>
          <a:bodyPr wrap="none" rtlCol="0">
            <a:spAutoFit/>
          </a:bodyPr>
          <a:lstStyle/>
          <a:p>
            <a:r>
              <a:rPr lang="cs-CZ" sz="2000" dirty="0" smtClean="0">
                <a:latin typeface="Times New Roman" pitchFamily="18" charset="0"/>
                <a:cs typeface="Times New Roman" pitchFamily="18" charset="0"/>
              </a:rPr>
              <a:t>Zmiňte další výhody a nevýhody dotazníku</a:t>
            </a:r>
            <a:endParaRPr lang="cs-CZ" sz="2000" dirty="0">
              <a:latin typeface="Times New Roman" pitchFamily="18" charset="0"/>
              <a:cs typeface="Times New Roman" pitchFamily="18" charset="0"/>
            </a:endParaRPr>
          </a:p>
        </p:txBody>
      </p:sp>
      <p:sp>
        <p:nvSpPr>
          <p:cNvPr id="10" name="TextovéPole 12"/>
          <p:cNvSpPr txBox="1">
            <a:spLocks noChangeArrowheads="1"/>
          </p:cNvSpPr>
          <p:nvPr/>
        </p:nvSpPr>
        <p:spPr bwMode="auto">
          <a:xfrm>
            <a:off x="179512" y="6268392"/>
            <a:ext cx="2574166" cy="369332"/>
          </a:xfrm>
          <a:prstGeom prst="rect">
            <a:avLst/>
          </a:prstGeom>
          <a:noFill/>
          <a:ln w="9525">
            <a:noFill/>
            <a:miter lim="800000"/>
            <a:headEnd/>
            <a:tailEnd/>
          </a:ln>
        </p:spPr>
        <p:txBody>
          <a:bodyPr wrap="none">
            <a:spAutoFit/>
          </a:bodyPr>
          <a:lstStyle/>
          <a:p>
            <a:r>
              <a:rPr lang="cs-CZ" dirty="0" smtClean="0">
                <a:latin typeface="Perpetua" pitchFamily="18" charset="0"/>
              </a:rPr>
              <a:t>Mgr. Vlastimil Chytrý, Ph.D.</a:t>
            </a:r>
            <a:endParaRPr lang="cs-CZ" dirty="0">
              <a:latin typeface="Perpetua" pitchFamily="18" charset="0"/>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1000"/>
                                        <p:tgtEl>
                                          <p:spTgt spid="9"/>
                                        </p:tgtEl>
                                      </p:cBhvr>
                                    </p:animEffect>
                                    <p:anim calcmode="lin" valueType="num">
                                      <p:cBhvr>
                                        <p:cTn id="29" dur="1000" fill="hold"/>
                                        <p:tgtEl>
                                          <p:spTgt spid="9"/>
                                        </p:tgtEl>
                                        <p:attrNameLst>
                                          <p:attrName>ppt_x</p:attrName>
                                        </p:attrNameLst>
                                      </p:cBhvr>
                                      <p:tavLst>
                                        <p:tav tm="0">
                                          <p:val>
                                            <p:strVal val="#ppt_x"/>
                                          </p:val>
                                        </p:tav>
                                        <p:tav tm="100000">
                                          <p:val>
                                            <p:strVal val="#ppt_x"/>
                                          </p:val>
                                        </p:tav>
                                      </p:tavLst>
                                    </p:anim>
                                    <p:anim calcmode="lin" valueType="num">
                                      <p:cBhvr>
                                        <p:cTn id="30"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aoblený obdélník 3"/>
          <p:cNvSpPr/>
          <p:nvPr/>
        </p:nvSpPr>
        <p:spPr>
          <a:xfrm>
            <a:off x="0" y="620688"/>
            <a:ext cx="9144000" cy="1296144"/>
          </a:xfrm>
          <a:prstGeom prst="roundRect">
            <a:avLst/>
          </a:prstGeom>
          <a:solidFill>
            <a:schemeClr val="accent1">
              <a:lumMod val="60000"/>
              <a:lumOff val="40000"/>
            </a:schemeClr>
          </a:solidFill>
          <a:effectLst>
            <a:innerShdw blurRad="63500" dist="50800" dir="2700000">
              <a:prstClr val="black">
                <a:alpha val="50000"/>
              </a:prstClr>
            </a:innerShdw>
          </a:effectLst>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sz="6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Tvorba dotazníku</a:t>
            </a:r>
            <a:endParaRPr lang="cs-CZ" sz="6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endParaRPr>
          </a:p>
        </p:txBody>
      </p:sp>
      <p:sp>
        <p:nvSpPr>
          <p:cNvPr id="11" name="Obdélník 10"/>
          <p:cNvSpPr/>
          <p:nvPr/>
        </p:nvSpPr>
        <p:spPr>
          <a:xfrm>
            <a:off x="0" y="6309320"/>
            <a:ext cx="9144000" cy="288032"/>
          </a:xfrm>
          <a:prstGeom prst="rect">
            <a:avLst/>
          </a:prstGeom>
          <a:solidFill>
            <a:schemeClr val="accent1">
              <a:lumMod val="60000"/>
              <a:lumOff val="40000"/>
            </a:schemeClr>
          </a:solidFill>
          <a:scene3d>
            <a:camera prst="orthographicFront"/>
            <a:lightRig rig="morning" dir="t"/>
          </a:scene3d>
          <a:sp3d prstMaterial="flat">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4341" name="TextovéPole 12"/>
          <p:cNvSpPr txBox="1">
            <a:spLocks noChangeArrowheads="1"/>
          </p:cNvSpPr>
          <p:nvPr/>
        </p:nvSpPr>
        <p:spPr bwMode="auto">
          <a:xfrm>
            <a:off x="5580063" y="6237288"/>
            <a:ext cx="3194050" cy="369887"/>
          </a:xfrm>
          <a:prstGeom prst="rect">
            <a:avLst/>
          </a:prstGeom>
          <a:noFill/>
          <a:ln w="9525">
            <a:noFill/>
            <a:miter lim="800000"/>
            <a:headEnd/>
            <a:tailEnd/>
          </a:ln>
        </p:spPr>
        <p:txBody>
          <a:bodyPr wrap="none">
            <a:spAutoFit/>
          </a:bodyPr>
          <a:lstStyle/>
          <a:p>
            <a:r>
              <a:rPr lang="cs-CZ">
                <a:latin typeface="Perpetua" pitchFamily="18" charset="0"/>
              </a:rPr>
              <a:t>Univerzita Jana Evangelisty Purkyně</a:t>
            </a:r>
          </a:p>
        </p:txBody>
      </p:sp>
      <p:sp>
        <p:nvSpPr>
          <p:cNvPr id="5" name="TextovéPole 4"/>
          <p:cNvSpPr txBox="1"/>
          <p:nvPr/>
        </p:nvSpPr>
        <p:spPr>
          <a:xfrm>
            <a:off x="467544" y="3861048"/>
            <a:ext cx="184731" cy="400110"/>
          </a:xfrm>
          <a:prstGeom prst="rect">
            <a:avLst/>
          </a:prstGeom>
          <a:noFill/>
        </p:spPr>
        <p:txBody>
          <a:bodyPr wrap="none" rtlCol="0">
            <a:spAutoFit/>
          </a:bodyPr>
          <a:lstStyle/>
          <a:p>
            <a:endParaRPr lang="cs-CZ" sz="2000" dirty="0">
              <a:latin typeface="Times New Roman" pitchFamily="18" charset="0"/>
              <a:cs typeface="Times New Roman" pitchFamily="18" charset="0"/>
            </a:endParaRPr>
          </a:p>
        </p:txBody>
      </p:sp>
      <p:sp>
        <p:nvSpPr>
          <p:cNvPr id="6" name="TextovéPole 5"/>
          <p:cNvSpPr txBox="1"/>
          <p:nvPr/>
        </p:nvSpPr>
        <p:spPr>
          <a:xfrm>
            <a:off x="1691680" y="2204864"/>
            <a:ext cx="5006499" cy="369332"/>
          </a:xfrm>
          <a:prstGeom prst="rect">
            <a:avLst/>
          </a:prstGeom>
          <a:noFill/>
        </p:spPr>
        <p:txBody>
          <a:bodyPr wrap="none" rtlCol="0">
            <a:spAutoFit/>
          </a:bodyPr>
          <a:lstStyle/>
          <a:p>
            <a:r>
              <a:rPr lang="cs-CZ" dirty="0" smtClean="0">
                <a:solidFill>
                  <a:srgbClr val="FF0000"/>
                </a:solidFill>
              </a:rPr>
              <a:t>!!! Pozor na rozdíl mezi dotazníkem a testem !!!</a:t>
            </a:r>
            <a:endParaRPr lang="cs-CZ" dirty="0">
              <a:solidFill>
                <a:srgbClr val="FF0000"/>
              </a:solidFill>
            </a:endParaRPr>
          </a:p>
        </p:txBody>
      </p:sp>
      <p:sp>
        <p:nvSpPr>
          <p:cNvPr id="7" name="TextovéPole 6"/>
          <p:cNvSpPr txBox="1"/>
          <p:nvPr/>
        </p:nvSpPr>
        <p:spPr>
          <a:xfrm>
            <a:off x="179512" y="3645024"/>
            <a:ext cx="2731838" cy="400110"/>
          </a:xfrm>
          <a:prstGeom prst="rect">
            <a:avLst/>
          </a:prstGeom>
          <a:noFill/>
        </p:spPr>
        <p:txBody>
          <a:bodyPr wrap="none" rtlCol="0">
            <a:spAutoFit/>
          </a:bodyPr>
          <a:lstStyle/>
          <a:p>
            <a:r>
              <a:rPr lang="cs-CZ" sz="2000" dirty="0" smtClean="0">
                <a:latin typeface="Times New Roman" pitchFamily="18" charset="0"/>
                <a:cs typeface="Times New Roman" pitchFamily="18" charset="0"/>
              </a:rPr>
              <a:t>Zásady tvorby dotazníku</a:t>
            </a:r>
            <a:endParaRPr lang="cs-CZ" sz="2000" dirty="0">
              <a:latin typeface="Times New Roman" pitchFamily="18" charset="0"/>
              <a:cs typeface="Times New Roman" pitchFamily="18" charset="0"/>
            </a:endParaRPr>
          </a:p>
        </p:txBody>
      </p:sp>
      <p:sp>
        <p:nvSpPr>
          <p:cNvPr id="8" name="TextovéPole 7"/>
          <p:cNvSpPr txBox="1"/>
          <p:nvPr/>
        </p:nvSpPr>
        <p:spPr>
          <a:xfrm>
            <a:off x="179512" y="4077072"/>
            <a:ext cx="2082621" cy="400110"/>
          </a:xfrm>
          <a:prstGeom prst="rect">
            <a:avLst/>
          </a:prstGeom>
          <a:noFill/>
        </p:spPr>
        <p:txBody>
          <a:bodyPr wrap="none" rtlCol="0">
            <a:spAutoFit/>
          </a:bodyPr>
          <a:lstStyle/>
          <a:p>
            <a:r>
              <a:rPr lang="cs-CZ" sz="2000" dirty="0" smtClean="0">
                <a:latin typeface="Times New Roman" pitchFamily="18" charset="0"/>
                <a:cs typeface="Times New Roman" pitchFamily="18" charset="0"/>
              </a:rPr>
              <a:t>Rozmístění otázek</a:t>
            </a:r>
            <a:endParaRPr lang="cs-CZ" sz="2000" dirty="0">
              <a:latin typeface="Times New Roman" pitchFamily="18" charset="0"/>
              <a:cs typeface="Times New Roman" pitchFamily="18" charset="0"/>
            </a:endParaRPr>
          </a:p>
        </p:txBody>
      </p:sp>
      <p:sp>
        <p:nvSpPr>
          <p:cNvPr id="9" name="TextovéPole 8"/>
          <p:cNvSpPr txBox="1"/>
          <p:nvPr/>
        </p:nvSpPr>
        <p:spPr>
          <a:xfrm>
            <a:off x="179512" y="4509120"/>
            <a:ext cx="1583832" cy="400110"/>
          </a:xfrm>
          <a:prstGeom prst="rect">
            <a:avLst/>
          </a:prstGeom>
          <a:noFill/>
        </p:spPr>
        <p:txBody>
          <a:bodyPr wrap="none" rtlCol="0">
            <a:spAutoFit/>
          </a:bodyPr>
          <a:lstStyle/>
          <a:p>
            <a:r>
              <a:rPr lang="cs-CZ" sz="2000" dirty="0" smtClean="0">
                <a:latin typeface="Times New Roman" pitchFamily="18" charset="0"/>
                <a:cs typeface="Times New Roman" pitchFamily="18" charset="0"/>
              </a:rPr>
              <a:t>Typy položek</a:t>
            </a:r>
            <a:endParaRPr lang="cs-CZ" sz="2000" dirty="0">
              <a:latin typeface="Times New Roman" pitchFamily="18" charset="0"/>
              <a:cs typeface="Times New Roman" pitchFamily="18" charset="0"/>
            </a:endParaRPr>
          </a:p>
        </p:txBody>
      </p:sp>
      <p:sp>
        <p:nvSpPr>
          <p:cNvPr id="10" name="TextovéPole 9"/>
          <p:cNvSpPr txBox="1"/>
          <p:nvPr/>
        </p:nvSpPr>
        <p:spPr>
          <a:xfrm>
            <a:off x="1115616" y="2852936"/>
            <a:ext cx="1689886" cy="584775"/>
          </a:xfrm>
          <a:prstGeom prst="rect">
            <a:avLst/>
          </a:prstGeom>
        </p:spPr>
        <p:style>
          <a:lnRef idx="3">
            <a:schemeClr val="lt1"/>
          </a:lnRef>
          <a:fillRef idx="1">
            <a:schemeClr val="accent1"/>
          </a:fillRef>
          <a:effectRef idx="1">
            <a:schemeClr val="accent1"/>
          </a:effectRef>
          <a:fontRef idx="minor">
            <a:schemeClr val="lt1"/>
          </a:fontRef>
        </p:style>
        <p:txBody>
          <a:bodyPr wrap="none" rtlCol="0">
            <a:spAutoFit/>
          </a:bodyPr>
          <a:lstStyle/>
          <a:p>
            <a:r>
              <a:rPr lang="cs-CZ" sz="3200" dirty="0" smtClean="0">
                <a:latin typeface="Times New Roman" pitchFamily="18" charset="0"/>
                <a:cs typeface="Times New Roman" pitchFamily="18" charset="0"/>
              </a:rPr>
              <a:t>Dotazník</a:t>
            </a:r>
            <a:endParaRPr lang="cs-CZ" sz="3200" dirty="0">
              <a:latin typeface="Times New Roman" pitchFamily="18" charset="0"/>
              <a:cs typeface="Times New Roman" pitchFamily="18" charset="0"/>
            </a:endParaRPr>
          </a:p>
        </p:txBody>
      </p:sp>
      <p:sp>
        <p:nvSpPr>
          <p:cNvPr id="12" name="TextovéPole 11"/>
          <p:cNvSpPr txBox="1"/>
          <p:nvPr/>
        </p:nvSpPr>
        <p:spPr>
          <a:xfrm>
            <a:off x="5508104" y="2852936"/>
            <a:ext cx="862929" cy="584775"/>
          </a:xfrm>
          <a:prstGeom prst="rect">
            <a:avLst/>
          </a:prstGeom>
        </p:spPr>
        <p:style>
          <a:lnRef idx="3">
            <a:schemeClr val="lt1"/>
          </a:lnRef>
          <a:fillRef idx="1">
            <a:schemeClr val="accent1"/>
          </a:fillRef>
          <a:effectRef idx="1">
            <a:schemeClr val="accent1"/>
          </a:effectRef>
          <a:fontRef idx="minor">
            <a:schemeClr val="lt1"/>
          </a:fontRef>
        </p:style>
        <p:txBody>
          <a:bodyPr wrap="none" rtlCol="0">
            <a:spAutoFit/>
          </a:bodyPr>
          <a:lstStyle/>
          <a:p>
            <a:r>
              <a:rPr lang="cs-CZ" sz="3200" dirty="0" smtClean="0">
                <a:latin typeface="Times New Roman" pitchFamily="18" charset="0"/>
                <a:cs typeface="Times New Roman" pitchFamily="18" charset="0"/>
              </a:rPr>
              <a:t>Test</a:t>
            </a:r>
            <a:endParaRPr lang="cs-CZ" sz="3200" dirty="0">
              <a:latin typeface="Times New Roman" pitchFamily="18" charset="0"/>
              <a:cs typeface="Times New Roman" pitchFamily="18" charset="0"/>
            </a:endParaRPr>
          </a:p>
        </p:txBody>
      </p:sp>
      <p:sp>
        <p:nvSpPr>
          <p:cNvPr id="13" name="TextovéPole 12"/>
          <p:cNvSpPr txBox="1"/>
          <p:nvPr/>
        </p:nvSpPr>
        <p:spPr>
          <a:xfrm>
            <a:off x="179512" y="4941168"/>
            <a:ext cx="980205" cy="400110"/>
          </a:xfrm>
          <a:prstGeom prst="rect">
            <a:avLst/>
          </a:prstGeom>
          <a:noFill/>
        </p:spPr>
        <p:txBody>
          <a:bodyPr wrap="none" rtlCol="0">
            <a:spAutoFit/>
          </a:bodyPr>
          <a:lstStyle/>
          <a:p>
            <a:r>
              <a:rPr lang="cs-CZ" sz="2000" dirty="0" smtClean="0">
                <a:latin typeface="Times New Roman" pitchFamily="18" charset="0"/>
                <a:cs typeface="Times New Roman" pitchFamily="18" charset="0"/>
              </a:rPr>
              <a:t>Validita</a:t>
            </a:r>
            <a:endParaRPr lang="cs-CZ" sz="2000" dirty="0">
              <a:latin typeface="Times New Roman" pitchFamily="18" charset="0"/>
              <a:cs typeface="Times New Roman" pitchFamily="18" charset="0"/>
            </a:endParaRPr>
          </a:p>
        </p:txBody>
      </p:sp>
      <p:sp>
        <p:nvSpPr>
          <p:cNvPr id="14" name="TextovéPole 13"/>
          <p:cNvSpPr txBox="1"/>
          <p:nvPr/>
        </p:nvSpPr>
        <p:spPr>
          <a:xfrm>
            <a:off x="179512" y="5373216"/>
            <a:ext cx="1249060" cy="400110"/>
          </a:xfrm>
          <a:prstGeom prst="rect">
            <a:avLst/>
          </a:prstGeom>
          <a:noFill/>
        </p:spPr>
        <p:txBody>
          <a:bodyPr wrap="none" rtlCol="0">
            <a:spAutoFit/>
          </a:bodyPr>
          <a:lstStyle/>
          <a:p>
            <a:r>
              <a:rPr lang="cs-CZ" sz="2000" dirty="0" err="1" smtClean="0">
                <a:latin typeface="Times New Roman" pitchFamily="18" charset="0"/>
                <a:cs typeface="Times New Roman" pitchFamily="18" charset="0"/>
              </a:rPr>
              <a:t>Reliabilita</a:t>
            </a:r>
            <a:endParaRPr lang="cs-CZ" sz="2000" dirty="0">
              <a:latin typeface="Times New Roman" pitchFamily="18" charset="0"/>
              <a:cs typeface="Times New Roman" pitchFamily="18" charset="0"/>
            </a:endParaRPr>
          </a:p>
        </p:txBody>
      </p:sp>
      <p:cxnSp>
        <p:nvCxnSpPr>
          <p:cNvPr id="16" name="Přímá spojovací čára 15"/>
          <p:cNvCxnSpPr/>
          <p:nvPr/>
        </p:nvCxnSpPr>
        <p:spPr>
          <a:xfrm>
            <a:off x="3923928" y="2924944"/>
            <a:ext cx="0" cy="3096344"/>
          </a:xfrm>
          <a:prstGeom prst="line">
            <a:avLst/>
          </a:prstGeom>
        </p:spPr>
        <p:style>
          <a:lnRef idx="1">
            <a:schemeClr val="accent1"/>
          </a:lnRef>
          <a:fillRef idx="0">
            <a:schemeClr val="accent1"/>
          </a:fillRef>
          <a:effectRef idx="0">
            <a:schemeClr val="accent1"/>
          </a:effectRef>
          <a:fontRef idx="minor">
            <a:schemeClr val="tx1"/>
          </a:fontRef>
        </p:style>
      </p:cxnSp>
      <p:sp>
        <p:nvSpPr>
          <p:cNvPr id="17" name="TextovéPole 16"/>
          <p:cNvSpPr txBox="1"/>
          <p:nvPr/>
        </p:nvSpPr>
        <p:spPr>
          <a:xfrm>
            <a:off x="4644008" y="3717032"/>
            <a:ext cx="2962671" cy="400110"/>
          </a:xfrm>
          <a:prstGeom prst="rect">
            <a:avLst/>
          </a:prstGeom>
          <a:noFill/>
        </p:spPr>
        <p:txBody>
          <a:bodyPr wrap="none" rtlCol="0">
            <a:spAutoFit/>
          </a:bodyPr>
          <a:lstStyle/>
          <a:p>
            <a:r>
              <a:rPr lang="cs-CZ" sz="2000" dirty="0" err="1" smtClean="0">
                <a:latin typeface="Times New Roman" pitchFamily="18" charset="0"/>
                <a:cs typeface="Times New Roman" pitchFamily="18" charset="0"/>
              </a:rPr>
              <a:t>Metakognitivní</a:t>
            </a:r>
            <a:r>
              <a:rPr lang="cs-CZ" sz="2000" dirty="0" smtClean="0">
                <a:latin typeface="Times New Roman" pitchFamily="18" charset="0"/>
                <a:cs typeface="Times New Roman" pitchFamily="18" charset="0"/>
              </a:rPr>
              <a:t> monitoring</a:t>
            </a:r>
            <a:endParaRPr lang="cs-CZ" sz="2000" dirty="0">
              <a:latin typeface="Times New Roman" pitchFamily="18" charset="0"/>
              <a:cs typeface="Times New Roman" pitchFamily="18" charset="0"/>
            </a:endParaRPr>
          </a:p>
        </p:txBody>
      </p:sp>
      <p:cxnSp>
        <p:nvCxnSpPr>
          <p:cNvPr id="19" name="Přímá spojovací čára 18"/>
          <p:cNvCxnSpPr/>
          <p:nvPr/>
        </p:nvCxnSpPr>
        <p:spPr>
          <a:xfrm>
            <a:off x="4427984" y="4365104"/>
            <a:ext cx="3960440" cy="0"/>
          </a:xfrm>
          <a:prstGeom prst="line">
            <a:avLst/>
          </a:prstGeom>
        </p:spPr>
        <p:style>
          <a:lnRef idx="1">
            <a:schemeClr val="accent1"/>
          </a:lnRef>
          <a:fillRef idx="0">
            <a:schemeClr val="accent1"/>
          </a:fillRef>
          <a:effectRef idx="0">
            <a:schemeClr val="accent1"/>
          </a:effectRef>
          <a:fontRef idx="minor">
            <a:schemeClr val="tx1"/>
          </a:fontRef>
        </p:style>
      </p:cxnSp>
      <p:sp>
        <p:nvSpPr>
          <p:cNvPr id="20" name="TextovéPole 19"/>
          <p:cNvSpPr txBox="1"/>
          <p:nvPr/>
        </p:nvSpPr>
        <p:spPr>
          <a:xfrm>
            <a:off x="4139952" y="4221088"/>
            <a:ext cx="312906" cy="400110"/>
          </a:xfrm>
          <a:prstGeom prst="rect">
            <a:avLst/>
          </a:prstGeom>
          <a:noFill/>
        </p:spPr>
        <p:txBody>
          <a:bodyPr wrap="none" rtlCol="0">
            <a:spAutoFit/>
          </a:bodyPr>
          <a:lstStyle/>
          <a:p>
            <a:r>
              <a:rPr lang="cs-CZ" sz="2000" dirty="0" smtClean="0">
                <a:latin typeface="Times New Roman" pitchFamily="18" charset="0"/>
                <a:cs typeface="Times New Roman" pitchFamily="18" charset="0"/>
              </a:rPr>
              <a:t>0</a:t>
            </a:r>
            <a:endParaRPr lang="cs-CZ" sz="2000" dirty="0">
              <a:latin typeface="Times New Roman" pitchFamily="18" charset="0"/>
              <a:cs typeface="Times New Roman" pitchFamily="18" charset="0"/>
            </a:endParaRPr>
          </a:p>
        </p:txBody>
      </p:sp>
      <p:sp>
        <p:nvSpPr>
          <p:cNvPr id="21" name="TextovéPole 20"/>
          <p:cNvSpPr txBox="1"/>
          <p:nvPr/>
        </p:nvSpPr>
        <p:spPr>
          <a:xfrm>
            <a:off x="8316416" y="4221088"/>
            <a:ext cx="312906" cy="400110"/>
          </a:xfrm>
          <a:prstGeom prst="rect">
            <a:avLst/>
          </a:prstGeom>
          <a:noFill/>
        </p:spPr>
        <p:txBody>
          <a:bodyPr wrap="none" rtlCol="0">
            <a:spAutoFit/>
          </a:bodyPr>
          <a:lstStyle/>
          <a:p>
            <a:r>
              <a:rPr lang="cs-CZ" sz="2000" dirty="0" smtClean="0">
                <a:latin typeface="Times New Roman" pitchFamily="18" charset="0"/>
                <a:cs typeface="Times New Roman" pitchFamily="18" charset="0"/>
              </a:rPr>
              <a:t>1</a:t>
            </a:r>
            <a:endParaRPr lang="cs-CZ" sz="2000" dirty="0">
              <a:latin typeface="Times New Roman" pitchFamily="18" charset="0"/>
              <a:cs typeface="Times New Roman" pitchFamily="18" charset="0"/>
            </a:endParaRPr>
          </a:p>
        </p:txBody>
      </p:sp>
      <p:sp>
        <p:nvSpPr>
          <p:cNvPr id="22" name="TextovéPole 21"/>
          <p:cNvSpPr txBox="1"/>
          <p:nvPr/>
        </p:nvSpPr>
        <p:spPr>
          <a:xfrm>
            <a:off x="4067944" y="4725144"/>
            <a:ext cx="2311851" cy="400110"/>
          </a:xfrm>
          <a:prstGeom prst="rect">
            <a:avLst/>
          </a:prstGeom>
          <a:noFill/>
        </p:spPr>
        <p:txBody>
          <a:bodyPr wrap="none" rtlCol="0">
            <a:spAutoFit/>
          </a:bodyPr>
          <a:lstStyle/>
          <a:p>
            <a:r>
              <a:rPr lang="cs-CZ" sz="2000" b="1" dirty="0" smtClean="0">
                <a:latin typeface="Times New Roman" pitchFamily="18" charset="0"/>
                <a:cs typeface="Times New Roman" pitchFamily="18" charset="0"/>
              </a:rPr>
              <a:t>Absolutní přesnosti</a:t>
            </a:r>
            <a:endParaRPr lang="cs-CZ" sz="2000" dirty="0">
              <a:latin typeface="Times New Roman" pitchFamily="18" charset="0"/>
              <a:cs typeface="Times New Roman" pitchFamily="18" charset="0"/>
            </a:endParaRPr>
          </a:p>
        </p:txBody>
      </p:sp>
      <p:sp>
        <p:nvSpPr>
          <p:cNvPr id="23" name="TextovéPole 22"/>
          <p:cNvSpPr txBox="1"/>
          <p:nvPr/>
        </p:nvSpPr>
        <p:spPr>
          <a:xfrm>
            <a:off x="4067944" y="5085184"/>
            <a:ext cx="654346" cy="400110"/>
          </a:xfrm>
          <a:prstGeom prst="rect">
            <a:avLst/>
          </a:prstGeom>
          <a:noFill/>
        </p:spPr>
        <p:txBody>
          <a:bodyPr wrap="none" rtlCol="0">
            <a:spAutoFit/>
          </a:bodyPr>
          <a:lstStyle/>
          <a:p>
            <a:r>
              <a:rPr lang="cs-CZ" sz="2000" b="1" dirty="0" err="1" smtClean="0">
                <a:latin typeface="Times New Roman" pitchFamily="18" charset="0"/>
                <a:cs typeface="Times New Roman" pitchFamily="18" charset="0"/>
              </a:rPr>
              <a:t>Bias</a:t>
            </a:r>
            <a:endParaRPr lang="cs-CZ" sz="2000" dirty="0">
              <a:latin typeface="Times New Roman" pitchFamily="18" charset="0"/>
              <a:cs typeface="Times New Roman" pitchFamily="18" charset="0"/>
            </a:endParaRPr>
          </a:p>
        </p:txBody>
      </p:sp>
      <p:sp>
        <p:nvSpPr>
          <p:cNvPr id="24" name="TextovéPole 23"/>
          <p:cNvSpPr txBox="1"/>
          <p:nvPr/>
        </p:nvSpPr>
        <p:spPr>
          <a:xfrm>
            <a:off x="4067944" y="5445224"/>
            <a:ext cx="1649811" cy="400110"/>
          </a:xfrm>
          <a:prstGeom prst="rect">
            <a:avLst/>
          </a:prstGeom>
          <a:noFill/>
        </p:spPr>
        <p:txBody>
          <a:bodyPr wrap="none" rtlCol="0">
            <a:spAutoFit/>
          </a:bodyPr>
          <a:lstStyle/>
          <a:p>
            <a:r>
              <a:rPr lang="cs-CZ" sz="2000" b="1" dirty="0" smtClean="0">
                <a:latin typeface="Times New Roman" pitchFamily="18" charset="0"/>
                <a:cs typeface="Times New Roman" pitchFamily="18" charset="0"/>
              </a:rPr>
              <a:t>Diskriminace</a:t>
            </a:r>
            <a:endParaRPr lang="cs-CZ" sz="2000" dirty="0">
              <a:latin typeface="Times New Roman" pitchFamily="18" charset="0"/>
              <a:cs typeface="Times New Roman" pitchFamily="18" charset="0"/>
            </a:endParaRPr>
          </a:p>
        </p:txBody>
      </p:sp>
      <p:sp>
        <p:nvSpPr>
          <p:cNvPr id="25" name="TextovéPole 24"/>
          <p:cNvSpPr txBox="1"/>
          <p:nvPr/>
        </p:nvSpPr>
        <p:spPr>
          <a:xfrm>
            <a:off x="1835696" y="5373216"/>
            <a:ext cx="2028376" cy="400110"/>
          </a:xfrm>
          <a:prstGeom prst="rect">
            <a:avLst/>
          </a:prstGeom>
          <a:noFill/>
        </p:spPr>
        <p:txBody>
          <a:bodyPr wrap="none" rtlCol="0">
            <a:spAutoFit/>
          </a:bodyPr>
          <a:lstStyle/>
          <a:p>
            <a:r>
              <a:rPr lang="cs-CZ" sz="2000" b="1" dirty="0" smtClean="0">
                <a:solidFill>
                  <a:srgbClr val="FF0000"/>
                </a:solidFill>
                <a:latin typeface="Times New Roman" pitchFamily="18" charset="0"/>
                <a:cs typeface="Times New Roman" pitchFamily="18" charset="0"/>
              </a:rPr>
              <a:t>Webové aplikace</a:t>
            </a:r>
            <a:endParaRPr lang="cs-CZ" sz="2000" b="1" dirty="0">
              <a:solidFill>
                <a:srgbClr val="FF0000"/>
              </a:solidFill>
              <a:latin typeface="Times New Roman" pitchFamily="18" charset="0"/>
              <a:cs typeface="Times New Roman" pitchFamily="18" charset="0"/>
            </a:endParaRPr>
          </a:p>
        </p:txBody>
      </p:sp>
      <p:sp>
        <p:nvSpPr>
          <p:cNvPr id="2" name="TextovéPole 1">
            <a:hlinkClick r:id="rId2"/>
          </p:cNvPr>
          <p:cNvSpPr txBox="1"/>
          <p:nvPr/>
        </p:nvSpPr>
        <p:spPr>
          <a:xfrm>
            <a:off x="5580063" y="5883990"/>
            <a:ext cx="2811154" cy="369332"/>
          </a:xfrm>
          <a:prstGeom prst="rect">
            <a:avLst/>
          </a:prstGeom>
        </p:spPr>
        <p:style>
          <a:lnRef idx="3">
            <a:schemeClr val="lt1"/>
          </a:lnRef>
          <a:fillRef idx="1">
            <a:schemeClr val="dk1"/>
          </a:fillRef>
          <a:effectRef idx="1">
            <a:schemeClr val="dk1"/>
          </a:effectRef>
          <a:fontRef idx="minor">
            <a:schemeClr val="lt1"/>
          </a:fontRef>
        </p:style>
        <p:txBody>
          <a:bodyPr wrap="none" rtlCol="0">
            <a:spAutoFit/>
          </a:bodyPr>
          <a:lstStyle/>
          <a:p>
            <a:r>
              <a:rPr lang="cs-CZ" dirty="0" smtClean="0"/>
              <a:t>Cvičebnice pro didaktické testy</a:t>
            </a:r>
            <a:endParaRPr lang="cs-CZ" dirty="0"/>
          </a:p>
        </p:txBody>
      </p:sp>
      <p:sp>
        <p:nvSpPr>
          <p:cNvPr id="26" name="Šipka doprava 25">
            <a:hlinkClick r:id="rId2"/>
          </p:cNvPr>
          <p:cNvSpPr/>
          <p:nvPr/>
        </p:nvSpPr>
        <p:spPr>
          <a:xfrm>
            <a:off x="2267744" y="4509120"/>
            <a:ext cx="792088"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7" name="TextovéPole 12"/>
          <p:cNvSpPr txBox="1">
            <a:spLocks noChangeArrowheads="1"/>
          </p:cNvSpPr>
          <p:nvPr/>
        </p:nvSpPr>
        <p:spPr bwMode="auto">
          <a:xfrm>
            <a:off x="179512" y="6268392"/>
            <a:ext cx="2574166" cy="369332"/>
          </a:xfrm>
          <a:prstGeom prst="rect">
            <a:avLst/>
          </a:prstGeom>
          <a:noFill/>
          <a:ln w="9525">
            <a:noFill/>
            <a:miter lim="800000"/>
            <a:headEnd/>
            <a:tailEnd/>
          </a:ln>
        </p:spPr>
        <p:txBody>
          <a:bodyPr wrap="none">
            <a:spAutoFit/>
          </a:bodyPr>
          <a:lstStyle/>
          <a:p>
            <a:r>
              <a:rPr lang="cs-CZ" dirty="0" smtClean="0">
                <a:latin typeface="Perpetua" pitchFamily="18" charset="0"/>
              </a:rPr>
              <a:t>Mgr. Vlastimil Chytrý, Ph.D.</a:t>
            </a:r>
            <a:endParaRPr lang="cs-CZ" dirty="0">
              <a:latin typeface="Perpetua" pitchFamily="18" charset="0"/>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ppt_x"/>
                                          </p:val>
                                        </p:tav>
                                        <p:tav tm="100000">
                                          <p:val>
                                            <p:strVal val="#ppt_x"/>
                                          </p:val>
                                        </p:tav>
                                      </p:tavLst>
                                    </p:anim>
                                    <p:anim calcmode="lin" valueType="num">
                                      <p:cBhvr additive="base">
                                        <p:cTn id="14" dur="500" fill="hold"/>
                                        <p:tgtEl>
                                          <p:spTgt spid="10"/>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16"/>
                                        </p:tgtEl>
                                        <p:attrNameLst>
                                          <p:attrName>style.visibility</p:attrName>
                                        </p:attrNameLst>
                                      </p:cBhvr>
                                      <p:to>
                                        <p:strVal val="visible"/>
                                      </p:to>
                                    </p:set>
                                    <p:anim calcmode="lin" valueType="num">
                                      <p:cBhvr additive="base">
                                        <p:cTn id="17" dur="500" fill="hold"/>
                                        <p:tgtEl>
                                          <p:spTgt spid="16"/>
                                        </p:tgtEl>
                                        <p:attrNameLst>
                                          <p:attrName>ppt_x</p:attrName>
                                        </p:attrNameLst>
                                      </p:cBhvr>
                                      <p:tavLst>
                                        <p:tav tm="0">
                                          <p:val>
                                            <p:strVal val="#ppt_x"/>
                                          </p:val>
                                        </p:tav>
                                        <p:tav tm="100000">
                                          <p:val>
                                            <p:strVal val="#ppt_x"/>
                                          </p:val>
                                        </p:tav>
                                      </p:tavLst>
                                    </p:anim>
                                    <p:anim calcmode="lin" valueType="num">
                                      <p:cBhvr additive="base">
                                        <p:cTn id="18" dur="500" fill="hold"/>
                                        <p:tgtEl>
                                          <p:spTgt spid="16"/>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12"/>
                                        </p:tgtEl>
                                        <p:attrNameLst>
                                          <p:attrName>style.visibility</p:attrName>
                                        </p:attrNameLst>
                                      </p:cBhvr>
                                      <p:to>
                                        <p:strVal val="visible"/>
                                      </p:to>
                                    </p:set>
                                    <p:anim calcmode="lin" valueType="num">
                                      <p:cBhvr additive="base">
                                        <p:cTn id="21" dur="500" fill="hold"/>
                                        <p:tgtEl>
                                          <p:spTgt spid="12"/>
                                        </p:tgtEl>
                                        <p:attrNameLst>
                                          <p:attrName>ppt_x</p:attrName>
                                        </p:attrNameLst>
                                      </p:cBhvr>
                                      <p:tavLst>
                                        <p:tav tm="0">
                                          <p:val>
                                            <p:strVal val="#ppt_x"/>
                                          </p:val>
                                        </p:tav>
                                        <p:tav tm="100000">
                                          <p:val>
                                            <p:strVal val="#ppt_x"/>
                                          </p:val>
                                        </p:tav>
                                      </p:tavLst>
                                    </p:anim>
                                    <p:anim calcmode="lin" valueType="num">
                                      <p:cBhvr additive="base">
                                        <p:cTn id="2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additive="base">
                                        <p:cTn id="27" dur="500" fill="hold"/>
                                        <p:tgtEl>
                                          <p:spTgt spid="7"/>
                                        </p:tgtEl>
                                        <p:attrNameLst>
                                          <p:attrName>ppt_x</p:attrName>
                                        </p:attrNameLst>
                                      </p:cBhvr>
                                      <p:tavLst>
                                        <p:tav tm="0">
                                          <p:val>
                                            <p:strVal val="#ppt_x"/>
                                          </p:val>
                                        </p:tav>
                                        <p:tav tm="100000">
                                          <p:val>
                                            <p:strVal val="#ppt_x"/>
                                          </p:val>
                                        </p:tav>
                                      </p:tavLst>
                                    </p:anim>
                                    <p:anim calcmode="lin" valueType="num">
                                      <p:cBhvr additive="base">
                                        <p:cTn id="2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8"/>
                                        </p:tgtEl>
                                        <p:attrNameLst>
                                          <p:attrName>style.visibility</p:attrName>
                                        </p:attrNameLst>
                                      </p:cBhvr>
                                      <p:to>
                                        <p:strVal val="visible"/>
                                      </p:to>
                                    </p:set>
                                    <p:anim calcmode="lin" valueType="num">
                                      <p:cBhvr additive="base">
                                        <p:cTn id="33" dur="500" fill="hold"/>
                                        <p:tgtEl>
                                          <p:spTgt spid="8"/>
                                        </p:tgtEl>
                                        <p:attrNameLst>
                                          <p:attrName>ppt_x</p:attrName>
                                        </p:attrNameLst>
                                      </p:cBhvr>
                                      <p:tavLst>
                                        <p:tav tm="0">
                                          <p:val>
                                            <p:strVal val="#ppt_x"/>
                                          </p:val>
                                        </p:tav>
                                        <p:tav tm="100000">
                                          <p:val>
                                            <p:strVal val="#ppt_x"/>
                                          </p:val>
                                        </p:tav>
                                      </p:tavLst>
                                    </p:anim>
                                    <p:anim calcmode="lin" valueType="num">
                                      <p:cBhvr additive="base">
                                        <p:cTn id="3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9"/>
                                        </p:tgtEl>
                                        <p:attrNameLst>
                                          <p:attrName>style.visibility</p:attrName>
                                        </p:attrNameLst>
                                      </p:cBhvr>
                                      <p:to>
                                        <p:strVal val="visible"/>
                                      </p:to>
                                    </p:set>
                                    <p:anim calcmode="lin" valueType="num">
                                      <p:cBhvr additive="base">
                                        <p:cTn id="39" dur="500" fill="hold"/>
                                        <p:tgtEl>
                                          <p:spTgt spid="9"/>
                                        </p:tgtEl>
                                        <p:attrNameLst>
                                          <p:attrName>ppt_x</p:attrName>
                                        </p:attrNameLst>
                                      </p:cBhvr>
                                      <p:tavLst>
                                        <p:tav tm="0">
                                          <p:val>
                                            <p:strVal val="#ppt_x"/>
                                          </p:val>
                                        </p:tav>
                                        <p:tav tm="100000">
                                          <p:val>
                                            <p:strVal val="#ppt_x"/>
                                          </p:val>
                                        </p:tav>
                                      </p:tavLst>
                                    </p:anim>
                                    <p:anim calcmode="lin" valueType="num">
                                      <p:cBhvr additive="base">
                                        <p:cTn id="4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13"/>
                                        </p:tgtEl>
                                        <p:attrNameLst>
                                          <p:attrName>style.visibility</p:attrName>
                                        </p:attrNameLst>
                                      </p:cBhvr>
                                      <p:to>
                                        <p:strVal val="visible"/>
                                      </p:to>
                                    </p:set>
                                    <p:anim calcmode="lin" valueType="num">
                                      <p:cBhvr additive="base">
                                        <p:cTn id="45" dur="500" fill="hold"/>
                                        <p:tgtEl>
                                          <p:spTgt spid="13"/>
                                        </p:tgtEl>
                                        <p:attrNameLst>
                                          <p:attrName>ppt_x</p:attrName>
                                        </p:attrNameLst>
                                      </p:cBhvr>
                                      <p:tavLst>
                                        <p:tav tm="0">
                                          <p:val>
                                            <p:strVal val="#ppt_x"/>
                                          </p:val>
                                        </p:tav>
                                        <p:tav tm="100000">
                                          <p:val>
                                            <p:strVal val="#ppt_x"/>
                                          </p:val>
                                        </p:tav>
                                      </p:tavLst>
                                    </p:anim>
                                    <p:anim calcmode="lin" valueType="num">
                                      <p:cBhvr additive="base">
                                        <p:cTn id="4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14"/>
                                        </p:tgtEl>
                                        <p:attrNameLst>
                                          <p:attrName>style.visibility</p:attrName>
                                        </p:attrNameLst>
                                      </p:cBhvr>
                                      <p:to>
                                        <p:strVal val="visible"/>
                                      </p:to>
                                    </p:set>
                                    <p:anim calcmode="lin" valueType="num">
                                      <p:cBhvr additive="base">
                                        <p:cTn id="51" dur="500" fill="hold"/>
                                        <p:tgtEl>
                                          <p:spTgt spid="14"/>
                                        </p:tgtEl>
                                        <p:attrNameLst>
                                          <p:attrName>ppt_x</p:attrName>
                                        </p:attrNameLst>
                                      </p:cBhvr>
                                      <p:tavLst>
                                        <p:tav tm="0">
                                          <p:val>
                                            <p:strVal val="#ppt_x"/>
                                          </p:val>
                                        </p:tav>
                                        <p:tav tm="100000">
                                          <p:val>
                                            <p:strVal val="#ppt_x"/>
                                          </p:val>
                                        </p:tav>
                                      </p:tavLst>
                                    </p:anim>
                                    <p:anim calcmode="lin" valueType="num">
                                      <p:cBhvr additive="base">
                                        <p:cTn id="5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25"/>
                                        </p:tgtEl>
                                        <p:attrNameLst>
                                          <p:attrName>style.visibility</p:attrName>
                                        </p:attrNameLst>
                                      </p:cBhvr>
                                      <p:to>
                                        <p:strVal val="visible"/>
                                      </p:to>
                                    </p:set>
                                    <p:anim calcmode="lin" valueType="num">
                                      <p:cBhvr additive="base">
                                        <p:cTn id="57" dur="500" fill="hold"/>
                                        <p:tgtEl>
                                          <p:spTgt spid="25"/>
                                        </p:tgtEl>
                                        <p:attrNameLst>
                                          <p:attrName>ppt_x</p:attrName>
                                        </p:attrNameLst>
                                      </p:cBhvr>
                                      <p:tavLst>
                                        <p:tav tm="0">
                                          <p:val>
                                            <p:strVal val="#ppt_x"/>
                                          </p:val>
                                        </p:tav>
                                        <p:tav tm="100000">
                                          <p:val>
                                            <p:strVal val="#ppt_x"/>
                                          </p:val>
                                        </p:tav>
                                      </p:tavLst>
                                    </p:anim>
                                    <p:anim calcmode="lin" valueType="num">
                                      <p:cBhvr additive="base">
                                        <p:cTn id="58"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17"/>
                                        </p:tgtEl>
                                        <p:attrNameLst>
                                          <p:attrName>style.visibility</p:attrName>
                                        </p:attrNameLst>
                                      </p:cBhvr>
                                      <p:to>
                                        <p:strVal val="visible"/>
                                      </p:to>
                                    </p:set>
                                    <p:anim calcmode="lin" valueType="num">
                                      <p:cBhvr additive="base">
                                        <p:cTn id="63" dur="500" fill="hold"/>
                                        <p:tgtEl>
                                          <p:spTgt spid="17"/>
                                        </p:tgtEl>
                                        <p:attrNameLst>
                                          <p:attrName>ppt_x</p:attrName>
                                        </p:attrNameLst>
                                      </p:cBhvr>
                                      <p:tavLst>
                                        <p:tav tm="0">
                                          <p:val>
                                            <p:strVal val="#ppt_x"/>
                                          </p:val>
                                        </p:tav>
                                        <p:tav tm="100000">
                                          <p:val>
                                            <p:strVal val="#ppt_x"/>
                                          </p:val>
                                        </p:tav>
                                      </p:tavLst>
                                    </p:anim>
                                    <p:anim calcmode="lin" valueType="num">
                                      <p:cBhvr additive="base">
                                        <p:cTn id="6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nodeType="clickEffect">
                                  <p:stCondLst>
                                    <p:cond delay="0"/>
                                  </p:stCondLst>
                                  <p:childTnLst>
                                    <p:set>
                                      <p:cBhvr>
                                        <p:cTn id="68" dur="1" fill="hold">
                                          <p:stCondLst>
                                            <p:cond delay="0"/>
                                          </p:stCondLst>
                                        </p:cTn>
                                        <p:tgtEl>
                                          <p:spTgt spid="19"/>
                                        </p:tgtEl>
                                        <p:attrNameLst>
                                          <p:attrName>style.visibility</p:attrName>
                                        </p:attrNameLst>
                                      </p:cBhvr>
                                      <p:to>
                                        <p:strVal val="visible"/>
                                      </p:to>
                                    </p:set>
                                    <p:anim calcmode="lin" valueType="num">
                                      <p:cBhvr additive="base">
                                        <p:cTn id="69" dur="500" fill="hold"/>
                                        <p:tgtEl>
                                          <p:spTgt spid="19"/>
                                        </p:tgtEl>
                                        <p:attrNameLst>
                                          <p:attrName>ppt_x</p:attrName>
                                        </p:attrNameLst>
                                      </p:cBhvr>
                                      <p:tavLst>
                                        <p:tav tm="0">
                                          <p:val>
                                            <p:strVal val="#ppt_x"/>
                                          </p:val>
                                        </p:tav>
                                        <p:tav tm="100000">
                                          <p:val>
                                            <p:strVal val="#ppt_x"/>
                                          </p:val>
                                        </p:tav>
                                      </p:tavLst>
                                    </p:anim>
                                    <p:anim calcmode="lin" valueType="num">
                                      <p:cBhvr additive="base">
                                        <p:cTn id="70" dur="500" fill="hold"/>
                                        <p:tgtEl>
                                          <p:spTgt spid="19"/>
                                        </p:tgtEl>
                                        <p:attrNameLst>
                                          <p:attrName>ppt_y</p:attrName>
                                        </p:attrNameLst>
                                      </p:cBhvr>
                                      <p:tavLst>
                                        <p:tav tm="0">
                                          <p:val>
                                            <p:strVal val="1+#ppt_h/2"/>
                                          </p:val>
                                        </p:tav>
                                        <p:tav tm="100000">
                                          <p:val>
                                            <p:strVal val="#ppt_y"/>
                                          </p:val>
                                        </p:tav>
                                      </p:tavLst>
                                    </p:anim>
                                  </p:childTnLst>
                                </p:cTn>
                              </p:par>
                              <p:par>
                                <p:cTn id="71" presetID="2" presetClass="entr" presetSubtype="4" fill="hold" grpId="0" nodeType="withEffect">
                                  <p:stCondLst>
                                    <p:cond delay="0"/>
                                  </p:stCondLst>
                                  <p:childTnLst>
                                    <p:set>
                                      <p:cBhvr>
                                        <p:cTn id="72" dur="1" fill="hold">
                                          <p:stCondLst>
                                            <p:cond delay="0"/>
                                          </p:stCondLst>
                                        </p:cTn>
                                        <p:tgtEl>
                                          <p:spTgt spid="20"/>
                                        </p:tgtEl>
                                        <p:attrNameLst>
                                          <p:attrName>style.visibility</p:attrName>
                                        </p:attrNameLst>
                                      </p:cBhvr>
                                      <p:to>
                                        <p:strVal val="visible"/>
                                      </p:to>
                                    </p:set>
                                    <p:anim calcmode="lin" valueType="num">
                                      <p:cBhvr additive="base">
                                        <p:cTn id="73" dur="500" fill="hold"/>
                                        <p:tgtEl>
                                          <p:spTgt spid="20"/>
                                        </p:tgtEl>
                                        <p:attrNameLst>
                                          <p:attrName>ppt_x</p:attrName>
                                        </p:attrNameLst>
                                      </p:cBhvr>
                                      <p:tavLst>
                                        <p:tav tm="0">
                                          <p:val>
                                            <p:strVal val="#ppt_x"/>
                                          </p:val>
                                        </p:tav>
                                        <p:tav tm="100000">
                                          <p:val>
                                            <p:strVal val="#ppt_x"/>
                                          </p:val>
                                        </p:tav>
                                      </p:tavLst>
                                    </p:anim>
                                    <p:anim calcmode="lin" valueType="num">
                                      <p:cBhvr additive="base">
                                        <p:cTn id="74" dur="500" fill="hold"/>
                                        <p:tgtEl>
                                          <p:spTgt spid="20"/>
                                        </p:tgtEl>
                                        <p:attrNameLst>
                                          <p:attrName>ppt_y</p:attrName>
                                        </p:attrNameLst>
                                      </p:cBhvr>
                                      <p:tavLst>
                                        <p:tav tm="0">
                                          <p:val>
                                            <p:strVal val="1+#ppt_h/2"/>
                                          </p:val>
                                        </p:tav>
                                        <p:tav tm="100000">
                                          <p:val>
                                            <p:strVal val="#ppt_y"/>
                                          </p:val>
                                        </p:tav>
                                      </p:tavLst>
                                    </p:anim>
                                  </p:childTnLst>
                                </p:cTn>
                              </p:par>
                              <p:par>
                                <p:cTn id="75" presetID="2" presetClass="entr" presetSubtype="4" fill="hold" grpId="0" nodeType="withEffect">
                                  <p:stCondLst>
                                    <p:cond delay="0"/>
                                  </p:stCondLst>
                                  <p:childTnLst>
                                    <p:set>
                                      <p:cBhvr>
                                        <p:cTn id="76" dur="1" fill="hold">
                                          <p:stCondLst>
                                            <p:cond delay="0"/>
                                          </p:stCondLst>
                                        </p:cTn>
                                        <p:tgtEl>
                                          <p:spTgt spid="21"/>
                                        </p:tgtEl>
                                        <p:attrNameLst>
                                          <p:attrName>style.visibility</p:attrName>
                                        </p:attrNameLst>
                                      </p:cBhvr>
                                      <p:to>
                                        <p:strVal val="visible"/>
                                      </p:to>
                                    </p:set>
                                    <p:anim calcmode="lin" valueType="num">
                                      <p:cBhvr additive="base">
                                        <p:cTn id="77" dur="500" fill="hold"/>
                                        <p:tgtEl>
                                          <p:spTgt spid="21"/>
                                        </p:tgtEl>
                                        <p:attrNameLst>
                                          <p:attrName>ppt_x</p:attrName>
                                        </p:attrNameLst>
                                      </p:cBhvr>
                                      <p:tavLst>
                                        <p:tav tm="0">
                                          <p:val>
                                            <p:strVal val="#ppt_x"/>
                                          </p:val>
                                        </p:tav>
                                        <p:tav tm="100000">
                                          <p:val>
                                            <p:strVal val="#ppt_x"/>
                                          </p:val>
                                        </p:tav>
                                      </p:tavLst>
                                    </p:anim>
                                    <p:anim calcmode="lin" valueType="num">
                                      <p:cBhvr additive="base">
                                        <p:cTn id="78"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2" presetClass="entr" presetSubtype="4" fill="hold" grpId="0" nodeType="clickEffect">
                                  <p:stCondLst>
                                    <p:cond delay="0"/>
                                  </p:stCondLst>
                                  <p:childTnLst>
                                    <p:set>
                                      <p:cBhvr>
                                        <p:cTn id="82" dur="1" fill="hold">
                                          <p:stCondLst>
                                            <p:cond delay="0"/>
                                          </p:stCondLst>
                                        </p:cTn>
                                        <p:tgtEl>
                                          <p:spTgt spid="22"/>
                                        </p:tgtEl>
                                        <p:attrNameLst>
                                          <p:attrName>style.visibility</p:attrName>
                                        </p:attrNameLst>
                                      </p:cBhvr>
                                      <p:to>
                                        <p:strVal val="visible"/>
                                      </p:to>
                                    </p:set>
                                    <p:anim calcmode="lin" valueType="num">
                                      <p:cBhvr additive="base">
                                        <p:cTn id="83" dur="500" fill="hold"/>
                                        <p:tgtEl>
                                          <p:spTgt spid="22"/>
                                        </p:tgtEl>
                                        <p:attrNameLst>
                                          <p:attrName>ppt_x</p:attrName>
                                        </p:attrNameLst>
                                      </p:cBhvr>
                                      <p:tavLst>
                                        <p:tav tm="0">
                                          <p:val>
                                            <p:strVal val="#ppt_x"/>
                                          </p:val>
                                        </p:tav>
                                        <p:tav tm="100000">
                                          <p:val>
                                            <p:strVal val="#ppt_x"/>
                                          </p:val>
                                        </p:tav>
                                      </p:tavLst>
                                    </p:anim>
                                    <p:anim calcmode="lin" valueType="num">
                                      <p:cBhvr additive="base">
                                        <p:cTn id="84"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85" fill="hold">
                      <p:stCondLst>
                        <p:cond delay="indefinite"/>
                      </p:stCondLst>
                      <p:childTnLst>
                        <p:par>
                          <p:cTn id="86" fill="hold">
                            <p:stCondLst>
                              <p:cond delay="0"/>
                            </p:stCondLst>
                            <p:childTnLst>
                              <p:par>
                                <p:cTn id="87" presetID="2" presetClass="entr" presetSubtype="4" fill="hold" grpId="0" nodeType="clickEffect">
                                  <p:stCondLst>
                                    <p:cond delay="0"/>
                                  </p:stCondLst>
                                  <p:childTnLst>
                                    <p:set>
                                      <p:cBhvr>
                                        <p:cTn id="88" dur="1" fill="hold">
                                          <p:stCondLst>
                                            <p:cond delay="0"/>
                                          </p:stCondLst>
                                        </p:cTn>
                                        <p:tgtEl>
                                          <p:spTgt spid="23"/>
                                        </p:tgtEl>
                                        <p:attrNameLst>
                                          <p:attrName>style.visibility</p:attrName>
                                        </p:attrNameLst>
                                      </p:cBhvr>
                                      <p:to>
                                        <p:strVal val="visible"/>
                                      </p:to>
                                    </p:set>
                                    <p:anim calcmode="lin" valueType="num">
                                      <p:cBhvr additive="base">
                                        <p:cTn id="89" dur="500" fill="hold"/>
                                        <p:tgtEl>
                                          <p:spTgt spid="23"/>
                                        </p:tgtEl>
                                        <p:attrNameLst>
                                          <p:attrName>ppt_x</p:attrName>
                                        </p:attrNameLst>
                                      </p:cBhvr>
                                      <p:tavLst>
                                        <p:tav tm="0">
                                          <p:val>
                                            <p:strVal val="#ppt_x"/>
                                          </p:val>
                                        </p:tav>
                                        <p:tav tm="100000">
                                          <p:val>
                                            <p:strVal val="#ppt_x"/>
                                          </p:val>
                                        </p:tav>
                                      </p:tavLst>
                                    </p:anim>
                                    <p:anim calcmode="lin" valueType="num">
                                      <p:cBhvr additive="base">
                                        <p:cTn id="90"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91" fill="hold">
                      <p:stCondLst>
                        <p:cond delay="indefinite"/>
                      </p:stCondLst>
                      <p:childTnLst>
                        <p:par>
                          <p:cTn id="92" fill="hold">
                            <p:stCondLst>
                              <p:cond delay="0"/>
                            </p:stCondLst>
                            <p:childTnLst>
                              <p:par>
                                <p:cTn id="93" presetID="2" presetClass="entr" presetSubtype="4" fill="hold" grpId="0" nodeType="clickEffect">
                                  <p:stCondLst>
                                    <p:cond delay="0"/>
                                  </p:stCondLst>
                                  <p:childTnLst>
                                    <p:set>
                                      <p:cBhvr>
                                        <p:cTn id="94" dur="1" fill="hold">
                                          <p:stCondLst>
                                            <p:cond delay="0"/>
                                          </p:stCondLst>
                                        </p:cTn>
                                        <p:tgtEl>
                                          <p:spTgt spid="24"/>
                                        </p:tgtEl>
                                        <p:attrNameLst>
                                          <p:attrName>style.visibility</p:attrName>
                                        </p:attrNameLst>
                                      </p:cBhvr>
                                      <p:to>
                                        <p:strVal val="visible"/>
                                      </p:to>
                                    </p:set>
                                    <p:anim calcmode="lin" valueType="num">
                                      <p:cBhvr additive="base">
                                        <p:cTn id="95" dur="500" fill="hold"/>
                                        <p:tgtEl>
                                          <p:spTgt spid="24"/>
                                        </p:tgtEl>
                                        <p:attrNameLst>
                                          <p:attrName>ppt_x</p:attrName>
                                        </p:attrNameLst>
                                      </p:cBhvr>
                                      <p:tavLst>
                                        <p:tav tm="0">
                                          <p:val>
                                            <p:strVal val="#ppt_x"/>
                                          </p:val>
                                        </p:tav>
                                        <p:tav tm="100000">
                                          <p:val>
                                            <p:strVal val="#ppt_x"/>
                                          </p:val>
                                        </p:tav>
                                      </p:tavLst>
                                    </p:anim>
                                    <p:anim calcmode="lin" valueType="num">
                                      <p:cBhvr additive="base">
                                        <p:cTn id="96"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97" fill="hold">
                      <p:stCondLst>
                        <p:cond delay="indefinite"/>
                      </p:stCondLst>
                      <p:childTnLst>
                        <p:par>
                          <p:cTn id="98" fill="hold">
                            <p:stCondLst>
                              <p:cond delay="0"/>
                            </p:stCondLst>
                            <p:childTnLst>
                              <p:par>
                                <p:cTn id="99" presetID="2" presetClass="entr" presetSubtype="4" fill="hold" grpId="0" nodeType="clickEffect">
                                  <p:stCondLst>
                                    <p:cond delay="0"/>
                                  </p:stCondLst>
                                  <p:childTnLst>
                                    <p:set>
                                      <p:cBhvr>
                                        <p:cTn id="100" dur="1" fill="hold">
                                          <p:stCondLst>
                                            <p:cond delay="0"/>
                                          </p:stCondLst>
                                        </p:cTn>
                                        <p:tgtEl>
                                          <p:spTgt spid="2"/>
                                        </p:tgtEl>
                                        <p:attrNameLst>
                                          <p:attrName>style.visibility</p:attrName>
                                        </p:attrNameLst>
                                      </p:cBhvr>
                                      <p:to>
                                        <p:strVal val="visible"/>
                                      </p:to>
                                    </p:set>
                                    <p:anim calcmode="lin" valueType="num">
                                      <p:cBhvr additive="base">
                                        <p:cTn id="101" dur="500" fill="hold"/>
                                        <p:tgtEl>
                                          <p:spTgt spid="2"/>
                                        </p:tgtEl>
                                        <p:attrNameLst>
                                          <p:attrName>ppt_x</p:attrName>
                                        </p:attrNameLst>
                                      </p:cBhvr>
                                      <p:tavLst>
                                        <p:tav tm="0">
                                          <p:val>
                                            <p:strVal val="#ppt_x"/>
                                          </p:val>
                                        </p:tav>
                                        <p:tav tm="100000">
                                          <p:val>
                                            <p:strVal val="#ppt_x"/>
                                          </p:val>
                                        </p:tav>
                                      </p:tavLst>
                                    </p:anim>
                                    <p:anim calcmode="lin" valueType="num">
                                      <p:cBhvr additive="base">
                                        <p:cTn id="10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animBg="1"/>
      <p:bldP spid="12" grpId="0" animBg="1"/>
      <p:bldP spid="13" grpId="0"/>
      <p:bldP spid="14" grpId="0"/>
      <p:bldP spid="17" grpId="0"/>
      <p:bldP spid="20" grpId="0"/>
      <p:bldP spid="21" grpId="0"/>
      <p:bldP spid="22" grpId="0"/>
      <p:bldP spid="23" grpId="0"/>
      <p:bldP spid="24" grpId="0"/>
      <p:bldP spid="25" grpId="0"/>
      <p:bldP spid="2"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aoblený obdélník 3"/>
          <p:cNvSpPr/>
          <p:nvPr/>
        </p:nvSpPr>
        <p:spPr>
          <a:xfrm>
            <a:off x="0" y="620688"/>
            <a:ext cx="9144000" cy="1296144"/>
          </a:xfrm>
          <a:prstGeom prst="roundRect">
            <a:avLst/>
          </a:prstGeom>
          <a:solidFill>
            <a:schemeClr val="accent1">
              <a:lumMod val="60000"/>
              <a:lumOff val="40000"/>
            </a:schemeClr>
          </a:solidFill>
          <a:effectLst>
            <a:innerShdw blurRad="63500" dist="50800" dir="2700000">
              <a:prstClr val="black">
                <a:alpha val="50000"/>
              </a:prstClr>
            </a:innerShdw>
          </a:effectLst>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Jak si usnadnit návratnost?</a:t>
            </a:r>
            <a:endParaRPr lang="cs-CZ" sz="3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endParaRPr>
          </a:p>
        </p:txBody>
      </p:sp>
      <p:sp>
        <p:nvSpPr>
          <p:cNvPr id="11" name="Obdélník 10"/>
          <p:cNvSpPr/>
          <p:nvPr/>
        </p:nvSpPr>
        <p:spPr>
          <a:xfrm>
            <a:off x="0" y="6309320"/>
            <a:ext cx="9144000" cy="288032"/>
          </a:xfrm>
          <a:prstGeom prst="rect">
            <a:avLst/>
          </a:prstGeom>
          <a:solidFill>
            <a:schemeClr val="accent1">
              <a:lumMod val="60000"/>
              <a:lumOff val="40000"/>
            </a:schemeClr>
          </a:solidFill>
          <a:scene3d>
            <a:camera prst="orthographicFront"/>
            <a:lightRig rig="morning" dir="t"/>
          </a:scene3d>
          <a:sp3d prstMaterial="flat">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4341" name="TextovéPole 12"/>
          <p:cNvSpPr txBox="1">
            <a:spLocks noChangeArrowheads="1"/>
          </p:cNvSpPr>
          <p:nvPr/>
        </p:nvSpPr>
        <p:spPr bwMode="auto">
          <a:xfrm>
            <a:off x="5580063" y="6237288"/>
            <a:ext cx="3194050" cy="369887"/>
          </a:xfrm>
          <a:prstGeom prst="rect">
            <a:avLst/>
          </a:prstGeom>
          <a:noFill/>
          <a:ln w="9525">
            <a:noFill/>
            <a:miter lim="800000"/>
            <a:headEnd/>
            <a:tailEnd/>
          </a:ln>
        </p:spPr>
        <p:txBody>
          <a:bodyPr wrap="none">
            <a:spAutoFit/>
          </a:bodyPr>
          <a:lstStyle/>
          <a:p>
            <a:r>
              <a:rPr lang="cs-CZ">
                <a:latin typeface="Perpetua" pitchFamily="18" charset="0"/>
              </a:rPr>
              <a:t>Univerzita Jana Evangelisty Purkyně</a:t>
            </a:r>
          </a:p>
        </p:txBody>
      </p:sp>
      <p:sp>
        <p:nvSpPr>
          <p:cNvPr id="6" name="TextovéPole 5"/>
          <p:cNvSpPr txBox="1"/>
          <p:nvPr/>
        </p:nvSpPr>
        <p:spPr>
          <a:xfrm>
            <a:off x="1115616" y="2132856"/>
            <a:ext cx="7763664" cy="646331"/>
          </a:xfrm>
          <a:prstGeom prst="rect">
            <a:avLst/>
          </a:prstGeom>
          <a:noFill/>
        </p:spPr>
        <p:txBody>
          <a:bodyPr wrap="none" rtlCol="0">
            <a:spAutoFit/>
          </a:bodyPr>
          <a:lstStyle/>
          <a:p>
            <a:r>
              <a:rPr lang="cs-CZ" dirty="0" smtClean="0"/>
              <a:t>Rozdat dotazníky v prostorově koncentrované spol. (bezbranné skupiny – </a:t>
            </a:r>
          </a:p>
          <a:p>
            <a:r>
              <a:rPr lang="cs-CZ" dirty="0" smtClean="0"/>
              <a:t>studenti, vojáci, zaměstnanci), </a:t>
            </a:r>
          </a:p>
        </p:txBody>
      </p:sp>
      <p:sp>
        <p:nvSpPr>
          <p:cNvPr id="7" name="TextovéPole 6"/>
          <p:cNvSpPr txBox="1"/>
          <p:nvPr/>
        </p:nvSpPr>
        <p:spPr>
          <a:xfrm>
            <a:off x="1187624" y="2996952"/>
            <a:ext cx="7782441" cy="646331"/>
          </a:xfrm>
          <a:prstGeom prst="rect">
            <a:avLst/>
          </a:prstGeom>
          <a:noFill/>
        </p:spPr>
        <p:txBody>
          <a:bodyPr wrap="square" rtlCol="0">
            <a:spAutoFit/>
          </a:bodyPr>
          <a:lstStyle/>
          <a:p>
            <a:r>
              <a:rPr lang="cs-CZ" dirty="0" smtClean="0"/>
              <a:t>Poslat dotazníky poštou a přiložit ofrankovanou obálku, aby respondent nemusel platit za odeslání dotazníku zpět </a:t>
            </a:r>
          </a:p>
        </p:txBody>
      </p:sp>
      <p:sp>
        <p:nvSpPr>
          <p:cNvPr id="8" name="TextovéPole 7"/>
          <p:cNvSpPr txBox="1"/>
          <p:nvPr/>
        </p:nvSpPr>
        <p:spPr>
          <a:xfrm>
            <a:off x="1115616" y="3933056"/>
            <a:ext cx="6365845" cy="369332"/>
          </a:xfrm>
          <a:prstGeom prst="rect">
            <a:avLst/>
          </a:prstGeom>
          <a:noFill/>
        </p:spPr>
        <p:txBody>
          <a:bodyPr wrap="none" rtlCol="0">
            <a:spAutoFit/>
          </a:bodyPr>
          <a:lstStyle/>
          <a:p>
            <a:r>
              <a:rPr lang="cs-CZ" dirty="0" smtClean="0"/>
              <a:t>Dbát na slušnou kvalitu papíru, dostatek místa na odpovědi. </a:t>
            </a:r>
          </a:p>
        </p:txBody>
      </p:sp>
      <p:sp>
        <p:nvSpPr>
          <p:cNvPr id="9" name="TextovéPole 8"/>
          <p:cNvSpPr txBox="1"/>
          <p:nvPr/>
        </p:nvSpPr>
        <p:spPr>
          <a:xfrm>
            <a:off x="1187624" y="4581128"/>
            <a:ext cx="4262705" cy="369332"/>
          </a:xfrm>
          <a:prstGeom prst="rect">
            <a:avLst/>
          </a:prstGeom>
          <a:noFill/>
        </p:spPr>
        <p:txBody>
          <a:bodyPr wrap="none" rtlCol="0">
            <a:spAutoFit/>
          </a:bodyPr>
          <a:lstStyle/>
          <a:p>
            <a:r>
              <a:rPr lang="cs-CZ" dirty="0" smtClean="0"/>
              <a:t>Nabízet odměnu za vyplnění dotazníku. </a:t>
            </a:r>
          </a:p>
        </p:txBody>
      </p:sp>
      <p:sp>
        <p:nvSpPr>
          <p:cNvPr id="10" name="TextovéPole 9"/>
          <p:cNvSpPr txBox="1"/>
          <p:nvPr/>
        </p:nvSpPr>
        <p:spPr>
          <a:xfrm>
            <a:off x="1187624" y="5301208"/>
            <a:ext cx="6609502" cy="369332"/>
          </a:xfrm>
          <a:prstGeom prst="rect">
            <a:avLst/>
          </a:prstGeom>
          <a:noFill/>
        </p:spPr>
        <p:txBody>
          <a:bodyPr wrap="none" rtlCol="0">
            <a:spAutoFit/>
          </a:bodyPr>
          <a:lstStyle/>
          <a:p>
            <a:r>
              <a:rPr lang="cs-CZ" dirty="0" smtClean="0"/>
              <a:t>Po určitém čase (cca 14 dnů) poslat respondentům upomínku. </a:t>
            </a:r>
          </a:p>
        </p:txBody>
      </p:sp>
      <p:sp>
        <p:nvSpPr>
          <p:cNvPr id="12" name="Šipka doprava 11"/>
          <p:cNvSpPr/>
          <p:nvPr/>
        </p:nvSpPr>
        <p:spPr>
          <a:xfrm>
            <a:off x="323528" y="2276872"/>
            <a:ext cx="576064"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3" name="Šipka doprava 12"/>
          <p:cNvSpPr/>
          <p:nvPr/>
        </p:nvSpPr>
        <p:spPr>
          <a:xfrm>
            <a:off x="323528" y="3140968"/>
            <a:ext cx="576064"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Šipka doprava 13"/>
          <p:cNvSpPr/>
          <p:nvPr/>
        </p:nvSpPr>
        <p:spPr>
          <a:xfrm>
            <a:off x="323528" y="3933056"/>
            <a:ext cx="576064"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5" name="Šipka doprava 14"/>
          <p:cNvSpPr/>
          <p:nvPr/>
        </p:nvSpPr>
        <p:spPr>
          <a:xfrm>
            <a:off x="355137" y="4581128"/>
            <a:ext cx="576064"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6" name="Šipka doprava 15"/>
          <p:cNvSpPr/>
          <p:nvPr/>
        </p:nvSpPr>
        <p:spPr>
          <a:xfrm>
            <a:off x="323528" y="5301208"/>
            <a:ext cx="576064"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7" name="TextovéPole 12"/>
          <p:cNvSpPr txBox="1">
            <a:spLocks noChangeArrowheads="1"/>
          </p:cNvSpPr>
          <p:nvPr/>
        </p:nvSpPr>
        <p:spPr bwMode="auto">
          <a:xfrm>
            <a:off x="179512" y="6268392"/>
            <a:ext cx="2574166" cy="369332"/>
          </a:xfrm>
          <a:prstGeom prst="rect">
            <a:avLst/>
          </a:prstGeom>
          <a:noFill/>
          <a:ln w="9525">
            <a:noFill/>
            <a:miter lim="800000"/>
            <a:headEnd/>
            <a:tailEnd/>
          </a:ln>
        </p:spPr>
        <p:txBody>
          <a:bodyPr wrap="none">
            <a:spAutoFit/>
          </a:bodyPr>
          <a:lstStyle/>
          <a:p>
            <a:r>
              <a:rPr lang="cs-CZ" dirty="0" smtClean="0">
                <a:latin typeface="Perpetua" pitchFamily="18" charset="0"/>
              </a:rPr>
              <a:t>Mgr. Vlastimil Chytrý, Ph.D.</a:t>
            </a:r>
            <a:endParaRPr lang="cs-CZ" dirty="0">
              <a:latin typeface="Perpetua" pitchFamily="18" charset="0"/>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fade">
                                      <p:cBhvr>
                                        <p:cTn id="19" dur="1000"/>
                                        <p:tgtEl>
                                          <p:spTgt spid="13"/>
                                        </p:tgtEl>
                                      </p:cBhvr>
                                    </p:animEffect>
                                    <p:anim calcmode="lin" valueType="num">
                                      <p:cBhvr>
                                        <p:cTn id="20" dur="1000" fill="hold"/>
                                        <p:tgtEl>
                                          <p:spTgt spid="13"/>
                                        </p:tgtEl>
                                        <p:attrNameLst>
                                          <p:attrName>ppt_x</p:attrName>
                                        </p:attrNameLst>
                                      </p:cBhvr>
                                      <p:tavLst>
                                        <p:tav tm="0">
                                          <p:val>
                                            <p:strVal val="#ppt_x"/>
                                          </p:val>
                                        </p:tav>
                                        <p:tav tm="100000">
                                          <p:val>
                                            <p:strVal val="#ppt_x"/>
                                          </p:val>
                                        </p:tav>
                                      </p:tavLst>
                                    </p:anim>
                                    <p:anim calcmode="lin" valueType="num">
                                      <p:cBhvr>
                                        <p:cTn id="21" dur="1000" fill="hold"/>
                                        <p:tgtEl>
                                          <p:spTgt spid="13"/>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fade">
                                      <p:cBhvr>
                                        <p:cTn id="24" dur="1000"/>
                                        <p:tgtEl>
                                          <p:spTgt spid="7"/>
                                        </p:tgtEl>
                                      </p:cBhvr>
                                    </p:animEffect>
                                    <p:anim calcmode="lin" valueType="num">
                                      <p:cBhvr>
                                        <p:cTn id="25" dur="1000" fill="hold"/>
                                        <p:tgtEl>
                                          <p:spTgt spid="7"/>
                                        </p:tgtEl>
                                        <p:attrNameLst>
                                          <p:attrName>ppt_x</p:attrName>
                                        </p:attrNameLst>
                                      </p:cBhvr>
                                      <p:tavLst>
                                        <p:tav tm="0">
                                          <p:val>
                                            <p:strVal val="#ppt_x"/>
                                          </p:val>
                                        </p:tav>
                                        <p:tav tm="100000">
                                          <p:val>
                                            <p:strVal val="#ppt_x"/>
                                          </p:val>
                                        </p:tav>
                                      </p:tavLst>
                                    </p:anim>
                                    <p:anim calcmode="lin" valueType="num">
                                      <p:cBhvr>
                                        <p:cTn id="2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fade">
                                      <p:cBhvr>
                                        <p:cTn id="31" dur="1000"/>
                                        <p:tgtEl>
                                          <p:spTgt spid="14"/>
                                        </p:tgtEl>
                                      </p:cBhvr>
                                    </p:animEffect>
                                    <p:anim calcmode="lin" valueType="num">
                                      <p:cBhvr>
                                        <p:cTn id="32" dur="1000" fill="hold"/>
                                        <p:tgtEl>
                                          <p:spTgt spid="14"/>
                                        </p:tgtEl>
                                        <p:attrNameLst>
                                          <p:attrName>ppt_x</p:attrName>
                                        </p:attrNameLst>
                                      </p:cBhvr>
                                      <p:tavLst>
                                        <p:tav tm="0">
                                          <p:val>
                                            <p:strVal val="#ppt_x"/>
                                          </p:val>
                                        </p:tav>
                                        <p:tav tm="100000">
                                          <p:val>
                                            <p:strVal val="#ppt_x"/>
                                          </p:val>
                                        </p:tav>
                                      </p:tavLst>
                                    </p:anim>
                                    <p:anim calcmode="lin" valueType="num">
                                      <p:cBhvr>
                                        <p:cTn id="33" dur="1000" fill="hold"/>
                                        <p:tgtEl>
                                          <p:spTgt spid="14"/>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8"/>
                                        </p:tgtEl>
                                        <p:attrNameLst>
                                          <p:attrName>style.visibility</p:attrName>
                                        </p:attrNameLst>
                                      </p:cBhvr>
                                      <p:to>
                                        <p:strVal val="visible"/>
                                      </p:to>
                                    </p:set>
                                    <p:animEffect transition="in" filter="fade">
                                      <p:cBhvr>
                                        <p:cTn id="36" dur="1000"/>
                                        <p:tgtEl>
                                          <p:spTgt spid="8"/>
                                        </p:tgtEl>
                                      </p:cBhvr>
                                    </p:animEffect>
                                    <p:anim calcmode="lin" valueType="num">
                                      <p:cBhvr>
                                        <p:cTn id="37" dur="1000" fill="hold"/>
                                        <p:tgtEl>
                                          <p:spTgt spid="8"/>
                                        </p:tgtEl>
                                        <p:attrNameLst>
                                          <p:attrName>ppt_x</p:attrName>
                                        </p:attrNameLst>
                                      </p:cBhvr>
                                      <p:tavLst>
                                        <p:tav tm="0">
                                          <p:val>
                                            <p:strVal val="#ppt_x"/>
                                          </p:val>
                                        </p:tav>
                                        <p:tav tm="100000">
                                          <p:val>
                                            <p:strVal val="#ppt_x"/>
                                          </p:val>
                                        </p:tav>
                                      </p:tavLst>
                                    </p:anim>
                                    <p:anim calcmode="lin" valueType="num">
                                      <p:cBhvr>
                                        <p:cTn id="38"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15"/>
                                        </p:tgtEl>
                                        <p:attrNameLst>
                                          <p:attrName>style.visibility</p:attrName>
                                        </p:attrNameLst>
                                      </p:cBhvr>
                                      <p:to>
                                        <p:strVal val="visible"/>
                                      </p:to>
                                    </p:set>
                                    <p:animEffect transition="in" filter="fade">
                                      <p:cBhvr>
                                        <p:cTn id="43" dur="1000"/>
                                        <p:tgtEl>
                                          <p:spTgt spid="15"/>
                                        </p:tgtEl>
                                      </p:cBhvr>
                                    </p:animEffect>
                                    <p:anim calcmode="lin" valueType="num">
                                      <p:cBhvr>
                                        <p:cTn id="44" dur="1000" fill="hold"/>
                                        <p:tgtEl>
                                          <p:spTgt spid="15"/>
                                        </p:tgtEl>
                                        <p:attrNameLst>
                                          <p:attrName>ppt_x</p:attrName>
                                        </p:attrNameLst>
                                      </p:cBhvr>
                                      <p:tavLst>
                                        <p:tav tm="0">
                                          <p:val>
                                            <p:strVal val="#ppt_x"/>
                                          </p:val>
                                        </p:tav>
                                        <p:tav tm="100000">
                                          <p:val>
                                            <p:strVal val="#ppt_x"/>
                                          </p:val>
                                        </p:tav>
                                      </p:tavLst>
                                    </p:anim>
                                    <p:anim calcmode="lin" valueType="num">
                                      <p:cBhvr>
                                        <p:cTn id="45" dur="1000" fill="hold"/>
                                        <p:tgtEl>
                                          <p:spTgt spid="15"/>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0"/>
                                  </p:stCondLst>
                                  <p:childTnLst>
                                    <p:set>
                                      <p:cBhvr>
                                        <p:cTn id="47" dur="1" fill="hold">
                                          <p:stCondLst>
                                            <p:cond delay="0"/>
                                          </p:stCondLst>
                                        </p:cTn>
                                        <p:tgtEl>
                                          <p:spTgt spid="9"/>
                                        </p:tgtEl>
                                        <p:attrNameLst>
                                          <p:attrName>style.visibility</p:attrName>
                                        </p:attrNameLst>
                                      </p:cBhvr>
                                      <p:to>
                                        <p:strVal val="visible"/>
                                      </p:to>
                                    </p:set>
                                    <p:animEffect transition="in" filter="fade">
                                      <p:cBhvr>
                                        <p:cTn id="48" dur="1000"/>
                                        <p:tgtEl>
                                          <p:spTgt spid="9"/>
                                        </p:tgtEl>
                                      </p:cBhvr>
                                    </p:animEffect>
                                    <p:anim calcmode="lin" valueType="num">
                                      <p:cBhvr>
                                        <p:cTn id="49" dur="1000" fill="hold"/>
                                        <p:tgtEl>
                                          <p:spTgt spid="9"/>
                                        </p:tgtEl>
                                        <p:attrNameLst>
                                          <p:attrName>ppt_x</p:attrName>
                                        </p:attrNameLst>
                                      </p:cBhvr>
                                      <p:tavLst>
                                        <p:tav tm="0">
                                          <p:val>
                                            <p:strVal val="#ppt_x"/>
                                          </p:val>
                                        </p:tav>
                                        <p:tav tm="100000">
                                          <p:val>
                                            <p:strVal val="#ppt_x"/>
                                          </p:val>
                                        </p:tav>
                                      </p:tavLst>
                                    </p:anim>
                                    <p:anim calcmode="lin" valueType="num">
                                      <p:cBhvr>
                                        <p:cTn id="50"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fade">
                                      <p:cBhvr>
                                        <p:cTn id="55" dur="1000"/>
                                        <p:tgtEl>
                                          <p:spTgt spid="16"/>
                                        </p:tgtEl>
                                      </p:cBhvr>
                                    </p:animEffect>
                                    <p:anim calcmode="lin" valueType="num">
                                      <p:cBhvr>
                                        <p:cTn id="56" dur="1000" fill="hold"/>
                                        <p:tgtEl>
                                          <p:spTgt spid="16"/>
                                        </p:tgtEl>
                                        <p:attrNameLst>
                                          <p:attrName>ppt_x</p:attrName>
                                        </p:attrNameLst>
                                      </p:cBhvr>
                                      <p:tavLst>
                                        <p:tav tm="0">
                                          <p:val>
                                            <p:strVal val="#ppt_x"/>
                                          </p:val>
                                        </p:tav>
                                        <p:tav tm="100000">
                                          <p:val>
                                            <p:strVal val="#ppt_x"/>
                                          </p:val>
                                        </p:tav>
                                      </p:tavLst>
                                    </p:anim>
                                    <p:anim calcmode="lin" valueType="num">
                                      <p:cBhvr>
                                        <p:cTn id="57" dur="1000" fill="hold"/>
                                        <p:tgtEl>
                                          <p:spTgt spid="16"/>
                                        </p:tgtEl>
                                        <p:attrNameLst>
                                          <p:attrName>ppt_y</p:attrName>
                                        </p:attrNameLst>
                                      </p:cBhvr>
                                      <p:tavLst>
                                        <p:tav tm="0">
                                          <p:val>
                                            <p:strVal val="#ppt_y+.1"/>
                                          </p:val>
                                        </p:tav>
                                        <p:tav tm="100000">
                                          <p:val>
                                            <p:strVal val="#ppt_y"/>
                                          </p:val>
                                        </p:tav>
                                      </p:tavLst>
                                    </p:anim>
                                  </p:childTnLst>
                                </p:cTn>
                              </p:par>
                              <p:par>
                                <p:cTn id="58" presetID="42" presetClass="entr" presetSubtype="0" fill="hold" grpId="0" nodeType="withEffect">
                                  <p:stCondLst>
                                    <p:cond delay="0"/>
                                  </p:stCondLst>
                                  <p:childTnLst>
                                    <p:set>
                                      <p:cBhvr>
                                        <p:cTn id="59" dur="1" fill="hold">
                                          <p:stCondLst>
                                            <p:cond delay="0"/>
                                          </p:stCondLst>
                                        </p:cTn>
                                        <p:tgtEl>
                                          <p:spTgt spid="10"/>
                                        </p:tgtEl>
                                        <p:attrNameLst>
                                          <p:attrName>style.visibility</p:attrName>
                                        </p:attrNameLst>
                                      </p:cBhvr>
                                      <p:to>
                                        <p:strVal val="visible"/>
                                      </p:to>
                                    </p:set>
                                    <p:animEffect transition="in" filter="fade">
                                      <p:cBhvr>
                                        <p:cTn id="60" dur="1000"/>
                                        <p:tgtEl>
                                          <p:spTgt spid="10"/>
                                        </p:tgtEl>
                                      </p:cBhvr>
                                    </p:animEffect>
                                    <p:anim calcmode="lin" valueType="num">
                                      <p:cBhvr>
                                        <p:cTn id="61" dur="1000" fill="hold"/>
                                        <p:tgtEl>
                                          <p:spTgt spid="10"/>
                                        </p:tgtEl>
                                        <p:attrNameLst>
                                          <p:attrName>ppt_x</p:attrName>
                                        </p:attrNameLst>
                                      </p:cBhvr>
                                      <p:tavLst>
                                        <p:tav tm="0">
                                          <p:val>
                                            <p:strVal val="#ppt_x"/>
                                          </p:val>
                                        </p:tav>
                                        <p:tav tm="100000">
                                          <p:val>
                                            <p:strVal val="#ppt_x"/>
                                          </p:val>
                                        </p:tav>
                                      </p:tavLst>
                                    </p:anim>
                                    <p:anim calcmode="lin" valueType="num">
                                      <p:cBhvr>
                                        <p:cTn id="62"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P spid="12" grpId="0" animBg="1"/>
      <p:bldP spid="13" grpId="0" animBg="1"/>
      <p:bldP spid="14" grpId="0" animBg="1"/>
      <p:bldP spid="15" grpId="0" animBg="1"/>
      <p:bldP spid="16"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aoblený obdélník 3"/>
          <p:cNvSpPr/>
          <p:nvPr/>
        </p:nvSpPr>
        <p:spPr>
          <a:xfrm>
            <a:off x="0" y="620688"/>
            <a:ext cx="9144000" cy="1296144"/>
          </a:xfrm>
          <a:prstGeom prst="roundRect">
            <a:avLst/>
          </a:prstGeom>
          <a:solidFill>
            <a:schemeClr val="accent1">
              <a:lumMod val="60000"/>
              <a:lumOff val="40000"/>
            </a:schemeClr>
          </a:solidFill>
          <a:effectLst>
            <a:innerShdw blurRad="63500" dist="50800" dir="2700000">
              <a:prstClr val="black">
                <a:alpha val="50000"/>
              </a:prstClr>
            </a:innerShdw>
          </a:effectLst>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sz="6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Zásady tvorby dotazníku</a:t>
            </a:r>
            <a:endParaRPr lang="cs-CZ" sz="6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endParaRPr>
          </a:p>
        </p:txBody>
      </p:sp>
      <p:sp>
        <p:nvSpPr>
          <p:cNvPr id="11" name="Obdélník 10"/>
          <p:cNvSpPr/>
          <p:nvPr/>
        </p:nvSpPr>
        <p:spPr>
          <a:xfrm>
            <a:off x="0" y="6309320"/>
            <a:ext cx="9144000" cy="288032"/>
          </a:xfrm>
          <a:prstGeom prst="rect">
            <a:avLst/>
          </a:prstGeom>
          <a:solidFill>
            <a:schemeClr val="accent1">
              <a:lumMod val="60000"/>
              <a:lumOff val="40000"/>
            </a:schemeClr>
          </a:solidFill>
          <a:scene3d>
            <a:camera prst="orthographicFront"/>
            <a:lightRig rig="morning" dir="t"/>
          </a:scene3d>
          <a:sp3d prstMaterial="flat">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4341" name="TextovéPole 12"/>
          <p:cNvSpPr txBox="1">
            <a:spLocks noChangeArrowheads="1"/>
          </p:cNvSpPr>
          <p:nvPr/>
        </p:nvSpPr>
        <p:spPr bwMode="auto">
          <a:xfrm>
            <a:off x="5580063" y="6237288"/>
            <a:ext cx="3194050" cy="369887"/>
          </a:xfrm>
          <a:prstGeom prst="rect">
            <a:avLst/>
          </a:prstGeom>
          <a:noFill/>
          <a:ln w="9525">
            <a:noFill/>
            <a:miter lim="800000"/>
            <a:headEnd/>
            <a:tailEnd/>
          </a:ln>
        </p:spPr>
        <p:txBody>
          <a:bodyPr wrap="none">
            <a:spAutoFit/>
          </a:bodyPr>
          <a:lstStyle/>
          <a:p>
            <a:r>
              <a:rPr lang="cs-CZ">
                <a:latin typeface="Perpetua" pitchFamily="18" charset="0"/>
              </a:rPr>
              <a:t>Univerzita Jana Evangelisty Purkyně</a:t>
            </a:r>
          </a:p>
        </p:txBody>
      </p:sp>
      <p:sp>
        <p:nvSpPr>
          <p:cNvPr id="26" name="TextovéPole 25"/>
          <p:cNvSpPr txBox="1"/>
          <p:nvPr/>
        </p:nvSpPr>
        <p:spPr>
          <a:xfrm>
            <a:off x="7020272" y="2132856"/>
            <a:ext cx="1473480"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rtlCol="0">
            <a:spAutoFit/>
          </a:bodyPr>
          <a:lstStyle/>
          <a:p>
            <a:r>
              <a:rPr lang="cs-CZ" dirty="0" smtClean="0">
                <a:latin typeface="Times New Roman" pitchFamily="18" charset="0"/>
                <a:cs typeface="Times New Roman" pitchFamily="18" charset="0"/>
              </a:rPr>
              <a:t>Citlivost testu</a:t>
            </a:r>
            <a:endParaRPr lang="cs-CZ" dirty="0">
              <a:latin typeface="Times New Roman" pitchFamily="18" charset="0"/>
              <a:cs typeface="Times New Roman" pitchFamily="18" charset="0"/>
            </a:endParaRPr>
          </a:p>
        </p:txBody>
      </p:sp>
      <p:sp>
        <p:nvSpPr>
          <p:cNvPr id="27" name="TextovéPole 26"/>
          <p:cNvSpPr txBox="1"/>
          <p:nvPr/>
        </p:nvSpPr>
        <p:spPr>
          <a:xfrm>
            <a:off x="7020272" y="2708920"/>
            <a:ext cx="1576072"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rtlCol="0">
            <a:spAutoFit/>
          </a:bodyPr>
          <a:lstStyle/>
          <a:p>
            <a:r>
              <a:rPr lang="cs-CZ" dirty="0" smtClean="0">
                <a:latin typeface="Times New Roman" pitchFamily="18" charset="0"/>
                <a:cs typeface="Times New Roman" pitchFamily="18" charset="0"/>
              </a:rPr>
              <a:t>Obtížnost testu</a:t>
            </a:r>
            <a:endParaRPr lang="cs-CZ" dirty="0">
              <a:latin typeface="Times New Roman" pitchFamily="18" charset="0"/>
              <a:cs typeface="Times New Roman" pitchFamily="18" charset="0"/>
            </a:endParaRPr>
          </a:p>
        </p:txBody>
      </p:sp>
      <p:sp>
        <p:nvSpPr>
          <p:cNvPr id="29" name="TextovéPole 28"/>
          <p:cNvSpPr txBox="1"/>
          <p:nvPr/>
        </p:nvSpPr>
        <p:spPr>
          <a:xfrm>
            <a:off x="251520" y="2204864"/>
            <a:ext cx="8778365" cy="3785652"/>
          </a:xfrm>
          <a:prstGeom prst="rect">
            <a:avLst/>
          </a:prstGeom>
          <a:noFill/>
        </p:spPr>
        <p:txBody>
          <a:bodyPr wrap="none" rtlCol="0">
            <a:spAutoFit/>
          </a:bodyPr>
          <a:lstStyle/>
          <a:p>
            <a:pPr lvl="0">
              <a:buFont typeface="Arial" pitchFamily="34" charset="0"/>
              <a:buChar char="•"/>
            </a:pPr>
            <a:r>
              <a:rPr lang="cs-CZ" sz="1200" dirty="0" smtClean="0">
                <a:latin typeface="Times New Roman" pitchFamily="18" charset="0"/>
                <a:cs typeface="Times New Roman" pitchFamily="18" charset="0"/>
              </a:rPr>
              <a:t> Otázky jednoduché a srozumitelné (snaha o vyloučení nejednoznačnosti)</a:t>
            </a:r>
          </a:p>
          <a:p>
            <a:pPr lvl="0">
              <a:buFont typeface="Arial" pitchFamily="34" charset="0"/>
              <a:buChar char="•"/>
            </a:pPr>
            <a:r>
              <a:rPr lang="cs-CZ" sz="1200" dirty="0" smtClean="0">
                <a:latin typeface="Times New Roman" pitchFamily="18" charset="0"/>
                <a:cs typeface="Times New Roman" pitchFamily="18" charset="0"/>
              </a:rPr>
              <a:t> Vyvarovat se obsahové nesrozumitelnosti </a:t>
            </a:r>
          </a:p>
          <a:p>
            <a:pPr lvl="0">
              <a:buFont typeface="Arial" pitchFamily="34" charset="0"/>
              <a:buChar char="•"/>
            </a:pPr>
            <a:r>
              <a:rPr lang="cs-CZ" sz="1200" dirty="0" smtClean="0">
                <a:latin typeface="Times New Roman" pitchFamily="18" charset="0"/>
                <a:cs typeface="Times New Roman" pitchFamily="18" charset="0"/>
              </a:rPr>
              <a:t> Dotazy musí být co nejvíce specifické</a:t>
            </a:r>
          </a:p>
          <a:p>
            <a:pPr lvl="0">
              <a:buFont typeface="Arial" pitchFamily="34" charset="0"/>
              <a:buChar char="•"/>
            </a:pPr>
            <a:r>
              <a:rPr lang="cs-CZ" sz="1200" dirty="0" smtClean="0">
                <a:latin typeface="Times New Roman" pitchFamily="18" charset="0"/>
                <a:cs typeface="Times New Roman" pitchFamily="18" charset="0"/>
              </a:rPr>
              <a:t> Minimalizovat dlouhé dotazy</a:t>
            </a:r>
          </a:p>
          <a:p>
            <a:pPr lvl="0">
              <a:buFont typeface="Arial" pitchFamily="34" charset="0"/>
              <a:buChar char="•"/>
            </a:pPr>
            <a:r>
              <a:rPr lang="cs-CZ" sz="1200" dirty="0" smtClean="0">
                <a:latin typeface="Times New Roman" pitchFamily="18" charset="0"/>
                <a:cs typeface="Times New Roman" pitchFamily="18" charset="0"/>
              </a:rPr>
              <a:t> Vyvarovat se příliš strohých otázek</a:t>
            </a:r>
          </a:p>
          <a:p>
            <a:pPr lvl="0">
              <a:buFont typeface="Arial" pitchFamily="34" charset="0"/>
              <a:buChar char="•"/>
            </a:pPr>
            <a:r>
              <a:rPr lang="cs-CZ" sz="1200" dirty="0" smtClean="0">
                <a:latin typeface="Times New Roman" pitchFamily="18" charset="0"/>
                <a:cs typeface="Times New Roman" pitchFamily="18" charset="0"/>
              </a:rPr>
              <a:t> Nesmí se zde objevovat předsudky</a:t>
            </a:r>
          </a:p>
          <a:p>
            <a:pPr lvl="0">
              <a:buFont typeface="Arial" pitchFamily="34" charset="0"/>
              <a:buChar char="•"/>
            </a:pPr>
            <a:r>
              <a:rPr lang="cs-CZ" sz="1200" dirty="0" smtClean="0">
                <a:latin typeface="Times New Roman" pitchFamily="18" charset="0"/>
                <a:cs typeface="Times New Roman" pitchFamily="18" charset="0"/>
              </a:rPr>
              <a:t> </a:t>
            </a:r>
            <a:r>
              <a:rPr lang="cs-CZ" sz="1200" b="1" dirty="0" smtClean="0">
                <a:latin typeface="Times New Roman" pitchFamily="18" charset="0"/>
                <a:cs typeface="Times New Roman" pitchFamily="18" charset="0"/>
              </a:rPr>
              <a:t>Kvalitní grafická stránka</a:t>
            </a:r>
          </a:p>
          <a:p>
            <a:pPr lvl="0">
              <a:buFont typeface="Arial" pitchFamily="34" charset="0"/>
              <a:buChar char="•"/>
            </a:pPr>
            <a:r>
              <a:rPr lang="cs-CZ" sz="1200" dirty="0" smtClean="0">
                <a:latin typeface="Times New Roman" pitchFamily="18" charset="0"/>
                <a:cs typeface="Times New Roman" pitchFamily="18" charset="0"/>
              </a:rPr>
              <a:t> Podrobný návod k vyplnění</a:t>
            </a:r>
          </a:p>
          <a:p>
            <a:pPr lvl="0">
              <a:buFont typeface="Arial" pitchFamily="34" charset="0"/>
              <a:buChar char="•"/>
            </a:pPr>
            <a:r>
              <a:rPr lang="cs-CZ" sz="1200" dirty="0" smtClean="0">
                <a:latin typeface="Times New Roman" pitchFamily="18" charset="0"/>
                <a:cs typeface="Times New Roman" pitchFamily="18" charset="0"/>
              </a:rPr>
              <a:t> </a:t>
            </a:r>
            <a:r>
              <a:rPr lang="cs-CZ" sz="1200" b="1" dirty="0" smtClean="0">
                <a:latin typeface="Times New Roman" pitchFamily="18" charset="0"/>
                <a:cs typeface="Times New Roman" pitchFamily="18" charset="0"/>
              </a:rPr>
              <a:t>Termín návratnosti</a:t>
            </a:r>
          </a:p>
          <a:p>
            <a:pPr lvl="0">
              <a:buFont typeface="Arial" pitchFamily="34" charset="0"/>
              <a:buChar char="•"/>
            </a:pPr>
            <a:r>
              <a:rPr lang="cs-CZ" sz="1200" dirty="0" smtClean="0">
                <a:latin typeface="Times New Roman" pitchFamily="18" charset="0"/>
                <a:cs typeface="Times New Roman" pitchFamily="18" charset="0"/>
              </a:rPr>
              <a:t> Nabízené možnosti výběru odpovědí by měly být vyčerpávající a pokrývat všechny možné možnosti.</a:t>
            </a:r>
          </a:p>
          <a:p>
            <a:pPr lvl="0">
              <a:buFont typeface="Arial" pitchFamily="34" charset="0"/>
              <a:buChar char="•"/>
            </a:pPr>
            <a:r>
              <a:rPr lang="cs-CZ" sz="1200" dirty="0" smtClean="0">
                <a:latin typeface="Times New Roman" pitchFamily="18" charset="0"/>
                <a:cs typeface="Times New Roman" pitchFamily="18" charset="0"/>
              </a:rPr>
              <a:t> </a:t>
            </a:r>
            <a:r>
              <a:rPr lang="cs-CZ" sz="1200" b="1" dirty="0" smtClean="0">
                <a:latin typeface="Times New Roman" pitchFamily="18" charset="0"/>
                <a:cs typeface="Times New Roman" pitchFamily="18" charset="0"/>
              </a:rPr>
              <a:t>Věcná náročnost</a:t>
            </a:r>
            <a:r>
              <a:rPr lang="cs-CZ" sz="1200" dirty="0" smtClean="0">
                <a:latin typeface="Times New Roman" pitchFamily="18" charset="0"/>
                <a:cs typeface="Times New Roman" pitchFamily="18" charset="0"/>
              </a:rPr>
              <a:t>: respondent nemusí znát odpověď. např. Vyjmenujte všechny příbuzné za pět generací.</a:t>
            </a:r>
          </a:p>
          <a:p>
            <a:pPr lvl="0">
              <a:buFont typeface="Arial" pitchFamily="34" charset="0"/>
              <a:buChar char="•"/>
            </a:pPr>
            <a:r>
              <a:rPr lang="cs-CZ" sz="1200" dirty="0" smtClean="0">
                <a:latin typeface="Times New Roman" pitchFamily="18" charset="0"/>
                <a:cs typeface="Times New Roman" pitchFamily="18" charset="0"/>
              </a:rPr>
              <a:t> Pokud jsou anonymní, neměly by obsahovat údaje, které by umožňovaly odhalení anonymity.</a:t>
            </a:r>
          </a:p>
          <a:p>
            <a:pPr lvl="0">
              <a:buFont typeface="Arial" pitchFamily="34" charset="0"/>
              <a:buChar char="•"/>
            </a:pPr>
            <a:r>
              <a:rPr lang="cs-CZ" sz="1200" dirty="0" smtClean="0">
                <a:latin typeface="Times New Roman" pitchFamily="18" charset="0"/>
                <a:cs typeface="Times New Roman" pitchFamily="18" charset="0"/>
              </a:rPr>
              <a:t> </a:t>
            </a:r>
            <a:r>
              <a:rPr lang="cs-CZ" sz="1200" b="1" dirty="0" smtClean="0">
                <a:latin typeface="Times New Roman" pitchFamily="18" charset="0"/>
                <a:cs typeface="Times New Roman" pitchFamily="18" charset="0"/>
              </a:rPr>
              <a:t>Neptat se na více věcí jedou otázkou </a:t>
            </a:r>
            <a:r>
              <a:rPr lang="cs-CZ" sz="1200" dirty="0" smtClean="0">
                <a:latin typeface="Times New Roman" pitchFamily="18" charset="0"/>
                <a:cs typeface="Times New Roman" pitchFamily="18" charset="0"/>
              </a:rPr>
              <a:t>(Proč podle vás děti nechodí do lesa a proč se zhoršuje jejich školní prospěch?)</a:t>
            </a:r>
          </a:p>
          <a:p>
            <a:pPr lvl="0">
              <a:buFont typeface="Arial" pitchFamily="34" charset="0"/>
              <a:buChar char="•"/>
            </a:pPr>
            <a:r>
              <a:rPr lang="cs-CZ" sz="1200" dirty="0" smtClean="0">
                <a:latin typeface="Times New Roman" pitchFamily="18" charset="0"/>
                <a:cs typeface="Times New Roman" pitchFamily="18" charset="0"/>
              </a:rPr>
              <a:t> </a:t>
            </a:r>
            <a:r>
              <a:rPr lang="cs-CZ" sz="1200" b="1" dirty="0" smtClean="0">
                <a:latin typeface="Times New Roman" pitchFamily="18" charset="0"/>
                <a:cs typeface="Times New Roman" pitchFamily="18" charset="0"/>
              </a:rPr>
              <a:t>Nepoužívat otázky, na které po pravdě nikdo neodpoví </a:t>
            </a:r>
            <a:r>
              <a:rPr lang="cs-CZ" sz="1200" dirty="0" smtClean="0">
                <a:latin typeface="Times New Roman" pitchFamily="18" charset="0"/>
                <a:cs typeface="Times New Roman" pitchFamily="18" charset="0"/>
              </a:rPr>
              <a:t>(Čtete? Fetujete? Podvádíte partnera/partnerku?)</a:t>
            </a:r>
          </a:p>
          <a:p>
            <a:pPr lvl="0">
              <a:buFont typeface="Arial" pitchFamily="34" charset="0"/>
              <a:buChar char="•"/>
            </a:pPr>
            <a:r>
              <a:rPr lang="cs-CZ" sz="1200" dirty="0" smtClean="0">
                <a:latin typeface="Times New Roman" pitchFamily="18" charset="0"/>
                <a:cs typeface="Times New Roman" pitchFamily="18" charset="0"/>
              </a:rPr>
              <a:t> Vyvarovat se sugesce (Také si myslíte, že Tesla není ekologický vůz?)</a:t>
            </a:r>
          </a:p>
          <a:p>
            <a:pPr lvl="0">
              <a:buFont typeface="Arial" pitchFamily="34" charset="0"/>
              <a:buChar char="•"/>
            </a:pPr>
            <a:r>
              <a:rPr lang="cs-CZ" sz="1200" dirty="0" smtClean="0">
                <a:latin typeface="Times New Roman" pitchFamily="18" charset="0"/>
                <a:cs typeface="Times New Roman" pitchFamily="18" charset="0"/>
              </a:rPr>
              <a:t> </a:t>
            </a:r>
            <a:r>
              <a:rPr lang="cs-CZ" sz="1200" b="1" dirty="0" smtClean="0">
                <a:latin typeface="Times New Roman" pitchFamily="18" charset="0"/>
                <a:cs typeface="Times New Roman" pitchFamily="18" charset="0"/>
              </a:rPr>
              <a:t>Otázky typu Proč?</a:t>
            </a:r>
            <a:r>
              <a:rPr lang="cs-CZ" sz="1200" dirty="0" smtClean="0">
                <a:latin typeface="Times New Roman" pitchFamily="18" charset="0"/>
                <a:cs typeface="Times New Roman" pitchFamily="18" charset="0"/>
              </a:rPr>
              <a:t> Pokud je možné odpovědět v krátkosti, mohou být tyto položky použity (Proč se věnujete sportu, který jste uvedl/a). </a:t>
            </a:r>
          </a:p>
          <a:p>
            <a:pPr lvl="0"/>
            <a:r>
              <a:rPr lang="cs-CZ" sz="1200" dirty="0" smtClean="0">
                <a:latin typeface="Times New Roman" pitchFamily="18" charset="0"/>
                <a:cs typeface="Times New Roman" pitchFamily="18" charset="0"/>
              </a:rPr>
              <a:t>Za nesmyslné jsou pak považovány otázky, kde odpovědět je velice zdlouhavá (Jaké je podle vás řešení migrační krize?)</a:t>
            </a:r>
          </a:p>
          <a:p>
            <a:pPr lvl="0">
              <a:buFont typeface="Arial" pitchFamily="34" charset="0"/>
              <a:buChar char="•"/>
            </a:pPr>
            <a:r>
              <a:rPr lang="cs-CZ" sz="1200" dirty="0" smtClean="0">
                <a:latin typeface="Times New Roman" pitchFamily="18" charset="0"/>
                <a:cs typeface="Times New Roman" pitchFamily="18" charset="0"/>
              </a:rPr>
              <a:t> Otázky spojené s haló efektem. Zde je problém, pokud klademe příliš podobných otázek a první je spojená s výrazným citovým nábojem </a:t>
            </a:r>
          </a:p>
          <a:p>
            <a:pPr lvl="0"/>
            <a:r>
              <a:rPr lang="cs-CZ" sz="1200" dirty="0" smtClean="0">
                <a:latin typeface="Times New Roman" pitchFamily="18" charset="0"/>
                <a:cs typeface="Times New Roman" pitchFamily="18" charset="0"/>
              </a:rPr>
              <a:t>potažmo negativní odpovědí. tento postoj se pak přenáší také do dalších položek.</a:t>
            </a:r>
          </a:p>
          <a:p>
            <a:endParaRPr lang="cs-CZ" sz="1200" dirty="0">
              <a:latin typeface="Times New Roman" pitchFamily="18" charset="0"/>
              <a:cs typeface="Times New Roman" pitchFamily="18" charset="0"/>
            </a:endParaRPr>
          </a:p>
        </p:txBody>
      </p:sp>
      <p:sp>
        <p:nvSpPr>
          <p:cNvPr id="31" name="TextovéPole 30"/>
          <p:cNvSpPr txBox="1"/>
          <p:nvPr/>
        </p:nvSpPr>
        <p:spPr>
          <a:xfrm>
            <a:off x="3347864" y="5805264"/>
            <a:ext cx="1479892" cy="369332"/>
          </a:xfrm>
          <a:prstGeom prst="rect">
            <a:avLst/>
          </a:prstGeom>
        </p:spPr>
        <p:style>
          <a:lnRef idx="3">
            <a:schemeClr val="lt1"/>
          </a:lnRef>
          <a:fillRef idx="1">
            <a:schemeClr val="accent6"/>
          </a:fillRef>
          <a:effectRef idx="1">
            <a:schemeClr val="accent6"/>
          </a:effectRef>
          <a:fontRef idx="minor">
            <a:schemeClr val="lt1"/>
          </a:fontRef>
        </p:style>
        <p:txBody>
          <a:bodyPr wrap="none" rtlCol="0">
            <a:spAutoFit/>
          </a:bodyPr>
          <a:lstStyle/>
          <a:p>
            <a:r>
              <a:rPr lang="cs-CZ" dirty="0" err="1" smtClean="0">
                <a:latin typeface="Times New Roman" pitchFamily="18" charset="0"/>
                <a:cs typeface="Times New Roman" pitchFamily="18" charset="0"/>
              </a:rPr>
              <a:t>Sofismatikum</a:t>
            </a:r>
            <a:endParaRPr lang="cs-CZ" dirty="0">
              <a:latin typeface="Times New Roman" pitchFamily="18" charset="0"/>
              <a:cs typeface="Times New Roman" pitchFamily="18" charset="0"/>
            </a:endParaRPr>
          </a:p>
        </p:txBody>
      </p:sp>
      <p:sp>
        <p:nvSpPr>
          <p:cNvPr id="32" name="TextovéPole 31"/>
          <p:cNvSpPr txBox="1"/>
          <p:nvPr/>
        </p:nvSpPr>
        <p:spPr>
          <a:xfrm>
            <a:off x="7020272" y="3284984"/>
            <a:ext cx="1223412"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rtlCol="0">
            <a:spAutoFit/>
          </a:bodyPr>
          <a:lstStyle/>
          <a:p>
            <a:r>
              <a:rPr lang="cs-CZ" dirty="0" smtClean="0">
                <a:latin typeface="Times New Roman" pitchFamily="18" charset="0"/>
                <a:cs typeface="Times New Roman" pitchFamily="18" charset="0"/>
              </a:rPr>
              <a:t>Objektivita</a:t>
            </a:r>
            <a:endParaRPr lang="cs-CZ" dirty="0">
              <a:latin typeface="Times New Roman" pitchFamily="18" charset="0"/>
              <a:cs typeface="Times New Roman" pitchFamily="18" charset="0"/>
            </a:endParaRPr>
          </a:p>
        </p:txBody>
      </p:sp>
      <p:sp>
        <p:nvSpPr>
          <p:cNvPr id="33" name="TextovéPole 32"/>
          <p:cNvSpPr txBox="1"/>
          <p:nvPr/>
        </p:nvSpPr>
        <p:spPr>
          <a:xfrm>
            <a:off x="7020272" y="3933056"/>
            <a:ext cx="1223412"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rtlCol="0">
            <a:spAutoFit/>
          </a:bodyPr>
          <a:lstStyle/>
          <a:p>
            <a:r>
              <a:rPr lang="cs-CZ" dirty="0" smtClean="0">
                <a:latin typeface="Times New Roman" pitchFamily="18" charset="0"/>
                <a:cs typeface="Times New Roman" pitchFamily="18" charset="0"/>
              </a:rPr>
              <a:t>Praktičnost</a:t>
            </a:r>
            <a:endParaRPr lang="cs-CZ" dirty="0">
              <a:latin typeface="Times New Roman" pitchFamily="18" charset="0"/>
              <a:cs typeface="Times New Roman" pitchFamily="18" charset="0"/>
            </a:endParaRPr>
          </a:p>
        </p:txBody>
      </p:sp>
      <p:sp>
        <p:nvSpPr>
          <p:cNvPr id="12" name="TextovéPole 12"/>
          <p:cNvSpPr txBox="1">
            <a:spLocks noChangeArrowheads="1"/>
          </p:cNvSpPr>
          <p:nvPr/>
        </p:nvSpPr>
        <p:spPr bwMode="auto">
          <a:xfrm>
            <a:off x="179512" y="6268392"/>
            <a:ext cx="2574166" cy="369332"/>
          </a:xfrm>
          <a:prstGeom prst="rect">
            <a:avLst/>
          </a:prstGeom>
          <a:noFill/>
          <a:ln w="9525">
            <a:noFill/>
            <a:miter lim="800000"/>
            <a:headEnd/>
            <a:tailEnd/>
          </a:ln>
        </p:spPr>
        <p:txBody>
          <a:bodyPr wrap="none">
            <a:spAutoFit/>
          </a:bodyPr>
          <a:lstStyle/>
          <a:p>
            <a:r>
              <a:rPr lang="cs-CZ" dirty="0" smtClean="0">
                <a:latin typeface="Perpetua" pitchFamily="18" charset="0"/>
              </a:rPr>
              <a:t>Mgr. Vlastimil Chytrý, Ph.D.</a:t>
            </a:r>
            <a:endParaRPr lang="cs-CZ" dirty="0">
              <a:latin typeface="Perpetua" pitchFamily="18" charset="0"/>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blinds(horizontal)">
                                      <p:cBhvr>
                                        <p:cTn id="7" dur="500"/>
                                        <p:tgtEl>
                                          <p:spTgt spid="29"/>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26"/>
                                        </p:tgtEl>
                                        <p:attrNameLst>
                                          <p:attrName>style.visibility</p:attrName>
                                        </p:attrNameLst>
                                      </p:cBhvr>
                                      <p:to>
                                        <p:strVal val="visible"/>
                                      </p:to>
                                    </p:set>
                                    <p:anim calcmode="lin" valueType="num">
                                      <p:cBhvr additive="base">
                                        <p:cTn id="12" dur="500" fill="hold"/>
                                        <p:tgtEl>
                                          <p:spTgt spid="26"/>
                                        </p:tgtEl>
                                        <p:attrNameLst>
                                          <p:attrName>ppt_x</p:attrName>
                                        </p:attrNameLst>
                                      </p:cBhvr>
                                      <p:tavLst>
                                        <p:tav tm="0">
                                          <p:val>
                                            <p:strVal val="#ppt_x"/>
                                          </p:val>
                                        </p:tav>
                                        <p:tav tm="100000">
                                          <p:val>
                                            <p:strVal val="#ppt_x"/>
                                          </p:val>
                                        </p:tav>
                                      </p:tavLst>
                                    </p:anim>
                                    <p:anim calcmode="lin" valueType="num">
                                      <p:cBhvr additive="base">
                                        <p:cTn id="13"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27"/>
                                        </p:tgtEl>
                                        <p:attrNameLst>
                                          <p:attrName>style.visibility</p:attrName>
                                        </p:attrNameLst>
                                      </p:cBhvr>
                                      <p:to>
                                        <p:strVal val="visible"/>
                                      </p:to>
                                    </p:set>
                                    <p:anim calcmode="lin" valueType="num">
                                      <p:cBhvr additive="base">
                                        <p:cTn id="18" dur="500" fill="hold"/>
                                        <p:tgtEl>
                                          <p:spTgt spid="27"/>
                                        </p:tgtEl>
                                        <p:attrNameLst>
                                          <p:attrName>ppt_x</p:attrName>
                                        </p:attrNameLst>
                                      </p:cBhvr>
                                      <p:tavLst>
                                        <p:tav tm="0">
                                          <p:val>
                                            <p:strVal val="#ppt_x"/>
                                          </p:val>
                                        </p:tav>
                                        <p:tav tm="100000">
                                          <p:val>
                                            <p:strVal val="#ppt_x"/>
                                          </p:val>
                                        </p:tav>
                                      </p:tavLst>
                                    </p:anim>
                                    <p:anim calcmode="lin" valueType="num">
                                      <p:cBhvr additive="base">
                                        <p:cTn id="19"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2"/>
                                        </p:tgtEl>
                                        <p:attrNameLst>
                                          <p:attrName>style.visibility</p:attrName>
                                        </p:attrNameLst>
                                      </p:cBhvr>
                                      <p:to>
                                        <p:strVal val="visible"/>
                                      </p:to>
                                    </p:set>
                                    <p:anim calcmode="lin" valueType="num">
                                      <p:cBhvr additive="base">
                                        <p:cTn id="24" dur="500" fill="hold"/>
                                        <p:tgtEl>
                                          <p:spTgt spid="32"/>
                                        </p:tgtEl>
                                        <p:attrNameLst>
                                          <p:attrName>ppt_x</p:attrName>
                                        </p:attrNameLst>
                                      </p:cBhvr>
                                      <p:tavLst>
                                        <p:tav tm="0">
                                          <p:val>
                                            <p:strVal val="#ppt_x"/>
                                          </p:val>
                                        </p:tav>
                                        <p:tav tm="100000">
                                          <p:val>
                                            <p:strVal val="#ppt_x"/>
                                          </p:val>
                                        </p:tav>
                                      </p:tavLst>
                                    </p:anim>
                                    <p:anim calcmode="lin" valueType="num">
                                      <p:cBhvr additive="base">
                                        <p:cTn id="25" dur="500" fill="hold"/>
                                        <p:tgtEl>
                                          <p:spTgt spid="32"/>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33"/>
                                        </p:tgtEl>
                                        <p:attrNameLst>
                                          <p:attrName>style.visibility</p:attrName>
                                        </p:attrNameLst>
                                      </p:cBhvr>
                                      <p:to>
                                        <p:strVal val="visible"/>
                                      </p:to>
                                    </p:set>
                                    <p:anim calcmode="lin" valueType="num">
                                      <p:cBhvr additive="base">
                                        <p:cTn id="30" dur="500" fill="hold"/>
                                        <p:tgtEl>
                                          <p:spTgt spid="33"/>
                                        </p:tgtEl>
                                        <p:attrNameLst>
                                          <p:attrName>ppt_x</p:attrName>
                                        </p:attrNameLst>
                                      </p:cBhvr>
                                      <p:tavLst>
                                        <p:tav tm="0">
                                          <p:val>
                                            <p:strVal val="#ppt_x"/>
                                          </p:val>
                                        </p:tav>
                                        <p:tav tm="100000">
                                          <p:val>
                                            <p:strVal val="#ppt_x"/>
                                          </p:val>
                                        </p:tav>
                                      </p:tavLst>
                                    </p:anim>
                                    <p:anim calcmode="lin" valueType="num">
                                      <p:cBhvr additive="base">
                                        <p:cTn id="31"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31"/>
                                        </p:tgtEl>
                                        <p:attrNameLst>
                                          <p:attrName>style.visibility</p:attrName>
                                        </p:attrNameLst>
                                      </p:cBhvr>
                                      <p:to>
                                        <p:strVal val="visible"/>
                                      </p:to>
                                    </p:set>
                                    <p:anim calcmode="lin" valueType="num">
                                      <p:cBhvr additive="base">
                                        <p:cTn id="36" dur="500" fill="hold"/>
                                        <p:tgtEl>
                                          <p:spTgt spid="31"/>
                                        </p:tgtEl>
                                        <p:attrNameLst>
                                          <p:attrName>ppt_x</p:attrName>
                                        </p:attrNameLst>
                                      </p:cBhvr>
                                      <p:tavLst>
                                        <p:tav tm="0">
                                          <p:val>
                                            <p:strVal val="#ppt_x"/>
                                          </p:val>
                                        </p:tav>
                                        <p:tav tm="100000">
                                          <p:val>
                                            <p:strVal val="#ppt_x"/>
                                          </p:val>
                                        </p:tav>
                                      </p:tavLst>
                                    </p:anim>
                                    <p:anim calcmode="lin" valueType="num">
                                      <p:cBhvr additive="base">
                                        <p:cTn id="37"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animBg="1"/>
      <p:bldP spid="29" grpId="0"/>
      <p:bldP spid="31" grpId="0" animBg="1"/>
      <p:bldP spid="32" grpId="0" animBg="1"/>
      <p:bldP spid="33"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aoblený obdélník 3"/>
          <p:cNvSpPr/>
          <p:nvPr/>
        </p:nvSpPr>
        <p:spPr>
          <a:xfrm>
            <a:off x="0" y="620688"/>
            <a:ext cx="9144000" cy="1296144"/>
          </a:xfrm>
          <a:prstGeom prst="roundRect">
            <a:avLst/>
          </a:prstGeom>
          <a:solidFill>
            <a:schemeClr val="accent1">
              <a:lumMod val="60000"/>
              <a:lumOff val="40000"/>
            </a:schemeClr>
          </a:solidFill>
          <a:effectLst>
            <a:innerShdw blurRad="63500" dist="50800" dir="2700000">
              <a:prstClr val="black">
                <a:alpha val="50000"/>
              </a:prstClr>
            </a:innerShdw>
          </a:effectLst>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sz="6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Obtížnost a citlivost</a:t>
            </a:r>
            <a:endParaRPr lang="cs-CZ" sz="6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endParaRPr>
          </a:p>
        </p:txBody>
      </p:sp>
      <p:sp>
        <p:nvSpPr>
          <p:cNvPr id="11" name="Obdélník 10"/>
          <p:cNvSpPr/>
          <p:nvPr/>
        </p:nvSpPr>
        <p:spPr>
          <a:xfrm>
            <a:off x="0" y="6309320"/>
            <a:ext cx="9144000" cy="288032"/>
          </a:xfrm>
          <a:prstGeom prst="rect">
            <a:avLst/>
          </a:prstGeom>
          <a:solidFill>
            <a:schemeClr val="accent1">
              <a:lumMod val="60000"/>
              <a:lumOff val="40000"/>
            </a:schemeClr>
          </a:solidFill>
          <a:scene3d>
            <a:camera prst="orthographicFront"/>
            <a:lightRig rig="morning" dir="t"/>
          </a:scene3d>
          <a:sp3d prstMaterial="flat">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4341" name="TextovéPole 12"/>
          <p:cNvSpPr txBox="1">
            <a:spLocks noChangeArrowheads="1"/>
          </p:cNvSpPr>
          <p:nvPr/>
        </p:nvSpPr>
        <p:spPr bwMode="auto">
          <a:xfrm>
            <a:off x="5580063" y="6237288"/>
            <a:ext cx="3194050" cy="369887"/>
          </a:xfrm>
          <a:prstGeom prst="rect">
            <a:avLst/>
          </a:prstGeom>
          <a:noFill/>
          <a:ln w="9525">
            <a:noFill/>
            <a:miter lim="800000"/>
            <a:headEnd/>
            <a:tailEnd/>
          </a:ln>
        </p:spPr>
        <p:txBody>
          <a:bodyPr wrap="none">
            <a:spAutoFit/>
          </a:bodyPr>
          <a:lstStyle/>
          <a:p>
            <a:r>
              <a:rPr lang="cs-CZ">
                <a:latin typeface="Perpetua" pitchFamily="18" charset="0"/>
              </a:rPr>
              <a:t>Univerzita Jana Evangelisty Purkyně</a:t>
            </a:r>
          </a:p>
        </p:txBody>
      </p:sp>
      <p:sp>
        <p:nvSpPr>
          <p:cNvPr id="9" name="TextovéPole 8"/>
          <p:cNvSpPr txBox="1"/>
          <p:nvPr/>
        </p:nvSpPr>
        <p:spPr>
          <a:xfrm>
            <a:off x="323528" y="2276872"/>
            <a:ext cx="1576072" cy="369332"/>
          </a:xfrm>
          <a:prstGeom prst="rect">
            <a:avLst/>
          </a:prstGeom>
        </p:spPr>
        <p:style>
          <a:lnRef idx="3">
            <a:schemeClr val="lt1"/>
          </a:lnRef>
          <a:fillRef idx="1">
            <a:schemeClr val="accent1"/>
          </a:fillRef>
          <a:effectRef idx="1">
            <a:schemeClr val="accent1"/>
          </a:effectRef>
          <a:fontRef idx="minor">
            <a:schemeClr val="lt1"/>
          </a:fontRef>
        </p:style>
        <p:txBody>
          <a:bodyPr wrap="none" rtlCol="0">
            <a:spAutoFit/>
          </a:bodyPr>
          <a:lstStyle/>
          <a:p>
            <a:r>
              <a:rPr lang="cs-CZ" dirty="0" smtClean="0">
                <a:latin typeface="Times New Roman" pitchFamily="18" charset="0"/>
                <a:cs typeface="Times New Roman" pitchFamily="18" charset="0"/>
              </a:rPr>
              <a:t>Obtížnost testu</a:t>
            </a:r>
            <a:endParaRPr lang="cs-CZ" dirty="0">
              <a:latin typeface="Times New Roman" pitchFamily="18" charset="0"/>
              <a:cs typeface="Times New Roman" pitchFamily="18" charset="0"/>
            </a:endParaRPr>
          </a:p>
        </p:txBody>
      </p:sp>
      <p:sp>
        <p:nvSpPr>
          <p:cNvPr id="10" name="TextovéPole 9"/>
          <p:cNvSpPr txBox="1"/>
          <p:nvPr/>
        </p:nvSpPr>
        <p:spPr>
          <a:xfrm>
            <a:off x="251520" y="2924944"/>
            <a:ext cx="7673896" cy="1200329"/>
          </a:xfrm>
          <a:prstGeom prst="rect">
            <a:avLst/>
          </a:prstGeom>
          <a:noFill/>
        </p:spPr>
        <p:txBody>
          <a:bodyPr wrap="none" rtlCol="0">
            <a:spAutoFit/>
          </a:bodyPr>
          <a:lstStyle/>
          <a:p>
            <a:r>
              <a:rPr lang="cs-CZ" dirty="0" smtClean="0">
                <a:latin typeface="Times New Roman" pitchFamily="18" charset="0"/>
                <a:cs typeface="Times New Roman" pitchFamily="18" charset="0"/>
              </a:rPr>
              <a:t>Index obtížnosti testu P se vypočítá podle vztahu:</a:t>
            </a:r>
          </a:p>
          <a:p>
            <a:r>
              <a:rPr lang="cs-CZ" b="1" dirty="0" smtClean="0">
                <a:latin typeface="Times New Roman" pitchFamily="18" charset="0"/>
                <a:cs typeface="Times New Roman" pitchFamily="18" charset="0"/>
              </a:rPr>
              <a:t>P = 100 . </a:t>
            </a:r>
            <a:r>
              <a:rPr lang="cs-CZ" b="1" dirty="0" err="1" smtClean="0">
                <a:latin typeface="Times New Roman" pitchFamily="18" charset="0"/>
                <a:cs typeface="Times New Roman" pitchFamily="18" charset="0"/>
              </a:rPr>
              <a:t>x</a:t>
            </a:r>
            <a:r>
              <a:rPr lang="cs-CZ" b="1" baseline="30000" dirty="0" err="1" smtClean="0">
                <a:latin typeface="Times New Roman" pitchFamily="18" charset="0"/>
                <a:cs typeface="Times New Roman" pitchFamily="18" charset="0"/>
              </a:rPr>
              <a:t>o</a:t>
            </a:r>
            <a:r>
              <a:rPr lang="cs-CZ" b="1" dirty="0" smtClean="0">
                <a:latin typeface="Times New Roman" pitchFamily="18" charset="0"/>
                <a:cs typeface="Times New Roman" pitchFamily="18" charset="0"/>
              </a:rPr>
              <a:t>/x</a:t>
            </a:r>
          </a:p>
          <a:p>
            <a:r>
              <a:rPr lang="cs-CZ" dirty="0" smtClean="0">
                <a:latin typeface="Times New Roman" pitchFamily="18" charset="0"/>
                <a:cs typeface="Times New Roman" pitchFamily="18" charset="0"/>
              </a:rPr>
              <a:t>kde </a:t>
            </a:r>
            <a:r>
              <a:rPr lang="cs-CZ" i="1" dirty="0" smtClean="0">
                <a:latin typeface="Times New Roman" pitchFamily="18" charset="0"/>
                <a:cs typeface="Times New Roman" pitchFamily="18" charset="0"/>
              </a:rPr>
              <a:t>P</a:t>
            </a:r>
            <a:r>
              <a:rPr lang="cs-CZ" dirty="0" smtClean="0">
                <a:latin typeface="Times New Roman" pitchFamily="18" charset="0"/>
                <a:cs typeface="Times New Roman" pitchFamily="18" charset="0"/>
              </a:rPr>
              <a:t> značí index obtížnosti testu, </a:t>
            </a:r>
            <a:r>
              <a:rPr lang="cs-CZ" i="1" dirty="0" err="1" smtClean="0">
                <a:latin typeface="Times New Roman" pitchFamily="18" charset="0"/>
                <a:cs typeface="Times New Roman" pitchFamily="18" charset="0"/>
              </a:rPr>
              <a:t>x</a:t>
            </a:r>
            <a:r>
              <a:rPr lang="cs-CZ" i="1" baseline="30000" dirty="0" err="1" smtClean="0">
                <a:latin typeface="Times New Roman" pitchFamily="18" charset="0"/>
                <a:cs typeface="Times New Roman" pitchFamily="18" charset="0"/>
              </a:rPr>
              <a:t>o</a:t>
            </a:r>
            <a:r>
              <a:rPr lang="cs-CZ" dirty="0" smtClean="0">
                <a:latin typeface="Times New Roman" pitchFamily="18" charset="0"/>
                <a:cs typeface="Times New Roman" pitchFamily="18" charset="0"/>
              </a:rPr>
              <a:t> je aritmetický průměr všech hrubých skórů </a:t>
            </a:r>
          </a:p>
          <a:p>
            <a:r>
              <a:rPr lang="cs-CZ" dirty="0" smtClean="0">
                <a:latin typeface="Times New Roman" pitchFamily="18" charset="0"/>
                <a:cs typeface="Times New Roman" pitchFamily="18" charset="0"/>
              </a:rPr>
              <a:t>dosažených žáky v testu a </a:t>
            </a:r>
            <a:r>
              <a:rPr lang="cs-CZ" i="1" dirty="0" smtClean="0">
                <a:latin typeface="Times New Roman" pitchFamily="18" charset="0"/>
                <a:cs typeface="Times New Roman" pitchFamily="18" charset="0"/>
              </a:rPr>
              <a:t>x</a:t>
            </a:r>
            <a:r>
              <a:rPr lang="cs-CZ" dirty="0" smtClean="0">
                <a:latin typeface="Times New Roman" pitchFamily="18" charset="0"/>
                <a:cs typeface="Times New Roman" pitchFamily="18" charset="0"/>
              </a:rPr>
              <a:t> je počet žáků, kteří řešili úlohy v testu</a:t>
            </a:r>
            <a:endParaRPr lang="cs-CZ" dirty="0">
              <a:latin typeface="Times New Roman" pitchFamily="18" charset="0"/>
              <a:cs typeface="Times New Roman" pitchFamily="18" charset="0"/>
            </a:endParaRPr>
          </a:p>
        </p:txBody>
      </p:sp>
      <p:sp>
        <p:nvSpPr>
          <p:cNvPr id="12" name="TextovéPole 11"/>
          <p:cNvSpPr txBox="1"/>
          <p:nvPr/>
        </p:nvSpPr>
        <p:spPr>
          <a:xfrm>
            <a:off x="5724128" y="2492896"/>
            <a:ext cx="2637260" cy="369332"/>
          </a:xfrm>
          <a:prstGeom prst="rect">
            <a:avLst/>
          </a:prstGeom>
        </p:spPr>
        <p:style>
          <a:lnRef idx="3">
            <a:schemeClr val="lt1"/>
          </a:lnRef>
          <a:fillRef idx="1">
            <a:schemeClr val="dk1"/>
          </a:fillRef>
          <a:effectRef idx="1">
            <a:schemeClr val="dk1"/>
          </a:effectRef>
          <a:fontRef idx="minor">
            <a:schemeClr val="lt1"/>
          </a:fontRef>
        </p:style>
        <p:txBody>
          <a:bodyPr wrap="none" rtlCol="0">
            <a:spAutoFit/>
          </a:bodyPr>
          <a:lstStyle/>
          <a:p>
            <a:r>
              <a:rPr lang="cs-CZ" dirty="0" smtClean="0">
                <a:latin typeface="Times New Roman" pitchFamily="18" charset="0"/>
                <a:cs typeface="Times New Roman" pitchFamily="18" charset="0"/>
              </a:rPr>
              <a:t>Důležitý interval &lt;20, 80&gt;</a:t>
            </a:r>
            <a:endParaRPr lang="cs-CZ" dirty="0">
              <a:latin typeface="Times New Roman" pitchFamily="18" charset="0"/>
              <a:cs typeface="Times New Roman" pitchFamily="18" charset="0"/>
            </a:endParaRPr>
          </a:p>
        </p:txBody>
      </p:sp>
      <p:sp>
        <p:nvSpPr>
          <p:cNvPr id="13" name="TextovéPole 12"/>
          <p:cNvSpPr txBox="1"/>
          <p:nvPr/>
        </p:nvSpPr>
        <p:spPr>
          <a:xfrm>
            <a:off x="251520" y="4221088"/>
            <a:ext cx="2557110" cy="369332"/>
          </a:xfrm>
          <a:prstGeom prst="rect">
            <a:avLst/>
          </a:prstGeom>
        </p:spPr>
        <p:style>
          <a:lnRef idx="3">
            <a:schemeClr val="lt1"/>
          </a:lnRef>
          <a:fillRef idx="1">
            <a:schemeClr val="accent1"/>
          </a:fillRef>
          <a:effectRef idx="1">
            <a:schemeClr val="accent1"/>
          </a:effectRef>
          <a:fontRef idx="minor">
            <a:schemeClr val="lt1"/>
          </a:fontRef>
        </p:style>
        <p:txBody>
          <a:bodyPr wrap="none" rtlCol="0">
            <a:spAutoFit/>
          </a:bodyPr>
          <a:lstStyle/>
          <a:p>
            <a:r>
              <a:rPr lang="cs-CZ" b="1" dirty="0" smtClean="0">
                <a:latin typeface="Times New Roman" pitchFamily="18" charset="0"/>
                <a:cs typeface="Times New Roman" pitchFamily="18" charset="0"/>
              </a:rPr>
              <a:t>Koeficient citlivosti ULI</a:t>
            </a:r>
            <a:endParaRPr lang="cs-CZ" dirty="0">
              <a:latin typeface="Times New Roman" pitchFamily="18" charset="0"/>
              <a:cs typeface="Times New Roman" pitchFamily="18" charset="0"/>
            </a:endParaRPr>
          </a:p>
        </p:txBody>
      </p:sp>
      <p:sp>
        <p:nvSpPr>
          <p:cNvPr id="14" name="TextovéPole 13"/>
          <p:cNvSpPr txBox="1"/>
          <p:nvPr/>
        </p:nvSpPr>
        <p:spPr>
          <a:xfrm>
            <a:off x="323528" y="4797152"/>
            <a:ext cx="2204001" cy="369332"/>
          </a:xfrm>
          <a:prstGeom prst="rect">
            <a:avLst/>
          </a:prstGeom>
          <a:noFill/>
        </p:spPr>
        <p:txBody>
          <a:bodyPr wrap="none" rtlCol="0">
            <a:spAutoFit/>
          </a:bodyPr>
          <a:lstStyle/>
          <a:p>
            <a:r>
              <a:rPr lang="cs-CZ" b="1" dirty="0" smtClean="0">
                <a:latin typeface="Times New Roman" pitchFamily="18" charset="0"/>
                <a:cs typeface="Times New Roman" pitchFamily="18" charset="0"/>
              </a:rPr>
              <a:t>d = (</a:t>
            </a:r>
            <a:r>
              <a:rPr lang="cs-CZ" b="1" dirty="0" err="1" smtClean="0">
                <a:latin typeface="Times New Roman" pitchFamily="18" charset="0"/>
                <a:cs typeface="Times New Roman" pitchFamily="18" charset="0"/>
              </a:rPr>
              <a:t>n</a:t>
            </a:r>
            <a:r>
              <a:rPr lang="cs-CZ" b="1" baseline="-25000" dirty="0" err="1" smtClean="0">
                <a:latin typeface="Times New Roman" pitchFamily="18" charset="0"/>
                <a:cs typeface="Times New Roman" pitchFamily="18" charset="0"/>
              </a:rPr>
              <a:t>L</a:t>
            </a:r>
            <a:r>
              <a:rPr lang="cs-CZ" b="1" dirty="0" smtClean="0">
                <a:latin typeface="Times New Roman" pitchFamily="18" charset="0"/>
                <a:cs typeface="Times New Roman" pitchFamily="18" charset="0"/>
              </a:rPr>
              <a:t> – </a:t>
            </a:r>
            <a:r>
              <a:rPr lang="cs-CZ" b="1" dirty="0" err="1" smtClean="0">
                <a:latin typeface="Times New Roman" pitchFamily="18" charset="0"/>
                <a:cs typeface="Times New Roman" pitchFamily="18" charset="0"/>
              </a:rPr>
              <a:t>n</a:t>
            </a:r>
            <a:r>
              <a:rPr lang="cs-CZ" b="1" baseline="-25000" dirty="0" err="1" smtClean="0">
                <a:latin typeface="Times New Roman" pitchFamily="18" charset="0"/>
                <a:cs typeface="Times New Roman" pitchFamily="18" charset="0"/>
              </a:rPr>
              <a:t>H</a:t>
            </a:r>
            <a:r>
              <a:rPr lang="cs-CZ" b="1" dirty="0" smtClean="0">
                <a:latin typeface="Times New Roman" pitchFamily="18" charset="0"/>
                <a:cs typeface="Times New Roman" pitchFamily="18" charset="0"/>
              </a:rPr>
              <a:t>) / (0,5N)</a:t>
            </a:r>
            <a:endParaRPr lang="cs-CZ" b="1" dirty="0">
              <a:latin typeface="Times New Roman" pitchFamily="18" charset="0"/>
              <a:cs typeface="Times New Roman" pitchFamily="18" charset="0"/>
            </a:endParaRPr>
          </a:p>
        </p:txBody>
      </p:sp>
      <p:sp>
        <p:nvSpPr>
          <p:cNvPr id="15" name="TextovéPole 14"/>
          <p:cNvSpPr txBox="1"/>
          <p:nvPr/>
        </p:nvSpPr>
        <p:spPr>
          <a:xfrm>
            <a:off x="192511" y="5301208"/>
            <a:ext cx="8130752" cy="923330"/>
          </a:xfrm>
          <a:prstGeom prst="rect">
            <a:avLst/>
          </a:prstGeom>
          <a:noFill/>
        </p:spPr>
        <p:txBody>
          <a:bodyPr wrap="none" rtlCol="0">
            <a:spAutoFit/>
          </a:bodyPr>
          <a:lstStyle/>
          <a:p>
            <a:r>
              <a:rPr lang="cs-CZ" dirty="0" smtClean="0">
                <a:latin typeface="Times New Roman" pitchFamily="18" charset="0"/>
                <a:cs typeface="Times New Roman" pitchFamily="18" charset="0"/>
              </a:rPr>
              <a:t>kde </a:t>
            </a:r>
            <a:r>
              <a:rPr lang="cs-CZ" i="1" dirty="0" smtClean="0">
                <a:latin typeface="Times New Roman" pitchFamily="18" charset="0"/>
                <a:cs typeface="Times New Roman" pitchFamily="18" charset="0"/>
              </a:rPr>
              <a:t>d</a:t>
            </a:r>
            <a:r>
              <a:rPr lang="cs-CZ" dirty="0" smtClean="0">
                <a:latin typeface="Times New Roman" pitchFamily="18" charset="0"/>
                <a:cs typeface="Times New Roman" pitchFamily="18" charset="0"/>
              </a:rPr>
              <a:t> je koeficient citlivosti ULI, </a:t>
            </a:r>
            <a:r>
              <a:rPr lang="cs-CZ" i="1" dirty="0" err="1" smtClean="0">
                <a:latin typeface="Times New Roman" pitchFamily="18" charset="0"/>
                <a:cs typeface="Times New Roman" pitchFamily="18" charset="0"/>
              </a:rPr>
              <a:t>n</a:t>
            </a:r>
            <a:r>
              <a:rPr lang="cs-CZ" i="1" baseline="-25000" dirty="0" err="1" smtClean="0">
                <a:latin typeface="Times New Roman" pitchFamily="18" charset="0"/>
                <a:cs typeface="Times New Roman" pitchFamily="18" charset="0"/>
              </a:rPr>
              <a:t>L</a:t>
            </a:r>
            <a:r>
              <a:rPr lang="cs-CZ" dirty="0" smtClean="0">
                <a:latin typeface="Times New Roman" pitchFamily="18" charset="0"/>
                <a:cs typeface="Times New Roman" pitchFamily="18" charset="0"/>
              </a:rPr>
              <a:t> je počet žáků z lepší skupiny, kteří danou úlohu </a:t>
            </a:r>
          </a:p>
          <a:p>
            <a:r>
              <a:rPr lang="cs-CZ" dirty="0" smtClean="0">
                <a:latin typeface="Times New Roman" pitchFamily="18" charset="0"/>
                <a:cs typeface="Times New Roman" pitchFamily="18" charset="0"/>
              </a:rPr>
              <a:t>zodpověděli správně, </a:t>
            </a:r>
            <a:r>
              <a:rPr lang="cs-CZ" i="1" dirty="0" err="1" smtClean="0">
                <a:latin typeface="Times New Roman" pitchFamily="18" charset="0"/>
                <a:cs typeface="Times New Roman" pitchFamily="18" charset="0"/>
              </a:rPr>
              <a:t>n</a:t>
            </a:r>
            <a:r>
              <a:rPr lang="cs-CZ" i="1" baseline="-25000" dirty="0" err="1" smtClean="0">
                <a:latin typeface="Times New Roman" pitchFamily="18" charset="0"/>
                <a:cs typeface="Times New Roman" pitchFamily="18" charset="0"/>
              </a:rPr>
              <a:t>H</a:t>
            </a:r>
            <a:r>
              <a:rPr lang="cs-CZ" dirty="0" smtClean="0">
                <a:latin typeface="Times New Roman" pitchFamily="18" charset="0"/>
                <a:cs typeface="Times New Roman" pitchFamily="18" charset="0"/>
              </a:rPr>
              <a:t> je počet žáků ze skupiny horších, kteří úlohu řešili správně a </a:t>
            </a:r>
          </a:p>
          <a:p>
            <a:r>
              <a:rPr lang="cs-CZ" i="1" dirty="0" smtClean="0">
                <a:latin typeface="Times New Roman" pitchFamily="18" charset="0"/>
                <a:cs typeface="Times New Roman" pitchFamily="18" charset="0"/>
              </a:rPr>
              <a:t>N</a:t>
            </a:r>
            <a:r>
              <a:rPr lang="cs-CZ" dirty="0" smtClean="0">
                <a:latin typeface="Times New Roman" pitchFamily="18" charset="0"/>
                <a:cs typeface="Times New Roman" pitchFamily="18" charset="0"/>
              </a:rPr>
              <a:t> je celkový počet žáků.</a:t>
            </a:r>
            <a:endParaRPr lang="cs-CZ" dirty="0">
              <a:latin typeface="Times New Roman" pitchFamily="18" charset="0"/>
              <a:cs typeface="Times New Roman" pitchFamily="18" charset="0"/>
            </a:endParaRPr>
          </a:p>
        </p:txBody>
      </p:sp>
      <p:sp>
        <p:nvSpPr>
          <p:cNvPr id="16" name="TextovéPole 12"/>
          <p:cNvSpPr txBox="1">
            <a:spLocks noChangeArrowheads="1"/>
          </p:cNvSpPr>
          <p:nvPr/>
        </p:nvSpPr>
        <p:spPr bwMode="auto">
          <a:xfrm>
            <a:off x="179512" y="6268392"/>
            <a:ext cx="2574166" cy="369332"/>
          </a:xfrm>
          <a:prstGeom prst="rect">
            <a:avLst/>
          </a:prstGeom>
          <a:noFill/>
          <a:ln w="9525">
            <a:noFill/>
            <a:miter lim="800000"/>
            <a:headEnd/>
            <a:tailEnd/>
          </a:ln>
        </p:spPr>
        <p:txBody>
          <a:bodyPr wrap="none">
            <a:spAutoFit/>
          </a:bodyPr>
          <a:lstStyle/>
          <a:p>
            <a:r>
              <a:rPr lang="cs-CZ" dirty="0" smtClean="0">
                <a:latin typeface="Perpetua" pitchFamily="18" charset="0"/>
              </a:rPr>
              <a:t>Mgr. Vlastimil Chytrý, Ph.D.</a:t>
            </a:r>
            <a:endParaRPr lang="cs-CZ" dirty="0">
              <a:latin typeface="Perpetua" pitchFamily="18" charset="0"/>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ppt_x"/>
                                          </p:val>
                                        </p:tav>
                                        <p:tav tm="100000">
                                          <p:val>
                                            <p:strVal val="#ppt_x"/>
                                          </p:val>
                                        </p:tav>
                                      </p:tavLst>
                                    </p:anim>
                                    <p:anim calcmode="lin" valueType="num">
                                      <p:cBhvr additive="base">
                                        <p:cTn id="1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anim calcmode="lin" valueType="num">
                                      <p:cBhvr additive="base">
                                        <p:cTn id="19" dur="500" fill="hold"/>
                                        <p:tgtEl>
                                          <p:spTgt spid="13"/>
                                        </p:tgtEl>
                                        <p:attrNameLst>
                                          <p:attrName>ppt_x</p:attrName>
                                        </p:attrNameLst>
                                      </p:cBhvr>
                                      <p:tavLst>
                                        <p:tav tm="0">
                                          <p:val>
                                            <p:strVal val="#ppt_x"/>
                                          </p:val>
                                        </p:tav>
                                        <p:tav tm="100000">
                                          <p:val>
                                            <p:strVal val="#ppt_x"/>
                                          </p:val>
                                        </p:tav>
                                      </p:tavLst>
                                    </p:anim>
                                    <p:anim calcmode="lin" valueType="num">
                                      <p:cBhvr additive="base">
                                        <p:cTn id="2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anim calcmode="lin" valueType="num">
                                      <p:cBhvr additive="base">
                                        <p:cTn id="25" dur="500" fill="hold"/>
                                        <p:tgtEl>
                                          <p:spTgt spid="14"/>
                                        </p:tgtEl>
                                        <p:attrNameLst>
                                          <p:attrName>ppt_x</p:attrName>
                                        </p:attrNameLst>
                                      </p:cBhvr>
                                      <p:tavLst>
                                        <p:tav tm="0">
                                          <p:val>
                                            <p:strVal val="#ppt_x"/>
                                          </p:val>
                                        </p:tav>
                                        <p:tav tm="100000">
                                          <p:val>
                                            <p:strVal val="#ppt_x"/>
                                          </p:val>
                                        </p:tav>
                                      </p:tavLst>
                                    </p:anim>
                                    <p:anim calcmode="lin" valueType="num">
                                      <p:cBhvr additive="base">
                                        <p:cTn id="26"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anim calcmode="lin" valueType="num">
                                      <p:cBhvr additive="base">
                                        <p:cTn id="31" dur="500" fill="hold"/>
                                        <p:tgtEl>
                                          <p:spTgt spid="15"/>
                                        </p:tgtEl>
                                        <p:attrNameLst>
                                          <p:attrName>ppt_x</p:attrName>
                                        </p:attrNameLst>
                                      </p:cBhvr>
                                      <p:tavLst>
                                        <p:tav tm="0">
                                          <p:val>
                                            <p:strVal val="#ppt_x"/>
                                          </p:val>
                                        </p:tav>
                                        <p:tav tm="100000">
                                          <p:val>
                                            <p:strVal val="#ppt_x"/>
                                          </p:val>
                                        </p:tav>
                                      </p:tavLst>
                                    </p:anim>
                                    <p:anim calcmode="lin" valueType="num">
                                      <p:cBhvr additive="base">
                                        <p:cTn id="3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8" presetClass="entr" presetSubtype="16"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diamond(in)">
                                      <p:cBhvr>
                                        <p:cTn id="37"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P spid="12" grpId="0" animBg="1"/>
      <p:bldP spid="13" grpId="0" animBg="1"/>
      <p:bldP spid="14" grpId="0"/>
      <p:bldP spid="15"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aoblený obdélník 3"/>
          <p:cNvSpPr/>
          <p:nvPr/>
        </p:nvSpPr>
        <p:spPr>
          <a:xfrm>
            <a:off x="0" y="620688"/>
            <a:ext cx="9144000" cy="1296144"/>
          </a:xfrm>
          <a:prstGeom prst="roundRect">
            <a:avLst/>
          </a:prstGeom>
          <a:solidFill>
            <a:schemeClr val="accent1">
              <a:lumMod val="60000"/>
              <a:lumOff val="40000"/>
            </a:schemeClr>
          </a:solidFill>
          <a:effectLst>
            <a:innerShdw blurRad="63500" dist="50800" dir="2700000">
              <a:prstClr val="black">
                <a:alpha val="50000"/>
              </a:prstClr>
            </a:innerShdw>
          </a:effectLst>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Vlastnosti dotazníku</a:t>
            </a:r>
            <a:endParaRPr lang="cs-CZ" sz="3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endParaRPr>
          </a:p>
        </p:txBody>
      </p:sp>
      <p:sp>
        <p:nvSpPr>
          <p:cNvPr id="11" name="Obdélník 10"/>
          <p:cNvSpPr/>
          <p:nvPr/>
        </p:nvSpPr>
        <p:spPr>
          <a:xfrm>
            <a:off x="0" y="6309320"/>
            <a:ext cx="9144000" cy="288032"/>
          </a:xfrm>
          <a:prstGeom prst="rect">
            <a:avLst/>
          </a:prstGeom>
          <a:solidFill>
            <a:schemeClr val="accent1">
              <a:lumMod val="60000"/>
              <a:lumOff val="40000"/>
            </a:schemeClr>
          </a:solidFill>
          <a:scene3d>
            <a:camera prst="orthographicFront"/>
            <a:lightRig rig="morning" dir="t"/>
          </a:scene3d>
          <a:sp3d prstMaterial="flat">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4341" name="TextovéPole 12"/>
          <p:cNvSpPr txBox="1">
            <a:spLocks noChangeArrowheads="1"/>
          </p:cNvSpPr>
          <p:nvPr/>
        </p:nvSpPr>
        <p:spPr bwMode="auto">
          <a:xfrm>
            <a:off x="5580063" y="6237288"/>
            <a:ext cx="3194050" cy="369887"/>
          </a:xfrm>
          <a:prstGeom prst="rect">
            <a:avLst/>
          </a:prstGeom>
          <a:noFill/>
          <a:ln w="9525">
            <a:noFill/>
            <a:miter lim="800000"/>
            <a:headEnd/>
            <a:tailEnd/>
          </a:ln>
        </p:spPr>
        <p:txBody>
          <a:bodyPr wrap="none">
            <a:spAutoFit/>
          </a:bodyPr>
          <a:lstStyle/>
          <a:p>
            <a:r>
              <a:rPr lang="cs-CZ">
                <a:latin typeface="Perpetua" pitchFamily="18" charset="0"/>
              </a:rPr>
              <a:t>Univerzita Jana Evangelisty Purkyně</a:t>
            </a:r>
          </a:p>
        </p:txBody>
      </p:sp>
      <p:sp>
        <p:nvSpPr>
          <p:cNvPr id="6" name="TextovéPole 5"/>
          <p:cNvSpPr txBox="1"/>
          <p:nvPr/>
        </p:nvSpPr>
        <p:spPr>
          <a:xfrm>
            <a:off x="323528" y="2348880"/>
            <a:ext cx="6032421" cy="369332"/>
          </a:xfrm>
          <a:prstGeom prst="rect">
            <a:avLst/>
          </a:prstGeom>
          <a:noFill/>
        </p:spPr>
        <p:txBody>
          <a:bodyPr wrap="none" rtlCol="0">
            <a:spAutoFit/>
          </a:bodyPr>
          <a:lstStyle/>
          <a:p>
            <a:r>
              <a:rPr lang="cs-CZ" dirty="0" smtClean="0"/>
              <a:t>1. Dotazy jsou vyčerpávající – nepotřebuji již další otázku</a:t>
            </a:r>
            <a:endParaRPr lang="cs-CZ" dirty="0"/>
          </a:p>
        </p:txBody>
      </p:sp>
      <p:sp>
        <p:nvSpPr>
          <p:cNvPr id="7" name="TextovéPole 6"/>
          <p:cNvSpPr txBox="1"/>
          <p:nvPr/>
        </p:nvSpPr>
        <p:spPr>
          <a:xfrm>
            <a:off x="323528" y="2924944"/>
            <a:ext cx="2518638" cy="369332"/>
          </a:xfrm>
          <a:prstGeom prst="rect">
            <a:avLst/>
          </a:prstGeom>
          <a:noFill/>
        </p:spPr>
        <p:txBody>
          <a:bodyPr wrap="none" rtlCol="0">
            <a:spAutoFit/>
          </a:bodyPr>
          <a:lstStyle/>
          <a:p>
            <a:r>
              <a:rPr lang="cs-CZ" dirty="0" smtClean="0"/>
              <a:t>2. Max 40 – 50 otázek.</a:t>
            </a:r>
            <a:endParaRPr lang="cs-CZ" dirty="0"/>
          </a:p>
        </p:txBody>
      </p:sp>
      <p:sp>
        <p:nvSpPr>
          <p:cNvPr id="8" name="TextovéPole 7"/>
          <p:cNvSpPr txBox="1"/>
          <p:nvPr/>
        </p:nvSpPr>
        <p:spPr>
          <a:xfrm>
            <a:off x="3059832" y="2924944"/>
            <a:ext cx="877163" cy="369332"/>
          </a:xfrm>
          <a:prstGeom prst="rect">
            <a:avLst/>
          </a:prstGeom>
          <a:noFill/>
        </p:spPr>
        <p:txBody>
          <a:bodyPr wrap="none" rtlCol="0">
            <a:spAutoFit/>
          </a:bodyPr>
          <a:lstStyle/>
          <a:p>
            <a:r>
              <a:rPr lang="cs-CZ" dirty="0" smtClean="0"/>
              <a:t>Mřížka</a:t>
            </a:r>
            <a:endParaRPr lang="cs-CZ" dirty="0"/>
          </a:p>
        </p:txBody>
      </p:sp>
      <p:sp>
        <p:nvSpPr>
          <p:cNvPr id="9" name="TextovéPole 8"/>
          <p:cNvSpPr txBox="1"/>
          <p:nvPr/>
        </p:nvSpPr>
        <p:spPr>
          <a:xfrm>
            <a:off x="251520" y="3429000"/>
            <a:ext cx="1826141" cy="369332"/>
          </a:xfrm>
          <a:prstGeom prst="rect">
            <a:avLst/>
          </a:prstGeom>
          <a:noFill/>
        </p:spPr>
        <p:txBody>
          <a:bodyPr wrap="none" rtlCol="0">
            <a:spAutoFit/>
          </a:bodyPr>
          <a:lstStyle/>
          <a:p>
            <a:r>
              <a:rPr lang="cs-CZ" dirty="0" smtClean="0"/>
              <a:t>3. Max 20 minut</a:t>
            </a:r>
            <a:endParaRPr lang="cs-CZ" dirty="0"/>
          </a:p>
        </p:txBody>
      </p:sp>
      <p:sp>
        <p:nvSpPr>
          <p:cNvPr id="10" name="TextovéPole 9"/>
          <p:cNvSpPr txBox="1"/>
          <p:nvPr/>
        </p:nvSpPr>
        <p:spPr>
          <a:xfrm>
            <a:off x="251520" y="3933056"/>
            <a:ext cx="2198038" cy="369332"/>
          </a:xfrm>
          <a:prstGeom prst="rect">
            <a:avLst/>
          </a:prstGeom>
          <a:noFill/>
        </p:spPr>
        <p:txBody>
          <a:bodyPr wrap="none" rtlCol="0">
            <a:spAutoFit/>
          </a:bodyPr>
          <a:lstStyle/>
          <a:p>
            <a:r>
              <a:rPr lang="cs-CZ" dirty="0" smtClean="0"/>
              <a:t>4. Estetická stránka</a:t>
            </a:r>
            <a:endParaRPr lang="cs-CZ" dirty="0"/>
          </a:p>
        </p:txBody>
      </p:sp>
      <p:sp>
        <p:nvSpPr>
          <p:cNvPr id="12" name="TextovéPole 11"/>
          <p:cNvSpPr txBox="1"/>
          <p:nvPr/>
        </p:nvSpPr>
        <p:spPr>
          <a:xfrm>
            <a:off x="251520" y="4365104"/>
            <a:ext cx="2223686" cy="369332"/>
          </a:xfrm>
          <a:prstGeom prst="rect">
            <a:avLst/>
          </a:prstGeom>
          <a:noFill/>
        </p:spPr>
        <p:txBody>
          <a:bodyPr wrap="none" rtlCol="0">
            <a:spAutoFit/>
          </a:bodyPr>
          <a:lstStyle/>
          <a:p>
            <a:r>
              <a:rPr lang="cs-CZ" dirty="0" smtClean="0"/>
              <a:t>5. Rozvržení otázek</a:t>
            </a:r>
            <a:endParaRPr lang="cs-CZ" dirty="0"/>
          </a:p>
        </p:txBody>
      </p:sp>
      <p:sp>
        <p:nvSpPr>
          <p:cNvPr id="13" name="Slunce 12">
            <a:hlinkClick r:id="rId2" action="ppaction://hlinksldjump"/>
          </p:cNvPr>
          <p:cNvSpPr/>
          <p:nvPr/>
        </p:nvSpPr>
        <p:spPr>
          <a:xfrm>
            <a:off x="8100392" y="5301208"/>
            <a:ext cx="899592" cy="936104"/>
          </a:xfrm>
          <a:prstGeom prst="su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TextovéPole 12"/>
          <p:cNvSpPr txBox="1">
            <a:spLocks noChangeArrowheads="1"/>
          </p:cNvSpPr>
          <p:nvPr/>
        </p:nvSpPr>
        <p:spPr bwMode="auto">
          <a:xfrm>
            <a:off x="179512" y="6268392"/>
            <a:ext cx="2574166" cy="369332"/>
          </a:xfrm>
          <a:prstGeom prst="rect">
            <a:avLst/>
          </a:prstGeom>
          <a:noFill/>
          <a:ln w="9525">
            <a:noFill/>
            <a:miter lim="800000"/>
            <a:headEnd/>
            <a:tailEnd/>
          </a:ln>
        </p:spPr>
        <p:txBody>
          <a:bodyPr wrap="none">
            <a:spAutoFit/>
          </a:bodyPr>
          <a:lstStyle/>
          <a:p>
            <a:r>
              <a:rPr lang="cs-CZ" dirty="0" smtClean="0">
                <a:latin typeface="Perpetua" pitchFamily="18" charset="0"/>
              </a:rPr>
              <a:t>Mgr. Vlastimil Chytrý, Ph.D.</a:t>
            </a:r>
            <a:endParaRPr lang="cs-CZ" dirty="0">
              <a:latin typeface="Perpetua" pitchFamily="18" charset="0"/>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1000"/>
                                        <p:tgtEl>
                                          <p:spTgt spid="9"/>
                                        </p:tgtEl>
                                      </p:cBhvr>
                                    </p:animEffect>
                                    <p:anim calcmode="lin" valueType="num">
                                      <p:cBhvr>
                                        <p:cTn id="22" dur="1000" fill="hold"/>
                                        <p:tgtEl>
                                          <p:spTgt spid="9"/>
                                        </p:tgtEl>
                                        <p:attrNameLst>
                                          <p:attrName>ppt_x</p:attrName>
                                        </p:attrNameLst>
                                      </p:cBhvr>
                                      <p:tavLst>
                                        <p:tav tm="0">
                                          <p:val>
                                            <p:strVal val="#ppt_x"/>
                                          </p:val>
                                        </p:tav>
                                        <p:tav tm="100000">
                                          <p:val>
                                            <p:strVal val="#ppt_x"/>
                                          </p:val>
                                        </p:tav>
                                      </p:tavLst>
                                    </p:anim>
                                    <p:anim calcmode="lin" valueType="num">
                                      <p:cBhvr>
                                        <p:cTn id="23"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fade">
                                      <p:cBhvr>
                                        <p:cTn id="28" dur="1000"/>
                                        <p:tgtEl>
                                          <p:spTgt spid="10"/>
                                        </p:tgtEl>
                                      </p:cBhvr>
                                    </p:animEffect>
                                    <p:anim calcmode="lin" valueType="num">
                                      <p:cBhvr>
                                        <p:cTn id="29" dur="1000" fill="hold"/>
                                        <p:tgtEl>
                                          <p:spTgt spid="10"/>
                                        </p:tgtEl>
                                        <p:attrNameLst>
                                          <p:attrName>ppt_x</p:attrName>
                                        </p:attrNameLst>
                                      </p:cBhvr>
                                      <p:tavLst>
                                        <p:tav tm="0">
                                          <p:val>
                                            <p:strVal val="#ppt_x"/>
                                          </p:val>
                                        </p:tav>
                                        <p:tav tm="100000">
                                          <p:val>
                                            <p:strVal val="#ppt_x"/>
                                          </p:val>
                                        </p:tav>
                                      </p:tavLst>
                                    </p:anim>
                                    <p:anim calcmode="lin" valueType="num">
                                      <p:cBhvr>
                                        <p:cTn id="30"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fade">
                                      <p:cBhvr>
                                        <p:cTn id="35" dur="1000"/>
                                        <p:tgtEl>
                                          <p:spTgt spid="12"/>
                                        </p:tgtEl>
                                      </p:cBhvr>
                                    </p:animEffect>
                                    <p:anim calcmode="lin" valueType="num">
                                      <p:cBhvr>
                                        <p:cTn id="36" dur="1000" fill="hold"/>
                                        <p:tgtEl>
                                          <p:spTgt spid="12"/>
                                        </p:tgtEl>
                                        <p:attrNameLst>
                                          <p:attrName>ppt_x</p:attrName>
                                        </p:attrNameLst>
                                      </p:cBhvr>
                                      <p:tavLst>
                                        <p:tav tm="0">
                                          <p:val>
                                            <p:strVal val="#ppt_x"/>
                                          </p:val>
                                        </p:tav>
                                        <p:tav tm="100000">
                                          <p:val>
                                            <p:strVal val="#ppt_x"/>
                                          </p:val>
                                        </p:tav>
                                      </p:tavLst>
                                    </p:anim>
                                    <p:anim calcmode="lin" valueType="num">
                                      <p:cBhvr>
                                        <p:cTn id="37"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fade">
                                      <p:cBhvr>
                                        <p:cTn id="42" dur="1000"/>
                                        <p:tgtEl>
                                          <p:spTgt spid="13"/>
                                        </p:tgtEl>
                                      </p:cBhvr>
                                    </p:animEffect>
                                    <p:anim calcmode="lin" valueType="num">
                                      <p:cBhvr>
                                        <p:cTn id="43" dur="1000" fill="hold"/>
                                        <p:tgtEl>
                                          <p:spTgt spid="13"/>
                                        </p:tgtEl>
                                        <p:attrNameLst>
                                          <p:attrName>ppt_x</p:attrName>
                                        </p:attrNameLst>
                                      </p:cBhvr>
                                      <p:tavLst>
                                        <p:tav tm="0">
                                          <p:val>
                                            <p:strVal val="#ppt_x"/>
                                          </p:val>
                                        </p:tav>
                                        <p:tav tm="100000">
                                          <p:val>
                                            <p:strVal val="#ppt_x"/>
                                          </p:val>
                                        </p:tav>
                                      </p:tavLst>
                                    </p:anim>
                                    <p:anim calcmode="lin" valueType="num">
                                      <p:cBhvr>
                                        <p:cTn id="44"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9" grpId="0"/>
      <p:bldP spid="10" grpId="0"/>
      <p:bldP spid="12" grpId="0"/>
      <p:bldP spid="1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aoblený obdélník 3"/>
          <p:cNvSpPr/>
          <p:nvPr/>
        </p:nvSpPr>
        <p:spPr>
          <a:xfrm>
            <a:off x="0" y="620688"/>
            <a:ext cx="9144000" cy="1296144"/>
          </a:xfrm>
          <a:prstGeom prst="roundRect">
            <a:avLst/>
          </a:prstGeom>
          <a:solidFill>
            <a:schemeClr val="accent1">
              <a:lumMod val="60000"/>
              <a:lumOff val="40000"/>
            </a:schemeClr>
          </a:solidFill>
          <a:effectLst>
            <a:innerShdw blurRad="63500" dist="50800" dir="2700000">
              <a:prstClr val="black">
                <a:alpha val="50000"/>
              </a:prstClr>
            </a:innerShdw>
          </a:effectLst>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sz="3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Pozitivismus </a:t>
            </a:r>
            <a:r>
              <a:rPr lang="cs-CZ" sz="3600" b="1" dirty="0" err="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vs</a:t>
            </a:r>
            <a:r>
              <a:rPr lang="cs-CZ" sz="3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 </a:t>
            </a:r>
            <a:r>
              <a:rPr lang="cs-CZ" sz="3600" b="1" dirty="0" err="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natiralismus</a:t>
            </a:r>
            <a:endParaRPr lang="cs-CZ" sz="3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endParaRPr>
          </a:p>
        </p:txBody>
      </p:sp>
      <p:sp>
        <p:nvSpPr>
          <p:cNvPr id="11" name="Obdélník 10"/>
          <p:cNvSpPr/>
          <p:nvPr/>
        </p:nvSpPr>
        <p:spPr>
          <a:xfrm>
            <a:off x="0" y="6309320"/>
            <a:ext cx="9144000" cy="288032"/>
          </a:xfrm>
          <a:prstGeom prst="rect">
            <a:avLst/>
          </a:prstGeom>
          <a:solidFill>
            <a:schemeClr val="accent1">
              <a:lumMod val="60000"/>
              <a:lumOff val="40000"/>
            </a:schemeClr>
          </a:solidFill>
          <a:scene3d>
            <a:camera prst="orthographicFront"/>
            <a:lightRig rig="morning" dir="t"/>
          </a:scene3d>
          <a:sp3d prstMaterial="flat">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4341" name="TextovéPole 12"/>
          <p:cNvSpPr txBox="1">
            <a:spLocks noChangeArrowheads="1"/>
          </p:cNvSpPr>
          <p:nvPr/>
        </p:nvSpPr>
        <p:spPr bwMode="auto">
          <a:xfrm>
            <a:off x="5580063" y="6237288"/>
            <a:ext cx="3194050" cy="369887"/>
          </a:xfrm>
          <a:prstGeom prst="rect">
            <a:avLst/>
          </a:prstGeom>
          <a:noFill/>
          <a:ln w="9525">
            <a:noFill/>
            <a:miter lim="800000"/>
            <a:headEnd/>
            <a:tailEnd/>
          </a:ln>
        </p:spPr>
        <p:txBody>
          <a:bodyPr wrap="none">
            <a:spAutoFit/>
          </a:bodyPr>
          <a:lstStyle/>
          <a:p>
            <a:r>
              <a:rPr lang="cs-CZ">
                <a:latin typeface="Perpetua" pitchFamily="18" charset="0"/>
              </a:rPr>
              <a:t>Univerzita Jana Evangelisty Purkyně</a:t>
            </a:r>
          </a:p>
        </p:txBody>
      </p:sp>
      <p:graphicFrame>
        <p:nvGraphicFramePr>
          <p:cNvPr id="6" name="Tabulka 5"/>
          <p:cNvGraphicFramePr>
            <a:graphicFrameLocks noGrp="1"/>
          </p:cNvGraphicFramePr>
          <p:nvPr>
            <p:extLst>
              <p:ext uri="{D42A27DB-BD31-4B8C-83A1-F6EECF244321}">
                <p14:modId xmlns:p14="http://schemas.microsoft.com/office/powerpoint/2010/main" val="3354862158"/>
              </p:ext>
            </p:extLst>
          </p:nvPr>
        </p:nvGraphicFramePr>
        <p:xfrm>
          <a:off x="161763" y="2492896"/>
          <a:ext cx="8820473" cy="2570810"/>
        </p:xfrm>
        <a:graphic>
          <a:graphicData uri="http://schemas.openxmlformats.org/drawingml/2006/table">
            <a:tbl>
              <a:tblPr firstRow="1" firstCol="1" lastRow="1" lastCol="1" bandRow="1" bandCol="1">
                <a:tableStyleId>{7DF18680-E054-41AD-8BC1-D1AEF772440D}</a:tableStyleId>
              </a:tblPr>
              <a:tblGrid>
                <a:gridCol w="1763711"/>
                <a:gridCol w="3527423"/>
                <a:gridCol w="3529339"/>
              </a:tblGrid>
              <a:tr h="692357">
                <a:tc>
                  <a:txBody>
                    <a:bodyPr/>
                    <a:lstStyle/>
                    <a:p>
                      <a:pPr>
                        <a:spcAft>
                          <a:spcPts val="0"/>
                        </a:spcAft>
                      </a:pPr>
                      <a:r>
                        <a:rPr lang="cs-CZ" sz="1200" b="1" dirty="0">
                          <a:solidFill>
                            <a:schemeClr val="tx1"/>
                          </a:solidFill>
                          <a:effectLst/>
                        </a:rPr>
                        <a:t>úkol výzkumníka </a:t>
                      </a:r>
                      <a:endParaRPr lang="cs-CZ" sz="2000" b="1" dirty="0">
                        <a:solidFill>
                          <a:schemeClr val="tx1"/>
                        </a:solidFill>
                        <a:effectLst/>
                        <a:latin typeface="Times New Roman"/>
                        <a:ea typeface="Times New Roman"/>
                      </a:endParaRPr>
                    </a:p>
                  </a:txBody>
                  <a:tcPr marL="68579" marR="68579" marT="0" marB="0">
                    <a:solidFill>
                      <a:schemeClr val="accent5">
                        <a:lumMod val="40000"/>
                        <a:lumOff val="60000"/>
                      </a:schemeClr>
                    </a:solidFill>
                  </a:tcPr>
                </a:tc>
                <a:tc>
                  <a:txBody>
                    <a:bodyPr/>
                    <a:lstStyle/>
                    <a:p>
                      <a:pPr>
                        <a:spcAft>
                          <a:spcPts val="0"/>
                        </a:spcAft>
                      </a:pPr>
                      <a:r>
                        <a:rPr lang="cs-CZ" sz="1200" b="1" dirty="0">
                          <a:solidFill>
                            <a:schemeClr val="tx1"/>
                          </a:solidFill>
                          <a:effectLst/>
                        </a:rPr>
                        <a:t>verifikace/ falsifikace předem známé teorie „přeložené“ do výzkumných hypotéz  – neboli  porovnání toho,  co se podle teorie stát mělo a co se opravdu stalo</a:t>
                      </a:r>
                      <a:endParaRPr lang="cs-CZ" sz="2000" b="1" dirty="0">
                        <a:solidFill>
                          <a:schemeClr val="tx1"/>
                        </a:solidFill>
                        <a:effectLst/>
                        <a:latin typeface="Times New Roman"/>
                        <a:ea typeface="Times New Roman"/>
                      </a:endParaRPr>
                    </a:p>
                  </a:txBody>
                  <a:tcPr marL="68579" marR="68579" marT="0" marB="0">
                    <a:solidFill>
                      <a:schemeClr val="accent5">
                        <a:lumMod val="40000"/>
                        <a:lumOff val="60000"/>
                      </a:schemeClr>
                    </a:solidFill>
                  </a:tcPr>
                </a:tc>
                <a:tc>
                  <a:txBody>
                    <a:bodyPr/>
                    <a:lstStyle/>
                    <a:p>
                      <a:pPr>
                        <a:spcAft>
                          <a:spcPts val="0"/>
                        </a:spcAft>
                      </a:pPr>
                      <a:r>
                        <a:rPr lang="cs-CZ" sz="1200" b="1" dirty="0">
                          <a:solidFill>
                            <a:schemeClr val="tx1"/>
                          </a:solidFill>
                          <a:effectLst/>
                        </a:rPr>
                        <a:t>na základě dlouhodobého zúčastněného pozorování jednání aktérů a jejich interpretací tohoto jednání formulovat nové hypotézy, případně nové teorie </a:t>
                      </a:r>
                      <a:endParaRPr lang="cs-CZ" sz="2000" b="1" dirty="0">
                        <a:solidFill>
                          <a:schemeClr val="tx1"/>
                        </a:solidFill>
                        <a:effectLst/>
                        <a:latin typeface="Times New Roman"/>
                        <a:ea typeface="Times New Roman"/>
                      </a:endParaRPr>
                    </a:p>
                  </a:txBody>
                  <a:tcPr marL="68579" marR="68579" marT="0" marB="0">
                    <a:solidFill>
                      <a:schemeClr val="accent5">
                        <a:lumMod val="40000"/>
                        <a:lumOff val="60000"/>
                      </a:schemeClr>
                    </a:solidFill>
                  </a:tcPr>
                </a:tc>
              </a:tr>
              <a:tr h="1107770">
                <a:tc>
                  <a:txBody>
                    <a:bodyPr/>
                    <a:lstStyle/>
                    <a:p>
                      <a:pPr>
                        <a:spcAft>
                          <a:spcPts val="0"/>
                        </a:spcAft>
                      </a:pPr>
                      <a:r>
                        <a:rPr lang="cs-CZ" sz="1200" b="1">
                          <a:solidFill>
                            <a:schemeClr val="tx1"/>
                          </a:solidFill>
                          <a:effectLst/>
                        </a:rPr>
                        <a:t>povaha dat </a:t>
                      </a:r>
                      <a:endParaRPr lang="cs-CZ" sz="2000" b="1">
                        <a:solidFill>
                          <a:schemeClr val="tx1"/>
                        </a:solidFill>
                        <a:effectLst/>
                        <a:latin typeface="Times New Roman"/>
                        <a:ea typeface="Times New Roman"/>
                      </a:endParaRPr>
                    </a:p>
                  </a:txBody>
                  <a:tcPr marL="68579" marR="68579" marT="0" marB="0">
                    <a:solidFill>
                      <a:schemeClr val="accent5">
                        <a:lumMod val="40000"/>
                        <a:lumOff val="60000"/>
                      </a:schemeClr>
                    </a:solidFill>
                  </a:tcPr>
                </a:tc>
                <a:tc>
                  <a:txBody>
                    <a:bodyPr/>
                    <a:lstStyle/>
                    <a:p>
                      <a:pPr>
                        <a:spcAft>
                          <a:spcPts val="0"/>
                        </a:spcAft>
                      </a:pPr>
                      <a:r>
                        <a:rPr lang="cs-CZ" sz="1200" b="1" dirty="0">
                          <a:solidFill>
                            <a:schemeClr val="tx1"/>
                          </a:solidFill>
                          <a:effectLst/>
                        </a:rPr>
                        <a:t>empirická data, jevy přímo pozorovatelné = nezávislé proměnné → možnost jejich standardizace, eliminace vlivu konkrétního výzkumníka na výsledky výzkumu </a:t>
                      </a:r>
                      <a:endParaRPr lang="cs-CZ" sz="2000" b="1" dirty="0">
                        <a:solidFill>
                          <a:schemeClr val="tx1"/>
                        </a:solidFill>
                        <a:effectLst/>
                      </a:endParaRPr>
                    </a:p>
                    <a:p>
                      <a:pPr>
                        <a:spcAft>
                          <a:spcPts val="0"/>
                        </a:spcAft>
                      </a:pPr>
                      <a:r>
                        <a:rPr lang="cs-CZ" sz="1200" b="1" dirty="0">
                          <a:solidFill>
                            <a:schemeClr val="tx1"/>
                          </a:solidFill>
                          <a:effectLst/>
                        </a:rPr>
                        <a:t> → opakovatelnost </a:t>
                      </a:r>
                      <a:endParaRPr lang="cs-CZ" sz="2000" b="1" dirty="0">
                        <a:solidFill>
                          <a:schemeClr val="tx1"/>
                        </a:solidFill>
                        <a:effectLst/>
                        <a:latin typeface="Times New Roman"/>
                        <a:ea typeface="Times New Roman"/>
                      </a:endParaRPr>
                    </a:p>
                  </a:txBody>
                  <a:tcPr marL="68579" marR="68579" marT="0" marB="0">
                    <a:solidFill>
                      <a:schemeClr val="accent5">
                        <a:lumMod val="40000"/>
                        <a:lumOff val="60000"/>
                      </a:schemeClr>
                    </a:solidFill>
                  </a:tcPr>
                </a:tc>
                <a:tc>
                  <a:txBody>
                    <a:bodyPr/>
                    <a:lstStyle/>
                    <a:p>
                      <a:pPr>
                        <a:spcAft>
                          <a:spcPts val="0"/>
                        </a:spcAft>
                      </a:pPr>
                      <a:r>
                        <a:rPr lang="cs-CZ" sz="1200" b="1" dirty="0">
                          <a:solidFill>
                            <a:schemeClr val="tx1"/>
                          </a:solidFill>
                          <a:effectLst/>
                        </a:rPr>
                        <a:t>nejde o „tvrdá“ </a:t>
                      </a:r>
                      <a:r>
                        <a:rPr lang="cs-CZ" sz="1200" b="1" dirty="0" err="1">
                          <a:solidFill>
                            <a:schemeClr val="tx1"/>
                          </a:solidFill>
                          <a:effectLst/>
                        </a:rPr>
                        <a:t>standardizovatelná</a:t>
                      </a:r>
                      <a:r>
                        <a:rPr lang="cs-CZ" sz="1200" b="1" dirty="0">
                          <a:solidFill>
                            <a:schemeClr val="tx1"/>
                          </a:solidFill>
                          <a:effectLst/>
                        </a:rPr>
                        <a:t> empirická data. Podle naturalistů nelze nalézt obecné zákonitosti lidského jednání, protože není založeno na fyzikálním principu podnět-reakce, ale na neustálé (re)konstrukci sociálních významů → </a:t>
                      </a:r>
                      <a:endParaRPr lang="cs-CZ" sz="2000" b="1" dirty="0">
                        <a:solidFill>
                          <a:schemeClr val="tx1"/>
                        </a:solidFill>
                        <a:effectLst/>
                      </a:endParaRPr>
                    </a:p>
                    <a:p>
                      <a:pPr>
                        <a:spcAft>
                          <a:spcPts val="0"/>
                        </a:spcAft>
                      </a:pPr>
                      <a:r>
                        <a:rPr lang="cs-CZ" sz="1200" b="1" dirty="0">
                          <a:solidFill>
                            <a:schemeClr val="tx1"/>
                          </a:solidFill>
                          <a:effectLst/>
                        </a:rPr>
                        <a:t>má kontextuální povahu </a:t>
                      </a:r>
                      <a:endParaRPr lang="cs-CZ" sz="2000" b="1" dirty="0">
                        <a:solidFill>
                          <a:schemeClr val="tx1"/>
                        </a:solidFill>
                        <a:effectLst/>
                        <a:latin typeface="Times New Roman"/>
                        <a:ea typeface="Times New Roman"/>
                      </a:endParaRPr>
                    </a:p>
                  </a:txBody>
                  <a:tcPr marL="68579" marR="68579" marT="0" marB="0">
                    <a:solidFill>
                      <a:schemeClr val="accent5">
                        <a:lumMod val="40000"/>
                        <a:lumOff val="60000"/>
                      </a:schemeClr>
                    </a:solidFill>
                  </a:tcPr>
                </a:tc>
              </a:tr>
              <a:tr h="692357">
                <a:tc>
                  <a:txBody>
                    <a:bodyPr/>
                    <a:lstStyle/>
                    <a:p>
                      <a:pPr>
                        <a:spcAft>
                          <a:spcPts val="0"/>
                        </a:spcAft>
                      </a:pPr>
                      <a:r>
                        <a:rPr lang="cs-CZ" sz="1200" b="1">
                          <a:solidFill>
                            <a:schemeClr val="tx1"/>
                          </a:solidFill>
                          <a:effectLst/>
                        </a:rPr>
                        <a:t>cíl výzkumu </a:t>
                      </a:r>
                      <a:endParaRPr lang="cs-CZ" sz="2000" b="1">
                        <a:solidFill>
                          <a:schemeClr val="tx1"/>
                        </a:solidFill>
                        <a:effectLst/>
                        <a:latin typeface="Times New Roman"/>
                        <a:ea typeface="Times New Roman"/>
                      </a:endParaRPr>
                    </a:p>
                  </a:txBody>
                  <a:tcPr marL="68579" marR="68579" marT="0" marB="0">
                    <a:solidFill>
                      <a:schemeClr val="accent5">
                        <a:lumMod val="40000"/>
                        <a:lumOff val="60000"/>
                      </a:schemeClr>
                    </a:solidFill>
                  </a:tcPr>
                </a:tc>
                <a:tc>
                  <a:txBody>
                    <a:bodyPr/>
                    <a:lstStyle/>
                    <a:p>
                      <a:pPr>
                        <a:spcAft>
                          <a:spcPts val="0"/>
                        </a:spcAft>
                      </a:pPr>
                      <a:r>
                        <a:rPr lang="cs-CZ" sz="1200" b="1" dirty="0">
                          <a:solidFill>
                            <a:schemeClr val="tx1"/>
                          </a:solidFill>
                          <a:effectLst/>
                        </a:rPr>
                        <a:t>nalezení univerzálně platných, </a:t>
                      </a:r>
                      <a:r>
                        <a:rPr lang="cs-CZ" sz="1200" b="1" dirty="0" err="1">
                          <a:solidFill>
                            <a:schemeClr val="tx1"/>
                          </a:solidFill>
                          <a:effectLst/>
                        </a:rPr>
                        <a:t>zobecnitelných</a:t>
                      </a:r>
                      <a:r>
                        <a:rPr lang="cs-CZ" sz="1200" b="1" dirty="0">
                          <a:solidFill>
                            <a:schemeClr val="tx1"/>
                          </a:solidFill>
                          <a:effectLst/>
                        </a:rPr>
                        <a:t> zákonitostí  </a:t>
                      </a:r>
                      <a:endParaRPr lang="cs-CZ" sz="2000" b="1" dirty="0">
                        <a:solidFill>
                          <a:schemeClr val="tx1"/>
                        </a:solidFill>
                        <a:effectLst/>
                        <a:latin typeface="Times New Roman"/>
                        <a:ea typeface="Times New Roman"/>
                      </a:endParaRPr>
                    </a:p>
                  </a:txBody>
                  <a:tcPr marL="68579" marR="68579" marT="0" marB="0">
                    <a:solidFill>
                      <a:schemeClr val="accent5">
                        <a:lumMod val="40000"/>
                        <a:lumOff val="60000"/>
                      </a:schemeClr>
                    </a:solidFill>
                  </a:tcPr>
                </a:tc>
                <a:tc>
                  <a:txBody>
                    <a:bodyPr/>
                    <a:lstStyle/>
                    <a:p>
                      <a:pPr>
                        <a:spcAft>
                          <a:spcPts val="0"/>
                        </a:spcAft>
                      </a:pPr>
                      <a:r>
                        <a:rPr lang="cs-CZ" sz="1200" b="1" dirty="0">
                          <a:solidFill>
                            <a:schemeClr val="tx1"/>
                          </a:solidFill>
                          <a:effectLst/>
                        </a:rPr>
                        <a:t>snaha o nalezení obecně platných zákonitostí je upozaděna ve prospěch interpretace způsobů života v konkrétní společnosti s důrazem na tlumočení perspektivy aktérů – informátorů. </a:t>
                      </a:r>
                      <a:endParaRPr lang="cs-CZ" sz="2000" b="1" dirty="0">
                        <a:solidFill>
                          <a:schemeClr val="tx1"/>
                        </a:solidFill>
                        <a:effectLst/>
                        <a:latin typeface="Times New Roman"/>
                        <a:ea typeface="Times New Roman"/>
                      </a:endParaRPr>
                    </a:p>
                  </a:txBody>
                  <a:tcPr marL="68579" marR="68579" marT="0" marB="0">
                    <a:solidFill>
                      <a:schemeClr val="accent5">
                        <a:lumMod val="40000"/>
                        <a:lumOff val="60000"/>
                      </a:schemeClr>
                    </a:solidFill>
                  </a:tcPr>
                </a:tc>
              </a:tr>
            </a:tbl>
          </a:graphicData>
        </a:graphic>
      </p:graphicFrame>
      <p:sp>
        <p:nvSpPr>
          <p:cNvPr id="7" name="TextovéPole 12"/>
          <p:cNvSpPr txBox="1">
            <a:spLocks noChangeArrowheads="1"/>
          </p:cNvSpPr>
          <p:nvPr/>
        </p:nvSpPr>
        <p:spPr bwMode="auto">
          <a:xfrm>
            <a:off x="179512" y="6268392"/>
            <a:ext cx="2574166" cy="369332"/>
          </a:xfrm>
          <a:prstGeom prst="rect">
            <a:avLst/>
          </a:prstGeom>
          <a:noFill/>
          <a:ln w="9525">
            <a:noFill/>
            <a:miter lim="800000"/>
            <a:headEnd/>
            <a:tailEnd/>
          </a:ln>
        </p:spPr>
        <p:txBody>
          <a:bodyPr wrap="none">
            <a:spAutoFit/>
          </a:bodyPr>
          <a:lstStyle/>
          <a:p>
            <a:r>
              <a:rPr lang="cs-CZ" dirty="0" smtClean="0">
                <a:latin typeface="Perpetua" pitchFamily="18" charset="0"/>
              </a:rPr>
              <a:t>Mgr. Vlastimil Chytrý, Ph.D.</a:t>
            </a:r>
            <a:endParaRPr lang="cs-CZ" dirty="0">
              <a:latin typeface="Perpetua" pitchFamily="18" charset="0"/>
            </a:endParaRPr>
          </a:p>
        </p:txBody>
      </p:sp>
    </p:spTree>
    <p:extLst>
      <p:ext uri="{BB962C8B-B14F-4D97-AF65-F5344CB8AC3E}">
        <p14:creationId xmlns:p14="http://schemas.microsoft.com/office/powerpoint/2010/main" val="3035301634"/>
      </p:ext>
    </p:extLst>
  </p:cSld>
  <p:clrMapOvr>
    <a:masterClrMapping/>
  </p:clrMapOvr>
  <p:transition>
    <p:wipe dir="d"/>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aoblený obdélník 3"/>
          <p:cNvSpPr/>
          <p:nvPr/>
        </p:nvSpPr>
        <p:spPr>
          <a:xfrm>
            <a:off x="0" y="620688"/>
            <a:ext cx="9144000" cy="1296144"/>
          </a:xfrm>
          <a:prstGeom prst="roundRect">
            <a:avLst/>
          </a:prstGeom>
          <a:solidFill>
            <a:schemeClr val="accent1">
              <a:lumMod val="60000"/>
              <a:lumOff val="40000"/>
            </a:schemeClr>
          </a:solidFill>
          <a:effectLst>
            <a:innerShdw blurRad="63500" dist="50800" dir="2700000">
              <a:prstClr val="black">
                <a:alpha val="50000"/>
              </a:prstClr>
            </a:innerShdw>
          </a:effectLst>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Q-metodologie</a:t>
            </a:r>
            <a:endParaRPr lang="cs-CZ" sz="3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endParaRPr>
          </a:p>
        </p:txBody>
      </p:sp>
      <p:sp>
        <p:nvSpPr>
          <p:cNvPr id="11" name="Obdélník 10"/>
          <p:cNvSpPr/>
          <p:nvPr/>
        </p:nvSpPr>
        <p:spPr>
          <a:xfrm>
            <a:off x="0" y="6309320"/>
            <a:ext cx="9144000" cy="288032"/>
          </a:xfrm>
          <a:prstGeom prst="rect">
            <a:avLst/>
          </a:prstGeom>
          <a:solidFill>
            <a:schemeClr val="accent1">
              <a:lumMod val="60000"/>
              <a:lumOff val="40000"/>
            </a:schemeClr>
          </a:solidFill>
          <a:scene3d>
            <a:camera prst="orthographicFront"/>
            <a:lightRig rig="morning" dir="t"/>
          </a:scene3d>
          <a:sp3d prstMaterial="flat">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4341" name="TextovéPole 12"/>
          <p:cNvSpPr txBox="1">
            <a:spLocks noChangeArrowheads="1"/>
          </p:cNvSpPr>
          <p:nvPr/>
        </p:nvSpPr>
        <p:spPr bwMode="auto">
          <a:xfrm>
            <a:off x="5580063" y="6237288"/>
            <a:ext cx="3194050" cy="369887"/>
          </a:xfrm>
          <a:prstGeom prst="rect">
            <a:avLst/>
          </a:prstGeom>
          <a:noFill/>
          <a:ln w="9525">
            <a:noFill/>
            <a:miter lim="800000"/>
            <a:headEnd/>
            <a:tailEnd/>
          </a:ln>
        </p:spPr>
        <p:txBody>
          <a:bodyPr wrap="none">
            <a:spAutoFit/>
          </a:bodyPr>
          <a:lstStyle/>
          <a:p>
            <a:r>
              <a:rPr lang="cs-CZ">
                <a:latin typeface="Perpetua" pitchFamily="18" charset="0"/>
              </a:rPr>
              <a:t>Univerzita Jana Evangelisty Purkyně</a:t>
            </a:r>
          </a:p>
        </p:txBody>
      </p:sp>
      <p:sp>
        <p:nvSpPr>
          <p:cNvPr id="6" name="TextovéPole 5"/>
          <p:cNvSpPr txBox="1"/>
          <p:nvPr/>
        </p:nvSpPr>
        <p:spPr>
          <a:xfrm>
            <a:off x="179512" y="2204864"/>
            <a:ext cx="1201996" cy="369332"/>
          </a:xfrm>
          <a:prstGeom prst="rect">
            <a:avLst/>
          </a:prstGeom>
        </p:spPr>
        <p:style>
          <a:lnRef idx="3">
            <a:schemeClr val="lt1"/>
          </a:lnRef>
          <a:fillRef idx="1">
            <a:schemeClr val="accent1"/>
          </a:fillRef>
          <a:effectRef idx="1">
            <a:schemeClr val="accent1"/>
          </a:effectRef>
          <a:fontRef idx="minor">
            <a:schemeClr val="lt1"/>
          </a:fontRef>
        </p:style>
        <p:txBody>
          <a:bodyPr wrap="none" rtlCol="0">
            <a:spAutoFit/>
          </a:bodyPr>
          <a:lstStyle/>
          <a:p>
            <a:r>
              <a:rPr lang="cs-CZ" dirty="0" smtClean="0"/>
              <a:t>Vymezení</a:t>
            </a:r>
            <a:endParaRPr lang="cs-CZ" dirty="0"/>
          </a:p>
        </p:txBody>
      </p:sp>
      <p:sp>
        <p:nvSpPr>
          <p:cNvPr id="7" name="TextovéPole 6"/>
          <p:cNvSpPr txBox="1"/>
          <p:nvPr/>
        </p:nvSpPr>
        <p:spPr>
          <a:xfrm>
            <a:off x="1619672" y="2132856"/>
            <a:ext cx="7600157" cy="1323439"/>
          </a:xfrm>
          <a:prstGeom prst="rect">
            <a:avLst/>
          </a:prstGeom>
          <a:noFill/>
        </p:spPr>
        <p:txBody>
          <a:bodyPr wrap="none" rtlCol="0">
            <a:spAutoFit/>
          </a:bodyPr>
          <a:lstStyle/>
          <a:p>
            <a:r>
              <a:rPr lang="cs-CZ" sz="2000" dirty="0" smtClean="0">
                <a:latin typeface="Times New Roman" pitchFamily="18" charset="0"/>
                <a:cs typeface="Times New Roman" pitchFamily="18" charset="0"/>
              </a:rPr>
              <a:t>Souhrnný název pro soubor psychometrických a statistických metod. </a:t>
            </a:r>
          </a:p>
          <a:p>
            <a:r>
              <a:rPr lang="cs-CZ" sz="2000" dirty="0" smtClean="0">
                <a:latin typeface="Times New Roman" pitchFamily="18" charset="0"/>
                <a:cs typeface="Times New Roman" pitchFamily="18" charset="0"/>
              </a:rPr>
              <a:t>Nejužívanější je Q-technika. Spočívá ve správné distribuci jednotlivých </a:t>
            </a:r>
          </a:p>
          <a:p>
            <a:r>
              <a:rPr lang="cs-CZ" sz="2000" dirty="0" smtClean="0">
                <a:latin typeface="Times New Roman" pitchFamily="18" charset="0"/>
                <a:cs typeface="Times New Roman" pitchFamily="18" charset="0"/>
              </a:rPr>
              <a:t>Q-typů podle zásad normálního rozdělení </a:t>
            </a:r>
          </a:p>
          <a:p>
            <a:r>
              <a:rPr lang="cs-CZ" sz="2000" dirty="0" smtClean="0">
                <a:latin typeface="Times New Roman" pitchFamily="18" charset="0"/>
                <a:cs typeface="Times New Roman" pitchFamily="18" charset="0"/>
              </a:rPr>
              <a:t>                                              (Průcha, </a:t>
            </a:r>
            <a:r>
              <a:rPr lang="cs-CZ" sz="2000" dirty="0" err="1" smtClean="0">
                <a:latin typeface="Times New Roman" pitchFamily="18" charset="0"/>
                <a:cs typeface="Times New Roman" pitchFamily="18" charset="0"/>
              </a:rPr>
              <a:t>Walterová</a:t>
            </a:r>
            <a:r>
              <a:rPr lang="cs-CZ" sz="2000" dirty="0" smtClean="0">
                <a:latin typeface="Times New Roman" pitchFamily="18" charset="0"/>
                <a:cs typeface="Times New Roman" pitchFamily="18" charset="0"/>
              </a:rPr>
              <a:t>, Mareš 2003, s.195)</a:t>
            </a:r>
            <a:endParaRPr lang="cs-CZ" sz="2000" dirty="0">
              <a:latin typeface="Times New Roman" pitchFamily="18" charset="0"/>
              <a:cs typeface="Times New Roman" pitchFamily="18" charset="0"/>
            </a:endParaRPr>
          </a:p>
        </p:txBody>
      </p:sp>
      <p:sp>
        <p:nvSpPr>
          <p:cNvPr id="2" name="TextovéPole 1"/>
          <p:cNvSpPr txBox="1"/>
          <p:nvPr/>
        </p:nvSpPr>
        <p:spPr>
          <a:xfrm rot="19544659">
            <a:off x="-288937" y="3551652"/>
            <a:ext cx="8959056" cy="58477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p>
            <a:r>
              <a:rPr lang="cs-CZ" sz="3200" dirty="0" smtClean="0"/>
              <a:t>DCV – přečtěte si, co je to Q-metodologie a jak se provádí</a:t>
            </a:r>
            <a:endParaRPr lang="cs-CZ" sz="3200" dirty="0"/>
          </a:p>
        </p:txBody>
      </p:sp>
      <p:sp>
        <p:nvSpPr>
          <p:cNvPr id="9" name="Slunce 8">
            <a:hlinkClick r:id="rId2" action="ppaction://hlinksldjump"/>
          </p:cNvPr>
          <p:cNvSpPr/>
          <p:nvPr/>
        </p:nvSpPr>
        <p:spPr>
          <a:xfrm>
            <a:off x="8100392" y="5301208"/>
            <a:ext cx="899592" cy="936104"/>
          </a:xfrm>
          <a:prstGeom prst="su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TextovéPole 12"/>
          <p:cNvSpPr txBox="1">
            <a:spLocks noChangeArrowheads="1"/>
          </p:cNvSpPr>
          <p:nvPr/>
        </p:nvSpPr>
        <p:spPr bwMode="auto">
          <a:xfrm>
            <a:off x="179512" y="6268392"/>
            <a:ext cx="2574166" cy="369332"/>
          </a:xfrm>
          <a:prstGeom prst="rect">
            <a:avLst/>
          </a:prstGeom>
          <a:noFill/>
          <a:ln w="9525">
            <a:noFill/>
            <a:miter lim="800000"/>
            <a:headEnd/>
            <a:tailEnd/>
          </a:ln>
        </p:spPr>
        <p:txBody>
          <a:bodyPr wrap="none">
            <a:spAutoFit/>
          </a:bodyPr>
          <a:lstStyle/>
          <a:p>
            <a:r>
              <a:rPr lang="cs-CZ" dirty="0" smtClean="0">
                <a:latin typeface="Perpetua" pitchFamily="18" charset="0"/>
              </a:rPr>
              <a:t>Mgr. Vlastimil Chytrý, Ph.D.</a:t>
            </a:r>
            <a:endParaRPr lang="cs-CZ" dirty="0">
              <a:latin typeface="Perpetua" pitchFamily="18" charset="0"/>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aoblený obdélník 3"/>
          <p:cNvSpPr/>
          <p:nvPr/>
        </p:nvSpPr>
        <p:spPr>
          <a:xfrm>
            <a:off x="0" y="620688"/>
            <a:ext cx="9144000" cy="1296144"/>
          </a:xfrm>
          <a:prstGeom prst="roundRect">
            <a:avLst/>
          </a:prstGeom>
          <a:solidFill>
            <a:schemeClr val="accent1">
              <a:lumMod val="60000"/>
              <a:lumOff val="40000"/>
            </a:schemeClr>
          </a:solidFill>
          <a:effectLst>
            <a:innerShdw blurRad="63500" dist="50800" dir="2700000">
              <a:prstClr val="black">
                <a:alpha val="50000"/>
              </a:prstClr>
            </a:innerShdw>
          </a:effectLst>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sz="4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Případová studie</a:t>
            </a:r>
            <a:endParaRPr lang="cs-CZ" sz="4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endParaRPr>
          </a:p>
        </p:txBody>
      </p:sp>
      <p:sp>
        <p:nvSpPr>
          <p:cNvPr id="11" name="Obdélník 10"/>
          <p:cNvSpPr/>
          <p:nvPr/>
        </p:nvSpPr>
        <p:spPr>
          <a:xfrm>
            <a:off x="0" y="6309320"/>
            <a:ext cx="9144000" cy="288032"/>
          </a:xfrm>
          <a:prstGeom prst="rect">
            <a:avLst/>
          </a:prstGeom>
          <a:solidFill>
            <a:schemeClr val="accent1">
              <a:lumMod val="60000"/>
              <a:lumOff val="40000"/>
            </a:schemeClr>
          </a:solidFill>
          <a:scene3d>
            <a:camera prst="orthographicFront"/>
            <a:lightRig rig="morning" dir="t"/>
          </a:scene3d>
          <a:sp3d prstMaterial="flat">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4341" name="TextovéPole 12"/>
          <p:cNvSpPr txBox="1">
            <a:spLocks noChangeArrowheads="1"/>
          </p:cNvSpPr>
          <p:nvPr/>
        </p:nvSpPr>
        <p:spPr bwMode="auto">
          <a:xfrm>
            <a:off x="5580063" y="6237288"/>
            <a:ext cx="3194050" cy="369887"/>
          </a:xfrm>
          <a:prstGeom prst="rect">
            <a:avLst/>
          </a:prstGeom>
          <a:noFill/>
          <a:ln w="9525">
            <a:noFill/>
            <a:miter lim="800000"/>
            <a:headEnd/>
            <a:tailEnd/>
          </a:ln>
        </p:spPr>
        <p:txBody>
          <a:bodyPr wrap="none">
            <a:spAutoFit/>
          </a:bodyPr>
          <a:lstStyle/>
          <a:p>
            <a:r>
              <a:rPr lang="cs-CZ">
                <a:latin typeface="Perpetua" pitchFamily="18" charset="0"/>
              </a:rPr>
              <a:t>Univerzita Jana Evangelisty Purkyně</a:t>
            </a:r>
          </a:p>
        </p:txBody>
      </p:sp>
      <p:sp>
        <p:nvSpPr>
          <p:cNvPr id="6" name="TextovéPole 5"/>
          <p:cNvSpPr txBox="1"/>
          <p:nvPr/>
        </p:nvSpPr>
        <p:spPr>
          <a:xfrm>
            <a:off x="179512" y="2204864"/>
            <a:ext cx="8379217" cy="646331"/>
          </a:xfrm>
          <a:prstGeom prst="rect">
            <a:avLst/>
          </a:prstGeom>
          <a:noFill/>
        </p:spPr>
        <p:txBody>
          <a:bodyPr wrap="none" rtlCol="0">
            <a:spAutoFit/>
          </a:bodyPr>
          <a:lstStyle/>
          <a:p>
            <a:r>
              <a:rPr lang="cs-CZ" dirty="0" smtClean="0"/>
              <a:t>Obecná definice případové studie nám říká, že jde o intenzivní studium jednoho </a:t>
            </a:r>
          </a:p>
          <a:p>
            <a:r>
              <a:rPr lang="cs-CZ" dirty="0" smtClean="0"/>
              <a:t>případu – tedy jedné situace, jednoho člověka, jednoho problému.</a:t>
            </a:r>
            <a:endParaRPr lang="cs-CZ" dirty="0"/>
          </a:p>
        </p:txBody>
      </p:sp>
      <p:sp>
        <p:nvSpPr>
          <p:cNvPr id="7" name="TextovéPole 6"/>
          <p:cNvSpPr txBox="1"/>
          <p:nvPr/>
        </p:nvSpPr>
        <p:spPr>
          <a:xfrm>
            <a:off x="179512" y="3140968"/>
            <a:ext cx="4801314" cy="369332"/>
          </a:xfrm>
          <a:prstGeom prst="rect">
            <a:avLst/>
          </a:prstGeom>
          <a:noFill/>
        </p:spPr>
        <p:txBody>
          <a:bodyPr wrap="none" rtlCol="0">
            <a:spAutoFit/>
          </a:bodyPr>
          <a:lstStyle/>
          <a:p>
            <a:r>
              <a:rPr lang="cs-CZ" dirty="0" smtClean="0"/>
              <a:t>Případová studie zkoumá dva typy fenoménů</a:t>
            </a:r>
            <a:endParaRPr lang="cs-CZ" dirty="0"/>
          </a:p>
        </p:txBody>
      </p:sp>
      <p:sp>
        <p:nvSpPr>
          <p:cNvPr id="8" name="TextovéPole 7"/>
          <p:cNvSpPr txBox="1"/>
          <p:nvPr/>
        </p:nvSpPr>
        <p:spPr>
          <a:xfrm>
            <a:off x="5652120" y="3140968"/>
            <a:ext cx="2121093" cy="369332"/>
          </a:xfrm>
          <a:prstGeom prst="rect">
            <a:avLst/>
          </a:prstGeom>
          <a:noFill/>
        </p:spPr>
        <p:txBody>
          <a:bodyPr wrap="none" rtlCol="0">
            <a:spAutoFit/>
          </a:bodyPr>
          <a:lstStyle/>
          <a:p>
            <a:r>
              <a:rPr lang="cs-CZ" dirty="0" smtClean="0"/>
              <a:t>Případ velice častý</a:t>
            </a:r>
            <a:endParaRPr lang="cs-CZ" dirty="0"/>
          </a:p>
        </p:txBody>
      </p:sp>
      <p:sp>
        <p:nvSpPr>
          <p:cNvPr id="9" name="TextovéPole 8"/>
          <p:cNvSpPr txBox="1"/>
          <p:nvPr/>
        </p:nvSpPr>
        <p:spPr>
          <a:xfrm>
            <a:off x="5652120" y="3573016"/>
            <a:ext cx="1954381" cy="369332"/>
          </a:xfrm>
          <a:prstGeom prst="rect">
            <a:avLst/>
          </a:prstGeom>
          <a:noFill/>
        </p:spPr>
        <p:txBody>
          <a:bodyPr wrap="none" rtlCol="0">
            <a:spAutoFit/>
          </a:bodyPr>
          <a:lstStyle/>
          <a:p>
            <a:r>
              <a:rPr lang="cs-CZ" dirty="0" smtClean="0"/>
              <a:t>Případ neobvyklý</a:t>
            </a:r>
            <a:endParaRPr lang="cs-CZ" dirty="0"/>
          </a:p>
        </p:txBody>
      </p:sp>
      <p:sp>
        <p:nvSpPr>
          <p:cNvPr id="10" name="TextovéPole 9"/>
          <p:cNvSpPr txBox="1"/>
          <p:nvPr/>
        </p:nvSpPr>
        <p:spPr>
          <a:xfrm rot="19544659">
            <a:off x="899181" y="3674710"/>
            <a:ext cx="6582828" cy="58477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p>
            <a:r>
              <a:rPr lang="cs-CZ" sz="3200" dirty="0" smtClean="0"/>
              <a:t>DCV – přečtěte si ukázku případové studie</a:t>
            </a:r>
            <a:endParaRPr lang="cs-CZ" sz="3200" dirty="0"/>
          </a:p>
        </p:txBody>
      </p:sp>
      <p:sp>
        <p:nvSpPr>
          <p:cNvPr id="12" name="Slunce 11">
            <a:hlinkClick r:id="rId2" action="ppaction://hlinksldjump"/>
          </p:cNvPr>
          <p:cNvSpPr/>
          <p:nvPr/>
        </p:nvSpPr>
        <p:spPr>
          <a:xfrm>
            <a:off x="8100392" y="5301208"/>
            <a:ext cx="899592" cy="936104"/>
          </a:xfrm>
          <a:prstGeom prst="su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3" name="TextovéPole 12"/>
          <p:cNvSpPr txBox="1">
            <a:spLocks noChangeArrowheads="1"/>
          </p:cNvSpPr>
          <p:nvPr/>
        </p:nvSpPr>
        <p:spPr bwMode="auto">
          <a:xfrm>
            <a:off x="179512" y="6268392"/>
            <a:ext cx="2574166" cy="369332"/>
          </a:xfrm>
          <a:prstGeom prst="rect">
            <a:avLst/>
          </a:prstGeom>
          <a:noFill/>
          <a:ln w="9525">
            <a:noFill/>
            <a:miter lim="800000"/>
            <a:headEnd/>
            <a:tailEnd/>
          </a:ln>
        </p:spPr>
        <p:txBody>
          <a:bodyPr wrap="none">
            <a:spAutoFit/>
          </a:bodyPr>
          <a:lstStyle/>
          <a:p>
            <a:r>
              <a:rPr lang="cs-CZ" dirty="0" smtClean="0">
                <a:latin typeface="Perpetua" pitchFamily="18" charset="0"/>
              </a:rPr>
              <a:t>Mgr. Vlastimil Chytrý, Ph.D.</a:t>
            </a:r>
            <a:endParaRPr lang="cs-CZ" dirty="0">
              <a:latin typeface="Perpetua" pitchFamily="18" charset="0"/>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1000"/>
                                        <p:tgtEl>
                                          <p:spTgt spid="9"/>
                                        </p:tgtEl>
                                      </p:cBhvr>
                                    </p:animEffect>
                                    <p:anim calcmode="lin" valueType="num">
                                      <p:cBhvr>
                                        <p:cTn id="29" dur="1000" fill="hold"/>
                                        <p:tgtEl>
                                          <p:spTgt spid="9"/>
                                        </p:tgtEl>
                                        <p:attrNameLst>
                                          <p:attrName>ppt_x</p:attrName>
                                        </p:attrNameLst>
                                      </p:cBhvr>
                                      <p:tavLst>
                                        <p:tav tm="0">
                                          <p:val>
                                            <p:strVal val="#ppt_x"/>
                                          </p:val>
                                        </p:tav>
                                        <p:tav tm="100000">
                                          <p:val>
                                            <p:strVal val="#ppt_x"/>
                                          </p:val>
                                        </p:tav>
                                      </p:tavLst>
                                    </p:anim>
                                    <p:anim calcmode="lin" valueType="num">
                                      <p:cBhvr>
                                        <p:cTn id="30"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fade">
                                      <p:cBhvr>
                                        <p:cTn id="35" dur="1000"/>
                                        <p:tgtEl>
                                          <p:spTgt spid="12"/>
                                        </p:tgtEl>
                                      </p:cBhvr>
                                    </p:animEffect>
                                    <p:anim calcmode="lin" valueType="num">
                                      <p:cBhvr>
                                        <p:cTn id="36" dur="1000" fill="hold"/>
                                        <p:tgtEl>
                                          <p:spTgt spid="12"/>
                                        </p:tgtEl>
                                        <p:attrNameLst>
                                          <p:attrName>ppt_x</p:attrName>
                                        </p:attrNameLst>
                                      </p:cBhvr>
                                      <p:tavLst>
                                        <p:tav tm="0">
                                          <p:val>
                                            <p:strVal val="#ppt_x"/>
                                          </p:val>
                                        </p:tav>
                                        <p:tav tm="100000">
                                          <p:val>
                                            <p:strVal val="#ppt_x"/>
                                          </p:val>
                                        </p:tav>
                                      </p:tavLst>
                                    </p:anim>
                                    <p:anim calcmode="lin" valueType="num">
                                      <p:cBhvr>
                                        <p:cTn id="37"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2"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aoblený obdélník 3"/>
          <p:cNvSpPr/>
          <p:nvPr/>
        </p:nvSpPr>
        <p:spPr>
          <a:xfrm>
            <a:off x="0" y="620688"/>
            <a:ext cx="9144000" cy="1296144"/>
          </a:xfrm>
          <a:prstGeom prst="roundRect">
            <a:avLst/>
          </a:prstGeom>
          <a:solidFill>
            <a:schemeClr val="accent1">
              <a:lumMod val="60000"/>
              <a:lumOff val="40000"/>
            </a:schemeClr>
          </a:solidFill>
          <a:effectLst>
            <a:innerShdw blurRad="63500" dist="50800" dir="2700000">
              <a:prstClr val="black">
                <a:alpha val="50000"/>
              </a:prstClr>
            </a:innerShdw>
          </a:effectLst>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sz="6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Kvalitativní rozhovor</a:t>
            </a:r>
            <a:endParaRPr lang="cs-CZ" sz="6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endParaRPr>
          </a:p>
        </p:txBody>
      </p:sp>
      <p:sp>
        <p:nvSpPr>
          <p:cNvPr id="11" name="Obdélník 10"/>
          <p:cNvSpPr/>
          <p:nvPr/>
        </p:nvSpPr>
        <p:spPr>
          <a:xfrm>
            <a:off x="0" y="6309320"/>
            <a:ext cx="9144000" cy="288032"/>
          </a:xfrm>
          <a:prstGeom prst="rect">
            <a:avLst/>
          </a:prstGeom>
          <a:solidFill>
            <a:schemeClr val="accent1">
              <a:lumMod val="60000"/>
              <a:lumOff val="40000"/>
            </a:schemeClr>
          </a:solidFill>
          <a:scene3d>
            <a:camera prst="orthographicFront"/>
            <a:lightRig rig="morning" dir="t"/>
          </a:scene3d>
          <a:sp3d prstMaterial="flat">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4341" name="TextovéPole 12"/>
          <p:cNvSpPr txBox="1">
            <a:spLocks noChangeArrowheads="1"/>
          </p:cNvSpPr>
          <p:nvPr/>
        </p:nvSpPr>
        <p:spPr bwMode="auto">
          <a:xfrm>
            <a:off x="5580063" y="6237288"/>
            <a:ext cx="3194050" cy="369887"/>
          </a:xfrm>
          <a:prstGeom prst="rect">
            <a:avLst/>
          </a:prstGeom>
          <a:noFill/>
          <a:ln w="9525">
            <a:noFill/>
            <a:miter lim="800000"/>
            <a:headEnd/>
            <a:tailEnd/>
          </a:ln>
        </p:spPr>
        <p:txBody>
          <a:bodyPr wrap="none">
            <a:spAutoFit/>
          </a:bodyPr>
          <a:lstStyle/>
          <a:p>
            <a:r>
              <a:rPr lang="cs-CZ">
                <a:latin typeface="Perpetua" pitchFamily="18" charset="0"/>
              </a:rPr>
              <a:t>Univerzita Jana Evangelisty Purkyně</a:t>
            </a:r>
          </a:p>
        </p:txBody>
      </p:sp>
      <p:sp>
        <p:nvSpPr>
          <p:cNvPr id="6" name="Obdélník 5"/>
          <p:cNvSpPr/>
          <p:nvPr/>
        </p:nvSpPr>
        <p:spPr>
          <a:xfrm>
            <a:off x="1575311" y="2453515"/>
            <a:ext cx="4572000" cy="369332"/>
          </a:xfrm>
          <a:prstGeom prst="rect">
            <a:avLst/>
          </a:prstGeom>
        </p:spPr>
        <p:txBody>
          <a:bodyPr>
            <a:spAutoFit/>
          </a:bodyPr>
          <a:lstStyle/>
          <a:p>
            <a:pPr marL="285750" indent="-285750" eaLnBrk="1" fontAlgn="auto" hangingPunct="1">
              <a:spcAft>
                <a:spcPts val="0"/>
              </a:spcAft>
              <a:buFont typeface="Arial" panose="020B0604020202020204" pitchFamily="34" charset="0"/>
              <a:buChar char="•"/>
              <a:defRPr/>
            </a:pPr>
            <a:r>
              <a:rPr lang="cs-CZ" dirty="0"/>
              <a:t>T</a:t>
            </a:r>
            <a:r>
              <a:rPr lang="cs-CZ" dirty="0" smtClean="0"/>
              <a:t>ypologie rozhovorů </a:t>
            </a:r>
          </a:p>
        </p:txBody>
      </p:sp>
      <p:sp>
        <p:nvSpPr>
          <p:cNvPr id="2" name="TextovéPole 1"/>
          <p:cNvSpPr txBox="1"/>
          <p:nvPr/>
        </p:nvSpPr>
        <p:spPr>
          <a:xfrm>
            <a:off x="1580151" y="3393163"/>
            <a:ext cx="4038285" cy="369332"/>
          </a:xfrm>
          <a:prstGeom prst="rect">
            <a:avLst/>
          </a:prstGeom>
          <a:noFill/>
        </p:spPr>
        <p:txBody>
          <a:bodyPr wrap="none" rtlCol="0">
            <a:spAutoFit/>
          </a:bodyPr>
          <a:lstStyle/>
          <a:p>
            <a:pPr marL="285750" indent="-285750" eaLnBrk="1" fontAlgn="auto" hangingPunct="1">
              <a:spcAft>
                <a:spcPts val="0"/>
              </a:spcAft>
              <a:buFont typeface="Arial" panose="020B0604020202020204" pitchFamily="34" charset="0"/>
              <a:buChar char="•"/>
              <a:defRPr/>
            </a:pPr>
            <a:r>
              <a:rPr lang="cs-CZ" dirty="0" smtClean="0"/>
              <a:t>Jak </a:t>
            </a:r>
            <a:r>
              <a:rPr lang="cs-CZ" dirty="0"/>
              <a:t>(ne)dělat kvalitativní rozhovor  </a:t>
            </a:r>
          </a:p>
        </p:txBody>
      </p:sp>
      <p:sp>
        <p:nvSpPr>
          <p:cNvPr id="3" name="TextovéPole 2"/>
          <p:cNvSpPr txBox="1"/>
          <p:nvPr/>
        </p:nvSpPr>
        <p:spPr>
          <a:xfrm>
            <a:off x="1543160" y="4254262"/>
            <a:ext cx="3935693" cy="369332"/>
          </a:xfrm>
          <a:prstGeom prst="rect">
            <a:avLst/>
          </a:prstGeom>
          <a:noFill/>
        </p:spPr>
        <p:txBody>
          <a:bodyPr wrap="none" rtlCol="0">
            <a:spAutoFit/>
          </a:bodyPr>
          <a:lstStyle/>
          <a:p>
            <a:pPr marL="285750" indent="-285750" eaLnBrk="1" fontAlgn="auto" hangingPunct="1">
              <a:spcAft>
                <a:spcPts val="0"/>
              </a:spcAft>
              <a:buFont typeface="Arial" panose="020B0604020202020204" pitchFamily="34" charset="0"/>
              <a:buChar char="•"/>
              <a:defRPr/>
            </a:pPr>
            <a:r>
              <a:rPr lang="cs-CZ" dirty="0" smtClean="0"/>
              <a:t>Příprava </a:t>
            </a:r>
            <a:r>
              <a:rPr lang="cs-CZ" dirty="0"/>
              <a:t>rozhovoru, výběr vzorku </a:t>
            </a:r>
          </a:p>
        </p:txBody>
      </p:sp>
      <p:sp>
        <p:nvSpPr>
          <p:cNvPr id="5" name="TextovéPole 4"/>
          <p:cNvSpPr txBox="1"/>
          <p:nvPr/>
        </p:nvSpPr>
        <p:spPr>
          <a:xfrm>
            <a:off x="1547664" y="5048669"/>
            <a:ext cx="6346609" cy="369332"/>
          </a:xfrm>
          <a:prstGeom prst="rect">
            <a:avLst/>
          </a:prstGeom>
          <a:noFill/>
        </p:spPr>
        <p:txBody>
          <a:bodyPr wrap="none" rtlCol="0">
            <a:spAutoFit/>
          </a:bodyPr>
          <a:lstStyle/>
          <a:p>
            <a:pPr marL="285750" indent="-285750">
              <a:buFont typeface="Arial" panose="020B0604020202020204" pitchFamily="34" charset="0"/>
              <a:buChar char="•"/>
            </a:pPr>
            <a:r>
              <a:rPr lang="cs-CZ" dirty="0" smtClean="0"/>
              <a:t>Kvalitativní </a:t>
            </a:r>
            <a:r>
              <a:rPr lang="cs-CZ" dirty="0"/>
              <a:t>rozhovory a zúčastněné pozorování: srovnání </a:t>
            </a:r>
          </a:p>
        </p:txBody>
      </p:sp>
      <p:sp>
        <p:nvSpPr>
          <p:cNvPr id="7" name="Šipka doprava 6"/>
          <p:cNvSpPr/>
          <p:nvPr/>
        </p:nvSpPr>
        <p:spPr>
          <a:xfrm>
            <a:off x="395536" y="2461538"/>
            <a:ext cx="792088" cy="3693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2" name="Šipka doprava 11"/>
          <p:cNvSpPr/>
          <p:nvPr/>
        </p:nvSpPr>
        <p:spPr>
          <a:xfrm>
            <a:off x="395536" y="3393163"/>
            <a:ext cx="792088" cy="3693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3" name="Šipka doprava 12"/>
          <p:cNvSpPr/>
          <p:nvPr/>
        </p:nvSpPr>
        <p:spPr>
          <a:xfrm>
            <a:off x="395536" y="4254262"/>
            <a:ext cx="792088" cy="3693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Šipka doprava 13"/>
          <p:cNvSpPr/>
          <p:nvPr/>
        </p:nvSpPr>
        <p:spPr>
          <a:xfrm>
            <a:off x="395536" y="5048669"/>
            <a:ext cx="792088" cy="3693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5" name="TextovéPole 12"/>
          <p:cNvSpPr txBox="1">
            <a:spLocks noChangeArrowheads="1"/>
          </p:cNvSpPr>
          <p:nvPr/>
        </p:nvSpPr>
        <p:spPr bwMode="auto">
          <a:xfrm>
            <a:off x="179512" y="6268392"/>
            <a:ext cx="2574166" cy="369332"/>
          </a:xfrm>
          <a:prstGeom prst="rect">
            <a:avLst/>
          </a:prstGeom>
          <a:noFill/>
          <a:ln w="9525">
            <a:noFill/>
            <a:miter lim="800000"/>
            <a:headEnd/>
            <a:tailEnd/>
          </a:ln>
        </p:spPr>
        <p:txBody>
          <a:bodyPr wrap="none">
            <a:spAutoFit/>
          </a:bodyPr>
          <a:lstStyle/>
          <a:p>
            <a:r>
              <a:rPr lang="cs-CZ" dirty="0" smtClean="0">
                <a:latin typeface="Perpetua" pitchFamily="18" charset="0"/>
              </a:rPr>
              <a:t>Mgr. Vlastimil Chytrý, Ph.D.</a:t>
            </a:r>
            <a:endParaRPr lang="cs-CZ" dirty="0">
              <a:latin typeface="Perpetua" pitchFamily="18" charset="0"/>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fade">
                                      <p:cBhvr>
                                        <p:cTn id="19" dur="1000"/>
                                        <p:tgtEl>
                                          <p:spTgt spid="12"/>
                                        </p:tgtEl>
                                      </p:cBhvr>
                                    </p:animEffect>
                                    <p:anim calcmode="lin" valueType="num">
                                      <p:cBhvr>
                                        <p:cTn id="20" dur="1000" fill="hold"/>
                                        <p:tgtEl>
                                          <p:spTgt spid="12"/>
                                        </p:tgtEl>
                                        <p:attrNameLst>
                                          <p:attrName>ppt_x</p:attrName>
                                        </p:attrNameLst>
                                      </p:cBhvr>
                                      <p:tavLst>
                                        <p:tav tm="0">
                                          <p:val>
                                            <p:strVal val="#ppt_x"/>
                                          </p:val>
                                        </p:tav>
                                        <p:tav tm="100000">
                                          <p:val>
                                            <p:strVal val="#ppt_x"/>
                                          </p:val>
                                        </p:tav>
                                      </p:tavLst>
                                    </p:anim>
                                    <p:anim calcmode="lin" valueType="num">
                                      <p:cBhvr>
                                        <p:cTn id="21" dur="1000" fill="hold"/>
                                        <p:tgtEl>
                                          <p:spTgt spid="12"/>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2"/>
                                        </p:tgtEl>
                                        <p:attrNameLst>
                                          <p:attrName>style.visibility</p:attrName>
                                        </p:attrNameLst>
                                      </p:cBhvr>
                                      <p:to>
                                        <p:strVal val="visible"/>
                                      </p:to>
                                    </p:set>
                                    <p:animEffect transition="in" filter="fade">
                                      <p:cBhvr>
                                        <p:cTn id="24" dur="1000"/>
                                        <p:tgtEl>
                                          <p:spTgt spid="2"/>
                                        </p:tgtEl>
                                      </p:cBhvr>
                                    </p:animEffect>
                                    <p:anim calcmode="lin" valueType="num">
                                      <p:cBhvr>
                                        <p:cTn id="25" dur="1000" fill="hold"/>
                                        <p:tgtEl>
                                          <p:spTgt spid="2"/>
                                        </p:tgtEl>
                                        <p:attrNameLst>
                                          <p:attrName>ppt_x</p:attrName>
                                        </p:attrNameLst>
                                      </p:cBhvr>
                                      <p:tavLst>
                                        <p:tav tm="0">
                                          <p:val>
                                            <p:strVal val="#ppt_x"/>
                                          </p:val>
                                        </p:tav>
                                        <p:tav tm="100000">
                                          <p:val>
                                            <p:strVal val="#ppt_x"/>
                                          </p:val>
                                        </p:tav>
                                      </p:tavLst>
                                    </p:anim>
                                    <p:anim calcmode="lin" valueType="num">
                                      <p:cBhvr>
                                        <p:cTn id="26"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fade">
                                      <p:cBhvr>
                                        <p:cTn id="31" dur="1000"/>
                                        <p:tgtEl>
                                          <p:spTgt spid="13"/>
                                        </p:tgtEl>
                                      </p:cBhvr>
                                    </p:animEffect>
                                    <p:anim calcmode="lin" valueType="num">
                                      <p:cBhvr>
                                        <p:cTn id="32" dur="1000" fill="hold"/>
                                        <p:tgtEl>
                                          <p:spTgt spid="13"/>
                                        </p:tgtEl>
                                        <p:attrNameLst>
                                          <p:attrName>ppt_x</p:attrName>
                                        </p:attrNameLst>
                                      </p:cBhvr>
                                      <p:tavLst>
                                        <p:tav tm="0">
                                          <p:val>
                                            <p:strVal val="#ppt_x"/>
                                          </p:val>
                                        </p:tav>
                                        <p:tav tm="100000">
                                          <p:val>
                                            <p:strVal val="#ppt_x"/>
                                          </p:val>
                                        </p:tav>
                                      </p:tavLst>
                                    </p:anim>
                                    <p:anim calcmode="lin" valueType="num">
                                      <p:cBhvr>
                                        <p:cTn id="33" dur="1000" fill="hold"/>
                                        <p:tgtEl>
                                          <p:spTgt spid="13"/>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3"/>
                                        </p:tgtEl>
                                        <p:attrNameLst>
                                          <p:attrName>style.visibility</p:attrName>
                                        </p:attrNameLst>
                                      </p:cBhvr>
                                      <p:to>
                                        <p:strVal val="visible"/>
                                      </p:to>
                                    </p:set>
                                    <p:animEffect transition="in" filter="fade">
                                      <p:cBhvr>
                                        <p:cTn id="36" dur="1000"/>
                                        <p:tgtEl>
                                          <p:spTgt spid="3"/>
                                        </p:tgtEl>
                                      </p:cBhvr>
                                    </p:animEffect>
                                    <p:anim calcmode="lin" valueType="num">
                                      <p:cBhvr>
                                        <p:cTn id="37" dur="1000" fill="hold"/>
                                        <p:tgtEl>
                                          <p:spTgt spid="3"/>
                                        </p:tgtEl>
                                        <p:attrNameLst>
                                          <p:attrName>ppt_x</p:attrName>
                                        </p:attrNameLst>
                                      </p:cBhvr>
                                      <p:tavLst>
                                        <p:tav tm="0">
                                          <p:val>
                                            <p:strVal val="#ppt_x"/>
                                          </p:val>
                                        </p:tav>
                                        <p:tav tm="100000">
                                          <p:val>
                                            <p:strVal val="#ppt_x"/>
                                          </p:val>
                                        </p:tav>
                                      </p:tavLst>
                                    </p:anim>
                                    <p:anim calcmode="lin" valueType="num">
                                      <p:cBhvr>
                                        <p:cTn id="38"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fade">
                                      <p:cBhvr>
                                        <p:cTn id="43" dur="1000"/>
                                        <p:tgtEl>
                                          <p:spTgt spid="14"/>
                                        </p:tgtEl>
                                      </p:cBhvr>
                                    </p:animEffect>
                                    <p:anim calcmode="lin" valueType="num">
                                      <p:cBhvr>
                                        <p:cTn id="44" dur="1000" fill="hold"/>
                                        <p:tgtEl>
                                          <p:spTgt spid="14"/>
                                        </p:tgtEl>
                                        <p:attrNameLst>
                                          <p:attrName>ppt_x</p:attrName>
                                        </p:attrNameLst>
                                      </p:cBhvr>
                                      <p:tavLst>
                                        <p:tav tm="0">
                                          <p:val>
                                            <p:strVal val="#ppt_x"/>
                                          </p:val>
                                        </p:tav>
                                        <p:tav tm="100000">
                                          <p:val>
                                            <p:strVal val="#ppt_x"/>
                                          </p:val>
                                        </p:tav>
                                      </p:tavLst>
                                    </p:anim>
                                    <p:anim calcmode="lin" valueType="num">
                                      <p:cBhvr>
                                        <p:cTn id="45" dur="1000" fill="hold"/>
                                        <p:tgtEl>
                                          <p:spTgt spid="14"/>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0"/>
                                  </p:stCondLst>
                                  <p:childTnLst>
                                    <p:set>
                                      <p:cBhvr>
                                        <p:cTn id="47" dur="1" fill="hold">
                                          <p:stCondLst>
                                            <p:cond delay="0"/>
                                          </p:stCondLst>
                                        </p:cTn>
                                        <p:tgtEl>
                                          <p:spTgt spid="5"/>
                                        </p:tgtEl>
                                        <p:attrNameLst>
                                          <p:attrName>style.visibility</p:attrName>
                                        </p:attrNameLst>
                                      </p:cBhvr>
                                      <p:to>
                                        <p:strVal val="visible"/>
                                      </p:to>
                                    </p:set>
                                    <p:animEffect transition="in" filter="fade">
                                      <p:cBhvr>
                                        <p:cTn id="48" dur="1000"/>
                                        <p:tgtEl>
                                          <p:spTgt spid="5"/>
                                        </p:tgtEl>
                                      </p:cBhvr>
                                    </p:animEffect>
                                    <p:anim calcmode="lin" valueType="num">
                                      <p:cBhvr>
                                        <p:cTn id="49" dur="1000" fill="hold"/>
                                        <p:tgtEl>
                                          <p:spTgt spid="5"/>
                                        </p:tgtEl>
                                        <p:attrNameLst>
                                          <p:attrName>ppt_x</p:attrName>
                                        </p:attrNameLst>
                                      </p:cBhvr>
                                      <p:tavLst>
                                        <p:tav tm="0">
                                          <p:val>
                                            <p:strVal val="#ppt_x"/>
                                          </p:val>
                                        </p:tav>
                                        <p:tav tm="100000">
                                          <p:val>
                                            <p:strVal val="#ppt_x"/>
                                          </p:val>
                                        </p:tav>
                                      </p:tavLst>
                                    </p:anim>
                                    <p:anim calcmode="lin" valueType="num">
                                      <p:cBhvr>
                                        <p:cTn id="50"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2" grpId="0"/>
      <p:bldP spid="3" grpId="0"/>
      <p:bldP spid="5" grpId="0"/>
      <p:bldP spid="7" grpId="0" animBg="1"/>
      <p:bldP spid="12" grpId="0" animBg="1"/>
      <p:bldP spid="13" grpId="0" animBg="1"/>
      <p:bldP spid="14"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aoblený obdélník 3"/>
          <p:cNvSpPr/>
          <p:nvPr/>
        </p:nvSpPr>
        <p:spPr>
          <a:xfrm>
            <a:off x="0" y="620688"/>
            <a:ext cx="9144000" cy="1296144"/>
          </a:xfrm>
          <a:prstGeom prst="roundRect">
            <a:avLst/>
          </a:prstGeom>
          <a:solidFill>
            <a:schemeClr val="accent1">
              <a:lumMod val="60000"/>
              <a:lumOff val="40000"/>
            </a:schemeClr>
          </a:solidFill>
          <a:effectLst>
            <a:innerShdw blurRad="63500" dist="50800" dir="2700000">
              <a:prstClr val="black">
                <a:alpha val="50000"/>
              </a:prstClr>
            </a:innerShdw>
          </a:effectLst>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sz="6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Typologie rozhovorů</a:t>
            </a:r>
            <a:endParaRPr lang="cs-CZ" sz="6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endParaRPr>
          </a:p>
        </p:txBody>
      </p:sp>
      <p:sp>
        <p:nvSpPr>
          <p:cNvPr id="11" name="Obdélník 10"/>
          <p:cNvSpPr/>
          <p:nvPr/>
        </p:nvSpPr>
        <p:spPr>
          <a:xfrm>
            <a:off x="0" y="6309320"/>
            <a:ext cx="9144000" cy="288032"/>
          </a:xfrm>
          <a:prstGeom prst="rect">
            <a:avLst/>
          </a:prstGeom>
          <a:solidFill>
            <a:schemeClr val="accent1">
              <a:lumMod val="60000"/>
              <a:lumOff val="40000"/>
            </a:schemeClr>
          </a:solidFill>
          <a:scene3d>
            <a:camera prst="orthographicFront"/>
            <a:lightRig rig="morning" dir="t"/>
          </a:scene3d>
          <a:sp3d prstMaterial="flat">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4341" name="TextovéPole 12"/>
          <p:cNvSpPr txBox="1">
            <a:spLocks noChangeArrowheads="1"/>
          </p:cNvSpPr>
          <p:nvPr/>
        </p:nvSpPr>
        <p:spPr bwMode="auto">
          <a:xfrm>
            <a:off x="5580063" y="6237288"/>
            <a:ext cx="3194050" cy="369887"/>
          </a:xfrm>
          <a:prstGeom prst="rect">
            <a:avLst/>
          </a:prstGeom>
          <a:noFill/>
          <a:ln w="9525">
            <a:noFill/>
            <a:miter lim="800000"/>
            <a:headEnd/>
            <a:tailEnd/>
          </a:ln>
        </p:spPr>
        <p:txBody>
          <a:bodyPr wrap="none">
            <a:spAutoFit/>
          </a:bodyPr>
          <a:lstStyle/>
          <a:p>
            <a:r>
              <a:rPr lang="cs-CZ">
                <a:latin typeface="Perpetua" pitchFamily="18" charset="0"/>
              </a:rPr>
              <a:t>Univerzita Jana Evangelisty Purkyně</a:t>
            </a:r>
          </a:p>
        </p:txBody>
      </p:sp>
      <p:sp>
        <p:nvSpPr>
          <p:cNvPr id="2" name="TextovéPole 1"/>
          <p:cNvSpPr txBox="1"/>
          <p:nvPr/>
        </p:nvSpPr>
        <p:spPr>
          <a:xfrm>
            <a:off x="3254973" y="2339588"/>
            <a:ext cx="2718373" cy="461665"/>
          </a:xfrm>
          <a:prstGeom prst="rect">
            <a:avLst/>
          </a:prstGeom>
        </p:spPr>
        <p:style>
          <a:lnRef idx="2">
            <a:schemeClr val="accent1"/>
          </a:lnRef>
          <a:fillRef idx="1">
            <a:schemeClr val="lt1"/>
          </a:fillRef>
          <a:effectRef idx="0">
            <a:schemeClr val="accent1"/>
          </a:effectRef>
          <a:fontRef idx="minor">
            <a:schemeClr val="dk1"/>
          </a:fontRef>
        </p:style>
        <p:txBody>
          <a:bodyPr wrap="none" rtlCol="0">
            <a:spAutoFit/>
          </a:bodyPr>
          <a:lstStyle/>
          <a:p>
            <a:r>
              <a:rPr lang="cs-CZ" sz="2400" dirty="0" smtClean="0"/>
              <a:t>Jaké známe rozhovory?</a:t>
            </a:r>
            <a:endParaRPr lang="cs-CZ" sz="2400" dirty="0"/>
          </a:p>
        </p:txBody>
      </p:sp>
      <p:sp>
        <p:nvSpPr>
          <p:cNvPr id="3" name="TextovéPole 2"/>
          <p:cNvSpPr txBox="1"/>
          <p:nvPr/>
        </p:nvSpPr>
        <p:spPr>
          <a:xfrm>
            <a:off x="395536" y="3212976"/>
            <a:ext cx="1762470" cy="461665"/>
          </a:xfrm>
          <a:prstGeom prst="rect">
            <a:avLst/>
          </a:prstGeom>
        </p:spPr>
        <p:style>
          <a:lnRef idx="3">
            <a:schemeClr val="lt1"/>
          </a:lnRef>
          <a:fillRef idx="1">
            <a:schemeClr val="accent1"/>
          </a:fillRef>
          <a:effectRef idx="1">
            <a:schemeClr val="accent1"/>
          </a:effectRef>
          <a:fontRef idx="minor">
            <a:schemeClr val="lt1"/>
          </a:fontRef>
        </p:style>
        <p:txBody>
          <a:bodyPr wrap="none" rtlCol="0">
            <a:spAutoFit/>
          </a:bodyPr>
          <a:lstStyle/>
          <a:p>
            <a:r>
              <a:rPr lang="cs-CZ" sz="2400" dirty="0" smtClean="0"/>
              <a:t>Strukturovaný</a:t>
            </a:r>
            <a:endParaRPr lang="cs-CZ" sz="2400" dirty="0"/>
          </a:p>
        </p:txBody>
      </p:sp>
      <p:sp>
        <p:nvSpPr>
          <p:cNvPr id="5" name="TextovéPole 4"/>
          <p:cNvSpPr txBox="1"/>
          <p:nvPr/>
        </p:nvSpPr>
        <p:spPr>
          <a:xfrm>
            <a:off x="3203848" y="3212976"/>
            <a:ext cx="2227854" cy="461665"/>
          </a:xfrm>
          <a:prstGeom prst="rect">
            <a:avLst/>
          </a:prstGeom>
        </p:spPr>
        <p:style>
          <a:lnRef idx="3">
            <a:schemeClr val="lt1"/>
          </a:lnRef>
          <a:fillRef idx="1">
            <a:schemeClr val="accent1"/>
          </a:fillRef>
          <a:effectRef idx="1">
            <a:schemeClr val="accent1"/>
          </a:effectRef>
          <a:fontRef idx="minor">
            <a:schemeClr val="lt1"/>
          </a:fontRef>
        </p:style>
        <p:txBody>
          <a:bodyPr wrap="none" rtlCol="0">
            <a:spAutoFit/>
          </a:bodyPr>
          <a:lstStyle/>
          <a:p>
            <a:r>
              <a:rPr lang="cs-CZ" sz="2400" dirty="0" err="1" smtClean="0"/>
              <a:t>Polostrukturovaný</a:t>
            </a:r>
            <a:endParaRPr lang="cs-CZ" sz="2400" dirty="0"/>
          </a:p>
        </p:txBody>
      </p:sp>
      <p:sp>
        <p:nvSpPr>
          <p:cNvPr id="7" name="TextovéPole 6"/>
          <p:cNvSpPr txBox="1"/>
          <p:nvPr/>
        </p:nvSpPr>
        <p:spPr>
          <a:xfrm>
            <a:off x="6300192" y="3212976"/>
            <a:ext cx="2060629" cy="461665"/>
          </a:xfrm>
          <a:prstGeom prst="rect">
            <a:avLst/>
          </a:prstGeom>
        </p:spPr>
        <p:style>
          <a:lnRef idx="3">
            <a:schemeClr val="lt1"/>
          </a:lnRef>
          <a:fillRef idx="1">
            <a:schemeClr val="accent1"/>
          </a:fillRef>
          <a:effectRef idx="1">
            <a:schemeClr val="accent1"/>
          </a:effectRef>
          <a:fontRef idx="minor">
            <a:schemeClr val="lt1"/>
          </a:fontRef>
        </p:style>
        <p:txBody>
          <a:bodyPr wrap="none" rtlCol="0">
            <a:spAutoFit/>
          </a:bodyPr>
          <a:lstStyle/>
          <a:p>
            <a:r>
              <a:rPr lang="cs-CZ" sz="2400" dirty="0" smtClean="0"/>
              <a:t>Nestrukturovaný</a:t>
            </a:r>
            <a:endParaRPr lang="cs-CZ" sz="2400" dirty="0"/>
          </a:p>
        </p:txBody>
      </p:sp>
      <p:cxnSp>
        <p:nvCxnSpPr>
          <p:cNvPr id="10" name="Přímá spojnice se šipkou 9"/>
          <p:cNvCxnSpPr>
            <a:stCxn id="2" idx="1"/>
          </p:cNvCxnSpPr>
          <p:nvPr/>
        </p:nvCxnSpPr>
        <p:spPr>
          <a:xfrm flipH="1">
            <a:off x="1115617" y="2570421"/>
            <a:ext cx="2139356" cy="64255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Přímá spojnice se šipkou 12"/>
          <p:cNvCxnSpPr>
            <a:stCxn id="2" idx="2"/>
            <a:endCxn id="5" idx="0"/>
          </p:cNvCxnSpPr>
          <p:nvPr/>
        </p:nvCxnSpPr>
        <p:spPr>
          <a:xfrm flipH="1">
            <a:off x="4317775" y="2801253"/>
            <a:ext cx="296385" cy="41172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Přímá spojnice se šipkou 14"/>
          <p:cNvCxnSpPr>
            <a:stCxn id="2" idx="3"/>
            <a:endCxn id="7" idx="0"/>
          </p:cNvCxnSpPr>
          <p:nvPr/>
        </p:nvCxnSpPr>
        <p:spPr>
          <a:xfrm>
            <a:off x="5973346" y="2570421"/>
            <a:ext cx="1357161" cy="64255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 name="TextovéPole 15"/>
          <p:cNvSpPr txBox="1"/>
          <p:nvPr/>
        </p:nvSpPr>
        <p:spPr>
          <a:xfrm>
            <a:off x="401318" y="4612486"/>
            <a:ext cx="3916457" cy="369332"/>
          </a:xfrm>
          <a:prstGeom prst="rect">
            <a:avLst/>
          </a:prstGeom>
          <a:noFill/>
        </p:spPr>
        <p:txBody>
          <a:bodyPr wrap="none" rtlCol="0">
            <a:spAutoFit/>
          </a:bodyPr>
          <a:lstStyle/>
          <a:p>
            <a:r>
              <a:rPr lang="cs-CZ" dirty="0" smtClean="0"/>
              <a:t>Jaké jsou jejich výhody a nevýhody?</a:t>
            </a:r>
            <a:endParaRPr lang="cs-CZ" dirty="0"/>
          </a:p>
        </p:txBody>
      </p:sp>
      <p:sp>
        <p:nvSpPr>
          <p:cNvPr id="14" name="TextovéPole 12"/>
          <p:cNvSpPr txBox="1">
            <a:spLocks noChangeArrowheads="1"/>
          </p:cNvSpPr>
          <p:nvPr/>
        </p:nvSpPr>
        <p:spPr bwMode="auto">
          <a:xfrm>
            <a:off x="179512" y="6268392"/>
            <a:ext cx="2574166" cy="369332"/>
          </a:xfrm>
          <a:prstGeom prst="rect">
            <a:avLst/>
          </a:prstGeom>
          <a:noFill/>
          <a:ln w="9525">
            <a:noFill/>
            <a:miter lim="800000"/>
            <a:headEnd/>
            <a:tailEnd/>
          </a:ln>
        </p:spPr>
        <p:txBody>
          <a:bodyPr wrap="none">
            <a:spAutoFit/>
          </a:bodyPr>
          <a:lstStyle/>
          <a:p>
            <a:r>
              <a:rPr lang="cs-CZ" dirty="0" smtClean="0">
                <a:latin typeface="Perpetua" pitchFamily="18" charset="0"/>
              </a:rPr>
              <a:t>Mgr. Vlastimil Chytrý, Ph.D.</a:t>
            </a:r>
            <a:endParaRPr lang="cs-CZ" dirty="0">
              <a:latin typeface="Perpetua" pitchFamily="18" charset="0"/>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1000"/>
                                        <p:tgtEl>
                                          <p:spTgt spid="10"/>
                                        </p:tgtEl>
                                      </p:cBhvr>
                                    </p:animEffect>
                                    <p:anim calcmode="lin" valueType="num">
                                      <p:cBhvr>
                                        <p:cTn id="15" dur="1000" fill="hold"/>
                                        <p:tgtEl>
                                          <p:spTgt spid="10"/>
                                        </p:tgtEl>
                                        <p:attrNameLst>
                                          <p:attrName>ppt_x</p:attrName>
                                        </p:attrNameLst>
                                      </p:cBhvr>
                                      <p:tavLst>
                                        <p:tav tm="0">
                                          <p:val>
                                            <p:strVal val="#ppt_x"/>
                                          </p:val>
                                        </p:tav>
                                        <p:tav tm="100000">
                                          <p:val>
                                            <p:strVal val="#ppt_x"/>
                                          </p:val>
                                        </p:tav>
                                      </p:tavLst>
                                    </p:anim>
                                    <p:anim calcmode="lin" valueType="num">
                                      <p:cBhvr>
                                        <p:cTn id="16" dur="1000" fill="hold"/>
                                        <p:tgtEl>
                                          <p:spTgt spid="10"/>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fade">
                                      <p:cBhvr>
                                        <p:cTn id="19" dur="1000"/>
                                        <p:tgtEl>
                                          <p:spTgt spid="3"/>
                                        </p:tgtEl>
                                      </p:cBhvr>
                                    </p:animEffect>
                                    <p:anim calcmode="lin" valueType="num">
                                      <p:cBhvr>
                                        <p:cTn id="20" dur="1000" fill="hold"/>
                                        <p:tgtEl>
                                          <p:spTgt spid="3"/>
                                        </p:tgtEl>
                                        <p:attrNameLst>
                                          <p:attrName>ppt_x</p:attrName>
                                        </p:attrNameLst>
                                      </p:cBhvr>
                                      <p:tavLst>
                                        <p:tav tm="0">
                                          <p:val>
                                            <p:strVal val="#ppt_x"/>
                                          </p:val>
                                        </p:tav>
                                        <p:tav tm="100000">
                                          <p:val>
                                            <p:strVal val="#ppt_x"/>
                                          </p:val>
                                        </p:tav>
                                      </p:tavLst>
                                    </p:anim>
                                    <p:anim calcmode="lin" valueType="num">
                                      <p:cBhvr>
                                        <p:cTn id="21"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fade">
                                      <p:cBhvr>
                                        <p:cTn id="26" dur="1000"/>
                                        <p:tgtEl>
                                          <p:spTgt spid="13"/>
                                        </p:tgtEl>
                                      </p:cBhvr>
                                    </p:animEffect>
                                    <p:anim calcmode="lin" valueType="num">
                                      <p:cBhvr>
                                        <p:cTn id="27" dur="1000" fill="hold"/>
                                        <p:tgtEl>
                                          <p:spTgt spid="13"/>
                                        </p:tgtEl>
                                        <p:attrNameLst>
                                          <p:attrName>ppt_x</p:attrName>
                                        </p:attrNameLst>
                                      </p:cBhvr>
                                      <p:tavLst>
                                        <p:tav tm="0">
                                          <p:val>
                                            <p:strVal val="#ppt_x"/>
                                          </p:val>
                                        </p:tav>
                                        <p:tav tm="100000">
                                          <p:val>
                                            <p:strVal val="#ppt_x"/>
                                          </p:val>
                                        </p:tav>
                                      </p:tavLst>
                                    </p:anim>
                                    <p:anim calcmode="lin" valueType="num">
                                      <p:cBhvr>
                                        <p:cTn id="28" dur="1000" fill="hold"/>
                                        <p:tgtEl>
                                          <p:spTgt spid="13"/>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5"/>
                                        </p:tgtEl>
                                        <p:attrNameLst>
                                          <p:attrName>style.visibility</p:attrName>
                                        </p:attrNameLst>
                                      </p:cBhvr>
                                      <p:to>
                                        <p:strVal val="visible"/>
                                      </p:to>
                                    </p:set>
                                    <p:animEffect transition="in" filter="fade">
                                      <p:cBhvr>
                                        <p:cTn id="31" dur="1000"/>
                                        <p:tgtEl>
                                          <p:spTgt spid="5"/>
                                        </p:tgtEl>
                                      </p:cBhvr>
                                    </p:animEffect>
                                    <p:anim calcmode="lin" valueType="num">
                                      <p:cBhvr>
                                        <p:cTn id="32" dur="1000" fill="hold"/>
                                        <p:tgtEl>
                                          <p:spTgt spid="5"/>
                                        </p:tgtEl>
                                        <p:attrNameLst>
                                          <p:attrName>ppt_x</p:attrName>
                                        </p:attrNameLst>
                                      </p:cBhvr>
                                      <p:tavLst>
                                        <p:tav tm="0">
                                          <p:val>
                                            <p:strVal val="#ppt_x"/>
                                          </p:val>
                                        </p:tav>
                                        <p:tav tm="100000">
                                          <p:val>
                                            <p:strVal val="#ppt_x"/>
                                          </p:val>
                                        </p:tav>
                                      </p:tavLst>
                                    </p:anim>
                                    <p:anim calcmode="lin" valueType="num">
                                      <p:cBhvr>
                                        <p:cTn id="3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15"/>
                                        </p:tgtEl>
                                        <p:attrNameLst>
                                          <p:attrName>style.visibility</p:attrName>
                                        </p:attrNameLst>
                                      </p:cBhvr>
                                      <p:to>
                                        <p:strVal val="visible"/>
                                      </p:to>
                                    </p:set>
                                    <p:animEffect transition="in" filter="fade">
                                      <p:cBhvr>
                                        <p:cTn id="38" dur="1000"/>
                                        <p:tgtEl>
                                          <p:spTgt spid="15"/>
                                        </p:tgtEl>
                                      </p:cBhvr>
                                    </p:animEffect>
                                    <p:anim calcmode="lin" valueType="num">
                                      <p:cBhvr>
                                        <p:cTn id="39" dur="1000" fill="hold"/>
                                        <p:tgtEl>
                                          <p:spTgt spid="15"/>
                                        </p:tgtEl>
                                        <p:attrNameLst>
                                          <p:attrName>ppt_x</p:attrName>
                                        </p:attrNameLst>
                                      </p:cBhvr>
                                      <p:tavLst>
                                        <p:tav tm="0">
                                          <p:val>
                                            <p:strVal val="#ppt_x"/>
                                          </p:val>
                                        </p:tav>
                                        <p:tav tm="100000">
                                          <p:val>
                                            <p:strVal val="#ppt_x"/>
                                          </p:val>
                                        </p:tav>
                                      </p:tavLst>
                                    </p:anim>
                                    <p:anim calcmode="lin" valueType="num">
                                      <p:cBhvr>
                                        <p:cTn id="40" dur="1000" fill="hold"/>
                                        <p:tgtEl>
                                          <p:spTgt spid="15"/>
                                        </p:tgtEl>
                                        <p:attrNameLst>
                                          <p:attrName>ppt_y</p:attrName>
                                        </p:attrNameLst>
                                      </p:cBhvr>
                                      <p:tavLst>
                                        <p:tav tm="0">
                                          <p:val>
                                            <p:strVal val="#ppt_y+.1"/>
                                          </p:val>
                                        </p:tav>
                                        <p:tav tm="100000">
                                          <p:val>
                                            <p:strVal val="#ppt_y"/>
                                          </p:val>
                                        </p:tav>
                                      </p:tavLst>
                                    </p:anim>
                                  </p:childTnLst>
                                </p:cTn>
                              </p:par>
                              <p:par>
                                <p:cTn id="41" presetID="42" presetClass="entr" presetSubtype="0" fill="hold" grpId="0" nodeType="withEffect">
                                  <p:stCondLst>
                                    <p:cond delay="0"/>
                                  </p:stCondLst>
                                  <p:childTnLst>
                                    <p:set>
                                      <p:cBhvr>
                                        <p:cTn id="42" dur="1" fill="hold">
                                          <p:stCondLst>
                                            <p:cond delay="0"/>
                                          </p:stCondLst>
                                        </p:cTn>
                                        <p:tgtEl>
                                          <p:spTgt spid="7"/>
                                        </p:tgtEl>
                                        <p:attrNameLst>
                                          <p:attrName>style.visibility</p:attrName>
                                        </p:attrNameLst>
                                      </p:cBhvr>
                                      <p:to>
                                        <p:strVal val="visible"/>
                                      </p:to>
                                    </p:set>
                                    <p:animEffect transition="in" filter="fade">
                                      <p:cBhvr>
                                        <p:cTn id="43" dur="1000"/>
                                        <p:tgtEl>
                                          <p:spTgt spid="7"/>
                                        </p:tgtEl>
                                      </p:cBhvr>
                                    </p:animEffect>
                                    <p:anim calcmode="lin" valueType="num">
                                      <p:cBhvr>
                                        <p:cTn id="44" dur="1000" fill="hold"/>
                                        <p:tgtEl>
                                          <p:spTgt spid="7"/>
                                        </p:tgtEl>
                                        <p:attrNameLst>
                                          <p:attrName>ppt_x</p:attrName>
                                        </p:attrNameLst>
                                      </p:cBhvr>
                                      <p:tavLst>
                                        <p:tav tm="0">
                                          <p:val>
                                            <p:strVal val="#ppt_x"/>
                                          </p:val>
                                        </p:tav>
                                        <p:tav tm="100000">
                                          <p:val>
                                            <p:strVal val="#ppt_x"/>
                                          </p:val>
                                        </p:tav>
                                      </p:tavLst>
                                    </p:anim>
                                    <p:anim calcmode="lin" valueType="num">
                                      <p:cBhvr>
                                        <p:cTn id="45"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grpId="0" nodeType="clickEffect">
                                  <p:stCondLst>
                                    <p:cond delay="0"/>
                                  </p:stCondLst>
                                  <p:childTnLst>
                                    <p:set>
                                      <p:cBhvr>
                                        <p:cTn id="49" dur="1" fill="hold">
                                          <p:stCondLst>
                                            <p:cond delay="0"/>
                                          </p:stCondLst>
                                        </p:cTn>
                                        <p:tgtEl>
                                          <p:spTgt spid="16"/>
                                        </p:tgtEl>
                                        <p:attrNameLst>
                                          <p:attrName>style.visibility</p:attrName>
                                        </p:attrNameLst>
                                      </p:cBhvr>
                                      <p:to>
                                        <p:strVal val="visible"/>
                                      </p:to>
                                    </p:set>
                                    <p:animEffect transition="in" filter="fade">
                                      <p:cBhvr>
                                        <p:cTn id="50" dur="1000"/>
                                        <p:tgtEl>
                                          <p:spTgt spid="16"/>
                                        </p:tgtEl>
                                      </p:cBhvr>
                                    </p:animEffect>
                                    <p:anim calcmode="lin" valueType="num">
                                      <p:cBhvr>
                                        <p:cTn id="51" dur="1000" fill="hold"/>
                                        <p:tgtEl>
                                          <p:spTgt spid="16"/>
                                        </p:tgtEl>
                                        <p:attrNameLst>
                                          <p:attrName>ppt_x</p:attrName>
                                        </p:attrNameLst>
                                      </p:cBhvr>
                                      <p:tavLst>
                                        <p:tav tm="0">
                                          <p:val>
                                            <p:strVal val="#ppt_x"/>
                                          </p:val>
                                        </p:tav>
                                        <p:tav tm="100000">
                                          <p:val>
                                            <p:strVal val="#ppt_x"/>
                                          </p:val>
                                        </p:tav>
                                      </p:tavLst>
                                    </p:anim>
                                    <p:anim calcmode="lin" valueType="num">
                                      <p:cBhvr>
                                        <p:cTn id="52"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animBg="1"/>
      <p:bldP spid="7" grpId="0" animBg="1"/>
      <p:bldP spid="16"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aoblený obdélník 3"/>
          <p:cNvSpPr/>
          <p:nvPr/>
        </p:nvSpPr>
        <p:spPr>
          <a:xfrm>
            <a:off x="0" y="620688"/>
            <a:ext cx="9144000" cy="1296144"/>
          </a:xfrm>
          <a:prstGeom prst="roundRect">
            <a:avLst/>
          </a:prstGeom>
          <a:solidFill>
            <a:schemeClr val="accent1">
              <a:lumMod val="60000"/>
              <a:lumOff val="40000"/>
            </a:schemeClr>
          </a:solidFill>
          <a:effectLst>
            <a:innerShdw blurRad="63500" dist="50800" dir="2700000">
              <a:prstClr val="black">
                <a:alpha val="50000"/>
              </a:prstClr>
            </a:innerShdw>
          </a:effectLst>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sz="6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Strukturovaný rozhovor</a:t>
            </a:r>
            <a:endParaRPr lang="cs-CZ" sz="6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endParaRPr>
          </a:p>
        </p:txBody>
      </p:sp>
      <p:sp>
        <p:nvSpPr>
          <p:cNvPr id="11" name="Obdélník 10"/>
          <p:cNvSpPr/>
          <p:nvPr/>
        </p:nvSpPr>
        <p:spPr>
          <a:xfrm>
            <a:off x="0" y="6309320"/>
            <a:ext cx="9144000" cy="288032"/>
          </a:xfrm>
          <a:prstGeom prst="rect">
            <a:avLst/>
          </a:prstGeom>
          <a:solidFill>
            <a:schemeClr val="accent1">
              <a:lumMod val="60000"/>
              <a:lumOff val="40000"/>
            </a:schemeClr>
          </a:solidFill>
          <a:scene3d>
            <a:camera prst="orthographicFront"/>
            <a:lightRig rig="morning" dir="t"/>
          </a:scene3d>
          <a:sp3d prstMaterial="flat">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4341" name="TextovéPole 12"/>
          <p:cNvSpPr txBox="1">
            <a:spLocks noChangeArrowheads="1"/>
          </p:cNvSpPr>
          <p:nvPr/>
        </p:nvSpPr>
        <p:spPr bwMode="auto">
          <a:xfrm>
            <a:off x="5580063" y="6237288"/>
            <a:ext cx="3194050" cy="369887"/>
          </a:xfrm>
          <a:prstGeom prst="rect">
            <a:avLst/>
          </a:prstGeom>
          <a:noFill/>
          <a:ln w="9525">
            <a:noFill/>
            <a:miter lim="800000"/>
            <a:headEnd/>
            <a:tailEnd/>
          </a:ln>
        </p:spPr>
        <p:txBody>
          <a:bodyPr wrap="none">
            <a:spAutoFit/>
          </a:bodyPr>
          <a:lstStyle/>
          <a:p>
            <a:r>
              <a:rPr lang="cs-CZ">
                <a:latin typeface="Perpetua" pitchFamily="18" charset="0"/>
              </a:rPr>
              <a:t>Univerzita Jana Evangelisty Purkyně</a:t>
            </a:r>
          </a:p>
        </p:txBody>
      </p:sp>
      <p:sp>
        <p:nvSpPr>
          <p:cNvPr id="6" name="Zástupný symbol pro obsah 2"/>
          <p:cNvSpPr>
            <a:spLocks noGrp="1"/>
          </p:cNvSpPr>
          <p:nvPr>
            <p:ph idx="1"/>
          </p:nvPr>
        </p:nvSpPr>
        <p:spPr>
          <a:xfrm>
            <a:off x="323528" y="2005012"/>
            <a:ext cx="8229600" cy="4088284"/>
          </a:xfrm>
        </p:spPr>
        <p:txBody>
          <a:bodyPr rtlCol="0">
            <a:normAutofit fontScale="77500" lnSpcReduction="20000"/>
          </a:bodyPr>
          <a:lstStyle/>
          <a:p>
            <a:pPr eaLnBrk="1" fontAlgn="auto" hangingPunct="1">
              <a:spcAft>
                <a:spcPts val="0"/>
              </a:spcAft>
              <a:buFont typeface="Arial" panose="020B0604020202020204" pitchFamily="34" charset="0"/>
              <a:buChar char="•"/>
              <a:defRPr/>
            </a:pPr>
            <a:r>
              <a:rPr lang="cs-CZ" dirty="0" smtClean="0"/>
              <a:t>Jedná se o plně standardizované interview, kdy výzkumník pokaždé předkládá dotazovanému tytéž předem pečlivě připravené otázky ve shodném pořadí.  </a:t>
            </a:r>
          </a:p>
          <a:p>
            <a:pPr marL="0" indent="0" eaLnBrk="1" fontAlgn="auto" hangingPunct="1">
              <a:spcAft>
                <a:spcPts val="0"/>
              </a:spcAft>
              <a:buFont typeface="Arial" panose="020B0604020202020204" pitchFamily="34" charset="0"/>
              <a:buNone/>
              <a:defRPr/>
            </a:pPr>
            <a:r>
              <a:rPr lang="cs-CZ" b="1" dirty="0" smtClean="0"/>
              <a:t>Výhody: </a:t>
            </a:r>
            <a:r>
              <a:rPr lang="cs-CZ" dirty="0" smtClean="0"/>
              <a:t>	</a:t>
            </a:r>
          </a:p>
          <a:p>
            <a:pPr eaLnBrk="1" fontAlgn="auto" hangingPunct="1">
              <a:spcAft>
                <a:spcPts val="0"/>
              </a:spcAft>
              <a:buFont typeface="Arial" panose="020B0604020202020204" pitchFamily="34" charset="0"/>
              <a:buChar char="•"/>
              <a:defRPr/>
            </a:pPr>
            <a:r>
              <a:rPr lang="cs-CZ" dirty="0" smtClean="0"/>
              <a:t>menší časová náročnost získávání i zpracování dat </a:t>
            </a:r>
          </a:p>
          <a:p>
            <a:pPr eaLnBrk="1" fontAlgn="auto" hangingPunct="1">
              <a:spcAft>
                <a:spcPts val="0"/>
              </a:spcAft>
              <a:buFont typeface="Arial" panose="020B0604020202020204" pitchFamily="34" charset="0"/>
              <a:buChar char="•"/>
              <a:defRPr/>
            </a:pPr>
            <a:r>
              <a:rPr lang="cs-CZ" dirty="0" smtClean="0"/>
              <a:t>možnost aplikovat na početný vzorek respondentů</a:t>
            </a:r>
          </a:p>
          <a:p>
            <a:pPr eaLnBrk="1" fontAlgn="auto" hangingPunct="1">
              <a:spcAft>
                <a:spcPts val="0"/>
              </a:spcAft>
              <a:buFont typeface="Arial" panose="020B0604020202020204" pitchFamily="34" charset="0"/>
              <a:buChar char="•"/>
              <a:defRPr/>
            </a:pPr>
            <a:r>
              <a:rPr lang="cs-CZ" dirty="0" smtClean="0"/>
              <a:t>snazší </a:t>
            </a:r>
            <a:r>
              <a:rPr lang="cs-CZ" dirty="0" err="1" smtClean="0"/>
              <a:t>komparovatelnost</a:t>
            </a:r>
            <a:r>
              <a:rPr lang="cs-CZ" dirty="0" smtClean="0"/>
              <a:t> </a:t>
            </a:r>
          </a:p>
          <a:p>
            <a:pPr eaLnBrk="1" fontAlgn="auto" hangingPunct="1">
              <a:spcAft>
                <a:spcPts val="0"/>
              </a:spcAft>
              <a:buFont typeface="Arial" panose="020B0604020202020204" pitchFamily="34" charset="0"/>
              <a:buChar char="•"/>
              <a:defRPr/>
            </a:pPr>
            <a:r>
              <a:rPr lang="cs-CZ" dirty="0" smtClean="0"/>
              <a:t>minimalizace vlivu tazatele</a:t>
            </a:r>
          </a:p>
          <a:p>
            <a:pPr marL="0" indent="0" eaLnBrk="1" fontAlgn="auto" hangingPunct="1">
              <a:spcAft>
                <a:spcPts val="0"/>
              </a:spcAft>
              <a:buFont typeface="Arial" panose="020B0604020202020204" pitchFamily="34" charset="0"/>
              <a:buNone/>
              <a:defRPr/>
            </a:pPr>
            <a:r>
              <a:rPr lang="cs-CZ" b="1" dirty="0" smtClean="0"/>
              <a:t>Nevýhody: </a:t>
            </a:r>
          </a:p>
          <a:p>
            <a:pPr eaLnBrk="1" fontAlgn="auto" hangingPunct="1">
              <a:spcAft>
                <a:spcPts val="0"/>
              </a:spcAft>
              <a:buFont typeface="Arial" panose="020B0604020202020204" pitchFamily="34" charset="0"/>
              <a:buChar char="•"/>
              <a:defRPr/>
            </a:pPr>
            <a:r>
              <a:rPr lang="cs-CZ" dirty="0" smtClean="0"/>
              <a:t>omezený prostor pro vyjádření vlastních názorů dotazovaného </a:t>
            </a:r>
          </a:p>
          <a:p>
            <a:pPr eaLnBrk="1" fontAlgn="auto" hangingPunct="1">
              <a:spcAft>
                <a:spcPts val="0"/>
              </a:spcAft>
              <a:buFont typeface="Arial" panose="020B0604020202020204" pitchFamily="34" charset="0"/>
              <a:buChar char="•"/>
              <a:defRPr/>
            </a:pPr>
            <a:r>
              <a:rPr lang="cs-CZ" dirty="0" smtClean="0"/>
              <a:t>riziko zkreslení odpovědí vlivem špatného porozumění otázkám </a:t>
            </a:r>
          </a:p>
          <a:p>
            <a:pPr eaLnBrk="1" fontAlgn="auto" hangingPunct="1">
              <a:spcAft>
                <a:spcPts val="0"/>
              </a:spcAft>
              <a:buFont typeface="Arial" panose="020B0604020202020204" pitchFamily="34" charset="0"/>
              <a:buChar char="•"/>
              <a:defRPr/>
            </a:pPr>
            <a:r>
              <a:rPr lang="cs-CZ" dirty="0" smtClean="0"/>
              <a:t>nemožnost jít do hloubky a některé odpovědi upřesňovat v průběhu rozhovoru </a:t>
            </a:r>
          </a:p>
          <a:p>
            <a:pPr eaLnBrk="1" fontAlgn="auto" hangingPunct="1">
              <a:spcAft>
                <a:spcPts val="0"/>
              </a:spcAft>
              <a:buFont typeface="Arial" panose="020B0604020202020204" pitchFamily="34" charset="0"/>
              <a:buChar char="•"/>
              <a:defRPr/>
            </a:pPr>
            <a:r>
              <a:rPr lang="cs-CZ" dirty="0" smtClean="0"/>
              <a:t>vyšší pravděpodobnost, že výzkumník neodhalí nic, co již předem nepředpokládal </a:t>
            </a:r>
          </a:p>
          <a:p>
            <a:pPr eaLnBrk="1" fontAlgn="auto" hangingPunct="1">
              <a:spcAft>
                <a:spcPts val="0"/>
              </a:spcAft>
              <a:buFont typeface="Arial" panose="020B0604020202020204" pitchFamily="34" charset="0"/>
              <a:buChar char="•"/>
              <a:defRPr/>
            </a:pPr>
            <a:endParaRPr lang="cs-CZ" dirty="0" smtClean="0"/>
          </a:p>
        </p:txBody>
      </p:sp>
      <p:sp>
        <p:nvSpPr>
          <p:cNvPr id="7" name="TextovéPole 12"/>
          <p:cNvSpPr txBox="1">
            <a:spLocks noChangeArrowheads="1"/>
          </p:cNvSpPr>
          <p:nvPr/>
        </p:nvSpPr>
        <p:spPr bwMode="auto">
          <a:xfrm>
            <a:off x="179512" y="6268392"/>
            <a:ext cx="2574166" cy="369332"/>
          </a:xfrm>
          <a:prstGeom prst="rect">
            <a:avLst/>
          </a:prstGeom>
          <a:noFill/>
          <a:ln w="9525">
            <a:noFill/>
            <a:miter lim="800000"/>
            <a:headEnd/>
            <a:tailEnd/>
          </a:ln>
        </p:spPr>
        <p:txBody>
          <a:bodyPr wrap="none">
            <a:spAutoFit/>
          </a:bodyPr>
          <a:lstStyle/>
          <a:p>
            <a:r>
              <a:rPr lang="cs-CZ" dirty="0" smtClean="0">
                <a:latin typeface="Perpetua" pitchFamily="18" charset="0"/>
              </a:rPr>
              <a:t>Mgr. Vlastimil Chytrý, Ph.D.</a:t>
            </a:r>
            <a:endParaRPr lang="cs-CZ" dirty="0">
              <a:latin typeface="Perpetua" pitchFamily="18" charset="0"/>
            </a:endParaRPr>
          </a:p>
        </p:txBody>
      </p:sp>
    </p:spTree>
  </p:cSld>
  <p:clrMapOvr>
    <a:masterClrMapping/>
  </p:clrMapOvr>
  <p:transition>
    <p:wipe dir="d"/>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aoblený obdélník 3"/>
          <p:cNvSpPr/>
          <p:nvPr/>
        </p:nvSpPr>
        <p:spPr>
          <a:xfrm>
            <a:off x="0" y="620688"/>
            <a:ext cx="9144000" cy="1296144"/>
          </a:xfrm>
          <a:prstGeom prst="roundRect">
            <a:avLst/>
          </a:prstGeom>
          <a:solidFill>
            <a:schemeClr val="accent1">
              <a:lumMod val="60000"/>
              <a:lumOff val="40000"/>
            </a:schemeClr>
          </a:solidFill>
          <a:effectLst>
            <a:innerShdw blurRad="63500" dist="50800" dir="2700000">
              <a:prstClr val="black">
                <a:alpha val="50000"/>
              </a:prstClr>
            </a:innerShdw>
          </a:effectLst>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sz="6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Nestrukturovaný rozhovor</a:t>
            </a:r>
            <a:endParaRPr lang="cs-CZ" sz="6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endParaRPr>
          </a:p>
        </p:txBody>
      </p:sp>
      <p:sp>
        <p:nvSpPr>
          <p:cNvPr id="11" name="Obdélník 10"/>
          <p:cNvSpPr/>
          <p:nvPr/>
        </p:nvSpPr>
        <p:spPr>
          <a:xfrm>
            <a:off x="0" y="6309320"/>
            <a:ext cx="9144000" cy="288032"/>
          </a:xfrm>
          <a:prstGeom prst="rect">
            <a:avLst/>
          </a:prstGeom>
          <a:solidFill>
            <a:schemeClr val="accent1">
              <a:lumMod val="60000"/>
              <a:lumOff val="40000"/>
            </a:schemeClr>
          </a:solidFill>
          <a:scene3d>
            <a:camera prst="orthographicFront"/>
            <a:lightRig rig="morning" dir="t"/>
          </a:scene3d>
          <a:sp3d prstMaterial="flat">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4341" name="TextovéPole 12"/>
          <p:cNvSpPr txBox="1">
            <a:spLocks noChangeArrowheads="1"/>
          </p:cNvSpPr>
          <p:nvPr/>
        </p:nvSpPr>
        <p:spPr bwMode="auto">
          <a:xfrm>
            <a:off x="5580063" y="6237288"/>
            <a:ext cx="3194050" cy="369887"/>
          </a:xfrm>
          <a:prstGeom prst="rect">
            <a:avLst/>
          </a:prstGeom>
          <a:noFill/>
          <a:ln w="9525">
            <a:noFill/>
            <a:miter lim="800000"/>
            <a:headEnd/>
            <a:tailEnd/>
          </a:ln>
        </p:spPr>
        <p:txBody>
          <a:bodyPr wrap="none">
            <a:spAutoFit/>
          </a:bodyPr>
          <a:lstStyle/>
          <a:p>
            <a:r>
              <a:rPr lang="cs-CZ">
                <a:latin typeface="Perpetua" pitchFamily="18" charset="0"/>
              </a:rPr>
              <a:t>Univerzita Jana Evangelisty Purkyně</a:t>
            </a:r>
          </a:p>
        </p:txBody>
      </p:sp>
      <p:sp>
        <p:nvSpPr>
          <p:cNvPr id="6" name="Zástupný symbol pro obsah 2"/>
          <p:cNvSpPr>
            <a:spLocks noGrp="1"/>
          </p:cNvSpPr>
          <p:nvPr>
            <p:ph idx="1"/>
          </p:nvPr>
        </p:nvSpPr>
        <p:spPr>
          <a:xfrm>
            <a:off x="323528" y="1988840"/>
            <a:ext cx="8363272" cy="4319885"/>
          </a:xfrm>
        </p:spPr>
        <p:txBody>
          <a:bodyPr rtlCol="0">
            <a:normAutofit fontScale="77500" lnSpcReduction="20000"/>
          </a:bodyPr>
          <a:lstStyle/>
          <a:p>
            <a:pPr eaLnBrk="1" fontAlgn="auto" hangingPunct="1">
              <a:spcAft>
                <a:spcPts val="0"/>
              </a:spcAft>
              <a:buFont typeface="Arial" panose="020B0604020202020204" pitchFamily="34" charset="0"/>
              <a:buChar char="•"/>
              <a:defRPr/>
            </a:pPr>
            <a:r>
              <a:rPr lang="cs-CZ" sz="3400" dirty="0" smtClean="0"/>
              <a:t>bývá nedílnou součástí zúčastněného pozorování. Vzhledem k jeho volnému, neformálnímu charakteru si informátor ani nemusí uvědomit, že jde o výzkumný rozhovor, takže odpovídá spontánněji a uvolněněji. </a:t>
            </a:r>
          </a:p>
          <a:p>
            <a:pPr marL="0" indent="0" eaLnBrk="1" fontAlgn="auto" hangingPunct="1">
              <a:spcAft>
                <a:spcPts val="0"/>
              </a:spcAft>
              <a:buFont typeface="Arial" panose="020B0604020202020204" pitchFamily="34" charset="0"/>
              <a:buNone/>
              <a:defRPr/>
            </a:pPr>
            <a:r>
              <a:rPr lang="cs-CZ" sz="3400" b="1" dirty="0" smtClean="0"/>
              <a:t>Výhody: </a:t>
            </a:r>
          </a:p>
          <a:p>
            <a:pPr eaLnBrk="1" fontAlgn="auto" hangingPunct="1">
              <a:spcAft>
                <a:spcPts val="0"/>
              </a:spcAft>
              <a:buFont typeface="Arial" panose="020B0604020202020204" pitchFamily="34" charset="0"/>
              <a:buChar char="•"/>
              <a:defRPr/>
            </a:pPr>
            <a:r>
              <a:rPr lang="cs-CZ" sz="3400" dirty="0" smtClean="0"/>
              <a:t>umožňuje bezprostředně reagovat na konkrétní situace v terénu</a:t>
            </a:r>
          </a:p>
          <a:p>
            <a:pPr eaLnBrk="1" fontAlgn="auto" hangingPunct="1">
              <a:spcAft>
                <a:spcPts val="0"/>
              </a:spcAft>
              <a:buFont typeface="Arial" panose="020B0604020202020204" pitchFamily="34" charset="0"/>
              <a:buChar char="•"/>
              <a:defRPr/>
            </a:pPr>
            <a:r>
              <a:rPr lang="cs-CZ" sz="3400" dirty="0" smtClean="0"/>
              <a:t>umožňuje ptát se jak na zdánlivé banality, tak klást „otázky na tělo“  </a:t>
            </a:r>
          </a:p>
          <a:p>
            <a:pPr marL="0" indent="0" eaLnBrk="1" fontAlgn="auto" hangingPunct="1">
              <a:spcAft>
                <a:spcPts val="0"/>
              </a:spcAft>
              <a:buFont typeface="Arial" panose="020B0604020202020204" pitchFamily="34" charset="0"/>
              <a:buNone/>
              <a:defRPr/>
            </a:pPr>
            <a:r>
              <a:rPr lang="cs-CZ" sz="3400" b="1" dirty="0" smtClean="0"/>
              <a:t>Nevýhody: </a:t>
            </a:r>
          </a:p>
          <a:p>
            <a:pPr eaLnBrk="1" fontAlgn="auto" hangingPunct="1">
              <a:spcAft>
                <a:spcPts val="0"/>
              </a:spcAft>
              <a:buFont typeface="Arial" panose="020B0604020202020204" pitchFamily="34" charset="0"/>
              <a:buChar char="•"/>
              <a:defRPr/>
            </a:pPr>
            <a:r>
              <a:rPr lang="cs-CZ" sz="3400" dirty="0" smtClean="0"/>
              <a:t>velká časová náročnost zpracování dat </a:t>
            </a:r>
          </a:p>
          <a:p>
            <a:pPr eaLnBrk="1" fontAlgn="auto" hangingPunct="1">
              <a:spcAft>
                <a:spcPts val="0"/>
              </a:spcAft>
              <a:buFont typeface="Arial" panose="020B0604020202020204" pitchFamily="34" charset="0"/>
              <a:buChar char="•"/>
              <a:defRPr/>
            </a:pPr>
            <a:r>
              <a:rPr lang="cs-CZ" sz="3400" dirty="0" smtClean="0"/>
              <a:t>velká závislost na výzkumníkově schopnosti improvizace </a:t>
            </a:r>
          </a:p>
          <a:p>
            <a:pPr eaLnBrk="1" fontAlgn="auto" hangingPunct="1">
              <a:spcAft>
                <a:spcPts val="0"/>
              </a:spcAft>
              <a:buFont typeface="Arial" panose="020B0604020202020204" pitchFamily="34" charset="0"/>
              <a:buChar char="•"/>
              <a:defRPr/>
            </a:pPr>
            <a:r>
              <a:rPr lang="cs-CZ" sz="3400" dirty="0" smtClean="0"/>
              <a:t>v průběhu rozhovoru nemusí být možné nahrávání či zapisování </a:t>
            </a:r>
          </a:p>
          <a:p>
            <a:pPr eaLnBrk="1" fontAlgn="auto" hangingPunct="1">
              <a:spcAft>
                <a:spcPts val="0"/>
              </a:spcAft>
              <a:buFont typeface="Arial" panose="020B0604020202020204" pitchFamily="34" charset="0"/>
              <a:buChar char="•"/>
              <a:defRPr/>
            </a:pPr>
            <a:endParaRPr lang="cs-CZ" dirty="0" smtClean="0"/>
          </a:p>
        </p:txBody>
      </p:sp>
      <p:sp>
        <p:nvSpPr>
          <p:cNvPr id="7" name="TextovéPole 12"/>
          <p:cNvSpPr txBox="1">
            <a:spLocks noChangeArrowheads="1"/>
          </p:cNvSpPr>
          <p:nvPr/>
        </p:nvSpPr>
        <p:spPr bwMode="auto">
          <a:xfrm>
            <a:off x="179512" y="6268392"/>
            <a:ext cx="2574166" cy="369332"/>
          </a:xfrm>
          <a:prstGeom prst="rect">
            <a:avLst/>
          </a:prstGeom>
          <a:noFill/>
          <a:ln w="9525">
            <a:noFill/>
            <a:miter lim="800000"/>
            <a:headEnd/>
            <a:tailEnd/>
          </a:ln>
        </p:spPr>
        <p:txBody>
          <a:bodyPr wrap="none">
            <a:spAutoFit/>
          </a:bodyPr>
          <a:lstStyle/>
          <a:p>
            <a:r>
              <a:rPr lang="cs-CZ" dirty="0" smtClean="0">
                <a:latin typeface="Perpetua" pitchFamily="18" charset="0"/>
              </a:rPr>
              <a:t>Mgr. Vlastimil Chytrý, Ph.D.</a:t>
            </a:r>
            <a:endParaRPr lang="cs-CZ" dirty="0">
              <a:latin typeface="Perpetua" pitchFamily="18" charset="0"/>
            </a:endParaRPr>
          </a:p>
        </p:txBody>
      </p:sp>
    </p:spTree>
  </p:cSld>
  <p:clrMapOvr>
    <a:masterClrMapping/>
  </p:clrMapOvr>
  <p:transition>
    <p:wipe dir="d"/>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aoblený obdélník 3"/>
          <p:cNvSpPr/>
          <p:nvPr/>
        </p:nvSpPr>
        <p:spPr>
          <a:xfrm>
            <a:off x="0" y="620688"/>
            <a:ext cx="9144000" cy="1296144"/>
          </a:xfrm>
          <a:prstGeom prst="roundRect">
            <a:avLst/>
          </a:prstGeom>
          <a:solidFill>
            <a:schemeClr val="accent1">
              <a:lumMod val="60000"/>
              <a:lumOff val="40000"/>
            </a:schemeClr>
          </a:solidFill>
          <a:effectLst>
            <a:innerShdw blurRad="63500" dist="50800" dir="2700000">
              <a:prstClr val="black">
                <a:alpha val="50000"/>
              </a:prstClr>
            </a:innerShdw>
          </a:effectLst>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sz="6000" b="1"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Polostrukturovaný</a:t>
            </a:r>
            <a:endParaRPr lang="cs-CZ" sz="6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endParaRPr>
          </a:p>
        </p:txBody>
      </p:sp>
      <p:sp>
        <p:nvSpPr>
          <p:cNvPr id="11" name="Obdélník 10"/>
          <p:cNvSpPr/>
          <p:nvPr/>
        </p:nvSpPr>
        <p:spPr>
          <a:xfrm>
            <a:off x="0" y="6309320"/>
            <a:ext cx="9144000" cy="288032"/>
          </a:xfrm>
          <a:prstGeom prst="rect">
            <a:avLst/>
          </a:prstGeom>
          <a:solidFill>
            <a:schemeClr val="accent1">
              <a:lumMod val="60000"/>
              <a:lumOff val="40000"/>
            </a:schemeClr>
          </a:solidFill>
          <a:scene3d>
            <a:camera prst="orthographicFront"/>
            <a:lightRig rig="morning" dir="t"/>
          </a:scene3d>
          <a:sp3d prstMaterial="flat">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4341" name="TextovéPole 12"/>
          <p:cNvSpPr txBox="1">
            <a:spLocks noChangeArrowheads="1"/>
          </p:cNvSpPr>
          <p:nvPr/>
        </p:nvSpPr>
        <p:spPr bwMode="auto">
          <a:xfrm>
            <a:off x="5580063" y="6237288"/>
            <a:ext cx="3194050" cy="369887"/>
          </a:xfrm>
          <a:prstGeom prst="rect">
            <a:avLst/>
          </a:prstGeom>
          <a:noFill/>
          <a:ln w="9525">
            <a:noFill/>
            <a:miter lim="800000"/>
            <a:headEnd/>
            <a:tailEnd/>
          </a:ln>
        </p:spPr>
        <p:txBody>
          <a:bodyPr wrap="none">
            <a:spAutoFit/>
          </a:bodyPr>
          <a:lstStyle/>
          <a:p>
            <a:r>
              <a:rPr lang="cs-CZ">
                <a:latin typeface="Perpetua" pitchFamily="18" charset="0"/>
              </a:rPr>
              <a:t>Univerzita Jana Evangelisty Purkyně</a:t>
            </a:r>
          </a:p>
        </p:txBody>
      </p:sp>
      <p:sp>
        <p:nvSpPr>
          <p:cNvPr id="6" name="Zástupný symbol pro obsah 2"/>
          <p:cNvSpPr>
            <a:spLocks noGrp="1"/>
          </p:cNvSpPr>
          <p:nvPr>
            <p:ph idx="1"/>
          </p:nvPr>
        </p:nvSpPr>
        <p:spPr>
          <a:xfrm>
            <a:off x="467544" y="1988840"/>
            <a:ext cx="8219256" cy="4319885"/>
          </a:xfrm>
        </p:spPr>
        <p:txBody>
          <a:bodyPr rtlCol="0">
            <a:normAutofit lnSpcReduction="10000"/>
          </a:bodyPr>
          <a:lstStyle/>
          <a:p>
            <a:pPr eaLnBrk="1" fontAlgn="auto" hangingPunct="1">
              <a:spcAft>
                <a:spcPts val="0"/>
              </a:spcAft>
              <a:buFont typeface="Arial" panose="020B0604020202020204" pitchFamily="34" charset="0"/>
              <a:buChar char="•"/>
              <a:defRPr/>
            </a:pPr>
            <a:r>
              <a:rPr lang="cs-CZ" dirty="0" smtClean="0"/>
              <a:t>výzkumník si předem připraví pouze základní osnovu rozhovoru (tj. tematické okruhy, případně několik klíčových dotazů). Pořadí otázek není neměnné, což zajišťuje výzkumníkovi větší flexibilitu. </a:t>
            </a:r>
          </a:p>
          <a:p>
            <a:pPr marL="0" indent="0" eaLnBrk="1" fontAlgn="auto" hangingPunct="1">
              <a:spcAft>
                <a:spcPts val="0"/>
              </a:spcAft>
              <a:buFont typeface="Arial" panose="020B0604020202020204" pitchFamily="34" charset="0"/>
              <a:buNone/>
              <a:defRPr/>
            </a:pPr>
            <a:endParaRPr lang="cs-CZ" b="1" dirty="0" smtClean="0"/>
          </a:p>
          <a:p>
            <a:pPr marL="0" indent="0" eaLnBrk="1" fontAlgn="auto" hangingPunct="1">
              <a:spcAft>
                <a:spcPts val="0"/>
              </a:spcAft>
              <a:buFont typeface="Arial" panose="020B0604020202020204" pitchFamily="34" charset="0"/>
              <a:buNone/>
              <a:defRPr/>
            </a:pPr>
            <a:r>
              <a:rPr lang="cs-CZ" b="1" dirty="0" smtClean="0"/>
              <a:t>Výhody: </a:t>
            </a:r>
          </a:p>
          <a:p>
            <a:pPr eaLnBrk="1" fontAlgn="auto" hangingPunct="1">
              <a:spcAft>
                <a:spcPts val="0"/>
              </a:spcAft>
              <a:buFont typeface="Arial" panose="020B0604020202020204" pitchFamily="34" charset="0"/>
              <a:buChar char="•"/>
              <a:defRPr/>
            </a:pPr>
            <a:r>
              <a:rPr lang="cs-CZ" dirty="0" smtClean="0"/>
              <a:t>větší prostor pro vyjádření subjektivních názorů dotazovaného </a:t>
            </a:r>
          </a:p>
          <a:p>
            <a:pPr eaLnBrk="1" fontAlgn="auto" hangingPunct="1">
              <a:spcAft>
                <a:spcPts val="0"/>
              </a:spcAft>
              <a:buFont typeface="Arial" panose="020B0604020202020204" pitchFamily="34" charset="0"/>
              <a:buChar char="•"/>
              <a:defRPr/>
            </a:pPr>
            <a:r>
              <a:rPr lang="cs-CZ" dirty="0" smtClean="0"/>
              <a:t>umožňuje vyjasnit si možná nedorozumění v průběhu interview </a:t>
            </a:r>
          </a:p>
          <a:p>
            <a:pPr eaLnBrk="1" fontAlgn="auto" hangingPunct="1">
              <a:spcAft>
                <a:spcPts val="0"/>
              </a:spcAft>
              <a:buFont typeface="Arial" panose="020B0604020202020204" pitchFamily="34" charset="0"/>
              <a:buChar char="•"/>
              <a:defRPr/>
            </a:pPr>
            <a:r>
              <a:rPr lang="cs-CZ" dirty="0" smtClean="0"/>
              <a:t>umožňuje jít více do hloubky, odkrývat nová, nepředpokládaná témata </a:t>
            </a:r>
          </a:p>
          <a:p>
            <a:pPr eaLnBrk="1" fontAlgn="auto" hangingPunct="1">
              <a:spcAft>
                <a:spcPts val="0"/>
              </a:spcAft>
              <a:buFont typeface="Arial" panose="020B0604020202020204" pitchFamily="34" charset="0"/>
              <a:buChar char="•"/>
              <a:defRPr/>
            </a:pPr>
            <a:endParaRPr lang="cs-CZ" dirty="0" smtClean="0"/>
          </a:p>
        </p:txBody>
      </p:sp>
      <p:sp>
        <p:nvSpPr>
          <p:cNvPr id="7" name="TextovéPole 12"/>
          <p:cNvSpPr txBox="1">
            <a:spLocks noChangeArrowheads="1"/>
          </p:cNvSpPr>
          <p:nvPr/>
        </p:nvSpPr>
        <p:spPr bwMode="auto">
          <a:xfrm>
            <a:off x="179512" y="6268392"/>
            <a:ext cx="2574166" cy="369332"/>
          </a:xfrm>
          <a:prstGeom prst="rect">
            <a:avLst/>
          </a:prstGeom>
          <a:noFill/>
          <a:ln w="9525">
            <a:noFill/>
            <a:miter lim="800000"/>
            <a:headEnd/>
            <a:tailEnd/>
          </a:ln>
        </p:spPr>
        <p:txBody>
          <a:bodyPr wrap="none">
            <a:spAutoFit/>
          </a:bodyPr>
          <a:lstStyle/>
          <a:p>
            <a:r>
              <a:rPr lang="cs-CZ" dirty="0" smtClean="0">
                <a:latin typeface="Perpetua" pitchFamily="18" charset="0"/>
              </a:rPr>
              <a:t>Mgr. Vlastimil Chytrý, Ph.D.</a:t>
            </a:r>
            <a:endParaRPr lang="cs-CZ" dirty="0">
              <a:latin typeface="Perpetua" pitchFamily="18" charset="0"/>
            </a:endParaRPr>
          </a:p>
        </p:txBody>
      </p:sp>
    </p:spTree>
  </p:cSld>
  <p:clrMapOvr>
    <a:masterClrMapping/>
  </p:clrMapOvr>
  <p:transition>
    <p:wipe dir="d"/>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aoblený obdélník 3"/>
          <p:cNvSpPr/>
          <p:nvPr/>
        </p:nvSpPr>
        <p:spPr>
          <a:xfrm>
            <a:off x="0" y="620688"/>
            <a:ext cx="9144000" cy="1296144"/>
          </a:xfrm>
          <a:prstGeom prst="roundRect">
            <a:avLst/>
          </a:prstGeom>
          <a:solidFill>
            <a:schemeClr val="accent1">
              <a:lumMod val="60000"/>
              <a:lumOff val="40000"/>
            </a:schemeClr>
          </a:solidFill>
          <a:effectLst>
            <a:innerShdw blurRad="63500" dist="50800" dir="2700000">
              <a:prstClr val="black">
                <a:alpha val="50000"/>
              </a:prstClr>
            </a:innerShdw>
          </a:effectLst>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sz="6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Jak dobře vést rozhovor</a:t>
            </a:r>
            <a:endParaRPr lang="cs-CZ" sz="6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endParaRPr>
          </a:p>
        </p:txBody>
      </p:sp>
      <p:sp>
        <p:nvSpPr>
          <p:cNvPr id="11" name="Obdélník 10"/>
          <p:cNvSpPr/>
          <p:nvPr/>
        </p:nvSpPr>
        <p:spPr>
          <a:xfrm>
            <a:off x="0" y="6309320"/>
            <a:ext cx="9144000" cy="288032"/>
          </a:xfrm>
          <a:prstGeom prst="rect">
            <a:avLst/>
          </a:prstGeom>
          <a:solidFill>
            <a:schemeClr val="accent1">
              <a:lumMod val="60000"/>
              <a:lumOff val="40000"/>
            </a:schemeClr>
          </a:solidFill>
          <a:scene3d>
            <a:camera prst="orthographicFront"/>
            <a:lightRig rig="morning" dir="t"/>
          </a:scene3d>
          <a:sp3d prstMaterial="flat">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4341" name="TextovéPole 12"/>
          <p:cNvSpPr txBox="1">
            <a:spLocks noChangeArrowheads="1"/>
          </p:cNvSpPr>
          <p:nvPr/>
        </p:nvSpPr>
        <p:spPr bwMode="auto">
          <a:xfrm>
            <a:off x="5580063" y="6237288"/>
            <a:ext cx="3194050" cy="369887"/>
          </a:xfrm>
          <a:prstGeom prst="rect">
            <a:avLst/>
          </a:prstGeom>
          <a:noFill/>
          <a:ln w="9525">
            <a:noFill/>
            <a:miter lim="800000"/>
            <a:headEnd/>
            <a:tailEnd/>
          </a:ln>
        </p:spPr>
        <p:txBody>
          <a:bodyPr wrap="none">
            <a:spAutoFit/>
          </a:bodyPr>
          <a:lstStyle/>
          <a:p>
            <a:r>
              <a:rPr lang="cs-CZ">
                <a:latin typeface="Perpetua" pitchFamily="18" charset="0"/>
              </a:rPr>
              <a:t>Univerzita Jana Evangelisty Purkyně</a:t>
            </a:r>
          </a:p>
        </p:txBody>
      </p:sp>
      <p:sp>
        <p:nvSpPr>
          <p:cNvPr id="6" name="Zástupný symbol pro obsah 2"/>
          <p:cNvSpPr>
            <a:spLocks noGrp="1"/>
          </p:cNvSpPr>
          <p:nvPr>
            <p:ph idx="1"/>
          </p:nvPr>
        </p:nvSpPr>
        <p:spPr>
          <a:xfrm>
            <a:off x="395536" y="2204864"/>
            <a:ext cx="8229600" cy="3917032"/>
          </a:xfrm>
        </p:spPr>
        <p:txBody>
          <a:bodyPr rtlCol="0">
            <a:normAutofit/>
          </a:bodyPr>
          <a:lstStyle/>
          <a:p>
            <a:pPr marL="514350" indent="-514350" eaLnBrk="1" fontAlgn="auto" hangingPunct="1">
              <a:spcAft>
                <a:spcPts val="0"/>
              </a:spcAft>
              <a:buFont typeface="Arial" panose="020B0604020202020204" pitchFamily="34" charset="0"/>
              <a:buAutoNum type="arabicPeriod"/>
              <a:defRPr/>
            </a:pPr>
            <a:r>
              <a:rPr lang="cs-CZ" dirty="0" smtClean="0"/>
              <a:t>Poděkování, představení sebe a projektu</a:t>
            </a:r>
          </a:p>
          <a:p>
            <a:pPr marL="514350" indent="-514350" eaLnBrk="1" fontAlgn="auto" hangingPunct="1">
              <a:spcAft>
                <a:spcPts val="0"/>
              </a:spcAft>
              <a:buFont typeface="Arial" panose="020B0604020202020204" pitchFamily="34" charset="0"/>
              <a:buAutoNum type="arabicPeriod"/>
              <a:defRPr/>
            </a:pPr>
            <a:r>
              <a:rPr lang="cs-CZ" dirty="0" smtClean="0"/>
              <a:t>Seznámení s rozhovorem, dotaz na nahrávání, otázka ochrany soukromí a </a:t>
            </a:r>
            <a:r>
              <a:rPr lang="cs-CZ" dirty="0" err="1" smtClean="0"/>
              <a:t>anonymizace</a:t>
            </a:r>
            <a:r>
              <a:rPr lang="cs-CZ" dirty="0" smtClean="0"/>
              <a:t> dat </a:t>
            </a:r>
          </a:p>
          <a:p>
            <a:pPr marL="514350" indent="-514350" eaLnBrk="1" fontAlgn="auto" hangingPunct="1">
              <a:spcAft>
                <a:spcPts val="0"/>
              </a:spcAft>
              <a:buFont typeface="Arial" panose="020B0604020202020204" pitchFamily="34" charset="0"/>
              <a:buAutoNum type="arabicPeriod"/>
              <a:defRPr/>
            </a:pPr>
            <a:r>
              <a:rPr lang="cs-CZ" dirty="0" smtClean="0"/>
              <a:t>Zahájení vlastního rozhovoru </a:t>
            </a:r>
          </a:p>
          <a:p>
            <a:pPr marL="514350" indent="-514350" eaLnBrk="1" fontAlgn="auto" hangingPunct="1">
              <a:spcAft>
                <a:spcPts val="0"/>
              </a:spcAft>
              <a:buFont typeface="Arial" panose="020B0604020202020204" pitchFamily="34" charset="0"/>
              <a:buAutoNum type="arabicPeriod"/>
              <a:defRPr/>
            </a:pPr>
            <a:r>
              <a:rPr lang="cs-CZ" dirty="0" smtClean="0"/>
              <a:t>Několik zásad dobré praxe </a:t>
            </a:r>
          </a:p>
          <a:p>
            <a:pPr marL="514350" indent="-514350" eaLnBrk="1" fontAlgn="auto" hangingPunct="1">
              <a:spcAft>
                <a:spcPts val="0"/>
              </a:spcAft>
              <a:buFont typeface="Arial" panose="020B0604020202020204" pitchFamily="34" charset="0"/>
              <a:buAutoNum type="arabicPeriod"/>
              <a:defRPr/>
            </a:pPr>
            <a:r>
              <a:rPr lang="cs-CZ" dirty="0" smtClean="0"/>
              <a:t>Uzavření rozhovoru </a:t>
            </a:r>
          </a:p>
          <a:p>
            <a:pPr marL="514350" indent="-514350" eaLnBrk="1" fontAlgn="auto" hangingPunct="1">
              <a:spcAft>
                <a:spcPts val="0"/>
              </a:spcAft>
              <a:buFont typeface="Arial" panose="020B0604020202020204" pitchFamily="34" charset="0"/>
              <a:buAutoNum type="arabicPeriod"/>
              <a:defRPr/>
            </a:pPr>
            <a:r>
              <a:rPr lang="cs-CZ" dirty="0" smtClean="0"/>
              <a:t>Získání formálního souhlasu se zpracováním dat </a:t>
            </a:r>
          </a:p>
        </p:txBody>
      </p:sp>
      <p:sp>
        <p:nvSpPr>
          <p:cNvPr id="7" name="TextovéPole 12"/>
          <p:cNvSpPr txBox="1">
            <a:spLocks noChangeArrowheads="1"/>
          </p:cNvSpPr>
          <p:nvPr/>
        </p:nvSpPr>
        <p:spPr bwMode="auto">
          <a:xfrm>
            <a:off x="179512" y="6268392"/>
            <a:ext cx="2574166" cy="369332"/>
          </a:xfrm>
          <a:prstGeom prst="rect">
            <a:avLst/>
          </a:prstGeom>
          <a:noFill/>
          <a:ln w="9525">
            <a:noFill/>
            <a:miter lim="800000"/>
            <a:headEnd/>
            <a:tailEnd/>
          </a:ln>
        </p:spPr>
        <p:txBody>
          <a:bodyPr wrap="none">
            <a:spAutoFit/>
          </a:bodyPr>
          <a:lstStyle/>
          <a:p>
            <a:r>
              <a:rPr lang="cs-CZ" dirty="0" smtClean="0">
                <a:latin typeface="Perpetua" pitchFamily="18" charset="0"/>
              </a:rPr>
              <a:t>Mgr. Vlastimil Chytrý, Ph.D.</a:t>
            </a:r>
            <a:endParaRPr lang="cs-CZ" dirty="0">
              <a:latin typeface="Perpetua" pitchFamily="18" charset="0"/>
            </a:endParaRPr>
          </a:p>
        </p:txBody>
      </p:sp>
    </p:spTree>
  </p:cSld>
  <p:clrMapOvr>
    <a:masterClrMapping/>
  </p:clrMapOvr>
  <p:transition>
    <p:wipe dir="d"/>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aoblený obdélník 3"/>
          <p:cNvSpPr/>
          <p:nvPr/>
        </p:nvSpPr>
        <p:spPr>
          <a:xfrm>
            <a:off x="0" y="620688"/>
            <a:ext cx="9144000" cy="1296144"/>
          </a:xfrm>
          <a:prstGeom prst="roundRect">
            <a:avLst/>
          </a:prstGeom>
          <a:solidFill>
            <a:schemeClr val="accent1">
              <a:lumMod val="60000"/>
              <a:lumOff val="40000"/>
            </a:schemeClr>
          </a:solidFill>
          <a:effectLst>
            <a:innerShdw blurRad="63500" dist="50800" dir="2700000">
              <a:prstClr val="black">
                <a:alpha val="50000"/>
              </a:prstClr>
            </a:innerShdw>
          </a:effectLst>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sz="6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Techniky transkripce</a:t>
            </a:r>
            <a:endParaRPr lang="cs-CZ" sz="6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endParaRPr>
          </a:p>
        </p:txBody>
      </p:sp>
      <p:sp>
        <p:nvSpPr>
          <p:cNvPr id="11" name="Obdélník 10"/>
          <p:cNvSpPr/>
          <p:nvPr/>
        </p:nvSpPr>
        <p:spPr>
          <a:xfrm>
            <a:off x="0" y="6309320"/>
            <a:ext cx="9144000" cy="288032"/>
          </a:xfrm>
          <a:prstGeom prst="rect">
            <a:avLst/>
          </a:prstGeom>
          <a:solidFill>
            <a:schemeClr val="accent1">
              <a:lumMod val="60000"/>
              <a:lumOff val="40000"/>
            </a:schemeClr>
          </a:solidFill>
          <a:scene3d>
            <a:camera prst="orthographicFront"/>
            <a:lightRig rig="morning" dir="t"/>
          </a:scene3d>
          <a:sp3d prstMaterial="flat">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4341" name="TextovéPole 12"/>
          <p:cNvSpPr txBox="1">
            <a:spLocks noChangeArrowheads="1"/>
          </p:cNvSpPr>
          <p:nvPr/>
        </p:nvSpPr>
        <p:spPr bwMode="auto">
          <a:xfrm>
            <a:off x="5580063" y="6237288"/>
            <a:ext cx="3194050" cy="369887"/>
          </a:xfrm>
          <a:prstGeom prst="rect">
            <a:avLst/>
          </a:prstGeom>
          <a:noFill/>
          <a:ln w="9525">
            <a:noFill/>
            <a:miter lim="800000"/>
            <a:headEnd/>
            <a:tailEnd/>
          </a:ln>
        </p:spPr>
        <p:txBody>
          <a:bodyPr wrap="none">
            <a:spAutoFit/>
          </a:bodyPr>
          <a:lstStyle/>
          <a:p>
            <a:r>
              <a:rPr lang="cs-CZ">
                <a:latin typeface="Perpetua" pitchFamily="18" charset="0"/>
              </a:rPr>
              <a:t>Univerzita Jana Evangelisty Purkyně</a:t>
            </a:r>
          </a:p>
        </p:txBody>
      </p:sp>
      <p:sp>
        <p:nvSpPr>
          <p:cNvPr id="6" name="Zástupný symbol pro obsah 2"/>
          <p:cNvSpPr>
            <a:spLocks noGrp="1"/>
          </p:cNvSpPr>
          <p:nvPr>
            <p:ph idx="1"/>
          </p:nvPr>
        </p:nvSpPr>
        <p:spPr>
          <a:xfrm>
            <a:off x="179512" y="1988840"/>
            <a:ext cx="8507288" cy="4535785"/>
          </a:xfrm>
        </p:spPr>
        <p:txBody>
          <a:bodyPr/>
          <a:lstStyle/>
          <a:p>
            <a:pPr eaLnBrk="1" hangingPunct="1">
              <a:defRPr/>
            </a:pPr>
            <a:r>
              <a:rPr lang="cs-CZ" sz="2800" i="1" dirty="0"/>
              <a:t>doslovnou</a:t>
            </a:r>
            <a:r>
              <a:rPr lang="cs-CZ" sz="2800" dirty="0"/>
              <a:t>: doslovně zaznamenáváme mluvený projev informátora, včetně výrazů nespisovných, slangových, gramaticky chybných, přeřeknutí apod.</a:t>
            </a:r>
          </a:p>
          <a:p>
            <a:pPr marL="0" indent="0" eaLnBrk="1" hangingPunct="1">
              <a:buFont typeface="Arial" charset="0"/>
              <a:buNone/>
              <a:defRPr/>
            </a:pPr>
            <a:r>
              <a:rPr lang="cs-CZ" sz="2800" dirty="0"/>
              <a:t> </a:t>
            </a:r>
          </a:p>
          <a:p>
            <a:pPr eaLnBrk="1" hangingPunct="1">
              <a:defRPr/>
            </a:pPr>
            <a:r>
              <a:rPr lang="cs-CZ" sz="2800" i="1" dirty="0"/>
              <a:t>komentovanou</a:t>
            </a:r>
            <a:r>
              <a:rPr lang="cs-CZ" sz="2800" dirty="0"/>
              <a:t>: na rozdíl od přepisu doslovného zaznamenáváme i nonverbální projevy dotazovaného (odmlky, intonaci, úsměv, zarmoucenost apod.). K zaznamenávání neverbálního chování dotazovaného může sloužit zvláštní paralelní sloupec vedle hlavního sloupce s doslovným přepisem mluveného slova. </a:t>
            </a:r>
          </a:p>
          <a:p>
            <a:pPr eaLnBrk="1" hangingPunct="1">
              <a:defRPr/>
            </a:pPr>
            <a:endParaRPr lang="cs-CZ" dirty="0"/>
          </a:p>
        </p:txBody>
      </p:sp>
      <p:sp>
        <p:nvSpPr>
          <p:cNvPr id="7" name="TextovéPole 12"/>
          <p:cNvSpPr txBox="1">
            <a:spLocks noChangeArrowheads="1"/>
          </p:cNvSpPr>
          <p:nvPr/>
        </p:nvSpPr>
        <p:spPr bwMode="auto">
          <a:xfrm>
            <a:off x="179512" y="6268392"/>
            <a:ext cx="2574166" cy="369332"/>
          </a:xfrm>
          <a:prstGeom prst="rect">
            <a:avLst/>
          </a:prstGeom>
          <a:noFill/>
          <a:ln w="9525">
            <a:noFill/>
            <a:miter lim="800000"/>
            <a:headEnd/>
            <a:tailEnd/>
          </a:ln>
        </p:spPr>
        <p:txBody>
          <a:bodyPr wrap="none">
            <a:spAutoFit/>
          </a:bodyPr>
          <a:lstStyle/>
          <a:p>
            <a:r>
              <a:rPr lang="cs-CZ" dirty="0" smtClean="0">
                <a:latin typeface="Perpetua" pitchFamily="18" charset="0"/>
              </a:rPr>
              <a:t>Mgr. Vlastimil Chytrý, Ph.D.</a:t>
            </a:r>
            <a:endParaRPr lang="cs-CZ" dirty="0">
              <a:latin typeface="Perpetua" pitchFamily="18" charset="0"/>
            </a:endParaRPr>
          </a:p>
        </p:txBody>
      </p:sp>
    </p:spTree>
  </p:cSld>
  <p:clrMapOvr>
    <a:masterClrMapping/>
  </p:clrMapOvr>
  <p:transition>
    <p:wipe dir="d"/>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aoblený obdélník 3"/>
          <p:cNvSpPr/>
          <p:nvPr/>
        </p:nvSpPr>
        <p:spPr>
          <a:xfrm>
            <a:off x="0" y="620688"/>
            <a:ext cx="9144000" cy="1296144"/>
          </a:xfrm>
          <a:prstGeom prst="roundRect">
            <a:avLst/>
          </a:prstGeom>
          <a:solidFill>
            <a:schemeClr val="accent1">
              <a:lumMod val="60000"/>
              <a:lumOff val="40000"/>
            </a:schemeClr>
          </a:solidFill>
          <a:effectLst>
            <a:innerShdw blurRad="63500" dist="50800" dir="2700000">
              <a:prstClr val="black">
                <a:alpha val="50000"/>
              </a:prstClr>
            </a:innerShdw>
          </a:effectLst>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sz="6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Techniky transkripce</a:t>
            </a:r>
            <a:endParaRPr lang="cs-CZ" sz="6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endParaRPr>
          </a:p>
        </p:txBody>
      </p:sp>
      <p:sp>
        <p:nvSpPr>
          <p:cNvPr id="11" name="Obdélník 10"/>
          <p:cNvSpPr/>
          <p:nvPr/>
        </p:nvSpPr>
        <p:spPr>
          <a:xfrm>
            <a:off x="0" y="6309320"/>
            <a:ext cx="9144000" cy="288032"/>
          </a:xfrm>
          <a:prstGeom prst="rect">
            <a:avLst/>
          </a:prstGeom>
          <a:solidFill>
            <a:schemeClr val="accent1">
              <a:lumMod val="60000"/>
              <a:lumOff val="40000"/>
            </a:schemeClr>
          </a:solidFill>
          <a:scene3d>
            <a:camera prst="orthographicFront"/>
            <a:lightRig rig="morning" dir="t"/>
          </a:scene3d>
          <a:sp3d prstMaterial="flat">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4341" name="TextovéPole 12"/>
          <p:cNvSpPr txBox="1">
            <a:spLocks noChangeArrowheads="1"/>
          </p:cNvSpPr>
          <p:nvPr/>
        </p:nvSpPr>
        <p:spPr bwMode="auto">
          <a:xfrm>
            <a:off x="5580063" y="6237288"/>
            <a:ext cx="3194050" cy="369887"/>
          </a:xfrm>
          <a:prstGeom prst="rect">
            <a:avLst/>
          </a:prstGeom>
          <a:noFill/>
          <a:ln w="9525">
            <a:noFill/>
            <a:miter lim="800000"/>
            <a:headEnd/>
            <a:tailEnd/>
          </a:ln>
        </p:spPr>
        <p:txBody>
          <a:bodyPr wrap="none">
            <a:spAutoFit/>
          </a:bodyPr>
          <a:lstStyle/>
          <a:p>
            <a:r>
              <a:rPr lang="cs-CZ">
                <a:latin typeface="Perpetua" pitchFamily="18" charset="0"/>
              </a:rPr>
              <a:t>Univerzita Jana Evangelisty Purkyně</a:t>
            </a:r>
          </a:p>
        </p:txBody>
      </p:sp>
      <p:sp>
        <p:nvSpPr>
          <p:cNvPr id="6" name="Zástupný symbol pro obsah 2"/>
          <p:cNvSpPr>
            <a:spLocks noGrp="1"/>
          </p:cNvSpPr>
          <p:nvPr>
            <p:ph idx="1"/>
          </p:nvPr>
        </p:nvSpPr>
        <p:spPr>
          <a:xfrm>
            <a:off x="539552" y="1844824"/>
            <a:ext cx="8147248" cy="4281339"/>
          </a:xfrm>
        </p:spPr>
        <p:txBody>
          <a:bodyPr/>
          <a:lstStyle/>
          <a:p>
            <a:pPr eaLnBrk="1" hangingPunct="1">
              <a:defRPr/>
            </a:pPr>
            <a:r>
              <a:rPr lang="cs-CZ" sz="2400" i="1" dirty="0"/>
              <a:t>redigovanou</a:t>
            </a:r>
            <a:r>
              <a:rPr lang="cs-CZ" sz="2400" dirty="0"/>
              <a:t>: výpovědi upravíme do srozumitelnější a čtivější podoby. Přeložíme tedy některé slangové </a:t>
            </a:r>
            <a:r>
              <a:rPr lang="cs-CZ" sz="2400" dirty="0" smtClean="0"/>
              <a:t> či </a:t>
            </a:r>
            <a:r>
              <a:rPr lang="cs-CZ" sz="2400" dirty="0"/>
              <a:t>nářeční výrazy, nepřepisujeme přeřeknutí apod.  Text můžeme stylisticky upravit. Zaznamenáváme jen zásadní nonverbální projevy (výbuch smích, pláč apod.). </a:t>
            </a:r>
          </a:p>
          <a:p>
            <a:pPr marL="0" indent="0" eaLnBrk="1" hangingPunct="1">
              <a:buFont typeface="Arial" charset="0"/>
              <a:buNone/>
              <a:defRPr/>
            </a:pPr>
            <a:endParaRPr lang="cs-CZ" sz="2400" dirty="0"/>
          </a:p>
          <a:p>
            <a:pPr eaLnBrk="1" hangingPunct="1">
              <a:defRPr/>
            </a:pPr>
            <a:r>
              <a:rPr lang="cs-CZ" sz="2400" i="1" dirty="0"/>
              <a:t>shrnující protokol</a:t>
            </a:r>
            <a:r>
              <a:rPr lang="cs-CZ" sz="2400" dirty="0"/>
              <a:t>: doslovně zachovány necháme jen klíčové pasáže, ostatní části rozhovoru zestručníme.  </a:t>
            </a:r>
            <a:r>
              <a:rPr lang="cs-CZ" sz="2400" dirty="0" smtClean="0"/>
              <a:t>Vždy </a:t>
            </a:r>
            <a:r>
              <a:rPr lang="cs-CZ" sz="2400" dirty="0"/>
              <a:t>ale tak, aby zůstal zachován původní smysl sdělení. </a:t>
            </a:r>
            <a:endParaRPr lang="cs-CZ" sz="2400" dirty="0" smtClean="0"/>
          </a:p>
          <a:p>
            <a:pPr marL="0" indent="0" eaLnBrk="1" hangingPunct="1">
              <a:buFont typeface="Arial" charset="0"/>
              <a:buNone/>
              <a:defRPr/>
            </a:pPr>
            <a:r>
              <a:rPr lang="cs-CZ" sz="2400" dirty="0"/>
              <a:t> </a:t>
            </a:r>
          </a:p>
          <a:p>
            <a:pPr eaLnBrk="1" hangingPunct="1">
              <a:defRPr/>
            </a:pPr>
            <a:r>
              <a:rPr lang="cs-CZ" sz="2400" i="1" dirty="0"/>
              <a:t>selektivní protokol</a:t>
            </a:r>
            <a:r>
              <a:rPr lang="cs-CZ" sz="2400" dirty="0"/>
              <a:t>: přepisujeme pouze pasáže relevantní z hlediska zaměření výzkumu. Zbylou část interview </a:t>
            </a:r>
            <a:r>
              <a:rPr lang="cs-CZ" sz="2400" dirty="0" smtClean="0"/>
              <a:t>vůbec nepřepisujeme</a:t>
            </a:r>
            <a:r>
              <a:rPr lang="cs-CZ" dirty="0" smtClean="0"/>
              <a:t>. </a:t>
            </a:r>
            <a:endParaRPr lang="cs-CZ" dirty="0"/>
          </a:p>
          <a:p>
            <a:pPr eaLnBrk="1" hangingPunct="1">
              <a:defRPr/>
            </a:pPr>
            <a:endParaRPr lang="cs-CZ" dirty="0"/>
          </a:p>
        </p:txBody>
      </p:sp>
      <p:sp>
        <p:nvSpPr>
          <p:cNvPr id="7" name="Slunce 6">
            <a:hlinkClick r:id="rId2" action="ppaction://hlinksldjump"/>
          </p:cNvPr>
          <p:cNvSpPr/>
          <p:nvPr/>
        </p:nvSpPr>
        <p:spPr>
          <a:xfrm>
            <a:off x="8100392" y="5301208"/>
            <a:ext cx="899592" cy="936104"/>
          </a:xfrm>
          <a:prstGeom prst="su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TextovéPole 12"/>
          <p:cNvSpPr txBox="1">
            <a:spLocks noChangeArrowheads="1"/>
          </p:cNvSpPr>
          <p:nvPr/>
        </p:nvSpPr>
        <p:spPr bwMode="auto">
          <a:xfrm>
            <a:off x="179512" y="6268392"/>
            <a:ext cx="2574166" cy="369332"/>
          </a:xfrm>
          <a:prstGeom prst="rect">
            <a:avLst/>
          </a:prstGeom>
          <a:noFill/>
          <a:ln w="9525">
            <a:noFill/>
            <a:miter lim="800000"/>
            <a:headEnd/>
            <a:tailEnd/>
          </a:ln>
        </p:spPr>
        <p:txBody>
          <a:bodyPr wrap="none">
            <a:spAutoFit/>
          </a:bodyPr>
          <a:lstStyle/>
          <a:p>
            <a:r>
              <a:rPr lang="cs-CZ" dirty="0" smtClean="0">
                <a:latin typeface="Perpetua" pitchFamily="18" charset="0"/>
              </a:rPr>
              <a:t>Mgr. Vlastimil Chytrý, Ph.D.</a:t>
            </a:r>
            <a:endParaRPr lang="cs-CZ" dirty="0">
              <a:latin typeface="Perpetua" pitchFamily="18" charset="0"/>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aoblený obdélník 3"/>
          <p:cNvSpPr/>
          <p:nvPr/>
        </p:nvSpPr>
        <p:spPr>
          <a:xfrm>
            <a:off x="0" y="620688"/>
            <a:ext cx="9144000" cy="1296144"/>
          </a:xfrm>
          <a:prstGeom prst="roundRect">
            <a:avLst/>
          </a:prstGeom>
          <a:solidFill>
            <a:schemeClr val="accent1">
              <a:lumMod val="60000"/>
              <a:lumOff val="40000"/>
            </a:schemeClr>
          </a:solidFill>
          <a:effectLst>
            <a:innerShdw blurRad="63500" dist="50800" dir="2700000">
              <a:prstClr val="black">
                <a:alpha val="50000"/>
              </a:prstClr>
            </a:innerShdw>
          </a:effectLst>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Rozdíl kvantitativního a kvalitativního výzkumu</a:t>
            </a:r>
            <a:endParaRPr lang="cs-CZ" sz="3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endParaRPr>
          </a:p>
        </p:txBody>
      </p:sp>
      <p:sp>
        <p:nvSpPr>
          <p:cNvPr id="11" name="Obdélník 10"/>
          <p:cNvSpPr/>
          <p:nvPr/>
        </p:nvSpPr>
        <p:spPr>
          <a:xfrm>
            <a:off x="0" y="6309320"/>
            <a:ext cx="9144000" cy="288032"/>
          </a:xfrm>
          <a:prstGeom prst="rect">
            <a:avLst/>
          </a:prstGeom>
          <a:solidFill>
            <a:schemeClr val="accent1">
              <a:lumMod val="60000"/>
              <a:lumOff val="40000"/>
            </a:schemeClr>
          </a:solidFill>
          <a:scene3d>
            <a:camera prst="orthographicFront"/>
            <a:lightRig rig="morning" dir="t"/>
          </a:scene3d>
          <a:sp3d prstMaterial="flat">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4341" name="TextovéPole 12"/>
          <p:cNvSpPr txBox="1">
            <a:spLocks noChangeArrowheads="1"/>
          </p:cNvSpPr>
          <p:nvPr/>
        </p:nvSpPr>
        <p:spPr bwMode="auto">
          <a:xfrm>
            <a:off x="5580063" y="6237288"/>
            <a:ext cx="3194050" cy="369887"/>
          </a:xfrm>
          <a:prstGeom prst="rect">
            <a:avLst/>
          </a:prstGeom>
          <a:noFill/>
          <a:ln w="9525">
            <a:noFill/>
            <a:miter lim="800000"/>
            <a:headEnd/>
            <a:tailEnd/>
          </a:ln>
        </p:spPr>
        <p:txBody>
          <a:bodyPr wrap="none">
            <a:spAutoFit/>
          </a:bodyPr>
          <a:lstStyle/>
          <a:p>
            <a:r>
              <a:rPr lang="cs-CZ">
                <a:latin typeface="Perpetua" pitchFamily="18" charset="0"/>
              </a:rPr>
              <a:t>Univerzita Jana Evangelisty Purkyně</a:t>
            </a:r>
          </a:p>
        </p:txBody>
      </p:sp>
      <p:graphicFrame>
        <p:nvGraphicFramePr>
          <p:cNvPr id="6" name="Tabulka 5"/>
          <p:cNvGraphicFramePr>
            <a:graphicFrameLocks noGrp="1"/>
          </p:cNvGraphicFramePr>
          <p:nvPr>
            <p:extLst>
              <p:ext uri="{D42A27DB-BD31-4B8C-83A1-F6EECF244321}">
                <p14:modId xmlns:p14="http://schemas.microsoft.com/office/powerpoint/2010/main" val="3973558505"/>
              </p:ext>
            </p:extLst>
          </p:nvPr>
        </p:nvGraphicFramePr>
        <p:xfrm>
          <a:off x="53752" y="2204864"/>
          <a:ext cx="9036496" cy="2021480"/>
        </p:xfrm>
        <a:graphic>
          <a:graphicData uri="http://schemas.openxmlformats.org/drawingml/2006/table">
            <a:tbl>
              <a:tblPr firstRow="1" firstCol="1" lastRow="1" lastCol="1" bandRow="1" bandCol="1">
                <a:tableStyleId>{5C22544A-7EE6-4342-B048-85BDC9FD1C3A}</a:tableStyleId>
              </a:tblPr>
              <a:tblGrid>
                <a:gridCol w="4518248"/>
                <a:gridCol w="4518248"/>
              </a:tblGrid>
              <a:tr h="272566">
                <a:tc>
                  <a:txBody>
                    <a:bodyPr/>
                    <a:lstStyle/>
                    <a:p>
                      <a:pPr algn="ctr">
                        <a:spcAft>
                          <a:spcPts val="0"/>
                        </a:spcAft>
                      </a:pPr>
                      <a:r>
                        <a:rPr lang="cs-CZ" sz="2000" dirty="0">
                          <a:solidFill>
                            <a:schemeClr val="tx1"/>
                          </a:solidFill>
                          <a:effectLst/>
                        </a:rPr>
                        <a:t>KVANTITATIVNÍ </a:t>
                      </a:r>
                      <a:endParaRPr lang="cs-CZ" sz="3200" dirty="0">
                        <a:solidFill>
                          <a:schemeClr val="tx1"/>
                        </a:solidFill>
                        <a:effectLst/>
                        <a:latin typeface="Times New Roman"/>
                        <a:ea typeface="Times New Roman"/>
                      </a:endParaRPr>
                    </a:p>
                  </a:txBody>
                  <a:tcPr marL="68585" marR="68585" marT="0" marB="0">
                    <a:solidFill>
                      <a:schemeClr val="accent3">
                        <a:lumMod val="60000"/>
                        <a:lumOff val="40000"/>
                      </a:schemeClr>
                    </a:solidFill>
                  </a:tcPr>
                </a:tc>
                <a:tc>
                  <a:txBody>
                    <a:bodyPr/>
                    <a:lstStyle/>
                    <a:p>
                      <a:pPr algn="ctr">
                        <a:spcAft>
                          <a:spcPts val="0"/>
                        </a:spcAft>
                      </a:pPr>
                      <a:r>
                        <a:rPr lang="cs-CZ" sz="2000">
                          <a:solidFill>
                            <a:schemeClr val="tx1"/>
                          </a:solidFill>
                          <a:effectLst/>
                        </a:rPr>
                        <a:t>KVALITATIVNÍ</a:t>
                      </a:r>
                      <a:endParaRPr lang="cs-CZ" sz="3200">
                        <a:solidFill>
                          <a:schemeClr val="tx1"/>
                        </a:solidFill>
                        <a:effectLst/>
                        <a:latin typeface="Times New Roman"/>
                        <a:ea typeface="Times New Roman"/>
                      </a:endParaRPr>
                    </a:p>
                  </a:txBody>
                  <a:tcPr marL="68585" marR="68585" marT="0" marB="0">
                    <a:solidFill>
                      <a:schemeClr val="accent3">
                        <a:lumMod val="60000"/>
                        <a:lumOff val="40000"/>
                      </a:schemeClr>
                    </a:solidFill>
                  </a:tcPr>
                </a:tc>
              </a:tr>
              <a:tr h="490619">
                <a:tc>
                  <a:txBody>
                    <a:bodyPr/>
                    <a:lstStyle/>
                    <a:p>
                      <a:pPr>
                        <a:spcAft>
                          <a:spcPts val="0"/>
                        </a:spcAft>
                      </a:pPr>
                      <a:r>
                        <a:rPr lang="cs-CZ" sz="1800" dirty="0">
                          <a:solidFill>
                            <a:schemeClr val="tx1"/>
                          </a:solidFill>
                          <a:effectLst/>
                        </a:rPr>
                        <a:t>relativně velký počet zkoumaných jedinců </a:t>
                      </a:r>
                      <a:endParaRPr lang="cs-CZ" sz="3200" dirty="0">
                        <a:solidFill>
                          <a:schemeClr val="tx1"/>
                        </a:solidFill>
                        <a:effectLst/>
                        <a:latin typeface="Times New Roman"/>
                        <a:ea typeface="Times New Roman"/>
                      </a:endParaRPr>
                    </a:p>
                  </a:txBody>
                  <a:tcPr marL="68585" marR="68585" marT="0" marB="0">
                    <a:solidFill>
                      <a:schemeClr val="accent3">
                        <a:lumMod val="60000"/>
                        <a:lumOff val="40000"/>
                      </a:schemeClr>
                    </a:solidFill>
                  </a:tcPr>
                </a:tc>
                <a:tc>
                  <a:txBody>
                    <a:bodyPr/>
                    <a:lstStyle/>
                    <a:p>
                      <a:pPr>
                        <a:spcAft>
                          <a:spcPts val="0"/>
                        </a:spcAft>
                      </a:pPr>
                      <a:r>
                        <a:rPr lang="cs-CZ" sz="1800">
                          <a:solidFill>
                            <a:schemeClr val="tx1"/>
                          </a:solidFill>
                          <a:effectLst/>
                        </a:rPr>
                        <a:t>relativně malé množství zkoumaných jedinců </a:t>
                      </a:r>
                      <a:endParaRPr lang="cs-CZ" sz="3200">
                        <a:solidFill>
                          <a:schemeClr val="tx1"/>
                        </a:solidFill>
                        <a:effectLst/>
                        <a:latin typeface="Times New Roman"/>
                        <a:ea typeface="Times New Roman"/>
                      </a:endParaRPr>
                    </a:p>
                  </a:txBody>
                  <a:tcPr marL="68585" marR="68585" marT="0" marB="0">
                    <a:solidFill>
                      <a:schemeClr val="accent3">
                        <a:lumMod val="60000"/>
                        <a:lumOff val="40000"/>
                      </a:schemeClr>
                    </a:solidFill>
                  </a:tcPr>
                </a:tc>
              </a:tr>
              <a:tr h="1168040">
                <a:tc>
                  <a:txBody>
                    <a:bodyPr/>
                    <a:lstStyle/>
                    <a:p>
                      <a:pPr>
                        <a:spcAft>
                          <a:spcPts val="0"/>
                        </a:spcAft>
                      </a:pPr>
                      <a:r>
                        <a:rPr lang="cs-CZ" sz="1800" dirty="0">
                          <a:solidFill>
                            <a:schemeClr val="tx1"/>
                          </a:solidFill>
                          <a:effectLst/>
                        </a:rPr>
                        <a:t>silně redukované množství proměnných </a:t>
                      </a:r>
                      <a:endParaRPr lang="cs-CZ" sz="3200" dirty="0">
                        <a:solidFill>
                          <a:schemeClr val="tx1"/>
                        </a:solidFill>
                        <a:effectLst/>
                      </a:endParaRPr>
                    </a:p>
                    <a:p>
                      <a:pPr>
                        <a:spcAft>
                          <a:spcPts val="0"/>
                        </a:spcAft>
                      </a:pPr>
                      <a:r>
                        <a:rPr lang="cs-CZ" sz="1800" dirty="0">
                          <a:solidFill>
                            <a:schemeClr val="tx1"/>
                          </a:solidFill>
                          <a:effectLst/>
                        </a:rPr>
                        <a:t>a vztahů mezi těmito proměnnými →</a:t>
                      </a:r>
                      <a:endParaRPr lang="cs-CZ" sz="3200" dirty="0">
                        <a:solidFill>
                          <a:schemeClr val="tx1"/>
                        </a:solidFill>
                        <a:effectLst/>
                      </a:endParaRPr>
                    </a:p>
                    <a:p>
                      <a:pPr>
                        <a:spcAft>
                          <a:spcPts val="0"/>
                        </a:spcAft>
                      </a:pPr>
                      <a:r>
                        <a:rPr lang="cs-CZ" sz="1800" dirty="0">
                          <a:solidFill>
                            <a:schemeClr val="tx1"/>
                          </a:solidFill>
                          <a:effectLst/>
                        </a:rPr>
                        <a:t>umožňuje silnou standardizaci dat </a:t>
                      </a:r>
                      <a:endParaRPr lang="cs-CZ" sz="3200" dirty="0">
                        <a:solidFill>
                          <a:schemeClr val="tx1"/>
                        </a:solidFill>
                        <a:effectLst/>
                        <a:latin typeface="Times New Roman"/>
                        <a:ea typeface="Times New Roman"/>
                      </a:endParaRPr>
                    </a:p>
                  </a:txBody>
                  <a:tcPr marL="68585" marR="68585" marT="0" marB="0">
                    <a:solidFill>
                      <a:schemeClr val="accent3">
                        <a:lumMod val="60000"/>
                        <a:lumOff val="40000"/>
                      </a:schemeClr>
                    </a:solidFill>
                  </a:tcPr>
                </a:tc>
                <a:tc>
                  <a:txBody>
                    <a:bodyPr/>
                    <a:lstStyle/>
                    <a:p>
                      <a:pPr>
                        <a:spcAft>
                          <a:spcPts val="0"/>
                        </a:spcAft>
                      </a:pPr>
                      <a:r>
                        <a:rPr lang="cs-CZ" sz="1800" dirty="0">
                          <a:solidFill>
                            <a:schemeClr val="tx1"/>
                          </a:solidFill>
                          <a:effectLst/>
                        </a:rPr>
                        <a:t>snaha porozumět perspektivě aktéra →  </a:t>
                      </a:r>
                      <a:endParaRPr lang="cs-CZ" sz="3200" dirty="0">
                        <a:solidFill>
                          <a:schemeClr val="tx1"/>
                        </a:solidFill>
                        <a:effectLst/>
                      </a:endParaRPr>
                    </a:p>
                    <a:p>
                      <a:pPr>
                        <a:spcAft>
                          <a:spcPts val="0"/>
                        </a:spcAft>
                      </a:pPr>
                      <a:r>
                        <a:rPr lang="cs-CZ" sz="1800" dirty="0">
                          <a:solidFill>
                            <a:schemeClr val="tx1"/>
                          </a:solidFill>
                          <a:effectLst/>
                        </a:rPr>
                        <a:t>od omezeného vzorku informátorů je třeba získat </a:t>
                      </a:r>
                      <a:endParaRPr lang="cs-CZ" sz="3200" dirty="0">
                        <a:solidFill>
                          <a:schemeClr val="tx1"/>
                        </a:solidFill>
                        <a:effectLst/>
                      </a:endParaRPr>
                    </a:p>
                    <a:p>
                      <a:pPr>
                        <a:spcAft>
                          <a:spcPts val="0"/>
                        </a:spcAft>
                      </a:pPr>
                      <a:r>
                        <a:rPr lang="cs-CZ" sz="1800" dirty="0">
                          <a:solidFill>
                            <a:schemeClr val="tx1"/>
                          </a:solidFill>
                          <a:effectLst/>
                        </a:rPr>
                        <a:t>co nejkomplexnější informace</a:t>
                      </a:r>
                      <a:endParaRPr lang="cs-CZ" sz="3200" dirty="0">
                        <a:solidFill>
                          <a:schemeClr val="tx1"/>
                        </a:solidFill>
                        <a:effectLst/>
                        <a:latin typeface="Times New Roman"/>
                        <a:ea typeface="Times New Roman"/>
                      </a:endParaRPr>
                    </a:p>
                  </a:txBody>
                  <a:tcPr marL="68585" marR="68585" marT="0" marB="0">
                    <a:solidFill>
                      <a:schemeClr val="accent3">
                        <a:lumMod val="60000"/>
                        <a:lumOff val="40000"/>
                      </a:schemeClr>
                    </a:solidFill>
                  </a:tcPr>
                </a:tc>
              </a:tr>
            </a:tbl>
          </a:graphicData>
        </a:graphic>
      </p:graphicFrame>
      <p:sp>
        <p:nvSpPr>
          <p:cNvPr id="7" name="TextovéPole 12"/>
          <p:cNvSpPr txBox="1">
            <a:spLocks noChangeArrowheads="1"/>
          </p:cNvSpPr>
          <p:nvPr/>
        </p:nvSpPr>
        <p:spPr bwMode="auto">
          <a:xfrm>
            <a:off x="179512" y="6268392"/>
            <a:ext cx="2574166" cy="369332"/>
          </a:xfrm>
          <a:prstGeom prst="rect">
            <a:avLst/>
          </a:prstGeom>
          <a:noFill/>
          <a:ln w="9525">
            <a:noFill/>
            <a:miter lim="800000"/>
            <a:headEnd/>
            <a:tailEnd/>
          </a:ln>
        </p:spPr>
        <p:txBody>
          <a:bodyPr wrap="none">
            <a:spAutoFit/>
          </a:bodyPr>
          <a:lstStyle/>
          <a:p>
            <a:r>
              <a:rPr lang="cs-CZ" dirty="0" smtClean="0">
                <a:latin typeface="Perpetua" pitchFamily="18" charset="0"/>
              </a:rPr>
              <a:t>Mgr. Vlastimil Chytrý, Ph.D.</a:t>
            </a:r>
            <a:endParaRPr lang="cs-CZ" dirty="0">
              <a:latin typeface="Perpetua" pitchFamily="18" charset="0"/>
            </a:endParaRPr>
          </a:p>
        </p:txBody>
      </p:sp>
    </p:spTree>
    <p:extLst>
      <p:ext uri="{BB962C8B-B14F-4D97-AF65-F5344CB8AC3E}">
        <p14:creationId xmlns:p14="http://schemas.microsoft.com/office/powerpoint/2010/main" val="3734233417"/>
      </p:ext>
    </p:extLst>
  </p:cSld>
  <p:clrMapOvr>
    <a:masterClrMapping/>
  </p:clrMapOvr>
  <p:transition>
    <p:wipe dir="d"/>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aoblený obdélník 3"/>
          <p:cNvSpPr/>
          <p:nvPr/>
        </p:nvSpPr>
        <p:spPr>
          <a:xfrm>
            <a:off x="0" y="620688"/>
            <a:ext cx="9144000" cy="1296144"/>
          </a:xfrm>
          <a:prstGeom prst="roundRect">
            <a:avLst/>
          </a:prstGeom>
          <a:solidFill>
            <a:schemeClr val="accent1">
              <a:lumMod val="60000"/>
              <a:lumOff val="40000"/>
            </a:schemeClr>
          </a:solidFill>
          <a:effectLst>
            <a:innerShdw blurRad="63500" dist="50800" dir="2700000">
              <a:prstClr val="black">
                <a:alpha val="50000"/>
              </a:prstClr>
            </a:innerShdw>
          </a:effectLst>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sz="6000" b="1"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Metaanalýza</a:t>
            </a:r>
            <a:endParaRPr lang="cs-CZ" sz="6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endParaRPr>
          </a:p>
        </p:txBody>
      </p:sp>
      <p:sp>
        <p:nvSpPr>
          <p:cNvPr id="11" name="Obdélník 10"/>
          <p:cNvSpPr/>
          <p:nvPr/>
        </p:nvSpPr>
        <p:spPr>
          <a:xfrm>
            <a:off x="0" y="6309320"/>
            <a:ext cx="9144000" cy="288032"/>
          </a:xfrm>
          <a:prstGeom prst="rect">
            <a:avLst/>
          </a:prstGeom>
          <a:solidFill>
            <a:schemeClr val="accent1">
              <a:lumMod val="60000"/>
              <a:lumOff val="40000"/>
            </a:schemeClr>
          </a:solidFill>
          <a:scene3d>
            <a:camera prst="orthographicFront"/>
            <a:lightRig rig="morning" dir="t"/>
          </a:scene3d>
          <a:sp3d prstMaterial="flat">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4341" name="TextovéPole 12"/>
          <p:cNvSpPr txBox="1">
            <a:spLocks noChangeArrowheads="1"/>
          </p:cNvSpPr>
          <p:nvPr/>
        </p:nvSpPr>
        <p:spPr bwMode="auto">
          <a:xfrm>
            <a:off x="5580063" y="6237288"/>
            <a:ext cx="3194050" cy="369887"/>
          </a:xfrm>
          <a:prstGeom prst="rect">
            <a:avLst/>
          </a:prstGeom>
          <a:noFill/>
          <a:ln w="9525">
            <a:noFill/>
            <a:miter lim="800000"/>
            <a:headEnd/>
            <a:tailEnd/>
          </a:ln>
        </p:spPr>
        <p:txBody>
          <a:bodyPr wrap="none">
            <a:spAutoFit/>
          </a:bodyPr>
          <a:lstStyle/>
          <a:p>
            <a:r>
              <a:rPr lang="cs-CZ">
                <a:latin typeface="Perpetua" pitchFamily="18" charset="0"/>
              </a:rPr>
              <a:t>Univerzita Jana Evangelisty Purkyně</a:t>
            </a:r>
          </a:p>
        </p:txBody>
      </p:sp>
      <p:sp>
        <p:nvSpPr>
          <p:cNvPr id="6" name="TextovéPole 5"/>
          <p:cNvSpPr txBox="1"/>
          <p:nvPr/>
        </p:nvSpPr>
        <p:spPr>
          <a:xfrm>
            <a:off x="323528" y="2192389"/>
            <a:ext cx="7776488" cy="369332"/>
          </a:xfrm>
          <a:prstGeom prst="rect">
            <a:avLst/>
          </a:prstGeom>
          <a:noFill/>
        </p:spPr>
        <p:txBody>
          <a:bodyPr wrap="none" rtlCol="0">
            <a:spAutoFit/>
          </a:bodyPr>
          <a:lstStyle/>
          <a:p>
            <a:r>
              <a:rPr lang="cs-CZ" dirty="0" smtClean="0"/>
              <a:t>Jedná se o výzkumnou metodu, kterou lze rozdělit do tří základních úrovní:</a:t>
            </a:r>
            <a:endParaRPr lang="cs-CZ" dirty="0"/>
          </a:p>
        </p:txBody>
      </p:sp>
      <p:sp>
        <p:nvSpPr>
          <p:cNvPr id="7" name="TextovéPole 6"/>
          <p:cNvSpPr txBox="1"/>
          <p:nvPr/>
        </p:nvSpPr>
        <p:spPr>
          <a:xfrm>
            <a:off x="251520" y="3501008"/>
            <a:ext cx="8352928" cy="923330"/>
          </a:xfrm>
          <a:prstGeom prst="rect">
            <a:avLst/>
          </a:prstGeom>
          <a:noFill/>
        </p:spPr>
        <p:txBody>
          <a:bodyPr wrap="square" rtlCol="0">
            <a:spAutoFit/>
          </a:bodyPr>
          <a:lstStyle/>
          <a:p>
            <a:r>
              <a:rPr lang="cs-CZ" b="1" dirty="0" smtClean="0"/>
              <a:t>Primární analýza </a:t>
            </a:r>
            <a:r>
              <a:rPr lang="cs-CZ" dirty="0" smtClean="0"/>
              <a:t>– Klasické šetření, při kterém výzkumník po stanovení cílů, metod výzkumu sbírá přímo v terénu data, se kterými následně dále pracuje, aby potvrdil či vyvrátil své hypotézy. </a:t>
            </a:r>
          </a:p>
        </p:txBody>
      </p:sp>
      <p:sp>
        <p:nvSpPr>
          <p:cNvPr id="8" name="TextovéPole 7"/>
          <p:cNvSpPr txBox="1"/>
          <p:nvPr/>
        </p:nvSpPr>
        <p:spPr>
          <a:xfrm>
            <a:off x="323528" y="2852936"/>
            <a:ext cx="1415772" cy="461665"/>
          </a:xfrm>
          <a:prstGeom prst="rect">
            <a:avLst/>
          </a:prstGeom>
        </p:spPr>
        <p:style>
          <a:lnRef idx="3">
            <a:schemeClr val="lt1"/>
          </a:lnRef>
          <a:fillRef idx="1">
            <a:schemeClr val="accent1"/>
          </a:fillRef>
          <a:effectRef idx="1">
            <a:schemeClr val="accent1"/>
          </a:effectRef>
          <a:fontRef idx="minor">
            <a:schemeClr val="lt1"/>
          </a:fontRef>
        </p:style>
        <p:txBody>
          <a:bodyPr wrap="none" rtlCol="0">
            <a:spAutoFit/>
          </a:bodyPr>
          <a:lstStyle/>
          <a:p>
            <a:r>
              <a:rPr lang="cs-CZ" sz="2400" dirty="0" smtClean="0">
                <a:latin typeface="Times New Roman" pitchFamily="18" charset="0"/>
                <a:cs typeface="Times New Roman" pitchFamily="18" charset="0"/>
              </a:rPr>
              <a:t>1. Úroveň</a:t>
            </a:r>
            <a:endParaRPr lang="cs-CZ" sz="2400" dirty="0">
              <a:latin typeface="Times New Roman" pitchFamily="18" charset="0"/>
              <a:cs typeface="Times New Roman" pitchFamily="18" charset="0"/>
            </a:endParaRPr>
          </a:p>
        </p:txBody>
      </p:sp>
      <p:sp>
        <p:nvSpPr>
          <p:cNvPr id="9" name="TextovéPole 8"/>
          <p:cNvSpPr txBox="1"/>
          <p:nvPr/>
        </p:nvSpPr>
        <p:spPr>
          <a:xfrm>
            <a:off x="179512" y="4653136"/>
            <a:ext cx="5044971" cy="369332"/>
          </a:xfrm>
          <a:prstGeom prst="rect">
            <a:avLst/>
          </a:prstGeom>
          <a:noFill/>
        </p:spPr>
        <p:txBody>
          <a:bodyPr wrap="none" rtlCol="0">
            <a:spAutoFit/>
          </a:bodyPr>
          <a:lstStyle/>
          <a:p>
            <a:r>
              <a:rPr lang="cs-CZ" dirty="0" smtClean="0"/>
              <a:t>Zde hovoříme o pozorování, experimentu apod.</a:t>
            </a:r>
            <a:endParaRPr lang="cs-CZ" dirty="0"/>
          </a:p>
        </p:txBody>
      </p:sp>
      <p:sp>
        <p:nvSpPr>
          <p:cNvPr id="10" name="TextovéPole 12"/>
          <p:cNvSpPr txBox="1">
            <a:spLocks noChangeArrowheads="1"/>
          </p:cNvSpPr>
          <p:nvPr/>
        </p:nvSpPr>
        <p:spPr bwMode="auto">
          <a:xfrm>
            <a:off x="179512" y="6268392"/>
            <a:ext cx="2574166" cy="369332"/>
          </a:xfrm>
          <a:prstGeom prst="rect">
            <a:avLst/>
          </a:prstGeom>
          <a:noFill/>
          <a:ln w="9525">
            <a:noFill/>
            <a:miter lim="800000"/>
            <a:headEnd/>
            <a:tailEnd/>
          </a:ln>
        </p:spPr>
        <p:txBody>
          <a:bodyPr wrap="none">
            <a:spAutoFit/>
          </a:bodyPr>
          <a:lstStyle/>
          <a:p>
            <a:r>
              <a:rPr lang="cs-CZ" dirty="0" smtClean="0">
                <a:latin typeface="Perpetua" pitchFamily="18" charset="0"/>
              </a:rPr>
              <a:t>Mgr. Vlastimil Chytrý, Ph.D.</a:t>
            </a:r>
            <a:endParaRPr lang="cs-CZ" dirty="0">
              <a:latin typeface="Perpetua" pitchFamily="18" charset="0"/>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1000"/>
                                        <p:tgtEl>
                                          <p:spTgt spid="8"/>
                                        </p:tgtEl>
                                      </p:cBhvr>
                                    </p:animEffect>
                                    <p:anim calcmode="lin" valueType="num">
                                      <p:cBhvr>
                                        <p:cTn id="15" dur="1000" fill="hold"/>
                                        <p:tgtEl>
                                          <p:spTgt spid="8"/>
                                        </p:tgtEl>
                                        <p:attrNameLst>
                                          <p:attrName>ppt_x</p:attrName>
                                        </p:attrNameLst>
                                      </p:cBhvr>
                                      <p:tavLst>
                                        <p:tav tm="0">
                                          <p:val>
                                            <p:strVal val="#ppt_x"/>
                                          </p:val>
                                        </p:tav>
                                        <p:tav tm="100000">
                                          <p:val>
                                            <p:strVal val="#ppt_x"/>
                                          </p:val>
                                        </p:tav>
                                      </p:tavLst>
                                    </p:anim>
                                    <p:anim calcmode="lin" valueType="num">
                                      <p:cBhvr>
                                        <p:cTn id="1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1000"/>
                                        <p:tgtEl>
                                          <p:spTgt spid="9"/>
                                        </p:tgtEl>
                                      </p:cBhvr>
                                    </p:animEffect>
                                    <p:anim calcmode="lin" valueType="num">
                                      <p:cBhvr>
                                        <p:cTn id="29" dur="1000" fill="hold"/>
                                        <p:tgtEl>
                                          <p:spTgt spid="9"/>
                                        </p:tgtEl>
                                        <p:attrNameLst>
                                          <p:attrName>ppt_x</p:attrName>
                                        </p:attrNameLst>
                                      </p:cBhvr>
                                      <p:tavLst>
                                        <p:tav tm="0">
                                          <p:val>
                                            <p:strVal val="#ppt_x"/>
                                          </p:val>
                                        </p:tav>
                                        <p:tav tm="100000">
                                          <p:val>
                                            <p:strVal val="#ppt_x"/>
                                          </p:val>
                                        </p:tav>
                                      </p:tavLst>
                                    </p:anim>
                                    <p:anim calcmode="lin" valueType="num">
                                      <p:cBhvr>
                                        <p:cTn id="30"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animBg="1"/>
      <p:bldP spid="9"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aoblený obdélník 3"/>
          <p:cNvSpPr/>
          <p:nvPr/>
        </p:nvSpPr>
        <p:spPr>
          <a:xfrm>
            <a:off x="0" y="620688"/>
            <a:ext cx="9144000" cy="1296144"/>
          </a:xfrm>
          <a:prstGeom prst="roundRect">
            <a:avLst/>
          </a:prstGeom>
          <a:solidFill>
            <a:schemeClr val="accent1">
              <a:lumMod val="60000"/>
              <a:lumOff val="40000"/>
            </a:schemeClr>
          </a:solidFill>
          <a:effectLst>
            <a:innerShdw blurRad="63500" dist="50800" dir="2700000">
              <a:prstClr val="black">
                <a:alpha val="50000"/>
              </a:prstClr>
            </a:innerShdw>
          </a:effectLst>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sz="6000" b="1"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Metaanalýza</a:t>
            </a:r>
            <a:endParaRPr lang="cs-CZ" sz="6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endParaRPr>
          </a:p>
        </p:txBody>
      </p:sp>
      <p:sp>
        <p:nvSpPr>
          <p:cNvPr id="11" name="Obdélník 10"/>
          <p:cNvSpPr/>
          <p:nvPr/>
        </p:nvSpPr>
        <p:spPr>
          <a:xfrm>
            <a:off x="0" y="6309320"/>
            <a:ext cx="9144000" cy="288032"/>
          </a:xfrm>
          <a:prstGeom prst="rect">
            <a:avLst/>
          </a:prstGeom>
          <a:solidFill>
            <a:schemeClr val="accent1">
              <a:lumMod val="60000"/>
              <a:lumOff val="40000"/>
            </a:schemeClr>
          </a:solidFill>
          <a:scene3d>
            <a:camera prst="orthographicFront"/>
            <a:lightRig rig="morning" dir="t"/>
          </a:scene3d>
          <a:sp3d prstMaterial="flat">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4341" name="TextovéPole 12"/>
          <p:cNvSpPr txBox="1">
            <a:spLocks noChangeArrowheads="1"/>
          </p:cNvSpPr>
          <p:nvPr/>
        </p:nvSpPr>
        <p:spPr bwMode="auto">
          <a:xfrm>
            <a:off x="5580063" y="6237288"/>
            <a:ext cx="3194050" cy="369887"/>
          </a:xfrm>
          <a:prstGeom prst="rect">
            <a:avLst/>
          </a:prstGeom>
          <a:noFill/>
          <a:ln w="9525">
            <a:noFill/>
            <a:miter lim="800000"/>
            <a:headEnd/>
            <a:tailEnd/>
          </a:ln>
        </p:spPr>
        <p:txBody>
          <a:bodyPr wrap="none">
            <a:spAutoFit/>
          </a:bodyPr>
          <a:lstStyle/>
          <a:p>
            <a:r>
              <a:rPr lang="cs-CZ">
                <a:latin typeface="Perpetua" pitchFamily="18" charset="0"/>
              </a:rPr>
              <a:t>Univerzita Jana Evangelisty Purkyně</a:t>
            </a:r>
          </a:p>
        </p:txBody>
      </p:sp>
      <p:sp>
        <p:nvSpPr>
          <p:cNvPr id="8" name="TextovéPole 7"/>
          <p:cNvSpPr txBox="1"/>
          <p:nvPr/>
        </p:nvSpPr>
        <p:spPr>
          <a:xfrm>
            <a:off x="323528" y="2204864"/>
            <a:ext cx="1415772" cy="461665"/>
          </a:xfrm>
          <a:prstGeom prst="rect">
            <a:avLst/>
          </a:prstGeom>
        </p:spPr>
        <p:style>
          <a:lnRef idx="3">
            <a:schemeClr val="lt1"/>
          </a:lnRef>
          <a:fillRef idx="1">
            <a:schemeClr val="accent1"/>
          </a:fillRef>
          <a:effectRef idx="1">
            <a:schemeClr val="accent1"/>
          </a:effectRef>
          <a:fontRef idx="minor">
            <a:schemeClr val="lt1"/>
          </a:fontRef>
        </p:style>
        <p:txBody>
          <a:bodyPr wrap="none" rtlCol="0">
            <a:spAutoFit/>
          </a:bodyPr>
          <a:lstStyle/>
          <a:p>
            <a:r>
              <a:rPr lang="cs-CZ" sz="2400" dirty="0" smtClean="0">
                <a:latin typeface="Times New Roman" pitchFamily="18" charset="0"/>
                <a:cs typeface="Times New Roman" pitchFamily="18" charset="0"/>
              </a:rPr>
              <a:t>2. Úroveň</a:t>
            </a:r>
            <a:endParaRPr lang="cs-CZ" sz="2400" dirty="0">
              <a:latin typeface="Times New Roman" pitchFamily="18" charset="0"/>
              <a:cs typeface="Times New Roman" pitchFamily="18" charset="0"/>
            </a:endParaRPr>
          </a:p>
        </p:txBody>
      </p:sp>
      <p:sp>
        <p:nvSpPr>
          <p:cNvPr id="9" name="TextovéPole 8"/>
          <p:cNvSpPr txBox="1"/>
          <p:nvPr/>
        </p:nvSpPr>
        <p:spPr>
          <a:xfrm>
            <a:off x="251520" y="2852936"/>
            <a:ext cx="8640960" cy="1477328"/>
          </a:xfrm>
          <a:prstGeom prst="rect">
            <a:avLst/>
          </a:prstGeom>
          <a:noFill/>
        </p:spPr>
        <p:txBody>
          <a:bodyPr wrap="square" rtlCol="0">
            <a:spAutoFit/>
          </a:bodyPr>
          <a:lstStyle/>
          <a:p>
            <a:r>
              <a:rPr lang="cs-CZ" b="1" dirty="0" smtClean="0"/>
              <a:t>Sekundární analýza </a:t>
            </a:r>
            <a:r>
              <a:rPr lang="cs-CZ" dirty="0" smtClean="0"/>
              <a:t>– Výzkumník při svém šetření neprovádí vlastní sběr dat, ale využívá data pořízená dříve při jiném výzkumu. Takto postupuje buď proto, že chce přehodnotit výsledky předchozího výzkumu použitím jiných (např. nových či </a:t>
            </a:r>
          </a:p>
          <a:p>
            <a:r>
              <a:rPr lang="cs-CZ" dirty="0" smtClean="0"/>
              <a:t>vhodnějších) statistických metod, nebo proto, že chce data z původního výzkumu použít k zodpovězení nově stanovených otázek. </a:t>
            </a:r>
          </a:p>
        </p:txBody>
      </p:sp>
      <p:sp>
        <p:nvSpPr>
          <p:cNvPr id="12" name="TextovéPole 11"/>
          <p:cNvSpPr txBox="1"/>
          <p:nvPr/>
        </p:nvSpPr>
        <p:spPr>
          <a:xfrm>
            <a:off x="251520" y="4581128"/>
            <a:ext cx="8481874" cy="646331"/>
          </a:xfrm>
          <a:prstGeom prst="rect">
            <a:avLst/>
          </a:prstGeom>
          <a:noFill/>
        </p:spPr>
        <p:txBody>
          <a:bodyPr wrap="none" rtlCol="0">
            <a:spAutoFit/>
          </a:bodyPr>
          <a:lstStyle/>
          <a:p>
            <a:r>
              <a:rPr lang="cs-CZ" dirty="0" smtClean="0"/>
              <a:t>Ve své podstatě se jedná o porovnání výsledků zjištěných na základě primárních </a:t>
            </a:r>
          </a:p>
          <a:p>
            <a:r>
              <a:rPr lang="cs-CZ" dirty="0" smtClean="0"/>
              <a:t>analýz</a:t>
            </a:r>
            <a:endParaRPr lang="cs-CZ" dirty="0"/>
          </a:p>
        </p:txBody>
      </p:sp>
      <p:sp>
        <p:nvSpPr>
          <p:cNvPr id="13" name="TextovéPole 12"/>
          <p:cNvSpPr txBox="1"/>
          <p:nvPr/>
        </p:nvSpPr>
        <p:spPr>
          <a:xfrm>
            <a:off x="251520" y="5373216"/>
            <a:ext cx="7943200" cy="646331"/>
          </a:xfrm>
          <a:prstGeom prst="rect">
            <a:avLst/>
          </a:prstGeom>
          <a:noFill/>
        </p:spPr>
        <p:txBody>
          <a:bodyPr wrap="none" rtlCol="0">
            <a:spAutoFit/>
          </a:bodyPr>
          <a:lstStyle/>
          <a:p>
            <a:r>
              <a:rPr lang="cs-CZ" dirty="0" smtClean="0"/>
              <a:t>Může mít kvalitativní i kvantitativní charakter – někdy označováno za novou </a:t>
            </a:r>
          </a:p>
          <a:p>
            <a:r>
              <a:rPr lang="cs-CZ" dirty="0" smtClean="0"/>
              <a:t>výzkumnou metodu</a:t>
            </a:r>
            <a:endParaRPr lang="cs-CZ" dirty="0"/>
          </a:p>
        </p:txBody>
      </p:sp>
      <p:sp>
        <p:nvSpPr>
          <p:cNvPr id="10" name="TextovéPole 12"/>
          <p:cNvSpPr txBox="1">
            <a:spLocks noChangeArrowheads="1"/>
          </p:cNvSpPr>
          <p:nvPr/>
        </p:nvSpPr>
        <p:spPr bwMode="auto">
          <a:xfrm>
            <a:off x="179512" y="6268392"/>
            <a:ext cx="2574166" cy="369332"/>
          </a:xfrm>
          <a:prstGeom prst="rect">
            <a:avLst/>
          </a:prstGeom>
          <a:noFill/>
          <a:ln w="9525">
            <a:noFill/>
            <a:miter lim="800000"/>
            <a:headEnd/>
            <a:tailEnd/>
          </a:ln>
        </p:spPr>
        <p:txBody>
          <a:bodyPr wrap="none">
            <a:spAutoFit/>
          </a:bodyPr>
          <a:lstStyle/>
          <a:p>
            <a:r>
              <a:rPr lang="cs-CZ" dirty="0" smtClean="0">
                <a:latin typeface="Perpetua" pitchFamily="18" charset="0"/>
              </a:rPr>
              <a:t>Mgr. Vlastimil Chytrý, Ph.D.</a:t>
            </a:r>
            <a:endParaRPr lang="cs-CZ" dirty="0">
              <a:latin typeface="Perpetua" pitchFamily="18" charset="0"/>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fade">
                                      <p:cBhvr>
                                        <p:cTn id="14" dur="1000"/>
                                        <p:tgtEl>
                                          <p:spTgt spid="9"/>
                                        </p:tgtEl>
                                      </p:cBhvr>
                                    </p:animEffect>
                                    <p:anim calcmode="lin" valueType="num">
                                      <p:cBhvr>
                                        <p:cTn id="15" dur="1000" fill="hold"/>
                                        <p:tgtEl>
                                          <p:spTgt spid="9"/>
                                        </p:tgtEl>
                                        <p:attrNameLst>
                                          <p:attrName>ppt_x</p:attrName>
                                        </p:attrNameLst>
                                      </p:cBhvr>
                                      <p:tavLst>
                                        <p:tav tm="0">
                                          <p:val>
                                            <p:strVal val="#ppt_x"/>
                                          </p:val>
                                        </p:tav>
                                        <p:tav tm="100000">
                                          <p:val>
                                            <p:strVal val="#ppt_x"/>
                                          </p:val>
                                        </p:tav>
                                      </p:tavLst>
                                    </p:anim>
                                    <p:anim calcmode="lin" valueType="num">
                                      <p:cBhvr>
                                        <p:cTn id="16"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fade">
                                      <p:cBhvr>
                                        <p:cTn id="21" dur="1000"/>
                                        <p:tgtEl>
                                          <p:spTgt spid="12"/>
                                        </p:tgtEl>
                                      </p:cBhvr>
                                    </p:animEffect>
                                    <p:anim calcmode="lin" valueType="num">
                                      <p:cBhvr>
                                        <p:cTn id="22" dur="1000" fill="hold"/>
                                        <p:tgtEl>
                                          <p:spTgt spid="12"/>
                                        </p:tgtEl>
                                        <p:attrNameLst>
                                          <p:attrName>ppt_x</p:attrName>
                                        </p:attrNameLst>
                                      </p:cBhvr>
                                      <p:tavLst>
                                        <p:tav tm="0">
                                          <p:val>
                                            <p:strVal val="#ppt_x"/>
                                          </p:val>
                                        </p:tav>
                                        <p:tav tm="100000">
                                          <p:val>
                                            <p:strVal val="#ppt_x"/>
                                          </p:val>
                                        </p:tav>
                                      </p:tavLst>
                                    </p:anim>
                                    <p:anim calcmode="lin" valueType="num">
                                      <p:cBhvr>
                                        <p:cTn id="23"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fade">
                                      <p:cBhvr>
                                        <p:cTn id="28" dur="1000"/>
                                        <p:tgtEl>
                                          <p:spTgt spid="13"/>
                                        </p:tgtEl>
                                      </p:cBhvr>
                                    </p:animEffect>
                                    <p:anim calcmode="lin" valueType="num">
                                      <p:cBhvr>
                                        <p:cTn id="29" dur="1000" fill="hold"/>
                                        <p:tgtEl>
                                          <p:spTgt spid="13"/>
                                        </p:tgtEl>
                                        <p:attrNameLst>
                                          <p:attrName>ppt_x</p:attrName>
                                        </p:attrNameLst>
                                      </p:cBhvr>
                                      <p:tavLst>
                                        <p:tav tm="0">
                                          <p:val>
                                            <p:strVal val="#ppt_x"/>
                                          </p:val>
                                        </p:tav>
                                        <p:tav tm="100000">
                                          <p:val>
                                            <p:strVal val="#ppt_x"/>
                                          </p:val>
                                        </p:tav>
                                      </p:tavLst>
                                    </p:anim>
                                    <p:anim calcmode="lin" valueType="num">
                                      <p:cBhvr>
                                        <p:cTn id="30"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p:bldP spid="12" grpId="0"/>
      <p:bldP spid="13"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aoblený obdélník 3"/>
          <p:cNvSpPr/>
          <p:nvPr/>
        </p:nvSpPr>
        <p:spPr>
          <a:xfrm>
            <a:off x="0" y="620688"/>
            <a:ext cx="9144000" cy="1296144"/>
          </a:xfrm>
          <a:prstGeom prst="roundRect">
            <a:avLst/>
          </a:prstGeom>
          <a:solidFill>
            <a:schemeClr val="accent1">
              <a:lumMod val="60000"/>
              <a:lumOff val="40000"/>
            </a:schemeClr>
          </a:solidFill>
          <a:effectLst>
            <a:innerShdw blurRad="63500" dist="50800" dir="2700000">
              <a:prstClr val="black">
                <a:alpha val="50000"/>
              </a:prstClr>
            </a:innerShdw>
          </a:effectLst>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sz="6000" b="1"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Metaanalýza</a:t>
            </a:r>
            <a:endParaRPr lang="cs-CZ" sz="6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endParaRPr>
          </a:p>
        </p:txBody>
      </p:sp>
      <p:sp>
        <p:nvSpPr>
          <p:cNvPr id="11" name="Obdélník 10"/>
          <p:cNvSpPr/>
          <p:nvPr/>
        </p:nvSpPr>
        <p:spPr>
          <a:xfrm>
            <a:off x="0" y="6309320"/>
            <a:ext cx="9144000" cy="288032"/>
          </a:xfrm>
          <a:prstGeom prst="rect">
            <a:avLst/>
          </a:prstGeom>
          <a:solidFill>
            <a:schemeClr val="accent1">
              <a:lumMod val="60000"/>
              <a:lumOff val="40000"/>
            </a:schemeClr>
          </a:solidFill>
          <a:scene3d>
            <a:camera prst="orthographicFront"/>
            <a:lightRig rig="morning" dir="t"/>
          </a:scene3d>
          <a:sp3d prstMaterial="flat">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4341" name="TextovéPole 12"/>
          <p:cNvSpPr txBox="1">
            <a:spLocks noChangeArrowheads="1"/>
          </p:cNvSpPr>
          <p:nvPr/>
        </p:nvSpPr>
        <p:spPr bwMode="auto">
          <a:xfrm>
            <a:off x="5580063" y="6237288"/>
            <a:ext cx="3194050" cy="369887"/>
          </a:xfrm>
          <a:prstGeom prst="rect">
            <a:avLst/>
          </a:prstGeom>
          <a:noFill/>
          <a:ln w="9525">
            <a:noFill/>
            <a:miter lim="800000"/>
            <a:headEnd/>
            <a:tailEnd/>
          </a:ln>
        </p:spPr>
        <p:txBody>
          <a:bodyPr wrap="none">
            <a:spAutoFit/>
          </a:bodyPr>
          <a:lstStyle/>
          <a:p>
            <a:r>
              <a:rPr lang="cs-CZ">
                <a:latin typeface="Perpetua" pitchFamily="18" charset="0"/>
              </a:rPr>
              <a:t>Univerzita Jana Evangelisty Purkyně</a:t>
            </a:r>
          </a:p>
        </p:txBody>
      </p:sp>
      <p:sp>
        <p:nvSpPr>
          <p:cNvPr id="8" name="TextovéPole 7"/>
          <p:cNvSpPr txBox="1"/>
          <p:nvPr/>
        </p:nvSpPr>
        <p:spPr>
          <a:xfrm>
            <a:off x="395536" y="2060848"/>
            <a:ext cx="1415772" cy="461665"/>
          </a:xfrm>
          <a:prstGeom prst="rect">
            <a:avLst/>
          </a:prstGeom>
        </p:spPr>
        <p:style>
          <a:lnRef idx="3">
            <a:schemeClr val="lt1"/>
          </a:lnRef>
          <a:fillRef idx="1">
            <a:schemeClr val="accent1"/>
          </a:fillRef>
          <a:effectRef idx="1">
            <a:schemeClr val="accent1"/>
          </a:effectRef>
          <a:fontRef idx="minor">
            <a:schemeClr val="lt1"/>
          </a:fontRef>
        </p:style>
        <p:txBody>
          <a:bodyPr wrap="none" rtlCol="0">
            <a:spAutoFit/>
          </a:bodyPr>
          <a:lstStyle/>
          <a:p>
            <a:r>
              <a:rPr lang="cs-CZ" sz="2400" dirty="0" smtClean="0">
                <a:latin typeface="Times New Roman" pitchFamily="18" charset="0"/>
                <a:cs typeface="Times New Roman" pitchFamily="18" charset="0"/>
              </a:rPr>
              <a:t>3. Úroveň</a:t>
            </a:r>
            <a:endParaRPr lang="cs-CZ" sz="2400" dirty="0">
              <a:latin typeface="Times New Roman" pitchFamily="18" charset="0"/>
              <a:cs typeface="Times New Roman" pitchFamily="18" charset="0"/>
            </a:endParaRPr>
          </a:p>
        </p:txBody>
      </p:sp>
      <p:sp>
        <p:nvSpPr>
          <p:cNvPr id="9" name="TextovéPole 8"/>
          <p:cNvSpPr txBox="1"/>
          <p:nvPr/>
        </p:nvSpPr>
        <p:spPr>
          <a:xfrm>
            <a:off x="251520" y="2780928"/>
            <a:ext cx="8712968" cy="1754326"/>
          </a:xfrm>
          <a:prstGeom prst="rect">
            <a:avLst/>
          </a:prstGeom>
          <a:noFill/>
        </p:spPr>
        <p:txBody>
          <a:bodyPr wrap="square" rtlCol="0">
            <a:spAutoFit/>
          </a:bodyPr>
          <a:lstStyle/>
          <a:p>
            <a:r>
              <a:rPr lang="cs-CZ" b="1" dirty="0" err="1" smtClean="0"/>
              <a:t>Metaanalýza</a:t>
            </a:r>
            <a:r>
              <a:rPr lang="cs-CZ" dirty="0" smtClean="0"/>
              <a:t> – Jedná se o komplexní využití většího množství předchozích šetření. Výzkumník při </a:t>
            </a:r>
            <a:r>
              <a:rPr lang="cs-CZ" dirty="0" err="1" smtClean="0"/>
              <a:t>metaanalýze</a:t>
            </a:r>
            <a:r>
              <a:rPr lang="cs-CZ" dirty="0" smtClean="0"/>
              <a:t> využívá dříve shromážděných dat a provádí také analýzu výsledků jednotlivých výzkumů. Cílem </a:t>
            </a:r>
            <a:r>
              <a:rPr lang="cs-CZ" dirty="0" err="1" smtClean="0"/>
              <a:t>metaanalýzy</a:t>
            </a:r>
            <a:r>
              <a:rPr lang="cs-CZ" dirty="0" smtClean="0"/>
              <a:t> je obvykle najít obecně</a:t>
            </a:r>
          </a:p>
          <a:p>
            <a:r>
              <a:rPr lang="cs-CZ" dirty="0" smtClean="0"/>
              <a:t>platné charakteristiky určitého problému a zákonitosti, které se u příslušné problematiky opakovaně projevují. Jednou z nejobtížnějších částí </a:t>
            </a:r>
            <a:r>
              <a:rPr lang="cs-CZ" dirty="0" err="1" smtClean="0"/>
              <a:t>metanaalytického</a:t>
            </a:r>
            <a:r>
              <a:rPr lang="cs-CZ" dirty="0" smtClean="0"/>
              <a:t> </a:t>
            </a:r>
          </a:p>
          <a:p>
            <a:r>
              <a:rPr lang="cs-CZ" dirty="0" smtClean="0"/>
              <a:t>šetření je vyhledávání a selekce </a:t>
            </a:r>
            <a:r>
              <a:rPr lang="cs-CZ" dirty="0" smtClean="0">
                <a:solidFill>
                  <a:srgbClr val="FF0000"/>
                </a:solidFill>
              </a:rPr>
              <a:t>relevantních výchozích výzkumů</a:t>
            </a:r>
            <a:r>
              <a:rPr lang="cs-CZ" dirty="0" smtClean="0"/>
              <a:t>.</a:t>
            </a:r>
            <a:endParaRPr lang="cs-CZ" dirty="0"/>
          </a:p>
        </p:txBody>
      </p:sp>
      <p:sp>
        <p:nvSpPr>
          <p:cNvPr id="14" name="TextovéPole 13"/>
          <p:cNvSpPr txBox="1"/>
          <p:nvPr/>
        </p:nvSpPr>
        <p:spPr>
          <a:xfrm>
            <a:off x="179512" y="4797152"/>
            <a:ext cx="8648521" cy="369332"/>
          </a:xfrm>
          <a:prstGeom prst="rect">
            <a:avLst/>
          </a:prstGeom>
          <a:noFill/>
        </p:spPr>
        <p:txBody>
          <a:bodyPr wrap="none" rtlCol="0">
            <a:spAutoFit/>
          </a:bodyPr>
          <a:lstStyle/>
          <a:p>
            <a:r>
              <a:rPr lang="cs-CZ" dirty="0" smtClean="0"/>
              <a:t>Jedná se o typ sekundární analýzy provedené na základně kvantitativní analýzy dat</a:t>
            </a:r>
            <a:endParaRPr lang="cs-CZ" dirty="0"/>
          </a:p>
        </p:txBody>
      </p:sp>
      <p:sp>
        <p:nvSpPr>
          <p:cNvPr id="10" name="Slunce 9">
            <a:hlinkClick r:id="rId2" action="ppaction://hlinksldjump"/>
          </p:cNvPr>
          <p:cNvSpPr/>
          <p:nvPr/>
        </p:nvSpPr>
        <p:spPr>
          <a:xfrm>
            <a:off x="8100392" y="5301208"/>
            <a:ext cx="899592" cy="936104"/>
          </a:xfrm>
          <a:prstGeom prst="su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2" name="TextovéPole 12"/>
          <p:cNvSpPr txBox="1">
            <a:spLocks noChangeArrowheads="1"/>
          </p:cNvSpPr>
          <p:nvPr/>
        </p:nvSpPr>
        <p:spPr bwMode="auto">
          <a:xfrm>
            <a:off x="179512" y="6268392"/>
            <a:ext cx="2574166" cy="369332"/>
          </a:xfrm>
          <a:prstGeom prst="rect">
            <a:avLst/>
          </a:prstGeom>
          <a:noFill/>
          <a:ln w="9525">
            <a:noFill/>
            <a:miter lim="800000"/>
            <a:headEnd/>
            <a:tailEnd/>
          </a:ln>
        </p:spPr>
        <p:txBody>
          <a:bodyPr wrap="none">
            <a:spAutoFit/>
          </a:bodyPr>
          <a:lstStyle/>
          <a:p>
            <a:r>
              <a:rPr lang="cs-CZ" dirty="0" smtClean="0">
                <a:latin typeface="Perpetua" pitchFamily="18" charset="0"/>
              </a:rPr>
              <a:t>Mgr. Vlastimil Chytrý, Ph.D.</a:t>
            </a:r>
            <a:endParaRPr lang="cs-CZ" dirty="0">
              <a:latin typeface="Perpetua" pitchFamily="18" charset="0"/>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fade">
                                      <p:cBhvr>
                                        <p:cTn id="14" dur="1000"/>
                                        <p:tgtEl>
                                          <p:spTgt spid="9"/>
                                        </p:tgtEl>
                                      </p:cBhvr>
                                    </p:animEffect>
                                    <p:anim calcmode="lin" valueType="num">
                                      <p:cBhvr>
                                        <p:cTn id="15" dur="1000" fill="hold"/>
                                        <p:tgtEl>
                                          <p:spTgt spid="9"/>
                                        </p:tgtEl>
                                        <p:attrNameLst>
                                          <p:attrName>ppt_x</p:attrName>
                                        </p:attrNameLst>
                                      </p:cBhvr>
                                      <p:tavLst>
                                        <p:tav tm="0">
                                          <p:val>
                                            <p:strVal val="#ppt_x"/>
                                          </p:val>
                                        </p:tav>
                                        <p:tav tm="100000">
                                          <p:val>
                                            <p:strVal val="#ppt_x"/>
                                          </p:val>
                                        </p:tav>
                                      </p:tavLst>
                                    </p:anim>
                                    <p:anim calcmode="lin" valueType="num">
                                      <p:cBhvr>
                                        <p:cTn id="16"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fade">
                                      <p:cBhvr>
                                        <p:cTn id="21" dur="1000"/>
                                        <p:tgtEl>
                                          <p:spTgt spid="14"/>
                                        </p:tgtEl>
                                      </p:cBhvr>
                                    </p:animEffect>
                                    <p:anim calcmode="lin" valueType="num">
                                      <p:cBhvr>
                                        <p:cTn id="22" dur="1000" fill="hold"/>
                                        <p:tgtEl>
                                          <p:spTgt spid="14"/>
                                        </p:tgtEl>
                                        <p:attrNameLst>
                                          <p:attrName>ppt_x</p:attrName>
                                        </p:attrNameLst>
                                      </p:cBhvr>
                                      <p:tavLst>
                                        <p:tav tm="0">
                                          <p:val>
                                            <p:strVal val="#ppt_x"/>
                                          </p:val>
                                        </p:tav>
                                        <p:tav tm="100000">
                                          <p:val>
                                            <p:strVal val="#ppt_x"/>
                                          </p:val>
                                        </p:tav>
                                      </p:tavLst>
                                    </p:anim>
                                    <p:anim calcmode="lin" valueType="num">
                                      <p:cBhvr>
                                        <p:cTn id="23"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fade">
                                      <p:cBhvr>
                                        <p:cTn id="28" dur="1000"/>
                                        <p:tgtEl>
                                          <p:spTgt spid="10"/>
                                        </p:tgtEl>
                                      </p:cBhvr>
                                    </p:animEffect>
                                    <p:anim calcmode="lin" valueType="num">
                                      <p:cBhvr>
                                        <p:cTn id="29" dur="1000" fill="hold"/>
                                        <p:tgtEl>
                                          <p:spTgt spid="10"/>
                                        </p:tgtEl>
                                        <p:attrNameLst>
                                          <p:attrName>ppt_x</p:attrName>
                                        </p:attrNameLst>
                                      </p:cBhvr>
                                      <p:tavLst>
                                        <p:tav tm="0">
                                          <p:val>
                                            <p:strVal val="#ppt_x"/>
                                          </p:val>
                                        </p:tav>
                                        <p:tav tm="100000">
                                          <p:val>
                                            <p:strVal val="#ppt_x"/>
                                          </p:val>
                                        </p:tav>
                                      </p:tavLst>
                                    </p:anim>
                                    <p:anim calcmode="lin" valueType="num">
                                      <p:cBhvr>
                                        <p:cTn id="30"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p:bldP spid="14" grpId="0"/>
      <p:bldP spid="10"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aoblený obdélník 3"/>
          <p:cNvSpPr/>
          <p:nvPr/>
        </p:nvSpPr>
        <p:spPr>
          <a:xfrm>
            <a:off x="0" y="620688"/>
            <a:ext cx="9144000" cy="1296144"/>
          </a:xfrm>
          <a:prstGeom prst="roundRect">
            <a:avLst/>
          </a:prstGeom>
          <a:solidFill>
            <a:schemeClr val="accent1">
              <a:lumMod val="60000"/>
              <a:lumOff val="40000"/>
            </a:schemeClr>
          </a:solidFill>
          <a:effectLst>
            <a:innerShdw blurRad="63500" dist="50800" dir="2700000">
              <a:prstClr val="black">
                <a:alpha val="50000"/>
              </a:prstClr>
            </a:innerShdw>
          </a:effectLst>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sz="6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Závěr</a:t>
            </a:r>
            <a:endParaRPr lang="cs-CZ" sz="6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endParaRPr>
          </a:p>
        </p:txBody>
      </p:sp>
      <p:sp>
        <p:nvSpPr>
          <p:cNvPr id="11" name="Obdélník 10"/>
          <p:cNvSpPr/>
          <p:nvPr/>
        </p:nvSpPr>
        <p:spPr>
          <a:xfrm>
            <a:off x="0" y="6309320"/>
            <a:ext cx="9144000" cy="288032"/>
          </a:xfrm>
          <a:prstGeom prst="rect">
            <a:avLst/>
          </a:prstGeom>
          <a:solidFill>
            <a:schemeClr val="accent1">
              <a:lumMod val="60000"/>
              <a:lumOff val="40000"/>
            </a:schemeClr>
          </a:solidFill>
          <a:scene3d>
            <a:camera prst="orthographicFront"/>
            <a:lightRig rig="morning" dir="t"/>
          </a:scene3d>
          <a:sp3d prstMaterial="flat">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4341" name="TextovéPole 12"/>
          <p:cNvSpPr txBox="1">
            <a:spLocks noChangeArrowheads="1"/>
          </p:cNvSpPr>
          <p:nvPr/>
        </p:nvSpPr>
        <p:spPr bwMode="auto">
          <a:xfrm>
            <a:off x="5580063" y="6237288"/>
            <a:ext cx="3194050" cy="369887"/>
          </a:xfrm>
          <a:prstGeom prst="rect">
            <a:avLst/>
          </a:prstGeom>
          <a:noFill/>
          <a:ln w="9525">
            <a:noFill/>
            <a:miter lim="800000"/>
            <a:headEnd/>
            <a:tailEnd/>
          </a:ln>
        </p:spPr>
        <p:txBody>
          <a:bodyPr wrap="none">
            <a:spAutoFit/>
          </a:bodyPr>
          <a:lstStyle/>
          <a:p>
            <a:r>
              <a:rPr lang="cs-CZ">
                <a:latin typeface="Perpetua" pitchFamily="18" charset="0"/>
              </a:rPr>
              <a:t>Univerzita Jana Evangelisty Purkyně</a:t>
            </a:r>
          </a:p>
        </p:txBody>
      </p:sp>
      <p:sp>
        <p:nvSpPr>
          <p:cNvPr id="2" name="TextovéPole 1"/>
          <p:cNvSpPr txBox="1"/>
          <p:nvPr/>
        </p:nvSpPr>
        <p:spPr>
          <a:xfrm>
            <a:off x="234915" y="2487141"/>
            <a:ext cx="8674169" cy="646331"/>
          </a:xfrm>
          <a:prstGeom prst="rect">
            <a:avLst/>
          </a:prstGeom>
          <a:noFill/>
        </p:spPr>
        <p:txBody>
          <a:bodyPr wrap="none" rtlCol="0">
            <a:spAutoFit/>
          </a:bodyPr>
          <a:lstStyle/>
          <a:p>
            <a:r>
              <a:rPr lang="cs-CZ" dirty="0"/>
              <a:t>Dnes se téměř každý student může pustit do výzkumu a za čas se stát profesorem </a:t>
            </a:r>
            <a:endParaRPr lang="cs-CZ" dirty="0" smtClean="0"/>
          </a:p>
          <a:p>
            <a:r>
              <a:rPr lang="cs-CZ" dirty="0" smtClean="0"/>
              <a:t>- </a:t>
            </a:r>
            <a:r>
              <a:rPr lang="cs-CZ" dirty="0"/>
              <a:t>specialistou s přiměřeně malým platem v útulném ústavě.</a:t>
            </a:r>
          </a:p>
        </p:txBody>
      </p:sp>
      <p:sp>
        <p:nvSpPr>
          <p:cNvPr id="3" name="TextovéPole 2"/>
          <p:cNvSpPr txBox="1"/>
          <p:nvPr/>
        </p:nvSpPr>
        <p:spPr>
          <a:xfrm>
            <a:off x="6516216" y="3676382"/>
            <a:ext cx="1544012" cy="369332"/>
          </a:xfrm>
          <a:prstGeom prst="rect">
            <a:avLst/>
          </a:prstGeom>
          <a:noFill/>
        </p:spPr>
        <p:txBody>
          <a:bodyPr wrap="none" rtlCol="0">
            <a:spAutoFit/>
          </a:bodyPr>
          <a:lstStyle/>
          <a:p>
            <a:r>
              <a:rPr lang="cs-CZ" dirty="0"/>
              <a:t>Paul De </a:t>
            </a:r>
            <a:r>
              <a:rPr lang="cs-CZ" dirty="0" err="1"/>
              <a:t>Kruif</a:t>
            </a:r>
            <a:endParaRPr lang="cs-CZ" dirty="0"/>
          </a:p>
        </p:txBody>
      </p:sp>
      <p:sp>
        <p:nvSpPr>
          <p:cNvPr id="8" name="TextovéPole 12"/>
          <p:cNvSpPr txBox="1">
            <a:spLocks noChangeArrowheads="1"/>
          </p:cNvSpPr>
          <p:nvPr/>
        </p:nvSpPr>
        <p:spPr bwMode="auto">
          <a:xfrm>
            <a:off x="179512" y="6268392"/>
            <a:ext cx="2574166" cy="369332"/>
          </a:xfrm>
          <a:prstGeom prst="rect">
            <a:avLst/>
          </a:prstGeom>
          <a:noFill/>
          <a:ln w="9525">
            <a:noFill/>
            <a:miter lim="800000"/>
            <a:headEnd/>
            <a:tailEnd/>
          </a:ln>
        </p:spPr>
        <p:txBody>
          <a:bodyPr wrap="none">
            <a:spAutoFit/>
          </a:bodyPr>
          <a:lstStyle/>
          <a:p>
            <a:r>
              <a:rPr lang="cs-CZ" dirty="0" smtClean="0">
                <a:latin typeface="Perpetua" pitchFamily="18" charset="0"/>
              </a:rPr>
              <a:t>Mgr. Vlastimil Chytrý, Ph.D.</a:t>
            </a:r>
            <a:endParaRPr lang="cs-CZ" dirty="0">
              <a:latin typeface="Perpetua" pitchFamily="18" charset="0"/>
            </a:endParaRPr>
          </a:p>
        </p:txBody>
      </p:sp>
    </p:spTree>
  </p:cSld>
  <p:clrMapOvr>
    <a:masterClrMapping/>
  </p:clrMapOvr>
  <p:transition>
    <p:wipe dir="d"/>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aoblený obdélník 3"/>
          <p:cNvSpPr/>
          <p:nvPr/>
        </p:nvSpPr>
        <p:spPr>
          <a:xfrm>
            <a:off x="0" y="620688"/>
            <a:ext cx="9144000" cy="1296144"/>
          </a:xfrm>
          <a:prstGeom prst="roundRect">
            <a:avLst/>
          </a:prstGeom>
          <a:solidFill>
            <a:schemeClr val="accent1">
              <a:lumMod val="60000"/>
              <a:lumOff val="40000"/>
            </a:schemeClr>
          </a:solidFill>
          <a:effectLst>
            <a:innerShdw blurRad="63500" dist="50800" dir="2700000">
              <a:prstClr val="black">
                <a:alpha val="50000"/>
              </a:prstClr>
            </a:innerShdw>
          </a:effectLst>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sz="6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Vědecký text</a:t>
            </a:r>
            <a:endParaRPr lang="cs-CZ" sz="6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endParaRPr>
          </a:p>
        </p:txBody>
      </p:sp>
      <p:sp>
        <p:nvSpPr>
          <p:cNvPr id="11" name="Obdélník 10"/>
          <p:cNvSpPr/>
          <p:nvPr/>
        </p:nvSpPr>
        <p:spPr>
          <a:xfrm>
            <a:off x="0" y="6309320"/>
            <a:ext cx="9144000" cy="288032"/>
          </a:xfrm>
          <a:prstGeom prst="rect">
            <a:avLst/>
          </a:prstGeom>
          <a:solidFill>
            <a:schemeClr val="accent1">
              <a:lumMod val="60000"/>
              <a:lumOff val="40000"/>
            </a:schemeClr>
          </a:solidFill>
          <a:scene3d>
            <a:camera prst="orthographicFront"/>
            <a:lightRig rig="morning" dir="t"/>
          </a:scene3d>
          <a:sp3d prstMaterial="flat">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4341" name="TextovéPole 12"/>
          <p:cNvSpPr txBox="1">
            <a:spLocks noChangeArrowheads="1"/>
          </p:cNvSpPr>
          <p:nvPr/>
        </p:nvSpPr>
        <p:spPr bwMode="auto">
          <a:xfrm>
            <a:off x="5580063" y="6237288"/>
            <a:ext cx="3194050" cy="369887"/>
          </a:xfrm>
          <a:prstGeom prst="rect">
            <a:avLst/>
          </a:prstGeom>
          <a:noFill/>
          <a:ln w="9525">
            <a:noFill/>
            <a:miter lim="800000"/>
            <a:headEnd/>
            <a:tailEnd/>
          </a:ln>
        </p:spPr>
        <p:txBody>
          <a:bodyPr wrap="none">
            <a:spAutoFit/>
          </a:bodyPr>
          <a:lstStyle/>
          <a:p>
            <a:r>
              <a:rPr lang="cs-CZ">
                <a:latin typeface="Perpetua" pitchFamily="18" charset="0"/>
              </a:rPr>
              <a:t>Univerzita Jana Evangelisty Purkyně</a:t>
            </a:r>
          </a:p>
        </p:txBody>
      </p:sp>
      <p:sp>
        <p:nvSpPr>
          <p:cNvPr id="5" name="TextovéPole 4"/>
          <p:cNvSpPr txBox="1"/>
          <p:nvPr/>
        </p:nvSpPr>
        <p:spPr>
          <a:xfrm>
            <a:off x="637403" y="3515816"/>
            <a:ext cx="8138766" cy="461665"/>
          </a:xfrm>
          <a:prstGeom prst="rect">
            <a:avLst/>
          </a:prstGeom>
          <a:noFill/>
        </p:spPr>
        <p:txBody>
          <a:bodyPr wrap="none" rtlCol="0">
            <a:spAutoFit/>
          </a:bodyPr>
          <a:lstStyle/>
          <a:p>
            <a:r>
              <a:rPr lang="cs-CZ" sz="2400" dirty="0" smtClean="0"/>
              <a:t>Jak číst „vědecký“ text a kde vlastně „vědecký“ text najdu?</a:t>
            </a:r>
            <a:endParaRPr lang="cs-CZ" sz="2400" dirty="0"/>
          </a:p>
        </p:txBody>
      </p:sp>
      <p:sp>
        <p:nvSpPr>
          <p:cNvPr id="7" name="TextovéPole 12"/>
          <p:cNvSpPr txBox="1">
            <a:spLocks noChangeArrowheads="1"/>
          </p:cNvSpPr>
          <p:nvPr/>
        </p:nvSpPr>
        <p:spPr bwMode="auto">
          <a:xfrm>
            <a:off x="179512" y="6268392"/>
            <a:ext cx="2574166" cy="369332"/>
          </a:xfrm>
          <a:prstGeom prst="rect">
            <a:avLst/>
          </a:prstGeom>
          <a:noFill/>
          <a:ln w="9525">
            <a:noFill/>
            <a:miter lim="800000"/>
            <a:headEnd/>
            <a:tailEnd/>
          </a:ln>
        </p:spPr>
        <p:txBody>
          <a:bodyPr wrap="none">
            <a:spAutoFit/>
          </a:bodyPr>
          <a:lstStyle/>
          <a:p>
            <a:r>
              <a:rPr lang="cs-CZ" dirty="0" smtClean="0">
                <a:latin typeface="Perpetua" pitchFamily="18" charset="0"/>
              </a:rPr>
              <a:t>Mgr. Vlastimil Chytrý, Ph.D.</a:t>
            </a:r>
            <a:endParaRPr lang="cs-CZ" dirty="0">
              <a:latin typeface="Perpetua" pitchFamily="18" charset="0"/>
            </a:endParaRPr>
          </a:p>
        </p:txBody>
      </p:sp>
    </p:spTree>
    <p:extLst>
      <p:ext uri="{BB962C8B-B14F-4D97-AF65-F5344CB8AC3E}">
        <p14:creationId xmlns:p14="http://schemas.microsoft.com/office/powerpoint/2010/main" val="2028398630"/>
      </p:ext>
    </p:extLst>
  </p:cSld>
  <p:clrMapOvr>
    <a:masterClrMapping/>
  </p:clrMapOvr>
  <p:transition>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aoblený obdélník 3"/>
          <p:cNvSpPr/>
          <p:nvPr/>
        </p:nvSpPr>
        <p:spPr>
          <a:xfrm>
            <a:off x="0" y="620688"/>
            <a:ext cx="9144000" cy="1296144"/>
          </a:xfrm>
          <a:prstGeom prst="roundRect">
            <a:avLst/>
          </a:prstGeom>
          <a:solidFill>
            <a:schemeClr val="accent1">
              <a:lumMod val="60000"/>
              <a:lumOff val="40000"/>
            </a:schemeClr>
          </a:solidFill>
          <a:effectLst>
            <a:innerShdw blurRad="63500" dist="50800" dir="2700000">
              <a:prstClr val="black">
                <a:alpha val="50000"/>
              </a:prstClr>
            </a:innerShdw>
          </a:effectLst>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sz="3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Rozdíl kvantitativního a kvalitativního výzkumu</a:t>
            </a:r>
          </a:p>
        </p:txBody>
      </p:sp>
      <p:sp>
        <p:nvSpPr>
          <p:cNvPr id="11" name="Obdélník 10"/>
          <p:cNvSpPr/>
          <p:nvPr/>
        </p:nvSpPr>
        <p:spPr>
          <a:xfrm>
            <a:off x="0" y="6309320"/>
            <a:ext cx="9144000" cy="288032"/>
          </a:xfrm>
          <a:prstGeom prst="rect">
            <a:avLst/>
          </a:prstGeom>
          <a:solidFill>
            <a:schemeClr val="accent1">
              <a:lumMod val="60000"/>
              <a:lumOff val="40000"/>
            </a:schemeClr>
          </a:solidFill>
          <a:scene3d>
            <a:camera prst="orthographicFront"/>
            <a:lightRig rig="morning" dir="t"/>
          </a:scene3d>
          <a:sp3d prstMaterial="flat">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4341" name="TextovéPole 12"/>
          <p:cNvSpPr txBox="1">
            <a:spLocks noChangeArrowheads="1"/>
          </p:cNvSpPr>
          <p:nvPr/>
        </p:nvSpPr>
        <p:spPr bwMode="auto">
          <a:xfrm>
            <a:off x="5580063" y="6237288"/>
            <a:ext cx="3194050" cy="369887"/>
          </a:xfrm>
          <a:prstGeom prst="rect">
            <a:avLst/>
          </a:prstGeom>
          <a:noFill/>
          <a:ln w="9525">
            <a:noFill/>
            <a:miter lim="800000"/>
            <a:headEnd/>
            <a:tailEnd/>
          </a:ln>
        </p:spPr>
        <p:txBody>
          <a:bodyPr wrap="none">
            <a:spAutoFit/>
          </a:bodyPr>
          <a:lstStyle/>
          <a:p>
            <a:r>
              <a:rPr lang="cs-CZ">
                <a:latin typeface="Perpetua" pitchFamily="18" charset="0"/>
              </a:rPr>
              <a:t>Univerzita Jana Evangelisty Purkyně</a:t>
            </a:r>
          </a:p>
        </p:txBody>
      </p:sp>
      <p:graphicFrame>
        <p:nvGraphicFramePr>
          <p:cNvPr id="2" name="Tabulka 1"/>
          <p:cNvGraphicFramePr>
            <a:graphicFrameLocks noGrp="1"/>
          </p:cNvGraphicFramePr>
          <p:nvPr>
            <p:extLst>
              <p:ext uri="{D42A27DB-BD31-4B8C-83A1-F6EECF244321}">
                <p14:modId xmlns:p14="http://schemas.microsoft.com/office/powerpoint/2010/main" val="4045356985"/>
              </p:ext>
            </p:extLst>
          </p:nvPr>
        </p:nvGraphicFramePr>
        <p:xfrm>
          <a:off x="142925" y="2420888"/>
          <a:ext cx="9036496" cy="2381849"/>
        </p:xfrm>
        <a:graphic>
          <a:graphicData uri="http://schemas.openxmlformats.org/drawingml/2006/table">
            <a:tbl>
              <a:tblPr firstRow="1" firstCol="1" lastRow="1" lastCol="1" bandRow="1" bandCol="1">
                <a:tableStyleId>{5C22544A-7EE6-4342-B048-85BDC9FD1C3A}</a:tableStyleId>
              </a:tblPr>
              <a:tblGrid>
                <a:gridCol w="4518248"/>
                <a:gridCol w="4518248"/>
              </a:tblGrid>
              <a:tr h="735929">
                <a:tc>
                  <a:txBody>
                    <a:bodyPr/>
                    <a:lstStyle/>
                    <a:p>
                      <a:pPr>
                        <a:spcAft>
                          <a:spcPts val="0"/>
                        </a:spcAft>
                      </a:pPr>
                      <a:r>
                        <a:rPr lang="cs-CZ" sz="1800" dirty="0">
                          <a:solidFill>
                            <a:schemeClr val="tx1"/>
                          </a:solidFill>
                          <a:effectLst/>
                        </a:rPr>
                        <a:t>→ relativně snadná generalizace závěrů </a:t>
                      </a:r>
                      <a:endParaRPr lang="cs-CZ" sz="3200" dirty="0">
                        <a:solidFill>
                          <a:schemeClr val="tx1"/>
                        </a:solidFill>
                        <a:effectLst/>
                      </a:endParaRPr>
                    </a:p>
                    <a:p>
                      <a:pPr>
                        <a:spcAft>
                          <a:spcPts val="0"/>
                        </a:spcAft>
                      </a:pPr>
                      <a:r>
                        <a:rPr lang="cs-CZ" sz="1800" dirty="0">
                          <a:solidFill>
                            <a:schemeClr val="tx1"/>
                          </a:solidFill>
                          <a:effectLst/>
                        </a:rPr>
                        <a:t>na „celkovou populaci“ </a:t>
                      </a:r>
                      <a:endParaRPr lang="cs-CZ" sz="3200" dirty="0">
                        <a:solidFill>
                          <a:schemeClr val="tx1"/>
                        </a:solidFill>
                        <a:effectLst/>
                        <a:latin typeface="Times New Roman"/>
                        <a:ea typeface="Times New Roman"/>
                      </a:endParaRPr>
                    </a:p>
                  </a:txBody>
                  <a:tcPr marL="68585" marR="68585" marT="0" marB="0">
                    <a:solidFill>
                      <a:schemeClr val="accent3">
                        <a:lumMod val="60000"/>
                        <a:lumOff val="40000"/>
                      </a:schemeClr>
                    </a:solidFill>
                  </a:tcPr>
                </a:tc>
                <a:tc>
                  <a:txBody>
                    <a:bodyPr/>
                    <a:lstStyle/>
                    <a:p>
                      <a:pPr>
                        <a:spcAft>
                          <a:spcPts val="0"/>
                        </a:spcAft>
                      </a:pPr>
                      <a:r>
                        <a:rPr lang="cs-CZ" sz="1800" dirty="0">
                          <a:solidFill>
                            <a:schemeClr val="tx1"/>
                          </a:solidFill>
                          <a:effectLst/>
                        </a:rPr>
                        <a:t>→ obtížná generalizace závěrů a opakovatelnost </a:t>
                      </a:r>
                      <a:endParaRPr lang="cs-CZ" sz="3200" dirty="0">
                        <a:solidFill>
                          <a:schemeClr val="tx1"/>
                        </a:solidFill>
                        <a:effectLst/>
                        <a:latin typeface="Times New Roman"/>
                        <a:ea typeface="Times New Roman"/>
                      </a:endParaRPr>
                    </a:p>
                  </a:txBody>
                  <a:tcPr marL="68585" marR="68585" marT="0" marB="0">
                    <a:solidFill>
                      <a:schemeClr val="accent3">
                        <a:lumMod val="60000"/>
                        <a:lumOff val="40000"/>
                      </a:schemeClr>
                    </a:solidFill>
                  </a:tcPr>
                </a:tc>
              </a:tr>
              <a:tr h="1595104">
                <a:tc>
                  <a:txBody>
                    <a:bodyPr/>
                    <a:lstStyle/>
                    <a:p>
                      <a:pPr>
                        <a:spcAft>
                          <a:spcPts val="0"/>
                        </a:spcAft>
                      </a:pPr>
                      <a:r>
                        <a:rPr lang="cs-CZ" sz="1800" dirty="0">
                          <a:solidFill>
                            <a:schemeClr val="tx1"/>
                          </a:solidFill>
                          <a:effectLst/>
                        </a:rPr>
                        <a:t>silná standardizace dat → </a:t>
                      </a:r>
                      <a:endParaRPr lang="cs-CZ" sz="3200" dirty="0">
                        <a:solidFill>
                          <a:schemeClr val="tx1"/>
                        </a:solidFill>
                        <a:effectLst/>
                      </a:endParaRPr>
                    </a:p>
                    <a:p>
                      <a:pPr>
                        <a:spcAft>
                          <a:spcPts val="0"/>
                        </a:spcAft>
                      </a:pPr>
                      <a:r>
                        <a:rPr lang="cs-CZ" sz="1800" dirty="0">
                          <a:solidFill>
                            <a:schemeClr val="tx1"/>
                          </a:solidFill>
                          <a:effectLst/>
                        </a:rPr>
                        <a:t>vysoká reliabilita, avšak na úkor omezené validity  </a:t>
                      </a:r>
                      <a:endParaRPr lang="cs-CZ" sz="3200" dirty="0">
                        <a:solidFill>
                          <a:schemeClr val="tx1"/>
                        </a:solidFill>
                        <a:effectLst/>
                      </a:endParaRPr>
                    </a:p>
                    <a:p>
                      <a:pPr>
                        <a:spcAft>
                          <a:spcPts val="0"/>
                        </a:spcAft>
                      </a:pPr>
                      <a:r>
                        <a:rPr lang="cs-CZ" sz="1800" dirty="0">
                          <a:solidFill>
                            <a:schemeClr val="tx1"/>
                          </a:solidFill>
                          <a:effectLst/>
                        </a:rPr>
                        <a:t> (prostor respondenta k vyjádření názoru je značně redukován; obvykle jen na určité číslo na stupnici) </a:t>
                      </a:r>
                      <a:endParaRPr lang="cs-CZ" sz="3200" dirty="0">
                        <a:solidFill>
                          <a:schemeClr val="tx1"/>
                        </a:solidFill>
                        <a:effectLst/>
                        <a:latin typeface="Times New Roman"/>
                        <a:ea typeface="Times New Roman"/>
                      </a:endParaRPr>
                    </a:p>
                  </a:txBody>
                  <a:tcPr marL="68585" marR="68585" marT="0" marB="0">
                    <a:solidFill>
                      <a:schemeClr val="accent3">
                        <a:lumMod val="60000"/>
                        <a:lumOff val="40000"/>
                      </a:schemeClr>
                    </a:solidFill>
                  </a:tcPr>
                </a:tc>
                <a:tc>
                  <a:txBody>
                    <a:bodyPr/>
                    <a:lstStyle/>
                    <a:p>
                      <a:pPr>
                        <a:spcAft>
                          <a:spcPts val="0"/>
                        </a:spcAft>
                      </a:pPr>
                      <a:r>
                        <a:rPr lang="cs-CZ" sz="1800" dirty="0">
                          <a:solidFill>
                            <a:schemeClr val="tx1"/>
                          </a:solidFill>
                          <a:effectLst/>
                        </a:rPr>
                        <a:t>minimální standardizace dat → </a:t>
                      </a:r>
                      <a:endParaRPr lang="cs-CZ" sz="3200" dirty="0">
                        <a:solidFill>
                          <a:schemeClr val="tx1"/>
                        </a:solidFill>
                        <a:effectLst/>
                      </a:endParaRPr>
                    </a:p>
                    <a:p>
                      <a:pPr>
                        <a:spcAft>
                          <a:spcPts val="0"/>
                        </a:spcAft>
                      </a:pPr>
                      <a:r>
                        <a:rPr lang="cs-CZ" sz="1800" dirty="0">
                          <a:solidFill>
                            <a:schemeClr val="tx1"/>
                          </a:solidFill>
                          <a:effectLst/>
                        </a:rPr>
                        <a:t>umožňuje (nikoliv zaručuje) dosažení vyšší validity, </a:t>
                      </a:r>
                      <a:endParaRPr lang="cs-CZ" sz="3200" dirty="0">
                        <a:solidFill>
                          <a:schemeClr val="tx1"/>
                        </a:solidFill>
                        <a:effectLst/>
                      </a:endParaRPr>
                    </a:p>
                    <a:p>
                      <a:pPr>
                        <a:spcAft>
                          <a:spcPts val="0"/>
                        </a:spcAft>
                      </a:pPr>
                      <a:r>
                        <a:rPr lang="cs-CZ" sz="1800" dirty="0">
                          <a:solidFill>
                            <a:schemeClr val="tx1"/>
                          </a:solidFill>
                          <a:effectLst/>
                        </a:rPr>
                        <a:t>ale za cenu neopakovatelnosti výzkumu → nízká reliabilita</a:t>
                      </a:r>
                      <a:endParaRPr lang="cs-CZ" sz="3200" dirty="0">
                        <a:solidFill>
                          <a:schemeClr val="tx1"/>
                        </a:solidFill>
                        <a:effectLst/>
                        <a:latin typeface="Times New Roman"/>
                        <a:ea typeface="Times New Roman"/>
                      </a:endParaRPr>
                    </a:p>
                  </a:txBody>
                  <a:tcPr marL="68585" marR="68585" marT="0" marB="0">
                    <a:solidFill>
                      <a:schemeClr val="accent3">
                        <a:lumMod val="60000"/>
                        <a:lumOff val="40000"/>
                      </a:schemeClr>
                    </a:solidFill>
                  </a:tcPr>
                </a:tc>
              </a:tr>
            </a:tbl>
          </a:graphicData>
        </a:graphic>
      </p:graphicFrame>
      <p:sp>
        <p:nvSpPr>
          <p:cNvPr id="6" name="TextovéPole 12"/>
          <p:cNvSpPr txBox="1">
            <a:spLocks noChangeArrowheads="1"/>
          </p:cNvSpPr>
          <p:nvPr/>
        </p:nvSpPr>
        <p:spPr bwMode="auto">
          <a:xfrm>
            <a:off x="179512" y="6268392"/>
            <a:ext cx="2574166" cy="369332"/>
          </a:xfrm>
          <a:prstGeom prst="rect">
            <a:avLst/>
          </a:prstGeom>
          <a:noFill/>
          <a:ln w="9525">
            <a:noFill/>
            <a:miter lim="800000"/>
            <a:headEnd/>
            <a:tailEnd/>
          </a:ln>
        </p:spPr>
        <p:txBody>
          <a:bodyPr wrap="none">
            <a:spAutoFit/>
          </a:bodyPr>
          <a:lstStyle/>
          <a:p>
            <a:r>
              <a:rPr lang="cs-CZ" dirty="0" smtClean="0">
                <a:latin typeface="Perpetua" pitchFamily="18" charset="0"/>
              </a:rPr>
              <a:t>Mgr. Vlastimil Chytrý, Ph.D.</a:t>
            </a:r>
            <a:endParaRPr lang="cs-CZ" dirty="0">
              <a:latin typeface="Perpetua" pitchFamily="18" charset="0"/>
            </a:endParaRPr>
          </a:p>
        </p:txBody>
      </p:sp>
    </p:spTree>
    <p:extLst>
      <p:ext uri="{BB962C8B-B14F-4D97-AF65-F5344CB8AC3E}">
        <p14:creationId xmlns:p14="http://schemas.microsoft.com/office/powerpoint/2010/main" val="1756038616"/>
      </p:ext>
    </p:extLst>
  </p:cSld>
  <p:clrMapOvr>
    <a:masterClrMapping/>
  </p:clrMapOvr>
  <p:transition>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aoblený obdélník 3"/>
          <p:cNvSpPr/>
          <p:nvPr/>
        </p:nvSpPr>
        <p:spPr>
          <a:xfrm>
            <a:off x="0" y="620688"/>
            <a:ext cx="9144000" cy="1296144"/>
          </a:xfrm>
          <a:prstGeom prst="roundRect">
            <a:avLst/>
          </a:prstGeom>
          <a:solidFill>
            <a:schemeClr val="accent1">
              <a:lumMod val="60000"/>
              <a:lumOff val="40000"/>
            </a:schemeClr>
          </a:solidFill>
          <a:effectLst>
            <a:innerShdw blurRad="63500" dist="50800" dir="2700000">
              <a:prstClr val="black">
                <a:alpha val="50000"/>
              </a:prstClr>
            </a:innerShdw>
          </a:effectLst>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V čem spočívá omezenost kvantitativního výzkumu</a:t>
            </a:r>
            <a:endParaRPr lang="cs-CZ" sz="3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endParaRPr>
          </a:p>
        </p:txBody>
      </p:sp>
      <p:sp>
        <p:nvSpPr>
          <p:cNvPr id="11" name="Obdélník 10"/>
          <p:cNvSpPr/>
          <p:nvPr/>
        </p:nvSpPr>
        <p:spPr>
          <a:xfrm>
            <a:off x="0" y="6309320"/>
            <a:ext cx="9144000" cy="288032"/>
          </a:xfrm>
          <a:prstGeom prst="rect">
            <a:avLst/>
          </a:prstGeom>
          <a:solidFill>
            <a:schemeClr val="accent1">
              <a:lumMod val="60000"/>
              <a:lumOff val="40000"/>
            </a:schemeClr>
          </a:solidFill>
          <a:scene3d>
            <a:camera prst="orthographicFront"/>
            <a:lightRig rig="morning" dir="t"/>
          </a:scene3d>
          <a:sp3d prstMaterial="flat">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4341" name="TextovéPole 12"/>
          <p:cNvSpPr txBox="1">
            <a:spLocks noChangeArrowheads="1"/>
          </p:cNvSpPr>
          <p:nvPr/>
        </p:nvSpPr>
        <p:spPr bwMode="auto">
          <a:xfrm>
            <a:off x="5580063" y="6237288"/>
            <a:ext cx="3194050" cy="369887"/>
          </a:xfrm>
          <a:prstGeom prst="rect">
            <a:avLst/>
          </a:prstGeom>
          <a:noFill/>
          <a:ln w="9525">
            <a:noFill/>
            <a:miter lim="800000"/>
            <a:headEnd/>
            <a:tailEnd/>
          </a:ln>
        </p:spPr>
        <p:txBody>
          <a:bodyPr wrap="none">
            <a:spAutoFit/>
          </a:bodyPr>
          <a:lstStyle/>
          <a:p>
            <a:r>
              <a:rPr lang="cs-CZ">
                <a:latin typeface="Perpetua" pitchFamily="18" charset="0"/>
              </a:rPr>
              <a:t>Univerzita Jana Evangelisty Purkyně</a:t>
            </a:r>
          </a:p>
        </p:txBody>
      </p:sp>
      <p:sp>
        <p:nvSpPr>
          <p:cNvPr id="6" name="Obdélník 5"/>
          <p:cNvSpPr/>
          <p:nvPr/>
        </p:nvSpPr>
        <p:spPr>
          <a:xfrm>
            <a:off x="210483" y="2136945"/>
            <a:ext cx="8208912" cy="646331"/>
          </a:xfrm>
          <a:prstGeom prst="rect">
            <a:avLst/>
          </a:prstGeom>
        </p:spPr>
        <p:txBody>
          <a:bodyPr wrap="square">
            <a:spAutoFit/>
          </a:bodyPr>
          <a:lstStyle/>
          <a:p>
            <a:pPr marL="285750" indent="-285750" eaLnBrk="1" fontAlgn="auto" hangingPunct="1">
              <a:spcAft>
                <a:spcPts val="0"/>
              </a:spcAft>
              <a:buFont typeface="Arial" panose="020B0604020202020204" pitchFamily="34" charset="0"/>
              <a:buChar char="•"/>
              <a:defRPr/>
            </a:pPr>
            <a:r>
              <a:rPr lang="cs-CZ" dirty="0" smtClean="0">
                <a:solidFill>
                  <a:srgbClr val="FF0000"/>
                </a:solidFill>
              </a:rPr>
              <a:t>Omezenost zorného úhlu (kvantitativní vědec upřen výlučně na ověřování platnosti svých hypotéz nemusí „vidět“ širší souvislosti) </a:t>
            </a:r>
          </a:p>
        </p:txBody>
      </p:sp>
      <p:sp>
        <p:nvSpPr>
          <p:cNvPr id="2" name="TextovéPole 1"/>
          <p:cNvSpPr txBox="1"/>
          <p:nvPr/>
        </p:nvSpPr>
        <p:spPr>
          <a:xfrm>
            <a:off x="179388" y="3140968"/>
            <a:ext cx="8385629" cy="646331"/>
          </a:xfrm>
          <a:prstGeom prst="rect">
            <a:avLst/>
          </a:prstGeom>
          <a:noFill/>
        </p:spPr>
        <p:txBody>
          <a:bodyPr wrap="none" rtlCol="0">
            <a:spAutoFit/>
          </a:bodyPr>
          <a:lstStyle/>
          <a:p>
            <a:pPr marL="285750" indent="-285750" eaLnBrk="1" fontAlgn="auto" hangingPunct="1">
              <a:spcAft>
                <a:spcPts val="0"/>
              </a:spcAft>
              <a:buFont typeface="Arial" panose="020B0604020202020204" pitchFamily="34" charset="0"/>
              <a:buChar char="•"/>
              <a:defRPr/>
            </a:pPr>
            <a:r>
              <a:rPr lang="cs-CZ" dirty="0" smtClean="0">
                <a:solidFill>
                  <a:srgbClr val="FF0000"/>
                </a:solidFill>
              </a:rPr>
              <a:t>Hrozba </a:t>
            </a:r>
            <a:r>
              <a:rPr lang="cs-CZ" dirty="0">
                <a:solidFill>
                  <a:srgbClr val="FF0000"/>
                </a:solidFill>
              </a:rPr>
              <a:t>odtržení se od reality (statistické korelace mohou být [vy]nalézány na </a:t>
            </a:r>
            <a:endParaRPr lang="cs-CZ" dirty="0" smtClean="0">
              <a:solidFill>
                <a:srgbClr val="FF0000"/>
              </a:solidFill>
            </a:endParaRPr>
          </a:p>
          <a:p>
            <a:pPr eaLnBrk="1" fontAlgn="auto" hangingPunct="1">
              <a:spcAft>
                <a:spcPts val="0"/>
              </a:spcAft>
              <a:defRPr/>
            </a:pPr>
            <a:r>
              <a:rPr lang="cs-CZ" dirty="0" smtClean="0">
                <a:solidFill>
                  <a:srgbClr val="FF0000"/>
                </a:solidFill>
              </a:rPr>
              <a:t>základě </a:t>
            </a:r>
            <a:r>
              <a:rPr lang="cs-CZ" dirty="0">
                <a:solidFill>
                  <a:srgbClr val="FF0000"/>
                </a:solidFill>
              </a:rPr>
              <a:t>zcela arbitrárního vztahu mezi několika „proměnnými“) </a:t>
            </a:r>
            <a:endParaRPr lang="cs-CZ" dirty="0"/>
          </a:p>
        </p:txBody>
      </p:sp>
      <p:sp>
        <p:nvSpPr>
          <p:cNvPr id="3" name="TextovéPole 2"/>
          <p:cNvSpPr txBox="1"/>
          <p:nvPr/>
        </p:nvSpPr>
        <p:spPr>
          <a:xfrm>
            <a:off x="211892" y="4182256"/>
            <a:ext cx="8206093" cy="646331"/>
          </a:xfrm>
          <a:prstGeom prst="rect">
            <a:avLst/>
          </a:prstGeom>
          <a:noFill/>
        </p:spPr>
        <p:txBody>
          <a:bodyPr wrap="none" rtlCol="0">
            <a:spAutoFit/>
          </a:bodyPr>
          <a:lstStyle/>
          <a:p>
            <a:pPr marL="285750" indent="-285750">
              <a:buFont typeface="Arial" panose="020B0604020202020204" pitchFamily="34" charset="0"/>
              <a:buChar char="•"/>
            </a:pPr>
            <a:r>
              <a:rPr lang="cs-CZ" dirty="0">
                <a:solidFill>
                  <a:srgbClr val="FF0000"/>
                </a:solidFill>
              </a:rPr>
              <a:t> Někteří výzkumníci (dokonce i kvalitativní!) mají navíc sklon ke generování </a:t>
            </a:r>
            <a:endParaRPr lang="cs-CZ" dirty="0" smtClean="0">
              <a:solidFill>
                <a:srgbClr val="FF0000"/>
              </a:solidFill>
            </a:endParaRPr>
          </a:p>
          <a:p>
            <a:r>
              <a:rPr lang="cs-CZ" dirty="0" smtClean="0">
                <a:solidFill>
                  <a:srgbClr val="FF0000"/>
                </a:solidFill>
              </a:rPr>
              <a:t>hypotéz </a:t>
            </a:r>
            <a:r>
              <a:rPr lang="cs-CZ" dirty="0">
                <a:solidFill>
                  <a:srgbClr val="FF0000"/>
                </a:solidFill>
              </a:rPr>
              <a:t>ze získaných dat. </a:t>
            </a:r>
          </a:p>
        </p:txBody>
      </p:sp>
      <p:sp>
        <p:nvSpPr>
          <p:cNvPr id="9" name="TextovéPole 12"/>
          <p:cNvSpPr txBox="1">
            <a:spLocks noChangeArrowheads="1"/>
          </p:cNvSpPr>
          <p:nvPr/>
        </p:nvSpPr>
        <p:spPr bwMode="auto">
          <a:xfrm>
            <a:off x="179512" y="6268392"/>
            <a:ext cx="2574166" cy="369332"/>
          </a:xfrm>
          <a:prstGeom prst="rect">
            <a:avLst/>
          </a:prstGeom>
          <a:noFill/>
          <a:ln w="9525">
            <a:noFill/>
            <a:miter lim="800000"/>
            <a:headEnd/>
            <a:tailEnd/>
          </a:ln>
        </p:spPr>
        <p:txBody>
          <a:bodyPr wrap="none">
            <a:spAutoFit/>
          </a:bodyPr>
          <a:lstStyle/>
          <a:p>
            <a:r>
              <a:rPr lang="cs-CZ" dirty="0" smtClean="0">
                <a:latin typeface="Perpetua" pitchFamily="18" charset="0"/>
              </a:rPr>
              <a:t>Mgr. Vlastimil Chytrý, Ph.D.</a:t>
            </a:r>
            <a:endParaRPr lang="cs-CZ" dirty="0">
              <a:latin typeface="Perpetua" pitchFamily="18" charset="0"/>
            </a:endParaRPr>
          </a:p>
        </p:txBody>
      </p:sp>
    </p:spTree>
    <p:extLst>
      <p:ext uri="{BB962C8B-B14F-4D97-AF65-F5344CB8AC3E}">
        <p14:creationId xmlns:p14="http://schemas.microsoft.com/office/powerpoint/2010/main" val="713336184"/>
      </p:ext>
    </p:extLst>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1000"/>
                                        <p:tgtEl>
                                          <p:spTgt spid="2"/>
                                        </p:tgtEl>
                                      </p:cBhvr>
                                    </p:animEffect>
                                    <p:anim calcmode="lin" valueType="num">
                                      <p:cBhvr>
                                        <p:cTn id="15" dur="1000" fill="hold"/>
                                        <p:tgtEl>
                                          <p:spTgt spid="2"/>
                                        </p:tgtEl>
                                        <p:attrNameLst>
                                          <p:attrName>ppt_x</p:attrName>
                                        </p:attrNameLst>
                                      </p:cBhvr>
                                      <p:tavLst>
                                        <p:tav tm="0">
                                          <p:val>
                                            <p:strVal val="#ppt_x"/>
                                          </p:val>
                                        </p:tav>
                                        <p:tav tm="100000">
                                          <p:val>
                                            <p:strVal val="#ppt_x"/>
                                          </p:val>
                                        </p:tav>
                                      </p:tavLst>
                                    </p:anim>
                                    <p:anim calcmode="lin" valueType="num">
                                      <p:cBhvr>
                                        <p:cTn id="16"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fade">
                                      <p:cBhvr>
                                        <p:cTn id="21" dur="1000"/>
                                        <p:tgtEl>
                                          <p:spTgt spid="3"/>
                                        </p:tgtEl>
                                      </p:cBhvr>
                                    </p:animEffect>
                                    <p:anim calcmode="lin" valueType="num">
                                      <p:cBhvr>
                                        <p:cTn id="22" dur="1000" fill="hold"/>
                                        <p:tgtEl>
                                          <p:spTgt spid="3"/>
                                        </p:tgtEl>
                                        <p:attrNameLst>
                                          <p:attrName>ppt_x</p:attrName>
                                        </p:attrNameLst>
                                      </p:cBhvr>
                                      <p:tavLst>
                                        <p:tav tm="0">
                                          <p:val>
                                            <p:strVal val="#ppt_x"/>
                                          </p:val>
                                        </p:tav>
                                        <p:tav tm="100000">
                                          <p:val>
                                            <p:strVal val="#ppt_x"/>
                                          </p:val>
                                        </p:tav>
                                      </p:tavLst>
                                    </p:anim>
                                    <p:anim calcmode="lin" valueType="num">
                                      <p:cBhvr>
                                        <p:cTn id="23"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2" grpId="0"/>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aoblený obdélník 3"/>
          <p:cNvSpPr/>
          <p:nvPr/>
        </p:nvSpPr>
        <p:spPr>
          <a:xfrm>
            <a:off x="0" y="620688"/>
            <a:ext cx="9144000" cy="1296144"/>
          </a:xfrm>
          <a:prstGeom prst="roundRect">
            <a:avLst/>
          </a:prstGeom>
          <a:solidFill>
            <a:schemeClr val="accent1">
              <a:lumMod val="60000"/>
              <a:lumOff val="40000"/>
            </a:schemeClr>
          </a:solidFill>
          <a:effectLst>
            <a:innerShdw blurRad="63500" dist="50800" dir="2700000">
              <a:prstClr val="black">
                <a:alpha val="50000"/>
              </a:prstClr>
            </a:innerShdw>
          </a:effectLst>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Hypotézy</a:t>
            </a:r>
            <a:endParaRPr lang="cs-CZ" sz="3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endParaRPr>
          </a:p>
        </p:txBody>
      </p:sp>
      <p:sp>
        <p:nvSpPr>
          <p:cNvPr id="11" name="Obdélník 10"/>
          <p:cNvSpPr/>
          <p:nvPr/>
        </p:nvSpPr>
        <p:spPr>
          <a:xfrm>
            <a:off x="0" y="6309320"/>
            <a:ext cx="9144000" cy="288032"/>
          </a:xfrm>
          <a:prstGeom prst="rect">
            <a:avLst/>
          </a:prstGeom>
          <a:solidFill>
            <a:schemeClr val="accent1">
              <a:lumMod val="60000"/>
              <a:lumOff val="40000"/>
            </a:schemeClr>
          </a:solidFill>
          <a:scene3d>
            <a:camera prst="orthographicFront"/>
            <a:lightRig rig="morning" dir="t"/>
          </a:scene3d>
          <a:sp3d prstMaterial="flat">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4341" name="TextovéPole 12"/>
          <p:cNvSpPr txBox="1">
            <a:spLocks noChangeArrowheads="1"/>
          </p:cNvSpPr>
          <p:nvPr/>
        </p:nvSpPr>
        <p:spPr bwMode="auto">
          <a:xfrm>
            <a:off x="5580063" y="6237288"/>
            <a:ext cx="3194050" cy="369887"/>
          </a:xfrm>
          <a:prstGeom prst="rect">
            <a:avLst/>
          </a:prstGeom>
          <a:noFill/>
          <a:ln w="9525">
            <a:noFill/>
            <a:miter lim="800000"/>
            <a:headEnd/>
            <a:tailEnd/>
          </a:ln>
        </p:spPr>
        <p:txBody>
          <a:bodyPr wrap="none">
            <a:spAutoFit/>
          </a:bodyPr>
          <a:lstStyle/>
          <a:p>
            <a:r>
              <a:rPr lang="cs-CZ">
                <a:latin typeface="Perpetua" pitchFamily="18" charset="0"/>
              </a:rPr>
              <a:t>Univerzita Jana Evangelisty Purkyně</a:t>
            </a:r>
          </a:p>
        </p:txBody>
      </p:sp>
      <p:sp>
        <p:nvSpPr>
          <p:cNvPr id="5" name="TextovéPole 4"/>
          <p:cNvSpPr txBox="1"/>
          <p:nvPr/>
        </p:nvSpPr>
        <p:spPr>
          <a:xfrm>
            <a:off x="334173" y="2229126"/>
            <a:ext cx="1838965" cy="369332"/>
          </a:xfrm>
          <a:prstGeom prst="rect">
            <a:avLst/>
          </a:prstGeom>
          <a:noFill/>
        </p:spPr>
        <p:txBody>
          <a:bodyPr wrap="none" rtlCol="0">
            <a:spAutoFit/>
          </a:bodyPr>
          <a:lstStyle/>
          <a:p>
            <a:r>
              <a:rPr lang="cs-CZ" dirty="0" smtClean="0"/>
              <a:t>Věcná hypotéza</a:t>
            </a:r>
            <a:endParaRPr lang="cs-CZ" dirty="0"/>
          </a:p>
        </p:txBody>
      </p:sp>
      <p:sp>
        <p:nvSpPr>
          <p:cNvPr id="7" name="TextovéPole 6"/>
          <p:cNvSpPr txBox="1"/>
          <p:nvPr/>
        </p:nvSpPr>
        <p:spPr>
          <a:xfrm>
            <a:off x="5580063" y="2272221"/>
            <a:ext cx="1903085" cy="369332"/>
          </a:xfrm>
          <a:prstGeom prst="rect">
            <a:avLst/>
          </a:prstGeom>
          <a:noFill/>
        </p:spPr>
        <p:txBody>
          <a:bodyPr wrap="none" rtlCol="0">
            <a:spAutoFit/>
          </a:bodyPr>
          <a:lstStyle/>
          <a:p>
            <a:r>
              <a:rPr lang="cs-CZ" dirty="0" smtClean="0"/>
              <a:t>Nulová hypotéza</a:t>
            </a:r>
            <a:endParaRPr lang="cs-CZ" dirty="0"/>
          </a:p>
        </p:txBody>
      </p:sp>
      <p:sp>
        <p:nvSpPr>
          <p:cNvPr id="8" name="TextovéPole 7"/>
          <p:cNvSpPr txBox="1"/>
          <p:nvPr/>
        </p:nvSpPr>
        <p:spPr>
          <a:xfrm>
            <a:off x="2661614" y="2241702"/>
            <a:ext cx="2339102" cy="369332"/>
          </a:xfrm>
          <a:prstGeom prst="rect">
            <a:avLst/>
          </a:prstGeom>
          <a:noFill/>
        </p:spPr>
        <p:txBody>
          <a:bodyPr wrap="none" rtlCol="0">
            <a:spAutoFit/>
          </a:bodyPr>
          <a:lstStyle/>
          <a:p>
            <a:r>
              <a:rPr lang="cs-CZ" dirty="0" smtClean="0"/>
              <a:t>Alternativní hypotéza</a:t>
            </a:r>
            <a:endParaRPr lang="cs-CZ" dirty="0"/>
          </a:p>
        </p:txBody>
      </p:sp>
      <p:sp>
        <p:nvSpPr>
          <p:cNvPr id="9" name="TextovéPole 8"/>
          <p:cNvSpPr txBox="1"/>
          <p:nvPr/>
        </p:nvSpPr>
        <p:spPr>
          <a:xfrm>
            <a:off x="355796" y="4581128"/>
            <a:ext cx="4217821" cy="369332"/>
          </a:xfrm>
          <a:prstGeom prst="rect">
            <a:avLst/>
          </a:prstGeom>
          <a:noFill/>
        </p:spPr>
        <p:txBody>
          <a:bodyPr wrap="none" rtlCol="0">
            <a:spAutoFit/>
          </a:bodyPr>
          <a:lstStyle/>
          <a:p>
            <a:r>
              <a:rPr lang="cs-CZ" dirty="0" smtClean="0"/>
              <a:t>Hladina významnosti + hodnota </a:t>
            </a:r>
            <a:r>
              <a:rPr lang="cs-CZ" i="1" dirty="0" smtClean="0"/>
              <a:t>p</a:t>
            </a:r>
            <a:r>
              <a:rPr lang="cs-CZ" dirty="0" smtClean="0"/>
              <a:t>-</a:t>
            </a:r>
            <a:r>
              <a:rPr lang="cs-CZ" dirty="0" err="1" smtClean="0"/>
              <a:t>level</a:t>
            </a:r>
            <a:endParaRPr lang="cs-CZ" dirty="0"/>
          </a:p>
        </p:txBody>
      </p:sp>
      <p:sp>
        <p:nvSpPr>
          <p:cNvPr id="10" name="TextovéPole 9"/>
          <p:cNvSpPr txBox="1"/>
          <p:nvPr/>
        </p:nvSpPr>
        <p:spPr>
          <a:xfrm>
            <a:off x="355796" y="5157192"/>
            <a:ext cx="5057795" cy="369332"/>
          </a:xfrm>
          <a:prstGeom prst="rect">
            <a:avLst/>
          </a:prstGeom>
          <a:noFill/>
        </p:spPr>
        <p:txBody>
          <a:bodyPr wrap="none" rtlCol="0">
            <a:spAutoFit/>
          </a:bodyPr>
          <a:lstStyle/>
          <a:p>
            <a:r>
              <a:rPr lang="cs-CZ" dirty="0" smtClean="0"/>
              <a:t>Problematika základního a výběrového souboru</a:t>
            </a:r>
            <a:endParaRPr lang="cs-CZ" dirty="0"/>
          </a:p>
        </p:txBody>
      </p:sp>
      <p:sp>
        <p:nvSpPr>
          <p:cNvPr id="12" name="Obdélník 11"/>
          <p:cNvSpPr/>
          <p:nvPr/>
        </p:nvSpPr>
        <p:spPr>
          <a:xfrm>
            <a:off x="213904" y="2996952"/>
            <a:ext cx="8390543" cy="923330"/>
          </a:xfrm>
          <a:prstGeom prst="rect">
            <a:avLst/>
          </a:prstGeom>
        </p:spPr>
        <p:txBody>
          <a:bodyPr wrap="square">
            <a:spAutoFit/>
          </a:bodyPr>
          <a:lstStyle/>
          <a:p>
            <a:pPr marL="411163" indent="-306388">
              <a:lnSpc>
                <a:spcPct val="100000"/>
              </a:lnSpc>
              <a:buClrTx/>
              <a:buSzTx/>
              <a:buFontTx/>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cs-CZ" dirty="0" err="1">
                <a:solidFill>
                  <a:srgbClr val="00B8FF"/>
                </a:solidFill>
              </a:rPr>
              <a:t>hypotéza</a:t>
            </a:r>
            <a:r>
              <a:rPr lang="en-GB" altLang="cs-CZ" dirty="0">
                <a:solidFill>
                  <a:srgbClr val="00B8FF"/>
                </a:solidFill>
              </a:rPr>
              <a:t> (</a:t>
            </a:r>
            <a:r>
              <a:rPr lang="en-GB" altLang="cs-CZ" dirty="0" err="1">
                <a:solidFill>
                  <a:srgbClr val="00B8FF"/>
                </a:solidFill>
              </a:rPr>
              <a:t>věcná</a:t>
            </a:r>
            <a:r>
              <a:rPr lang="en-GB" altLang="cs-CZ" dirty="0">
                <a:solidFill>
                  <a:srgbClr val="00B8FF"/>
                </a:solidFill>
              </a:rPr>
              <a:t>): </a:t>
            </a:r>
            <a:r>
              <a:rPr lang="en-GB" altLang="cs-CZ" dirty="0" err="1">
                <a:solidFill>
                  <a:srgbClr val="00B8FF"/>
                </a:solidFill>
              </a:rPr>
              <a:t>Muži</a:t>
            </a:r>
            <a:r>
              <a:rPr lang="en-GB" altLang="cs-CZ" dirty="0">
                <a:solidFill>
                  <a:srgbClr val="00B8FF"/>
                </a:solidFill>
              </a:rPr>
              <a:t> </a:t>
            </a:r>
            <a:r>
              <a:rPr lang="en-GB" altLang="cs-CZ" dirty="0" err="1">
                <a:solidFill>
                  <a:srgbClr val="00B8FF"/>
                </a:solidFill>
              </a:rPr>
              <a:t>kouří</a:t>
            </a:r>
            <a:r>
              <a:rPr lang="en-GB" altLang="cs-CZ" dirty="0">
                <a:solidFill>
                  <a:srgbClr val="00B8FF"/>
                </a:solidFill>
              </a:rPr>
              <a:t> </a:t>
            </a:r>
            <a:r>
              <a:rPr lang="en-GB" altLang="cs-CZ" dirty="0" err="1">
                <a:solidFill>
                  <a:srgbClr val="00B8FF"/>
                </a:solidFill>
              </a:rPr>
              <a:t>víc</a:t>
            </a:r>
            <a:r>
              <a:rPr lang="en-GB" altLang="cs-CZ" dirty="0">
                <a:solidFill>
                  <a:srgbClr val="00B8FF"/>
                </a:solidFill>
              </a:rPr>
              <a:t> </a:t>
            </a:r>
            <a:r>
              <a:rPr lang="en-GB" altLang="cs-CZ" dirty="0" err="1">
                <a:solidFill>
                  <a:srgbClr val="00B8FF"/>
                </a:solidFill>
              </a:rPr>
              <a:t>než</a:t>
            </a:r>
            <a:r>
              <a:rPr lang="en-GB" altLang="cs-CZ" dirty="0">
                <a:solidFill>
                  <a:srgbClr val="00B8FF"/>
                </a:solidFill>
              </a:rPr>
              <a:t> </a:t>
            </a:r>
            <a:r>
              <a:rPr lang="en-GB" altLang="cs-CZ" dirty="0" err="1">
                <a:solidFill>
                  <a:srgbClr val="00B8FF"/>
                </a:solidFill>
              </a:rPr>
              <a:t>ženy</a:t>
            </a:r>
            <a:r>
              <a:rPr lang="en-GB" altLang="cs-CZ" dirty="0">
                <a:solidFill>
                  <a:srgbClr val="00B8FF"/>
                </a:solidFill>
              </a:rPr>
              <a:t>.</a:t>
            </a:r>
          </a:p>
          <a:p>
            <a:pPr marL="411163" indent="-306388">
              <a:lnSpc>
                <a:spcPct val="100000"/>
              </a:lnSpc>
              <a:buClrTx/>
              <a:buSzTx/>
              <a:buFontTx/>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cs-CZ" dirty="0" err="1">
                <a:solidFill>
                  <a:srgbClr val="00B8FF"/>
                </a:solidFill>
              </a:rPr>
              <a:t>nulová</a:t>
            </a:r>
            <a:r>
              <a:rPr lang="en-GB" altLang="cs-CZ" dirty="0">
                <a:solidFill>
                  <a:srgbClr val="00B8FF"/>
                </a:solidFill>
              </a:rPr>
              <a:t> </a:t>
            </a:r>
            <a:r>
              <a:rPr lang="en-GB" altLang="cs-CZ" dirty="0" err="1">
                <a:solidFill>
                  <a:srgbClr val="00B8FF"/>
                </a:solidFill>
              </a:rPr>
              <a:t>hypotéza</a:t>
            </a:r>
            <a:r>
              <a:rPr lang="en-GB" altLang="cs-CZ" dirty="0">
                <a:solidFill>
                  <a:srgbClr val="00B8FF"/>
                </a:solidFill>
              </a:rPr>
              <a:t>: H</a:t>
            </a:r>
            <a:r>
              <a:rPr lang="en-GB" altLang="cs-CZ" baseline="-33000" dirty="0">
                <a:solidFill>
                  <a:srgbClr val="00B8FF"/>
                </a:solidFill>
              </a:rPr>
              <a:t>0</a:t>
            </a:r>
            <a:r>
              <a:rPr lang="en-GB" altLang="cs-CZ" dirty="0">
                <a:solidFill>
                  <a:srgbClr val="00B8FF"/>
                </a:solidFill>
              </a:rPr>
              <a:t> </a:t>
            </a:r>
            <a:r>
              <a:rPr lang="en-GB" altLang="cs-CZ" dirty="0" err="1">
                <a:solidFill>
                  <a:srgbClr val="00B8FF"/>
                </a:solidFill>
              </a:rPr>
              <a:t>Frekvence</a:t>
            </a:r>
            <a:r>
              <a:rPr lang="en-GB" altLang="cs-CZ" dirty="0">
                <a:solidFill>
                  <a:srgbClr val="00B8FF"/>
                </a:solidFill>
              </a:rPr>
              <a:t> </a:t>
            </a:r>
            <a:r>
              <a:rPr lang="en-GB" altLang="cs-CZ" dirty="0" err="1">
                <a:solidFill>
                  <a:srgbClr val="00B8FF"/>
                </a:solidFill>
              </a:rPr>
              <a:t>kouření</a:t>
            </a:r>
            <a:r>
              <a:rPr lang="en-GB" altLang="cs-CZ" dirty="0">
                <a:solidFill>
                  <a:srgbClr val="00B8FF"/>
                </a:solidFill>
              </a:rPr>
              <a:t> je u </a:t>
            </a:r>
            <a:r>
              <a:rPr lang="en-GB" altLang="cs-CZ" dirty="0" err="1">
                <a:solidFill>
                  <a:srgbClr val="00B8FF"/>
                </a:solidFill>
              </a:rPr>
              <a:t>mužů</a:t>
            </a:r>
            <a:r>
              <a:rPr lang="en-GB" altLang="cs-CZ" dirty="0">
                <a:solidFill>
                  <a:srgbClr val="00B8FF"/>
                </a:solidFill>
              </a:rPr>
              <a:t> </a:t>
            </a:r>
            <a:r>
              <a:rPr lang="en-GB" altLang="cs-CZ" dirty="0" err="1">
                <a:solidFill>
                  <a:srgbClr val="00B8FF"/>
                </a:solidFill>
              </a:rPr>
              <a:t>i</a:t>
            </a:r>
            <a:r>
              <a:rPr lang="en-GB" altLang="cs-CZ" dirty="0">
                <a:solidFill>
                  <a:srgbClr val="00B8FF"/>
                </a:solidFill>
              </a:rPr>
              <a:t> </a:t>
            </a:r>
            <a:r>
              <a:rPr lang="en-GB" altLang="cs-CZ" dirty="0" err="1">
                <a:solidFill>
                  <a:srgbClr val="00B8FF"/>
                </a:solidFill>
              </a:rPr>
              <a:t>žen</a:t>
            </a:r>
            <a:r>
              <a:rPr lang="en-GB" altLang="cs-CZ" dirty="0">
                <a:solidFill>
                  <a:srgbClr val="00B8FF"/>
                </a:solidFill>
              </a:rPr>
              <a:t> </a:t>
            </a:r>
            <a:r>
              <a:rPr lang="en-GB" altLang="cs-CZ" dirty="0" err="1">
                <a:solidFill>
                  <a:srgbClr val="00B8FF"/>
                </a:solidFill>
              </a:rPr>
              <a:t>stejně</a:t>
            </a:r>
            <a:r>
              <a:rPr lang="en-GB" altLang="cs-CZ" dirty="0">
                <a:solidFill>
                  <a:srgbClr val="00B8FF"/>
                </a:solidFill>
              </a:rPr>
              <a:t> </a:t>
            </a:r>
            <a:r>
              <a:rPr lang="en-GB" altLang="cs-CZ" dirty="0" err="1">
                <a:solidFill>
                  <a:srgbClr val="00B8FF"/>
                </a:solidFill>
              </a:rPr>
              <a:t>velká</a:t>
            </a:r>
            <a:endParaRPr lang="en-GB" altLang="cs-CZ" dirty="0">
              <a:solidFill>
                <a:srgbClr val="00B8FF"/>
              </a:solidFill>
            </a:endParaRPr>
          </a:p>
          <a:p>
            <a:pPr marL="411163" indent="-306388">
              <a:lnSpc>
                <a:spcPct val="100000"/>
              </a:lnSpc>
              <a:buClrTx/>
              <a:buSzTx/>
              <a:buFontTx/>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cs-CZ" dirty="0" err="1">
                <a:solidFill>
                  <a:srgbClr val="00B8FF"/>
                </a:solidFill>
              </a:rPr>
              <a:t>alternativní</a:t>
            </a:r>
            <a:r>
              <a:rPr lang="en-GB" altLang="cs-CZ" dirty="0">
                <a:solidFill>
                  <a:srgbClr val="00B8FF"/>
                </a:solidFill>
              </a:rPr>
              <a:t> </a:t>
            </a:r>
            <a:r>
              <a:rPr lang="en-GB" altLang="cs-CZ" dirty="0" err="1">
                <a:solidFill>
                  <a:srgbClr val="00B8FF"/>
                </a:solidFill>
              </a:rPr>
              <a:t>hypotéza</a:t>
            </a:r>
            <a:r>
              <a:rPr lang="en-GB" altLang="cs-CZ" dirty="0">
                <a:solidFill>
                  <a:srgbClr val="00B8FF"/>
                </a:solidFill>
              </a:rPr>
              <a:t>: H</a:t>
            </a:r>
            <a:r>
              <a:rPr lang="en-GB" altLang="cs-CZ" baseline="-33000" dirty="0">
                <a:solidFill>
                  <a:srgbClr val="00B8FF"/>
                </a:solidFill>
              </a:rPr>
              <a:t>A</a:t>
            </a:r>
            <a:r>
              <a:rPr lang="en-GB" altLang="cs-CZ" dirty="0">
                <a:solidFill>
                  <a:srgbClr val="00B8FF"/>
                </a:solidFill>
              </a:rPr>
              <a:t> </a:t>
            </a:r>
            <a:r>
              <a:rPr lang="en-GB" altLang="cs-CZ" dirty="0" err="1">
                <a:solidFill>
                  <a:srgbClr val="00B8FF"/>
                </a:solidFill>
              </a:rPr>
              <a:t>Frekvence</a:t>
            </a:r>
            <a:r>
              <a:rPr lang="en-GB" altLang="cs-CZ" dirty="0">
                <a:solidFill>
                  <a:srgbClr val="00B8FF"/>
                </a:solidFill>
              </a:rPr>
              <a:t> </a:t>
            </a:r>
            <a:r>
              <a:rPr lang="en-GB" altLang="cs-CZ" dirty="0" err="1">
                <a:solidFill>
                  <a:srgbClr val="00B8FF"/>
                </a:solidFill>
              </a:rPr>
              <a:t>kouření</a:t>
            </a:r>
            <a:r>
              <a:rPr lang="en-GB" altLang="cs-CZ" dirty="0">
                <a:solidFill>
                  <a:srgbClr val="00B8FF"/>
                </a:solidFill>
              </a:rPr>
              <a:t> je u </a:t>
            </a:r>
            <a:r>
              <a:rPr lang="en-GB" altLang="cs-CZ" dirty="0" err="1">
                <a:solidFill>
                  <a:srgbClr val="00B8FF"/>
                </a:solidFill>
              </a:rPr>
              <a:t>mužů</a:t>
            </a:r>
            <a:r>
              <a:rPr lang="en-GB" altLang="cs-CZ" dirty="0">
                <a:solidFill>
                  <a:srgbClr val="00B8FF"/>
                </a:solidFill>
              </a:rPr>
              <a:t> a </a:t>
            </a:r>
            <a:r>
              <a:rPr lang="en-GB" altLang="cs-CZ" dirty="0" err="1">
                <a:solidFill>
                  <a:srgbClr val="00B8FF"/>
                </a:solidFill>
              </a:rPr>
              <a:t>žen</a:t>
            </a:r>
            <a:r>
              <a:rPr lang="en-GB" altLang="cs-CZ" dirty="0">
                <a:solidFill>
                  <a:srgbClr val="00B8FF"/>
                </a:solidFill>
              </a:rPr>
              <a:t> </a:t>
            </a:r>
            <a:r>
              <a:rPr lang="en-GB" altLang="cs-CZ" dirty="0" err="1">
                <a:solidFill>
                  <a:srgbClr val="00B8FF"/>
                </a:solidFill>
              </a:rPr>
              <a:t>rozdílná</a:t>
            </a:r>
            <a:endParaRPr lang="en-GB" altLang="cs-CZ" dirty="0">
              <a:solidFill>
                <a:srgbClr val="00B8FF"/>
              </a:solidFill>
            </a:endParaRPr>
          </a:p>
        </p:txBody>
      </p:sp>
      <p:sp>
        <p:nvSpPr>
          <p:cNvPr id="13" name="TextovéPole 12"/>
          <p:cNvSpPr txBox="1">
            <a:spLocks noChangeArrowheads="1"/>
          </p:cNvSpPr>
          <p:nvPr/>
        </p:nvSpPr>
        <p:spPr bwMode="auto">
          <a:xfrm>
            <a:off x="179512" y="6268392"/>
            <a:ext cx="2574166" cy="369332"/>
          </a:xfrm>
          <a:prstGeom prst="rect">
            <a:avLst/>
          </a:prstGeom>
          <a:noFill/>
          <a:ln w="9525">
            <a:noFill/>
            <a:miter lim="800000"/>
            <a:headEnd/>
            <a:tailEnd/>
          </a:ln>
        </p:spPr>
        <p:txBody>
          <a:bodyPr wrap="none">
            <a:spAutoFit/>
          </a:bodyPr>
          <a:lstStyle/>
          <a:p>
            <a:r>
              <a:rPr lang="cs-CZ" dirty="0" smtClean="0">
                <a:latin typeface="Perpetua" pitchFamily="18" charset="0"/>
              </a:rPr>
              <a:t>Mgr. Vlastimil Chytrý, Ph.D.</a:t>
            </a:r>
            <a:endParaRPr lang="cs-CZ" dirty="0">
              <a:latin typeface="Perpetua" pitchFamily="18" charset="0"/>
            </a:endParaRPr>
          </a:p>
        </p:txBody>
      </p:sp>
    </p:spTree>
    <p:extLst>
      <p:ext uri="{BB962C8B-B14F-4D97-AF65-F5344CB8AC3E}">
        <p14:creationId xmlns:p14="http://schemas.microsoft.com/office/powerpoint/2010/main" val="1204238780"/>
      </p:ext>
    </p:extLst>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1000"/>
                                        <p:tgtEl>
                                          <p:spTgt spid="8"/>
                                        </p:tgtEl>
                                      </p:cBhvr>
                                    </p:animEffect>
                                    <p:anim calcmode="lin" valueType="num">
                                      <p:cBhvr>
                                        <p:cTn id="15" dur="1000" fill="hold"/>
                                        <p:tgtEl>
                                          <p:spTgt spid="8"/>
                                        </p:tgtEl>
                                        <p:attrNameLst>
                                          <p:attrName>ppt_x</p:attrName>
                                        </p:attrNameLst>
                                      </p:cBhvr>
                                      <p:tavLst>
                                        <p:tav tm="0">
                                          <p:val>
                                            <p:strVal val="#ppt_x"/>
                                          </p:val>
                                        </p:tav>
                                        <p:tav tm="100000">
                                          <p:val>
                                            <p:strVal val="#ppt_x"/>
                                          </p:val>
                                        </p:tav>
                                      </p:tavLst>
                                    </p:anim>
                                    <p:anim calcmode="lin" valueType="num">
                                      <p:cBhvr>
                                        <p:cTn id="1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fade">
                                      <p:cBhvr>
                                        <p:cTn id="28" dur="1000"/>
                                        <p:tgtEl>
                                          <p:spTgt spid="12"/>
                                        </p:tgtEl>
                                      </p:cBhvr>
                                    </p:animEffect>
                                    <p:anim calcmode="lin" valueType="num">
                                      <p:cBhvr>
                                        <p:cTn id="29" dur="1000" fill="hold"/>
                                        <p:tgtEl>
                                          <p:spTgt spid="12"/>
                                        </p:tgtEl>
                                        <p:attrNameLst>
                                          <p:attrName>ppt_x</p:attrName>
                                        </p:attrNameLst>
                                      </p:cBhvr>
                                      <p:tavLst>
                                        <p:tav tm="0">
                                          <p:val>
                                            <p:strVal val="#ppt_x"/>
                                          </p:val>
                                        </p:tav>
                                        <p:tav tm="100000">
                                          <p:val>
                                            <p:strVal val="#ppt_x"/>
                                          </p:val>
                                        </p:tav>
                                      </p:tavLst>
                                    </p:anim>
                                    <p:anim calcmode="lin" valueType="num">
                                      <p:cBhvr>
                                        <p:cTn id="30"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fade">
                                      <p:cBhvr>
                                        <p:cTn id="35" dur="1000"/>
                                        <p:tgtEl>
                                          <p:spTgt spid="9"/>
                                        </p:tgtEl>
                                      </p:cBhvr>
                                    </p:animEffect>
                                    <p:anim calcmode="lin" valueType="num">
                                      <p:cBhvr>
                                        <p:cTn id="36" dur="1000" fill="hold"/>
                                        <p:tgtEl>
                                          <p:spTgt spid="9"/>
                                        </p:tgtEl>
                                        <p:attrNameLst>
                                          <p:attrName>ppt_x</p:attrName>
                                        </p:attrNameLst>
                                      </p:cBhvr>
                                      <p:tavLst>
                                        <p:tav tm="0">
                                          <p:val>
                                            <p:strVal val="#ppt_x"/>
                                          </p:val>
                                        </p:tav>
                                        <p:tav tm="100000">
                                          <p:val>
                                            <p:strVal val="#ppt_x"/>
                                          </p:val>
                                        </p:tav>
                                      </p:tavLst>
                                    </p:anim>
                                    <p:anim calcmode="lin" valueType="num">
                                      <p:cBhvr>
                                        <p:cTn id="37"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fade">
                                      <p:cBhvr>
                                        <p:cTn id="42" dur="1000"/>
                                        <p:tgtEl>
                                          <p:spTgt spid="10"/>
                                        </p:tgtEl>
                                      </p:cBhvr>
                                    </p:animEffect>
                                    <p:anim calcmode="lin" valueType="num">
                                      <p:cBhvr>
                                        <p:cTn id="43" dur="1000" fill="hold"/>
                                        <p:tgtEl>
                                          <p:spTgt spid="10"/>
                                        </p:tgtEl>
                                        <p:attrNameLst>
                                          <p:attrName>ppt_x</p:attrName>
                                        </p:attrNameLst>
                                      </p:cBhvr>
                                      <p:tavLst>
                                        <p:tav tm="0">
                                          <p:val>
                                            <p:strVal val="#ppt_x"/>
                                          </p:val>
                                        </p:tav>
                                        <p:tav tm="100000">
                                          <p:val>
                                            <p:strVal val="#ppt_x"/>
                                          </p:val>
                                        </p:tav>
                                      </p:tavLst>
                                    </p:anim>
                                    <p:anim calcmode="lin" valueType="num">
                                      <p:cBhvr>
                                        <p:cTn id="44"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8" grpId="0"/>
      <p:bldP spid="9" grpId="0"/>
      <p:bldP spid="10" grpId="0"/>
      <p:bldP spid="1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aoblený obdélník 3"/>
          <p:cNvSpPr/>
          <p:nvPr/>
        </p:nvSpPr>
        <p:spPr>
          <a:xfrm>
            <a:off x="0" y="620688"/>
            <a:ext cx="9144000" cy="1296144"/>
          </a:xfrm>
          <a:prstGeom prst="roundRect">
            <a:avLst/>
          </a:prstGeom>
          <a:solidFill>
            <a:schemeClr val="accent1">
              <a:lumMod val="60000"/>
              <a:lumOff val="40000"/>
            </a:schemeClr>
          </a:solidFill>
          <a:effectLst>
            <a:innerShdw blurRad="63500" dist="50800" dir="2700000">
              <a:prstClr val="black">
                <a:alpha val="50000"/>
              </a:prstClr>
            </a:innerShdw>
          </a:effectLst>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Základní metody kvalitativního a </a:t>
            </a:r>
            <a:r>
              <a:rPr lang="cs-CZ" sz="3600" b="1"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kvantitavního</a:t>
            </a:r>
            <a:r>
              <a:rPr lang="cs-CZ"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 výzkumu</a:t>
            </a:r>
            <a:endParaRPr lang="cs-CZ" sz="3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endParaRPr>
          </a:p>
        </p:txBody>
      </p:sp>
      <p:sp>
        <p:nvSpPr>
          <p:cNvPr id="11" name="Obdélník 10"/>
          <p:cNvSpPr/>
          <p:nvPr/>
        </p:nvSpPr>
        <p:spPr>
          <a:xfrm>
            <a:off x="0" y="6309320"/>
            <a:ext cx="9144000" cy="288032"/>
          </a:xfrm>
          <a:prstGeom prst="rect">
            <a:avLst/>
          </a:prstGeom>
          <a:solidFill>
            <a:schemeClr val="accent1">
              <a:lumMod val="60000"/>
              <a:lumOff val="40000"/>
            </a:schemeClr>
          </a:solidFill>
          <a:scene3d>
            <a:camera prst="orthographicFront"/>
            <a:lightRig rig="morning" dir="t"/>
          </a:scene3d>
          <a:sp3d prstMaterial="flat">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4341" name="TextovéPole 12"/>
          <p:cNvSpPr txBox="1">
            <a:spLocks noChangeArrowheads="1"/>
          </p:cNvSpPr>
          <p:nvPr/>
        </p:nvSpPr>
        <p:spPr bwMode="auto">
          <a:xfrm>
            <a:off x="5580063" y="6237288"/>
            <a:ext cx="3194050" cy="369887"/>
          </a:xfrm>
          <a:prstGeom prst="rect">
            <a:avLst/>
          </a:prstGeom>
          <a:noFill/>
          <a:ln w="9525">
            <a:noFill/>
            <a:miter lim="800000"/>
            <a:headEnd/>
            <a:tailEnd/>
          </a:ln>
        </p:spPr>
        <p:txBody>
          <a:bodyPr wrap="none">
            <a:spAutoFit/>
          </a:bodyPr>
          <a:lstStyle/>
          <a:p>
            <a:r>
              <a:rPr lang="cs-CZ">
                <a:latin typeface="Perpetua" pitchFamily="18" charset="0"/>
              </a:rPr>
              <a:t>Univerzita Jana Evangelisty Purkyně</a:t>
            </a:r>
          </a:p>
        </p:txBody>
      </p:sp>
      <p:sp>
        <p:nvSpPr>
          <p:cNvPr id="2" name="Obdélník 1"/>
          <p:cNvSpPr/>
          <p:nvPr/>
        </p:nvSpPr>
        <p:spPr>
          <a:xfrm>
            <a:off x="395536" y="2276872"/>
            <a:ext cx="4572000" cy="3416320"/>
          </a:xfrm>
          <a:prstGeom prst="rect">
            <a:avLst/>
          </a:prstGeom>
        </p:spPr>
        <p:txBody>
          <a:bodyPr>
            <a:spAutoFit/>
          </a:bodyPr>
          <a:lstStyle/>
          <a:p>
            <a:r>
              <a:rPr lang="cs-CZ" dirty="0"/>
              <a:t>- případová studie</a:t>
            </a:r>
          </a:p>
          <a:p>
            <a:r>
              <a:rPr lang="cs-CZ" dirty="0"/>
              <a:t>- etnografický výzkum</a:t>
            </a:r>
          </a:p>
          <a:p>
            <a:r>
              <a:rPr lang="cs-CZ" dirty="0"/>
              <a:t>- kvalitativní evaluace</a:t>
            </a:r>
          </a:p>
          <a:p>
            <a:r>
              <a:rPr lang="cs-CZ" dirty="0"/>
              <a:t>- akční a kritický výzkum</a:t>
            </a:r>
          </a:p>
          <a:p>
            <a:r>
              <a:rPr lang="cs-CZ" dirty="0"/>
              <a:t>- biografický výzkum</a:t>
            </a:r>
          </a:p>
          <a:p>
            <a:r>
              <a:rPr lang="cs-CZ" dirty="0"/>
              <a:t>- narativní interview</a:t>
            </a:r>
          </a:p>
          <a:p>
            <a:r>
              <a:rPr lang="cs-CZ" dirty="0"/>
              <a:t>- nestandardizované pozorování</a:t>
            </a:r>
          </a:p>
          <a:p>
            <a:r>
              <a:rPr lang="cs-CZ" dirty="0"/>
              <a:t>- analýza obsahu</a:t>
            </a:r>
          </a:p>
          <a:p>
            <a:r>
              <a:rPr lang="cs-CZ" dirty="0"/>
              <a:t>- kódování</a:t>
            </a:r>
          </a:p>
          <a:p>
            <a:r>
              <a:rPr lang="cs-CZ" dirty="0"/>
              <a:t>- zakotvená teorie</a:t>
            </a:r>
          </a:p>
          <a:p>
            <a:r>
              <a:rPr lang="cs-CZ" dirty="0"/>
              <a:t>- pozorování</a:t>
            </a:r>
          </a:p>
          <a:p>
            <a:r>
              <a:rPr lang="cs-CZ" dirty="0"/>
              <a:t>- kvalitativní rozhovor</a:t>
            </a:r>
          </a:p>
        </p:txBody>
      </p:sp>
      <p:sp>
        <p:nvSpPr>
          <p:cNvPr id="3" name="TextovéPole 2"/>
          <p:cNvSpPr txBox="1"/>
          <p:nvPr/>
        </p:nvSpPr>
        <p:spPr>
          <a:xfrm>
            <a:off x="4933608" y="2420888"/>
            <a:ext cx="3095719" cy="1200329"/>
          </a:xfrm>
          <a:prstGeom prst="rect">
            <a:avLst/>
          </a:prstGeom>
          <a:noFill/>
        </p:spPr>
        <p:txBody>
          <a:bodyPr wrap="none" rtlCol="0">
            <a:spAutoFit/>
          </a:bodyPr>
          <a:lstStyle/>
          <a:p>
            <a:r>
              <a:rPr lang="cs-CZ" dirty="0"/>
              <a:t>dotazník, </a:t>
            </a:r>
          </a:p>
          <a:p>
            <a:r>
              <a:rPr lang="cs-CZ" dirty="0"/>
              <a:t>analýza dokumentů, </a:t>
            </a:r>
          </a:p>
          <a:p>
            <a:r>
              <a:rPr lang="cs-CZ" dirty="0"/>
              <a:t>Q-metodologie, </a:t>
            </a:r>
          </a:p>
          <a:p>
            <a:r>
              <a:rPr lang="cs-CZ" dirty="0"/>
              <a:t>sémantický diferenciál </a:t>
            </a:r>
            <a:r>
              <a:rPr lang="cs-CZ" dirty="0" smtClean="0"/>
              <a:t>apod.</a:t>
            </a:r>
            <a:endParaRPr lang="cs-CZ" dirty="0"/>
          </a:p>
        </p:txBody>
      </p:sp>
      <p:sp>
        <p:nvSpPr>
          <p:cNvPr id="8" name="TextovéPole 12"/>
          <p:cNvSpPr txBox="1">
            <a:spLocks noChangeArrowheads="1"/>
          </p:cNvSpPr>
          <p:nvPr/>
        </p:nvSpPr>
        <p:spPr bwMode="auto">
          <a:xfrm>
            <a:off x="179512" y="6268392"/>
            <a:ext cx="2574166" cy="369332"/>
          </a:xfrm>
          <a:prstGeom prst="rect">
            <a:avLst/>
          </a:prstGeom>
          <a:noFill/>
          <a:ln w="9525">
            <a:noFill/>
            <a:miter lim="800000"/>
            <a:headEnd/>
            <a:tailEnd/>
          </a:ln>
        </p:spPr>
        <p:txBody>
          <a:bodyPr wrap="none">
            <a:spAutoFit/>
          </a:bodyPr>
          <a:lstStyle/>
          <a:p>
            <a:r>
              <a:rPr lang="cs-CZ" dirty="0" smtClean="0">
                <a:latin typeface="Perpetua" pitchFamily="18" charset="0"/>
              </a:rPr>
              <a:t>Mgr. Vlastimil Chytrý, Ph.D.</a:t>
            </a:r>
            <a:endParaRPr lang="cs-CZ" dirty="0">
              <a:latin typeface="Perpetua" pitchFamily="18" charset="0"/>
            </a:endParaRPr>
          </a:p>
        </p:txBody>
      </p:sp>
    </p:spTree>
    <p:extLst>
      <p:ext uri="{BB962C8B-B14F-4D97-AF65-F5344CB8AC3E}">
        <p14:creationId xmlns:p14="http://schemas.microsoft.com/office/powerpoint/2010/main" val="3853647849"/>
      </p:ext>
    </p:extLst>
  </p:cSld>
  <p:clrMapOvr>
    <a:masterClrMapping/>
  </p:clrMapOvr>
  <p:transition>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aoblený obdélník 3"/>
          <p:cNvSpPr/>
          <p:nvPr/>
        </p:nvSpPr>
        <p:spPr>
          <a:xfrm>
            <a:off x="0" y="620688"/>
            <a:ext cx="9144000" cy="1296144"/>
          </a:xfrm>
          <a:prstGeom prst="roundRect">
            <a:avLst/>
          </a:prstGeom>
          <a:solidFill>
            <a:schemeClr val="accent1">
              <a:lumMod val="60000"/>
              <a:lumOff val="40000"/>
            </a:schemeClr>
          </a:solidFill>
          <a:effectLst>
            <a:innerShdw blurRad="63500" dist="50800" dir="2700000">
              <a:prstClr val="black">
                <a:alpha val="50000"/>
              </a:prstClr>
            </a:innerShdw>
          </a:effectLst>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Základní metody výzkumu</a:t>
            </a:r>
            <a:endParaRPr lang="cs-CZ" sz="3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endParaRPr>
          </a:p>
        </p:txBody>
      </p:sp>
      <p:sp>
        <p:nvSpPr>
          <p:cNvPr id="11" name="Obdélník 10"/>
          <p:cNvSpPr/>
          <p:nvPr/>
        </p:nvSpPr>
        <p:spPr>
          <a:xfrm>
            <a:off x="0" y="6309320"/>
            <a:ext cx="9144000" cy="288032"/>
          </a:xfrm>
          <a:prstGeom prst="rect">
            <a:avLst/>
          </a:prstGeom>
          <a:solidFill>
            <a:schemeClr val="accent1">
              <a:lumMod val="60000"/>
              <a:lumOff val="40000"/>
            </a:schemeClr>
          </a:solidFill>
          <a:scene3d>
            <a:camera prst="orthographicFront"/>
            <a:lightRig rig="morning" dir="t"/>
          </a:scene3d>
          <a:sp3d prstMaterial="flat">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4341" name="TextovéPole 12"/>
          <p:cNvSpPr txBox="1">
            <a:spLocks noChangeArrowheads="1"/>
          </p:cNvSpPr>
          <p:nvPr/>
        </p:nvSpPr>
        <p:spPr bwMode="auto">
          <a:xfrm>
            <a:off x="5580063" y="6237288"/>
            <a:ext cx="3194050" cy="369887"/>
          </a:xfrm>
          <a:prstGeom prst="rect">
            <a:avLst/>
          </a:prstGeom>
          <a:noFill/>
          <a:ln w="9525">
            <a:noFill/>
            <a:miter lim="800000"/>
            <a:headEnd/>
            <a:tailEnd/>
          </a:ln>
        </p:spPr>
        <p:txBody>
          <a:bodyPr wrap="none">
            <a:spAutoFit/>
          </a:bodyPr>
          <a:lstStyle/>
          <a:p>
            <a:r>
              <a:rPr lang="cs-CZ">
                <a:latin typeface="Perpetua" pitchFamily="18" charset="0"/>
              </a:rPr>
              <a:t>Univerzita Jana Evangelisty Purkyně</a:t>
            </a:r>
          </a:p>
        </p:txBody>
      </p:sp>
      <p:sp>
        <p:nvSpPr>
          <p:cNvPr id="8" name="Obdélník 7">
            <a:hlinkClick r:id="rId2" action="ppaction://hlinksldjump"/>
          </p:cNvPr>
          <p:cNvSpPr/>
          <p:nvPr/>
        </p:nvSpPr>
        <p:spPr>
          <a:xfrm>
            <a:off x="1979712" y="2276872"/>
            <a:ext cx="1201419" cy="400110"/>
          </a:xfrm>
          <a:prstGeom prst="rect">
            <a:avLst/>
          </a:prstGeom>
        </p:spPr>
        <p:style>
          <a:lnRef idx="3">
            <a:schemeClr val="lt1"/>
          </a:lnRef>
          <a:fillRef idx="1">
            <a:schemeClr val="accent1"/>
          </a:fillRef>
          <a:effectRef idx="1">
            <a:schemeClr val="accent1"/>
          </a:effectRef>
          <a:fontRef idx="minor">
            <a:schemeClr val="lt1"/>
          </a:fontRef>
        </p:style>
        <p:txBody>
          <a:bodyPr wrap="none">
            <a:spAutoFit/>
          </a:bodyPr>
          <a:lstStyle/>
          <a:p>
            <a:r>
              <a:rPr lang="cs-CZ" sz="2000" dirty="0" smtClean="0"/>
              <a:t>Pozorování</a:t>
            </a:r>
          </a:p>
        </p:txBody>
      </p:sp>
      <p:sp>
        <p:nvSpPr>
          <p:cNvPr id="9" name="Obdélník 8">
            <a:hlinkClick r:id="rId3" action="ppaction://hlinksldjump"/>
          </p:cNvPr>
          <p:cNvSpPr/>
          <p:nvPr/>
        </p:nvSpPr>
        <p:spPr>
          <a:xfrm>
            <a:off x="1043608" y="2924944"/>
            <a:ext cx="1287853" cy="400110"/>
          </a:xfrm>
          <a:prstGeom prst="rect">
            <a:avLst/>
          </a:prstGeom>
        </p:spPr>
        <p:style>
          <a:lnRef idx="3">
            <a:schemeClr val="lt1"/>
          </a:lnRef>
          <a:fillRef idx="1">
            <a:schemeClr val="accent1"/>
          </a:fillRef>
          <a:effectRef idx="1">
            <a:schemeClr val="accent1"/>
          </a:effectRef>
          <a:fontRef idx="minor">
            <a:schemeClr val="lt1"/>
          </a:fontRef>
        </p:style>
        <p:txBody>
          <a:bodyPr wrap="none">
            <a:spAutoFit/>
          </a:bodyPr>
          <a:lstStyle/>
          <a:p>
            <a:r>
              <a:rPr lang="cs-CZ" sz="2000" dirty="0" smtClean="0"/>
              <a:t>Experiment</a:t>
            </a:r>
          </a:p>
        </p:txBody>
      </p:sp>
      <p:sp>
        <p:nvSpPr>
          <p:cNvPr id="10" name="TextovéPole 9">
            <a:hlinkClick r:id="rId4" action="ppaction://hlinksldjump"/>
          </p:cNvPr>
          <p:cNvSpPr txBox="1"/>
          <p:nvPr/>
        </p:nvSpPr>
        <p:spPr>
          <a:xfrm>
            <a:off x="1259632" y="3645024"/>
            <a:ext cx="1023037" cy="400110"/>
          </a:xfrm>
          <a:prstGeom prst="rect">
            <a:avLst/>
          </a:prstGeom>
        </p:spPr>
        <p:style>
          <a:lnRef idx="3">
            <a:schemeClr val="lt1"/>
          </a:lnRef>
          <a:fillRef idx="1">
            <a:schemeClr val="accent1"/>
          </a:fillRef>
          <a:effectRef idx="1">
            <a:schemeClr val="accent1"/>
          </a:effectRef>
          <a:fontRef idx="minor">
            <a:schemeClr val="lt1"/>
          </a:fontRef>
        </p:style>
        <p:txBody>
          <a:bodyPr wrap="none" rtlCol="0">
            <a:spAutoFit/>
          </a:bodyPr>
          <a:lstStyle/>
          <a:p>
            <a:r>
              <a:rPr lang="cs-CZ" sz="2000" dirty="0" smtClean="0"/>
              <a:t>Dotazník</a:t>
            </a:r>
          </a:p>
        </p:txBody>
      </p:sp>
      <p:sp>
        <p:nvSpPr>
          <p:cNvPr id="12" name="Obdélník 11">
            <a:hlinkClick r:id="rId5" action="ppaction://hlinksldjump"/>
          </p:cNvPr>
          <p:cNvSpPr/>
          <p:nvPr/>
        </p:nvSpPr>
        <p:spPr>
          <a:xfrm>
            <a:off x="1619672" y="4365104"/>
            <a:ext cx="1076000" cy="400110"/>
          </a:xfrm>
          <a:prstGeom prst="rect">
            <a:avLst/>
          </a:prstGeom>
        </p:spPr>
        <p:style>
          <a:lnRef idx="3">
            <a:schemeClr val="lt1"/>
          </a:lnRef>
          <a:fillRef idx="1">
            <a:schemeClr val="accent1"/>
          </a:fillRef>
          <a:effectRef idx="1">
            <a:schemeClr val="accent1"/>
          </a:effectRef>
          <a:fontRef idx="minor">
            <a:schemeClr val="lt1"/>
          </a:fontRef>
        </p:style>
        <p:txBody>
          <a:bodyPr wrap="none">
            <a:spAutoFit/>
          </a:bodyPr>
          <a:lstStyle/>
          <a:p>
            <a:r>
              <a:rPr lang="cs-CZ" sz="2000" dirty="0" smtClean="0"/>
              <a:t>Rozhovor</a:t>
            </a:r>
          </a:p>
        </p:txBody>
      </p:sp>
      <p:sp>
        <p:nvSpPr>
          <p:cNvPr id="13" name="Obdélník 12"/>
          <p:cNvSpPr/>
          <p:nvPr/>
        </p:nvSpPr>
        <p:spPr>
          <a:xfrm>
            <a:off x="3707904" y="1988840"/>
            <a:ext cx="987065" cy="400110"/>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r>
              <a:rPr lang="cs-CZ" sz="2000" dirty="0" smtClean="0"/>
              <a:t>Evaluace</a:t>
            </a:r>
          </a:p>
        </p:txBody>
      </p:sp>
      <p:sp>
        <p:nvSpPr>
          <p:cNvPr id="14" name="Obdélník 13">
            <a:hlinkClick r:id="rId6" action="ppaction://hlinksldjump"/>
          </p:cNvPr>
          <p:cNvSpPr/>
          <p:nvPr/>
        </p:nvSpPr>
        <p:spPr>
          <a:xfrm>
            <a:off x="5148064" y="2492896"/>
            <a:ext cx="1704697" cy="400110"/>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r>
              <a:rPr lang="cs-CZ" sz="2000" dirty="0" smtClean="0"/>
              <a:t>Případová studie</a:t>
            </a:r>
          </a:p>
        </p:txBody>
      </p:sp>
      <p:sp>
        <p:nvSpPr>
          <p:cNvPr id="15" name="Obdélník 14">
            <a:hlinkClick r:id="rId7" action="ppaction://hlinksldjump"/>
          </p:cNvPr>
          <p:cNvSpPr/>
          <p:nvPr/>
        </p:nvSpPr>
        <p:spPr>
          <a:xfrm>
            <a:off x="5652120" y="3356992"/>
            <a:ext cx="3457357" cy="400110"/>
          </a:xfrm>
          <a:prstGeom prst="rect">
            <a:avLst/>
          </a:prstGeom>
        </p:spPr>
        <p:style>
          <a:lnRef idx="3">
            <a:schemeClr val="lt1"/>
          </a:lnRef>
          <a:fillRef idx="1">
            <a:schemeClr val="accent1"/>
          </a:fillRef>
          <a:effectRef idx="1">
            <a:schemeClr val="accent1"/>
          </a:effectRef>
          <a:fontRef idx="minor">
            <a:schemeClr val="lt1"/>
          </a:fontRef>
        </p:style>
        <p:txBody>
          <a:bodyPr wrap="none">
            <a:spAutoFit/>
          </a:bodyPr>
          <a:lstStyle/>
          <a:p>
            <a:r>
              <a:rPr lang="cs-CZ" sz="2000" dirty="0" smtClean="0"/>
              <a:t>Analýza pedagogických dokumentů</a:t>
            </a:r>
          </a:p>
        </p:txBody>
      </p:sp>
      <p:sp>
        <p:nvSpPr>
          <p:cNvPr id="18" name="TextovéPole 17"/>
          <p:cNvSpPr txBox="1"/>
          <p:nvPr/>
        </p:nvSpPr>
        <p:spPr>
          <a:xfrm>
            <a:off x="4644008" y="5661248"/>
            <a:ext cx="4056431" cy="400110"/>
          </a:xfrm>
          <a:prstGeom prst="rect">
            <a:avLst/>
          </a:prstGeom>
        </p:spPr>
        <p:style>
          <a:lnRef idx="2">
            <a:schemeClr val="accent1"/>
          </a:lnRef>
          <a:fillRef idx="1">
            <a:schemeClr val="lt1"/>
          </a:fillRef>
          <a:effectRef idx="0">
            <a:schemeClr val="accent1"/>
          </a:effectRef>
          <a:fontRef idx="minor">
            <a:schemeClr val="dk1"/>
          </a:fontRef>
        </p:style>
        <p:txBody>
          <a:bodyPr wrap="none" rtlCol="0">
            <a:spAutoFit/>
          </a:bodyPr>
          <a:lstStyle/>
          <a:p>
            <a:r>
              <a:rPr lang="cs-CZ" sz="2000" dirty="0" smtClean="0"/>
              <a:t>Q-metodologie jako </a:t>
            </a:r>
            <a:r>
              <a:rPr lang="cs-CZ" sz="2000" dirty="0" err="1" smtClean="0"/>
              <a:t>autoevaluační</a:t>
            </a:r>
            <a:r>
              <a:rPr lang="cs-CZ" sz="2000" dirty="0" smtClean="0"/>
              <a:t> nástroj</a:t>
            </a:r>
            <a:endParaRPr lang="cs-CZ" sz="2000" dirty="0"/>
          </a:p>
        </p:txBody>
      </p:sp>
      <p:sp>
        <p:nvSpPr>
          <p:cNvPr id="19" name="TextovéPole 18"/>
          <p:cNvSpPr txBox="1"/>
          <p:nvPr/>
        </p:nvSpPr>
        <p:spPr>
          <a:xfrm>
            <a:off x="6228184" y="4725144"/>
            <a:ext cx="2274405" cy="400110"/>
          </a:xfrm>
          <a:prstGeom prst="rect">
            <a:avLst/>
          </a:prstGeom>
        </p:spPr>
        <p:style>
          <a:lnRef idx="2">
            <a:schemeClr val="accent1"/>
          </a:lnRef>
          <a:fillRef idx="1">
            <a:schemeClr val="lt1"/>
          </a:fillRef>
          <a:effectRef idx="0">
            <a:schemeClr val="accent1"/>
          </a:effectRef>
          <a:fontRef idx="minor">
            <a:schemeClr val="dk1"/>
          </a:fontRef>
        </p:style>
        <p:txBody>
          <a:bodyPr wrap="none" rtlCol="0">
            <a:spAutoFit/>
          </a:bodyPr>
          <a:lstStyle/>
          <a:p>
            <a:r>
              <a:rPr lang="cs-CZ" sz="2000" dirty="0" smtClean="0"/>
              <a:t>Sémantický diferenciál</a:t>
            </a:r>
            <a:endParaRPr lang="cs-CZ" sz="2000" dirty="0"/>
          </a:p>
        </p:txBody>
      </p:sp>
      <p:sp>
        <p:nvSpPr>
          <p:cNvPr id="21" name="Slunce 20"/>
          <p:cNvSpPr/>
          <p:nvPr/>
        </p:nvSpPr>
        <p:spPr>
          <a:xfrm>
            <a:off x="2915816" y="2708920"/>
            <a:ext cx="2664296" cy="2304256"/>
          </a:xfrm>
          <a:prstGeom prst="su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0" name="Obdélník 19">
            <a:hlinkClick r:id="rId8" action="ppaction://hlinksldjump"/>
          </p:cNvPr>
          <p:cNvSpPr/>
          <p:nvPr/>
        </p:nvSpPr>
        <p:spPr>
          <a:xfrm>
            <a:off x="6660232" y="4005064"/>
            <a:ext cx="1201419" cy="400110"/>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r>
              <a:rPr lang="cs-CZ" sz="2000" dirty="0" smtClean="0"/>
              <a:t>Pozorování</a:t>
            </a:r>
          </a:p>
        </p:txBody>
      </p:sp>
      <p:sp>
        <p:nvSpPr>
          <p:cNvPr id="22" name="TextovéPole 21"/>
          <p:cNvSpPr txBox="1"/>
          <p:nvPr/>
        </p:nvSpPr>
        <p:spPr>
          <a:xfrm>
            <a:off x="395536" y="4941168"/>
            <a:ext cx="2125069" cy="400110"/>
          </a:xfrm>
          <a:prstGeom prst="rect">
            <a:avLst/>
          </a:prstGeom>
        </p:spPr>
        <p:style>
          <a:lnRef idx="2">
            <a:schemeClr val="accent1"/>
          </a:lnRef>
          <a:fillRef idx="1">
            <a:schemeClr val="lt1"/>
          </a:fillRef>
          <a:effectRef idx="0">
            <a:schemeClr val="accent1"/>
          </a:effectRef>
          <a:fontRef idx="minor">
            <a:schemeClr val="dk1"/>
          </a:fontRef>
        </p:style>
        <p:txBody>
          <a:bodyPr wrap="none" rtlCol="0">
            <a:spAutoFit/>
          </a:bodyPr>
          <a:lstStyle/>
          <a:p>
            <a:r>
              <a:rPr lang="cs-CZ" sz="2000" dirty="0" smtClean="0"/>
              <a:t>Kvalitativní rozhovor</a:t>
            </a:r>
            <a:endParaRPr lang="cs-CZ" sz="2000" dirty="0"/>
          </a:p>
        </p:txBody>
      </p:sp>
      <p:sp>
        <p:nvSpPr>
          <p:cNvPr id="23" name="TextovéPole 22"/>
          <p:cNvSpPr txBox="1"/>
          <p:nvPr/>
        </p:nvSpPr>
        <p:spPr>
          <a:xfrm>
            <a:off x="2555776" y="5157192"/>
            <a:ext cx="2267352" cy="400110"/>
          </a:xfrm>
          <a:prstGeom prst="rect">
            <a:avLst/>
          </a:prstGeom>
        </p:spPr>
        <p:style>
          <a:lnRef idx="2">
            <a:schemeClr val="accent1"/>
          </a:lnRef>
          <a:fillRef idx="1">
            <a:schemeClr val="lt1"/>
          </a:fillRef>
          <a:effectRef idx="0">
            <a:schemeClr val="accent1"/>
          </a:effectRef>
          <a:fontRef idx="minor">
            <a:schemeClr val="dk1"/>
          </a:fontRef>
        </p:style>
        <p:txBody>
          <a:bodyPr wrap="none" rtlCol="0">
            <a:spAutoFit/>
          </a:bodyPr>
          <a:lstStyle/>
          <a:p>
            <a:r>
              <a:rPr lang="cs-CZ" sz="2000" dirty="0" smtClean="0"/>
              <a:t>Organizace a kódování</a:t>
            </a:r>
            <a:endParaRPr lang="cs-CZ" sz="2000" dirty="0"/>
          </a:p>
        </p:txBody>
      </p:sp>
      <p:sp>
        <p:nvSpPr>
          <p:cNvPr id="24" name="TextovéPole 23"/>
          <p:cNvSpPr txBox="1"/>
          <p:nvPr/>
        </p:nvSpPr>
        <p:spPr>
          <a:xfrm>
            <a:off x="251520" y="5733256"/>
            <a:ext cx="2871940" cy="400110"/>
          </a:xfrm>
          <a:prstGeom prst="rect">
            <a:avLst/>
          </a:prstGeom>
        </p:spPr>
        <p:style>
          <a:lnRef idx="2">
            <a:schemeClr val="accent1"/>
          </a:lnRef>
          <a:fillRef idx="1">
            <a:schemeClr val="lt1"/>
          </a:fillRef>
          <a:effectRef idx="0">
            <a:schemeClr val="accent1"/>
          </a:effectRef>
          <a:fontRef idx="minor">
            <a:schemeClr val="dk1"/>
          </a:fontRef>
        </p:style>
        <p:txBody>
          <a:bodyPr wrap="none" rtlCol="0">
            <a:spAutoFit/>
          </a:bodyPr>
          <a:lstStyle/>
          <a:p>
            <a:r>
              <a:rPr lang="cs-CZ" altLang="cs-CZ" sz="2000" dirty="0" smtClean="0">
                <a:solidFill>
                  <a:schemeClr val="dk1"/>
                </a:solidFill>
                <a:latin typeface="+mn-lt"/>
                <a:cs typeface="+mn-cs"/>
              </a:rPr>
              <a:t>Etnografický terénní výzkum</a:t>
            </a:r>
            <a:endParaRPr lang="cs-CZ" sz="2000" dirty="0" smtClean="0">
              <a:solidFill>
                <a:schemeClr val="dk1"/>
              </a:solidFill>
              <a:latin typeface="+mn-lt"/>
              <a:cs typeface="+mn-cs"/>
            </a:endParaRPr>
          </a:p>
        </p:txBody>
      </p:sp>
      <p:sp>
        <p:nvSpPr>
          <p:cNvPr id="25" name="TextovéPole 12"/>
          <p:cNvSpPr txBox="1">
            <a:spLocks noChangeArrowheads="1"/>
          </p:cNvSpPr>
          <p:nvPr/>
        </p:nvSpPr>
        <p:spPr bwMode="auto">
          <a:xfrm>
            <a:off x="179512" y="6268392"/>
            <a:ext cx="2574166" cy="369332"/>
          </a:xfrm>
          <a:prstGeom prst="rect">
            <a:avLst/>
          </a:prstGeom>
          <a:noFill/>
          <a:ln w="9525">
            <a:noFill/>
            <a:miter lim="800000"/>
            <a:headEnd/>
            <a:tailEnd/>
          </a:ln>
        </p:spPr>
        <p:txBody>
          <a:bodyPr wrap="none">
            <a:spAutoFit/>
          </a:bodyPr>
          <a:lstStyle/>
          <a:p>
            <a:r>
              <a:rPr lang="cs-CZ" dirty="0" smtClean="0">
                <a:latin typeface="Perpetua" pitchFamily="18" charset="0"/>
              </a:rPr>
              <a:t>Mgr. Vlastimil Chytrý, Ph.D.</a:t>
            </a:r>
            <a:endParaRPr lang="cs-CZ" dirty="0">
              <a:latin typeface="Perpetua" pitchFamily="18" charset="0"/>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fade">
                                      <p:cBhvr>
                                        <p:cTn id="14" dur="1000"/>
                                        <p:tgtEl>
                                          <p:spTgt spid="9"/>
                                        </p:tgtEl>
                                      </p:cBhvr>
                                    </p:animEffect>
                                    <p:anim calcmode="lin" valueType="num">
                                      <p:cBhvr>
                                        <p:cTn id="15" dur="1000" fill="hold"/>
                                        <p:tgtEl>
                                          <p:spTgt spid="9"/>
                                        </p:tgtEl>
                                        <p:attrNameLst>
                                          <p:attrName>ppt_x</p:attrName>
                                        </p:attrNameLst>
                                      </p:cBhvr>
                                      <p:tavLst>
                                        <p:tav tm="0">
                                          <p:val>
                                            <p:strVal val="#ppt_x"/>
                                          </p:val>
                                        </p:tav>
                                        <p:tav tm="100000">
                                          <p:val>
                                            <p:strVal val="#ppt_x"/>
                                          </p:val>
                                        </p:tav>
                                      </p:tavLst>
                                    </p:anim>
                                    <p:anim calcmode="lin" valueType="num">
                                      <p:cBhvr>
                                        <p:cTn id="16"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fade">
                                      <p:cBhvr>
                                        <p:cTn id="21" dur="1000"/>
                                        <p:tgtEl>
                                          <p:spTgt spid="10"/>
                                        </p:tgtEl>
                                      </p:cBhvr>
                                    </p:animEffect>
                                    <p:anim calcmode="lin" valueType="num">
                                      <p:cBhvr>
                                        <p:cTn id="22" dur="1000" fill="hold"/>
                                        <p:tgtEl>
                                          <p:spTgt spid="10"/>
                                        </p:tgtEl>
                                        <p:attrNameLst>
                                          <p:attrName>ppt_x</p:attrName>
                                        </p:attrNameLst>
                                      </p:cBhvr>
                                      <p:tavLst>
                                        <p:tav tm="0">
                                          <p:val>
                                            <p:strVal val="#ppt_x"/>
                                          </p:val>
                                        </p:tav>
                                        <p:tav tm="100000">
                                          <p:val>
                                            <p:strVal val="#ppt_x"/>
                                          </p:val>
                                        </p:tav>
                                      </p:tavLst>
                                    </p:anim>
                                    <p:anim calcmode="lin" valueType="num">
                                      <p:cBhvr>
                                        <p:cTn id="23"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fade">
                                      <p:cBhvr>
                                        <p:cTn id="28" dur="1000"/>
                                        <p:tgtEl>
                                          <p:spTgt spid="12"/>
                                        </p:tgtEl>
                                      </p:cBhvr>
                                    </p:animEffect>
                                    <p:anim calcmode="lin" valueType="num">
                                      <p:cBhvr>
                                        <p:cTn id="29" dur="1000" fill="hold"/>
                                        <p:tgtEl>
                                          <p:spTgt spid="12"/>
                                        </p:tgtEl>
                                        <p:attrNameLst>
                                          <p:attrName>ppt_x</p:attrName>
                                        </p:attrNameLst>
                                      </p:cBhvr>
                                      <p:tavLst>
                                        <p:tav tm="0">
                                          <p:val>
                                            <p:strVal val="#ppt_x"/>
                                          </p:val>
                                        </p:tav>
                                        <p:tav tm="100000">
                                          <p:val>
                                            <p:strVal val="#ppt_x"/>
                                          </p:val>
                                        </p:tav>
                                      </p:tavLst>
                                    </p:anim>
                                    <p:anim calcmode="lin" valueType="num">
                                      <p:cBhvr>
                                        <p:cTn id="30"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8"/>
                                        </p:tgtEl>
                                        <p:attrNameLst>
                                          <p:attrName>style.visibility</p:attrName>
                                        </p:attrNameLst>
                                      </p:cBhvr>
                                      <p:to>
                                        <p:strVal val="visible"/>
                                      </p:to>
                                    </p:set>
                                    <p:animEffect transition="in" filter="fade">
                                      <p:cBhvr>
                                        <p:cTn id="35" dur="1000"/>
                                        <p:tgtEl>
                                          <p:spTgt spid="18"/>
                                        </p:tgtEl>
                                      </p:cBhvr>
                                    </p:animEffect>
                                    <p:anim calcmode="lin" valueType="num">
                                      <p:cBhvr>
                                        <p:cTn id="36" dur="1000" fill="hold"/>
                                        <p:tgtEl>
                                          <p:spTgt spid="18"/>
                                        </p:tgtEl>
                                        <p:attrNameLst>
                                          <p:attrName>ppt_x</p:attrName>
                                        </p:attrNameLst>
                                      </p:cBhvr>
                                      <p:tavLst>
                                        <p:tav tm="0">
                                          <p:val>
                                            <p:strVal val="#ppt_x"/>
                                          </p:val>
                                        </p:tav>
                                        <p:tav tm="100000">
                                          <p:val>
                                            <p:strVal val="#ppt_x"/>
                                          </p:val>
                                        </p:tav>
                                      </p:tavLst>
                                    </p:anim>
                                    <p:anim calcmode="lin" valueType="num">
                                      <p:cBhvr>
                                        <p:cTn id="37"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9"/>
                                        </p:tgtEl>
                                        <p:attrNameLst>
                                          <p:attrName>style.visibility</p:attrName>
                                        </p:attrNameLst>
                                      </p:cBhvr>
                                      <p:to>
                                        <p:strVal val="visible"/>
                                      </p:to>
                                    </p:set>
                                    <p:animEffect transition="in" filter="fade">
                                      <p:cBhvr>
                                        <p:cTn id="42" dur="1000"/>
                                        <p:tgtEl>
                                          <p:spTgt spid="19"/>
                                        </p:tgtEl>
                                      </p:cBhvr>
                                    </p:animEffect>
                                    <p:anim calcmode="lin" valueType="num">
                                      <p:cBhvr>
                                        <p:cTn id="43" dur="1000" fill="hold"/>
                                        <p:tgtEl>
                                          <p:spTgt spid="19"/>
                                        </p:tgtEl>
                                        <p:attrNameLst>
                                          <p:attrName>ppt_x</p:attrName>
                                        </p:attrNameLst>
                                      </p:cBhvr>
                                      <p:tavLst>
                                        <p:tav tm="0">
                                          <p:val>
                                            <p:strVal val="#ppt_x"/>
                                          </p:val>
                                        </p:tav>
                                        <p:tav tm="100000">
                                          <p:val>
                                            <p:strVal val="#ppt_x"/>
                                          </p:val>
                                        </p:tav>
                                      </p:tavLst>
                                    </p:anim>
                                    <p:anim calcmode="lin" valueType="num">
                                      <p:cBhvr>
                                        <p:cTn id="44"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15"/>
                                        </p:tgtEl>
                                        <p:attrNameLst>
                                          <p:attrName>style.visibility</p:attrName>
                                        </p:attrNameLst>
                                      </p:cBhvr>
                                      <p:to>
                                        <p:strVal val="visible"/>
                                      </p:to>
                                    </p:set>
                                    <p:animEffect transition="in" filter="fade">
                                      <p:cBhvr>
                                        <p:cTn id="49" dur="1000"/>
                                        <p:tgtEl>
                                          <p:spTgt spid="15"/>
                                        </p:tgtEl>
                                      </p:cBhvr>
                                    </p:animEffect>
                                    <p:anim calcmode="lin" valueType="num">
                                      <p:cBhvr>
                                        <p:cTn id="50" dur="1000" fill="hold"/>
                                        <p:tgtEl>
                                          <p:spTgt spid="15"/>
                                        </p:tgtEl>
                                        <p:attrNameLst>
                                          <p:attrName>ppt_x</p:attrName>
                                        </p:attrNameLst>
                                      </p:cBhvr>
                                      <p:tavLst>
                                        <p:tav tm="0">
                                          <p:val>
                                            <p:strVal val="#ppt_x"/>
                                          </p:val>
                                        </p:tav>
                                        <p:tav tm="100000">
                                          <p:val>
                                            <p:strVal val="#ppt_x"/>
                                          </p:val>
                                        </p:tav>
                                      </p:tavLst>
                                    </p:anim>
                                    <p:anim calcmode="lin" valueType="num">
                                      <p:cBhvr>
                                        <p:cTn id="51"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14"/>
                                        </p:tgtEl>
                                        <p:attrNameLst>
                                          <p:attrName>style.visibility</p:attrName>
                                        </p:attrNameLst>
                                      </p:cBhvr>
                                      <p:to>
                                        <p:strVal val="visible"/>
                                      </p:to>
                                    </p:set>
                                    <p:animEffect transition="in" filter="fade">
                                      <p:cBhvr>
                                        <p:cTn id="56" dur="1000"/>
                                        <p:tgtEl>
                                          <p:spTgt spid="14"/>
                                        </p:tgtEl>
                                      </p:cBhvr>
                                    </p:animEffect>
                                    <p:anim calcmode="lin" valueType="num">
                                      <p:cBhvr>
                                        <p:cTn id="57" dur="1000" fill="hold"/>
                                        <p:tgtEl>
                                          <p:spTgt spid="14"/>
                                        </p:tgtEl>
                                        <p:attrNameLst>
                                          <p:attrName>ppt_x</p:attrName>
                                        </p:attrNameLst>
                                      </p:cBhvr>
                                      <p:tavLst>
                                        <p:tav tm="0">
                                          <p:val>
                                            <p:strVal val="#ppt_x"/>
                                          </p:val>
                                        </p:tav>
                                        <p:tav tm="100000">
                                          <p:val>
                                            <p:strVal val="#ppt_x"/>
                                          </p:val>
                                        </p:tav>
                                      </p:tavLst>
                                    </p:anim>
                                    <p:anim calcmode="lin" valueType="num">
                                      <p:cBhvr>
                                        <p:cTn id="58"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13"/>
                                        </p:tgtEl>
                                        <p:attrNameLst>
                                          <p:attrName>style.visibility</p:attrName>
                                        </p:attrNameLst>
                                      </p:cBhvr>
                                      <p:to>
                                        <p:strVal val="visible"/>
                                      </p:to>
                                    </p:set>
                                    <p:animEffect transition="in" filter="fade">
                                      <p:cBhvr>
                                        <p:cTn id="63" dur="1000"/>
                                        <p:tgtEl>
                                          <p:spTgt spid="13"/>
                                        </p:tgtEl>
                                      </p:cBhvr>
                                    </p:animEffect>
                                    <p:anim calcmode="lin" valueType="num">
                                      <p:cBhvr>
                                        <p:cTn id="64" dur="1000" fill="hold"/>
                                        <p:tgtEl>
                                          <p:spTgt spid="13"/>
                                        </p:tgtEl>
                                        <p:attrNameLst>
                                          <p:attrName>ppt_x</p:attrName>
                                        </p:attrNameLst>
                                      </p:cBhvr>
                                      <p:tavLst>
                                        <p:tav tm="0">
                                          <p:val>
                                            <p:strVal val="#ppt_x"/>
                                          </p:val>
                                        </p:tav>
                                        <p:tav tm="100000">
                                          <p:val>
                                            <p:strVal val="#ppt_x"/>
                                          </p:val>
                                        </p:tav>
                                      </p:tavLst>
                                    </p:anim>
                                    <p:anim calcmode="lin" valueType="num">
                                      <p:cBhvr>
                                        <p:cTn id="65"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20"/>
                                        </p:tgtEl>
                                        <p:attrNameLst>
                                          <p:attrName>style.visibility</p:attrName>
                                        </p:attrNameLst>
                                      </p:cBhvr>
                                      <p:to>
                                        <p:strVal val="visible"/>
                                      </p:to>
                                    </p:set>
                                    <p:animEffect transition="in" filter="fade">
                                      <p:cBhvr>
                                        <p:cTn id="70" dur="1000"/>
                                        <p:tgtEl>
                                          <p:spTgt spid="20"/>
                                        </p:tgtEl>
                                      </p:cBhvr>
                                    </p:animEffect>
                                    <p:anim calcmode="lin" valueType="num">
                                      <p:cBhvr>
                                        <p:cTn id="71" dur="1000" fill="hold"/>
                                        <p:tgtEl>
                                          <p:spTgt spid="20"/>
                                        </p:tgtEl>
                                        <p:attrNameLst>
                                          <p:attrName>ppt_x</p:attrName>
                                        </p:attrNameLst>
                                      </p:cBhvr>
                                      <p:tavLst>
                                        <p:tav tm="0">
                                          <p:val>
                                            <p:strVal val="#ppt_x"/>
                                          </p:val>
                                        </p:tav>
                                        <p:tav tm="100000">
                                          <p:val>
                                            <p:strVal val="#ppt_x"/>
                                          </p:val>
                                        </p:tav>
                                      </p:tavLst>
                                    </p:anim>
                                    <p:anim calcmode="lin" valueType="num">
                                      <p:cBhvr>
                                        <p:cTn id="72"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22"/>
                                        </p:tgtEl>
                                        <p:attrNameLst>
                                          <p:attrName>style.visibility</p:attrName>
                                        </p:attrNameLst>
                                      </p:cBhvr>
                                      <p:to>
                                        <p:strVal val="visible"/>
                                      </p:to>
                                    </p:set>
                                    <p:animEffect transition="in" filter="fade">
                                      <p:cBhvr>
                                        <p:cTn id="77" dur="1000"/>
                                        <p:tgtEl>
                                          <p:spTgt spid="22"/>
                                        </p:tgtEl>
                                      </p:cBhvr>
                                    </p:animEffect>
                                    <p:anim calcmode="lin" valueType="num">
                                      <p:cBhvr>
                                        <p:cTn id="78" dur="1000" fill="hold"/>
                                        <p:tgtEl>
                                          <p:spTgt spid="22"/>
                                        </p:tgtEl>
                                        <p:attrNameLst>
                                          <p:attrName>ppt_x</p:attrName>
                                        </p:attrNameLst>
                                      </p:cBhvr>
                                      <p:tavLst>
                                        <p:tav tm="0">
                                          <p:val>
                                            <p:strVal val="#ppt_x"/>
                                          </p:val>
                                        </p:tav>
                                        <p:tav tm="100000">
                                          <p:val>
                                            <p:strVal val="#ppt_x"/>
                                          </p:val>
                                        </p:tav>
                                      </p:tavLst>
                                    </p:anim>
                                    <p:anim calcmode="lin" valueType="num">
                                      <p:cBhvr>
                                        <p:cTn id="79"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grpId="0" nodeType="clickEffect">
                                  <p:stCondLst>
                                    <p:cond delay="0"/>
                                  </p:stCondLst>
                                  <p:childTnLst>
                                    <p:set>
                                      <p:cBhvr>
                                        <p:cTn id="83" dur="1" fill="hold">
                                          <p:stCondLst>
                                            <p:cond delay="0"/>
                                          </p:stCondLst>
                                        </p:cTn>
                                        <p:tgtEl>
                                          <p:spTgt spid="23"/>
                                        </p:tgtEl>
                                        <p:attrNameLst>
                                          <p:attrName>style.visibility</p:attrName>
                                        </p:attrNameLst>
                                      </p:cBhvr>
                                      <p:to>
                                        <p:strVal val="visible"/>
                                      </p:to>
                                    </p:set>
                                    <p:animEffect transition="in" filter="fade">
                                      <p:cBhvr>
                                        <p:cTn id="84" dur="1000"/>
                                        <p:tgtEl>
                                          <p:spTgt spid="23"/>
                                        </p:tgtEl>
                                      </p:cBhvr>
                                    </p:animEffect>
                                    <p:anim calcmode="lin" valueType="num">
                                      <p:cBhvr>
                                        <p:cTn id="85" dur="1000" fill="hold"/>
                                        <p:tgtEl>
                                          <p:spTgt spid="23"/>
                                        </p:tgtEl>
                                        <p:attrNameLst>
                                          <p:attrName>ppt_x</p:attrName>
                                        </p:attrNameLst>
                                      </p:cBhvr>
                                      <p:tavLst>
                                        <p:tav tm="0">
                                          <p:val>
                                            <p:strVal val="#ppt_x"/>
                                          </p:val>
                                        </p:tav>
                                        <p:tav tm="100000">
                                          <p:val>
                                            <p:strVal val="#ppt_x"/>
                                          </p:val>
                                        </p:tav>
                                      </p:tavLst>
                                    </p:anim>
                                    <p:anim calcmode="lin" valueType="num">
                                      <p:cBhvr>
                                        <p:cTn id="86"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24"/>
                                        </p:tgtEl>
                                        <p:attrNameLst>
                                          <p:attrName>style.visibility</p:attrName>
                                        </p:attrNameLst>
                                      </p:cBhvr>
                                      <p:to>
                                        <p:strVal val="visible"/>
                                      </p:to>
                                    </p:set>
                                    <p:anim calcmode="lin" valueType="num">
                                      <p:cBhvr additive="base">
                                        <p:cTn id="91" dur="500" fill="hold"/>
                                        <p:tgtEl>
                                          <p:spTgt spid="24"/>
                                        </p:tgtEl>
                                        <p:attrNameLst>
                                          <p:attrName>ppt_x</p:attrName>
                                        </p:attrNameLst>
                                      </p:cBhvr>
                                      <p:tavLst>
                                        <p:tav tm="0">
                                          <p:val>
                                            <p:strVal val="#ppt_x"/>
                                          </p:val>
                                        </p:tav>
                                        <p:tav tm="100000">
                                          <p:val>
                                            <p:strVal val="#ppt_x"/>
                                          </p:val>
                                        </p:tav>
                                      </p:tavLst>
                                    </p:anim>
                                    <p:anim calcmode="lin" valueType="num">
                                      <p:cBhvr additive="base">
                                        <p:cTn id="92"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2" grpId="0" animBg="1"/>
      <p:bldP spid="13" grpId="0" animBg="1"/>
      <p:bldP spid="14" grpId="0" animBg="1"/>
      <p:bldP spid="15" grpId="0" animBg="1"/>
      <p:bldP spid="18" grpId="0" animBg="1"/>
      <p:bldP spid="19" grpId="0" animBg="1"/>
      <p:bldP spid="20" grpId="0" animBg="1"/>
      <p:bldP spid="22" grpId="0" animBg="1"/>
      <p:bldP spid="23" grpId="0" animBg="1"/>
      <p:bldP spid="24"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Jmění">
  <a:themeElements>
    <a:clrScheme name="Jmění">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Jmění">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Jmění">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718</TotalTime>
  <Words>2819</Words>
  <Application>Microsoft Office PowerPoint</Application>
  <PresentationFormat>Předvádění na obrazovce (4:3)</PresentationFormat>
  <Paragraphs>498</Paragraphs>
  <Slides>44</Slides>
  <Notes>0</Notes>
  <HiddenSlides>0</HiddenSlides>
  <MMClips>0</MMClips>
  <ScaleCrop>false</ScaleCrop>
  <HeadingPairs>
    <vt:vector size="4" baseType="variant">
      <vt:variant>
        <vt:lpstr>Motiv</vt:lpstr>
      </vt:variant>
      <vt:variant>
        <vt:i4>1</vt:i4>
      </vt:variant>
      <vt:variant>
        <vt:lpstr>Nadpisy snímků</vt:lpstr>
      </vt:variant>
      <vt:variant>
        <vt:i4>44</vt:i4>
      </vt:variant>
    </vt:vector>
  </HeadingPairs>
  <TitlesOfParts>
    <vt:vector size="45" baseType="lpstr">
      <vt:lpstr>Jmění</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Chytrý</dc:creator>
  <cp:lastModifiedBy>chytryv</cp:lastModifiedBy>
  <cp:revision>78</cp:revision>
  <dcterms:created xsi:type="dcterms:W3CDTF">2012-10-02T13:48:24Z</dcterms:created>
  <dcterms:modified xsi:type="dcterms:W3CDTF">2017-10-27T09:24:29Z</dcterms:modified>
</cp:coreProperties>
</file>