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57" r:id="rId4"/>
    <p:sldId id="262" r:id="rId5"/>
    <p:sldId id="258" r:id="rId6"/>
    <p:sldId id="259" r:id="rId7"/>
    <p:sldId id="260" r:id="rId8"/>
    <p:sldId id="268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79" autoAdjust="0"/>
    <p:restoredTop sz="94660"/>
  </p:normalViewPr>
  <p:slideViewPr>
    <p:cSldViewPr snapToGrid="0">
      <p:cViewPr varScale="1">
        <p:scale>
          <a:sx n="68" d="100"/>
          <a:sy n="68" d="100"/>
        </p:scale>
        <p:origin x="9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EFAF7-C7D8-474C-B73A-1F6093213944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7D6D1-9ACD-46F8-9A1A-15FF21F4C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95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D6D1-9ACD-46F8-9A1A-15FF21F4CB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9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310-E644-43AA-ADDD-7DC647F5B867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7B79-FCB6-4039-9F58-966B62A1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4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310-E644-43AA-ADDD-7DC647F5B867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7B79-FCB6-4039-9F58-966B62A1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7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310-E644-43AA-ADDD-7DC647F5B867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7B79-FCB6-4039-9F58-966B62A1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2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310-E644-43AA-ADDD-7DC647F5B867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7B79-FCB6-4039-9F58-966B62A1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310-E644-43AA-ADDD-7DC647F5B867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7B79-FCB6-4039-9F58-966B62A1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310-E644-43AA-ADDD-7DC647F5B867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7B79-FCB6-4039-9F58-966B62A1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3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310-E644-43AA-ADDD-7DC647F5B867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7B79-FCB6-4039-9F58-966B62A1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3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310-E644-43AA-ADDD-7DC647F5B867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7B79-FCB6-4039-9F58-966B62A1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5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310-E644-43AA-ADDD-7DC647F5B867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7B79-FCB6-4039-9F58-966B62A1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2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310-E644-43AA-ADDD-7DC647F5B867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7B79-FCB6-4039-9F58-966B62A1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2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C310-E644-43AA-ADDD-7DC647F5B867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7B79-FCB6-4039-9F58-966B62A1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6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1C310-E644-43AA-ADDD-7DC647F5B867}" type="datetimeFigureOut">
              <a:rPr lang="en-US" smtClean="0"/>
              <a:t>3/29/2017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17B79-FCB6-4039-9F58-966B62A12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1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Designy výzkumu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08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Zakotvená teorie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Uplatnění v případě že zkoumám něco na co ještě teorie neexistuje</a:t>
            </a:r>
          </a:p>
          <a:p>
            <a:r>
              <a:rPr lang="cs-CZ" dirty="0"/>
              <a:t>Generuje teorii (spíše pracovní model teorie) na základě dat</a:t>
            </a:r>
          </a:p>
          <a:p>
            <a:r>
              <a:rPr lang="cs-CZ" dirty="0"/>
              <a:t>Metody sběru dat (pozorování, rozhovory, obsahová analýza dokumentů)</a:t>
            </a:r>
          </a:p>
          <a:p>
            <a:r>
              <a:rPr lang="cs-CZ" dirty="0"/>
              <a:t>Několik systémů kódování (hledání kategorií, opakujících se konceptů atd.)</a:t>
            </a:r>
          </a:p>
          <a:p>
            <a:r>
              <a:rPr lang="cs-CZ" dirty="0"/>
              <a:t>Výběr vzorku založený na teorii (častá chyba je, že se považuje za účelový)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274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516" y="618979"/>
            <a:ext cx="9045154" cy="571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181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Fixní vs. Flexibilní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Generalizace</a:t>
            </a:r>
          </a:p>
          <a:p>
            <a:r>
              <a:rPr lang="cs-CZ" dirty="0"/>
              <a:t>Tvorba teorií a hypotéz</a:t>
            </a:r>
          </a:p>
          <a:p>
            <a:r>
              <a:rPr lang="cs-CZ" dirty="0"/>
              <a:t>Hlubší porozumění určitému jevu</a:t>
            </a:r>
          </a:p>
          <a:p>
            <a:r>
              <a:rPr lang="cs-CZ" dirty="0" err="1"/>
              <a:t>Exlorace</a:t>
            </a:r>
            <a:r>
              <a:rPr lang="cs-CZ" dirty="0"/>
              <a:t> nepoznaného</a:t>
            </a:r>
          </a:p>
          <a:p>
            <a:r>
              <a:rPr lang="cs-CZ" dirty="0"/>
              <a:t>Deskripce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86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otázky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 validita a reliabilita?</a:t>
            </a:r>
          </a:p>
          <a:p>
            <a:r>
              <a:rPr lang="cs-CZ" dirty="0"/>
              <a:t>Indukce vs. dedukce</a:t>
            </a:r>
          </a:p>
          <a:p>
            <a:r>
              <a:rPr lang="cs-CZ" dirty="0"/>
              <a:t>Co to je případová studie, co to je experiment?</a:t>
            </a:r>
          </a:p>
          <a:p>
            <a:r>
              <a:rPr lang="cs-CZ" dirty="0"/>
              <a:t>Jaký je rozdíl mezi kvalitativním a kvantitativním výzkumem?</a:t>
            </a:r>
          </a:p>
          <a:p>
            <a:r>
              <a:rPr lang="cs-CZ" dirty="0"/>
              <a:t>Kdo už má výzkumnou otázku?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347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účel designu?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4566"/>
            <a:ext cx="10515600" cy="481239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Jak využít stávající prostředky, pro dosažení našich cílů.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998806" y="2827601"/>
            <a:ext cx="3066757" cy="1716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CÍLE</a:t>
            </a:r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8185053" y="2813537"/>
            <a:ext cx="3066757" cy="1716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VÝSLEDKY</a:t>
            </a:r>
            <a:endParaRPr lang="en-US" dirty="0"/>
          </a:p>
        </p:txBody>
      </p:sp>
      <p:sp>
        <p:nvSpPr>
          <p:cNvPr id="6" name="Ovál 5"/>
          <p:cNvSpPr/>
          <p:nvPr/>
        </p:nvSpPr>
        <p:spPr>
          <a:xfrm>
            <a:off x="4880317" y="2644722"/>
            <a:ext cx="2489982" cy="20538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PROSTŘEDKY</a:t>
            </a:r>
            <a:endParaRPr lang="en-US" dirty="0"/>
          </a:p>
        </p:txBody>
      </p:sp>
      <p:sp>
        <p:nvSpPr>
          <p:cNvPr id="7" name="Šipka: doprava 6"/>
          <p:cNvSpPr/>
          <p:nvPr/>
        </p:nvSpPr>
        <p:spPr>
          <a:xfrm>
            <a:off x="4149969" y="3305902"/>
            <a:ext cx="645942" cy="7315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Šipka: doprava 7"/>
          <p:cNvSpPr/>
          <p:nvPr/>
        </p:nvSpPr>
        <p:spPr>
          <a:xfrm>
            <a:off x="7461739" y="3305902"/>
            <a:ext cx="645942" cy="7315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61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Různé úrovně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Téma</a:t>
            </a:r>
          </a:p>
          <a:p>
            <a:r>
              <a:rPr lang="cs-CZ" dirty="0"/>
              <a:t>Žánr (deskripce, predikce atd.)</a:t>
            </a:r>
          </a:p>
          <a:p>
            <a:r>
              <a:rPr lang="cs-CZ" dirty="0"/>
              <a:t>Design</a:t>
            </a:r>
          </a:p>
          <a:p>
            <a:pPr lvl="1"/>
            <a:r>
              <a:rPr lang="cs-CZ" dirty="0"/>
              <a:t>Strategická úroveň (kvalitativně vs. kvantitativně, fixní vs. flexibilní)</a:t>
            </a:r>
          </a:p>
          <a:p>
            <a:pPr lvl="2"/>
            <a:r>
              <a:rPr lang="cs-CZ" dirty="0"/>
              <a:t>Experiment, statistický průzkum, případová studie, etnografie atd.</a:t>
            </a:r>
          </a:p>
          <a:p>
            <a:pPr lvl="1"/>
            <a:r>
              <a:rPr lang="cs-CZ" dirty="0"/>
              <a:t>Taktická úroveň (kdy co a jak budu pozorovat, koho se budu ptát?)</a:t>
            </a:r>
          </a:p>
          <a:p>
            <a:pPr lvl="2"/>
            <a:r>
              <a:rPr lang="cs-CZ" dirty="0"/>
              <a:t>Metody sběru dat (rozhovory, pozorování, analýza dokumentů, dotazník)</a:t>
            </a:r>
          </a:p>
          <a:p>
            <a:pPr lvl="2"/>
            <a:r>
              <a:rPr lang="cs-CZ" dirty="0"/>
              <a:t>Metody analýzy (rámcová analýza, síťová analýza, obsahová analýza, statistická analýza)</a:t>
            </a:r>
          </a:p>
          <a:p>
            <a:pPr lvl="1"/>
            <a:r>
              <a:rPr lang="cs-CZ" dirty="0"/>
              <a:t>Operační úroveň</a:t>
            </a:r>
          </a:p>
          <a:p>
            <a:pPr lvl="2"/>
            <a:r>
              <a:rPr lang="cs-CZ" dirty="0"/>
              <a:t>jakou otázkou při rozhovoru začít?</a:t>
            </a:r>
          </a:p>
          <a:p>
            <a:pPr lvl="2"/>
            <a:r>
              <a:rPr lang="cs-CZ" dirty="0"/>
              <a:t>Jak dlouhý má být dotazník?</a:t>
            </a:r>
          </a:p>
          <a:p>
            <a:pPr lvl="2"/>
            <a:r>
              <a:rPr lang="cs-CZ" dirty="0"/>
              <a:t>Kolik mám mít proměnných?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37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ál 3"/>
          <p:cNvSpPr/>
          <p:nvPr/>
        </p:nvSpPr>
        <p:spPr>
          <a:xfrm>
            <a:off x="1296131" y="1804814"/>
            <a:ext cx="2489982" cy="14099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ÚČEL</a:t>
            </a:r>
            <a:endParaRPr lang="en-US" dirty="0"/>
          </a:p>
        </p:txBody>
      </p:sp>
      <p:sp>
        <p:nvSpPr>
          <p:cNvPr id="5" name="Ovál 4"/>
          <p:cNvSpPr/>
          <p:nvPr/>
        </p:nvSpPr>
        <p:spPr>
          <a:xfrm>
            <a:off x="8142848" y="1825625"/>
            <a:ext cx="2489982" cy="14099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TEORETICKÉ A KONCEPTUÁLNÍ ZAKOTVENÍ</a:t>
            </a:r>
            <a:endParaRPr lang="en-US" dirty="0"/>
          </a:p>
        </p:txBody>
      </p:sp>
      <p:sp>
        <p:nvSpPr>
          <p:cNvPr id="6" name="Ovál 5"/>
          <p:cNvSpPr/>
          <p:nvPr/>
        </p:nvSpPr>
        <p:spPr>
          <a:xfrm>
            <a:off x="1689246" y="5075291"/>
            <a:ext cx="2489982" cy="14099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METODA</a:t>
            </a:r>
            <a:endParaRPr lang="en-US" dirty="0"/>
          </a:p>
        </p:txBody>
      </p:sp>
      <p:sp>
        <p:nvSpPr>
          <p:cNvPr id="7" name="Ovál 6"/>
          <p:cNvSpPr/>
          <p:nvPr/>
        </p:nvSpPr>
        <p:spPr>
          <a:xfrm>
            <a:off x="7870875" y="5157333"/>
            <a:ext cx="2489982" cy="14099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VÝBĚR DAT</a:t>
            </a:r>
            <a:endParaRPr lang="en-US" dirty="0"/>
          </a:p>
        </p:txBody>
      </p:sp>
      <p:sp>
        <p:nvSpPr>
          <p:cNvPr id="8" name="Obdélník 7"/>
          <p:cNvSpPr/>
          <p:nvPr/>
        </p:nvSpPr>
        <p:spPr>
          <a:xfrm>
            <a:off x="4473527" y="3361214"/>
            <a:ext cx="3010486" cy="128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VÝZKUMNÁ OTÁZKA</a:t>
            </a:r>
            <a:endParaRPr lang="en-US" dirty="0"/>
          </a:p>
        </p:txBody>
      </p:sp>
      <p:sp>
        <p:nvSpPr>
          <p:cNvPr id="9" name="Šipka: doprava 8"/>
          <p:cNvSpPr/>
          <p:nvPr/>
        </p:nvSpPr>
        <p:spPr>
          <a:xfrm rot="2186509">
            <a:off x="3699803" y="2954215"/>
            <a:ext cx="773724" cy="40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Šipka: doprava 9"/>
          <p:cNvSpPr/>
          <p:nvPr/>
        </p:nvSpPr>
        <p:spPr>
          <a:xfrm rot="8631584">
            <a:off x="7484013" y="2954214"/>
            <a:ext cx="773724" cy="40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Šipka: doprava 10"/>
          <p:cNvSpPr/>
          <p:nvPr/>
        </p:nvSpPr>
        <p:spPr>
          <a:xfrm rot="8518219">
            <a:off x="3733943" y="4781433"/>
            <a:ext cx="773724" cy="40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Šipka: doprava 11"/>
          <p:cNvSpPr/>
          <p:nvPr/>
        </p:nvSpPr>
        <p:spPr>
          <a:xfrm rot="2186509">
            <a:off x="7565489" y="4818692"/>
            <a:ext cx="773724" cy="406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1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designy můžeme mít?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Fixní</a:t>
            </a:r>
          </a:p>
          <a:p>
            <a:r>
              <a:rPr lang="cs-CZ" dirty="0"/>
              <a:t>Flexibilní </a:t>
            </a:r>
          </a:p>
          <a:p>
            <a:r>
              <a:rPr lang="cs-CZ" dirty="0"/>
              <a:t>Smíšené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 čem se liší ve vztahu ke sběru dat?</a:t>
            </a:r>
          </a:p>
        </p:txBody>
      </p:sp>
    </p:spTree>
    <p:extLst>
      <p:ext uri="{BB962C8B-B14F-4D97-AF65-F5344CB8AC3E}">
        <p14:creationId xmlns:p14="http://schemas.microsoft.com/office/powerpoint/2010/main" val="287722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designu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1) Fixní (kvantitativní?)</a:t>
            </a:r>
          </a:p>
          <a:p>
            <a:pPr lvl="1"/>
            <a:r>
              <a:rPr lang="cs-CZ" dirty="0"/>
              <a:t>Experimentální</a:t>
            </a:r>
          </a:p>
          <a:p>
            <a:pPr lvl="1"/>
            <a:r>
              <a:rPr lang="cs-CZ" dirty="0"/>
              <a:t>Ne-experimentální (statistické šetření)</a:t>
            </a:r>
          </a:p>
          <a:p>
            <a:pPr marL="0" indent="0">
              <a:buNone/>
            </a:pPr>
            <a:r>
              <a:rPr lang="cs-CZ" dirty="0"/>
              <a:t>2) Flexibilní (kvalitativní?)</a:t>
            </a:r>
          </a:p>
          <a:p>
            <a:pPr lvl="1"/>
            <a:r>
              <a:rPr lang="cs-CZ" dirty="0"/>
              <a:t>Případové studie</a:t>
            </a:r>
          </a:p>
          <a:p>
            <a:pPr lvl="1"/>
            <a:r>
              <a:rPr lang="cs-CZ" dirty="0"/>
              <a:t>Etnografie</a:t>
            </a:r>
          </a:p>
          <a:p>
            <a:pPr lvl="1"/>
            <a:r>
              <a:rPr lang="cs-CZ" dirty="0"/>
              <a:t>Zakotvené teorie</a:t>
            </a:r>
          </a:p>
          <a:p>
            <a:pPr marL="0" indent="0">
              <a:buNone/>
            </a:pPr>
            <a:r>
              <a:rPr lang="cs-CZ" dirty="0"/>
              <a:t>3) Smíšené</a:t>
            </a:r>
          </a:p>
          <a:p>
            <a:pPr lvl="1"/>
            <a:endParaRPr lang="cs-CZ" dirty="0"/>
          </a:p>
          <a:p>
            <a:pPr lvl="1"/>
            <a:endParaRPr lang="en-US" dirty="0"/>
          </a:p>
          <a:p>
            <a:pPr marL="0" indent="0">
              <a:buNone/>
            </a:pP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83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4511" y="2644091"/>
            <a:ext cx="10515600" cy="1325563"/>
          </a:xfrm>
        </p:spPr>
        <p:txBody>
          <a:bodyPr/>
          <a:lstStyle/>
          <a:p>
            <a:r>
              <a:rPr lang="cs-CZ" dirty="0"/>
              <a:t>Příklady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978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Ne-experimentální fixní design (statistické šetření)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Hledání vztahů mezi proměnnými</a:t>
            </a:r>
          </a:p>
          <a:p>
            <a:pPr lvl="1"/>
            <a:r>
              <a:rPr lang="cs-CZ" dirty="0"/>
              <a:t>Jaký charakter musí mít proměnné?</a:t>
            </a:r>
          </a:p>
          <a:p>
            <a:r>
              <a:rPr lang="cs-CZ" dirty="0"/>
              <a:t>Hodně dobrý deskriptivní nástroj pro již prozkoumané jevy (ale používá se i na predikce a explanace)</a:t>
            </a:r>
          </a:p>
          <a:p>
            <a:r>
              <a:rPr lang="cs-CZ" dirty="0"/>
              <a:t>Hledání korelací, ale korelace nemusí být kauzalita</a:t>
            </a:r>
          </a:p>
          <a:p>
            <a:r>
              <a:rPr lang="cs-CZ" dirty="0"/>
              <a:t>Dimenze času</a:t>
            </a:r>
          </a:p>
          <a:p>
            <a:pPr lvl="1"/>
            <a:r>
              <a:rPr lang="cs-CZ" dirty="0" err="1"/>
              <a:t>Cross-sectional</a:t>
            </a:r>
            <a:r>
              <a:rPr lang="cs-CZ" dirty="0"/>
              <a:t> design</a:t>
            </a:r>
          </a:p>
          <a:p>
            <a:pPr lvl="1"/>
            <a:r>
              <a:rPr lang="cs-CZ" dirty="0" err="1"/>
              <a:t>Longitudinal</a:t>
            </a:r>
            <a:r>
              <a:rPr lang="cs-CZ" dirty="0"/>
              <a:t> </a:t>
            </a:r>
            <a:r>
              <a:rPr lang="cs-CZ" dirty="0" err="1"/>
              <a:t>desidn</a:t>
            </a:r>
            <a:endParaRPr lang="cs-CZ" dirty="0"/>
          </a:p>
          <a:p>
            <a:pPr lvl="1"/>
            <a:r>
              <a:rPr lang="cs-CZ" dirty="0" err="1"/>
              <a:t>Retrospective</a:t>
            </a:r>
            <a:r>
              <a:rPr lang="cs-CZ" dirty="0"/>
              <a:t> design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4172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345</Words>
  <Application>Microsoft Office PowerPoint</Application>
  <PresentationFormat>Širokoúhlá obrazovka</PresentationFormat>
  <Paragraphs>70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Designy výzkumu</vt:lpstr>
      <vt:lpstr>Úvodní otázky</vt:lpstr>
      <vt:lpstr>Co je účel designu?</vt:lpstr>
      <vt:lpstr>Různé úrovně</vt:lpstr>
      <vt:lpstr>Prezentace aplikace PowerPoint</vt:lpstr>
      <vt:lpstr>Jaké designy můžeme mít?</vt:lpstr>
      <vt:lpstr>Typy designu</vt:lpstr>
      <vt:lpstr>Příklady</vt:lpstr>
      <vt:lpstr>Ne-experimentální fixní design (statistické šetření)</vt:lpstr>
      <vt:lpstr>Zakotvená teorie</vt:lpstr>
      <vt:lpstr>Prezentace aplikace PowerPoint</vt:lpstr>
      <vt:lpstr>Fixní vs. Flexibilní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Designy výzkumu</dc:title>
  <dc:creator>Jan Hanzelka</dc:creator>
  <cp:lastModifiedBy>Jan Hanzelka</cp:lastModifiedBy>
  <cp:revision>15</cp:revision>
  <dcterms:created xsi:type="dcterms:W3CDTF">2017-03-28T08:50:49Z</dcterms:created>
  <dcterms:modified xsi:type="dcterms:W3CDTF">2017-03-29T10:01:54Z</dcterms:modified>
</cp:coreProperties>
</file>