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Ex1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charts/chart5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6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7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65" r:id="rId5"/>
    <p:sldId id="266" r:id="rId6"/>
    <p:sldId id="263" r:id="rId7"/>
    <p:sldId id="258" r:id="rId8"/>
    <p:sldId id="259" r:id="rId9"/>
    <p:sldId id="260" r:id="rId10"/>
    <p:sldId id="261" r:id="rId11"/>
    <p:sldId id="267" r:id="rId12"/>
    <p:sldId id="269" r:id="rId13"/>
    <p:sldId id="270" r:id="rId14"/>
    <p:sldId id="275" r:id="rId15"/>
    <p:sldId id="274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3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p&#345;edn&#225;&#353;k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aee27d8f22f10538/Documents/p&#345;edn&#225;&#353;k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p&#345;edn&#225;&#353;k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p&#345;edn&#225;&#353;k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p&#345;edn&#225;&#353;k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p&#345;edn&#225;&#353;k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C:\Users\asus\Desktop\p&#345;edn&#225;&#353;k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Pohlaví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335-4FAD-ACF5-D23F56CD88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335-4FAD-ACF5-D23F56CD887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Muži</c:v>
                </c:pt>
                <c:pt idx="1">
                  <c:v>Ženy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43</c:v>
                </c:pt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01E-B657-E1BF6267487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Věk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List3!$R$6</c:f>
              <c:strCache>
                <c:ptCount val="1"/>
                <c:pt idx="0">
                  <c:v>Počet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DE8-4A78-ACEB-C0365E38A6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DE8-4A78-ACEB-C0365E38A6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DE8-4A78-ACEB-C0365E38A62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DE8-4A78-ACEB-C0365E38A62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DE8-4A78-ACEB-C0365E38A62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DE8-4A78-ACEB-C0365E38A62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1DE8-4A78-ACEB-C0365E38A62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List3!$Q$7:$Q$13</c:f>
              <c:strCache>
                <c:ptCount val="7"/>
                <c:pt idx="0">
                  <c:v>25-34</c:v>
                </c:pt>
                <c:pt idx="1">
                  <c:v>18-24</c:v>
                </c:pt>
                <c:pt idx="2">
                  <c:v>35-44</c:v>
                </c:pt>
                <c:pt idx="3">
                  <c:v>55-64</c:v>
                </c:pt>
                <c:pt idx="4">
                  <c:v>65-70</c:v>
                </c:pt>
                <c:pt idx="5">
                  <c:v>45-54</c:v>
                </c:pt>
                <c:pt idx="6">
                  <c:v>70 +</c:v>
                </c:pt>
              </c:strCache>
            </c:strRef>
          </c:cat>
          <c:val>
            <c:numRef>
              <c:f>List3!$R$7:$R$13</c:f>
              <c:numCache>
                <c:formatCode>General</c:formatCode>
                <c:ptCount val="7"/>
                <c:pt idx="0">
                  <c:v>20</c:v>
                </c:pt>
                <c:pt idx="1">
                  <c:v>19</c:v>
                </c:pt>
                <c:pt idx="2">
                  <c:v>19</c:v>
                </c:pt>
                <c:pt idx="3">
                  <c:v>18</c:v>
                </c:pt>
                <c:pt idx="4">
                  <c:v>13</c:v>
                </c:pt>
                <c:pt idx="5">
                  <c:v>11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DE8-4A78-ACEB-C0365E38A62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'Dotazníky osobní statistika'!$A$1:$A$4</c:f>
              <c:strCache>
                <c:ptCount val="4"/>
                <c:pt idx="0">
                  <c:v>Osloveno</c:v>
                </c:pt>
                <c:pt idx="1">
                  <c:v>Odmítnuli</c:v>
                </c:pt>
                <c:pt idx="2">
                  <c:v>Vypadlo</c:v>
                </c:pt>
                <c:pt idx="3">
                  <c:v>Vyplnilo</c:v>
                </c:pt>
              </c:strCache>
            </c:strRef>
          </c:cat>
          <c:val>
            <c:numRef>
              <c:f>'Dotazníky osobní statistika'!$B$1:$B$4</c:f>
              <c:numCache>
                <c:formatCode>General</c:formatCode>
                <c:ptCount val="4"/>
                <c:pt idx="0">
                  <c:v>295</c:v>
                </c:pt>
                <c:pt idx="1">
                  <c:v>146</c:v>
                </c:pt>
                <c:pt idx="2">
                  <c:v>47</c:v>
                </c:pt>
                <c:pt idx="3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CB-44FF-A48C-81CAF9377F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127328"/>
        <c:axId val="467127656"/>
      </c:barChart>
      <c:catAx>
        <c:axId val="46712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127656"/>
        <c:crosses val="autoZero"/>
        <c:auto val="1"/>
        <c:lblAlgn val="ctr"/>
        <c:lblOffset val="100"/>
        <c:noMultiLvlLbl val="0"/>
      </c:catAx>
      <c:valAx>
        <c:axId val="46712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127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AE5-4E88-A2E2-68CC1A0843D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AE5-4E88-A2E2-68CC1A0843D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AE5-4E88-A2E2-68CC1A0843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'Dotazníky osobní statistika'!$A$2:$A$4</c:f>
              <c:strCache>
                <c:ptCount val="3"/>
                <c:pt idx="0">
                  <c:v>Odmítnuli</c:v>
                </c:pt>
                <c:pt idx="1">
                  <c:v>Vypadlo</c:v>
                </c:pt>
                <c:pt idx="2">
                  <c:v>Vyplnilo</c:v>
                </c:pt>
              </c:strCache>
            </c:strRef>
          </c:cat>
          <c:val>
            <c:numRef>
              <c:f>'Dotazníky osobní statistika'!$B$2:$B$4</c:f>
              <c:numCache>
                <c:formatCode>General</c:formatCode>
                <c:ptCount val="3"/>
                <c:pt idx="0">
                  <c:v>146</c:v>
                </c:pt>
                <c:pt idx="1">
                  <c:v>47</c:v>
                </c:pt>
                <c:pt idx="2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AE5-4E88-A2E2-68CC1A0843D9}"/>
            </c:ext>
          </c:extLst>
        </c:ser>
        <c:ser>
          <c:idx val="1"/>
          <c:order val="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1AE5-4E88-A2E2-68CC1A0843D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1AE5-4E88-A2E2-68CC1A0843D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1AE5-4E88-A2E2-68CC1A0843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'Dotazníky osobní statistika'!$A$2:$A$4</c:f>
              <c:strCache>
                <c:ptCount val="3"/>
                <c:pt idx="0">
                  <c:v>Odmítnuli</c:v>
                </c:pt>
                <c:pt idx="1">
                  <c:v>Vypadlo</c:v>
                </c:pt>
                <c:pt idx="2">
                  <c:v>Vyplnilo</c:v>
                </c:pt>
              </c:strCache>
            </c:strRef>
          </c:cat>
          <c:val>
            <c:numRef>
              <c:f>'Dotazníky osobní statistika'!$C$2:$C$4</c:f>
              <c:numCache>
                <c:formatCode>_(* #,##0.00_);_(* \(#,##0.00\);_(* "-"??_);_(@_)</c:formatCode>
                <c:ptCount val="3"/>
                <c:pt idx="0">
                  <c:v>49.49152542372881</c:v>
                </c:pt>
                <c:pt idx="1">
                  <c:v>15.932203389830507</c:v>
                </c:pt>
                <c:pt idx="2">
                  <c:v>36.271186440677965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AE5-4E88-A2E2-68CC1A0843D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Jak se bojí muži ve dne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'jak se bojí ženy a muži'!$J$22:$J$28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</c:numCache>
            </c:numRef>
          </c:cat>
          <c:val>
            <c:numRef>
              <c:f>'jak se bojí ženy a muži'!$K$22:$K$28</c:f>
              <c:numCache>
                <c:formatCode>General</c:formatCode>
                <c:ptCount val="7"/>
                <c:pt idx="0">
                  <c:v>13</c:v>
                </c:pt>
                <c:pt idx="1">
                  <c:v>9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32-45D2-87B7-F31ACFAE6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532168"/>
        <c:axId val="454530528"/>
      </c:barChart>
      <c:catAx>
        <c:axId val="45453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530528"/>
        <c:crosses val="autoZero"/>
        <c:auto val="1"/>
        <c:lblAlgn val="ctr"/>
        <c:lblOffset val="100"/>
        <c:noMultiLvlLbl val="0"/>
      </c:catAx>
      <c:valAx>
        <c:axId val="45453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53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Jak se bojí ženy ve dne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'jak se bojí ženy a muži'!$N$13:$N$19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</c:numCache>
            </c:numRef>
          </c:cat>
          <c:val>
            <c:numRef>
              <c:f>'jak se bojí ženy a muži'!$O$13:$O$19</c:f>
              <c:numCache>
                <c:formatCode>General</c:formatCode>
                <c:ptCount val="7"/>
                <c:pt idx="0">
                  <c:v>6</c:v>
                </c:pt>
                <c:pt idx="1">
                  <c:v>11</c:v>
                </c:pt>
                <c:pt idx="2">
                  <c:v>18</c:v>
                </c:pt>
                <c:pt idx="3">
                  <c:v>11</c:v>
                </c:pt>
                <c:pt idx="4">
                  <c:v>9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73-4640-B068-BB8EBD8DD7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9404936"/>
        <c:axId val="509407232"/>
      </c:barChart>
      <c:catAx>
        <c:axId val="509404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9407232"/>
        <c:crosses val="autoZero"/>
        <c:auto val="1"/>
        <c:lblAlgn val="ctr"/>
        <c:lblOffset val="100"/>
        <c:noMultiLvlLbl val="0"/>
      </c:catAx>
      <c:valAx>
        <c:axId val="509407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9404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regrese!$B$1</c:f>
              <c:strCache>
                <c:ptCount val="1"/>
                <c:pt idx="0">
                  <c:v>Strach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85725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5.8039018794860134E-2"/>
                  <c:y val="-8.1862387538440592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regrese!$A$2:$A$107</c:f>
              <c:numCache>
                <c:formatCode>General</c:formatCode>
                <c:ptCount val="10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2</c:v>
                </c:pt>
                <c:pt idx="33">
                  <c:v>2</c:v>
                </c:pt>
                <c:pt idx="34">
                  <c:v>2</c:v>
                </c:pt>
                <c:pt idx="35">
                  <c:v>2</c:v>
                </c:pt>
                <c:pt idx="36">
                  <c:v>2</c:v>
                </c:pt>
                <c:pt idx="37">
                  <c:v>2</c:v>
                </c:pt>
                <c:pt idx="38">
                  <c:v>2</c:v>
                </c:pt>
                <c:pt idx="39">
                  <c:v>3</c:v>
                </c:pt>
                <c:pt idx="40">
                  <c:v>3</c:v>
                </c:pt>
                <c:pt idx="41">
                  <c:v>3</c:v>
                </c:pt>
                <c:pt idx="42">
                  <c:v>3</c:v>
                </c:pt>
                <c:pt idx="43">
                  <c:v>3</c:v>
                </c:pt>
                <c:pt idx="44">
                  <c:v>3</c:v>
                </c:pt>
                <c:pt idx="45">
                  <c:v>3</c:v>
                </c:pt>
                <c:pt idx="46">
                  <c:v>3</c:v>
                </c:pt>
                <c:pt idx="47">
                  <c:v>3</c:v>
                </c:pt>
                <c:pt idx="48">
                  <c:v>3</c:v>
                </c:pt>
                <c:pt idx="49">
                  <c:v>3</c:v>
                </c:pt>
                <c:pt idx="50">
                  <c:v>3</c:v>
                </c:pt>
                <c:pt idx="51">
                  <c:v>3</c:v>
                </c:pt>
                <c:pt idx="52">
                  <c:v>3</c:v>
                </c:pt>
                <c:pt idx="53">
                  <c:v>3</c:v>
                </c:pt>
                <c:pt idx="54">
                  <c:v>3</c:v>
                </c:pt>
                <c:pt idx="55">
                  <c:v>3</c:v>
                </c:pt>
                <c:pt idx="56">
                  <c:v>3</c:v>
                </c:pt>
                <c:pt idx="57">
                  <c:v>3</c:v>
                </c:pt>
                <c:pt idx="58">
                  <c:v>4</c:v>
                </c:pt>
                <c:pt idx="59">
                  <c:v>4</c:v>
                </c:pt>
                <c:pt idx="60">
                  <c:v>4</c:v>
                </c:pt>
                <c:pt idx="61">
                  <c:v>4</c:v>
                </c:pt>
                <c:pt idx="62">
                  <c:v>4</c:v>
                </c:pt>
                <c:pt idx="63">
                  <c:v>4</c:v>
                </c:pt>
                <c:pt idx="64">
                  <c:v>4</c:v>
                </c:pt>
                <c:pt idx="65">
                  <c:v>4</c:v>
                </c:pt>
                <c:pt idx="66">
                  <c:v>4</c:v>
                </c:pt>
                <c:pt idx="67">
                  <c:v>4</c:v>
                </c:pt>
                <c:pt idx="68">
                  <c:v>4</c:v>
                </c:pt>
                <c:pt idx="69">
                  <c:v>5</c:v>
                </c:pt>
                <c:pt idx="70">
                  <c:v>5</c:v>
                </c:pt>
                <c:pt idx="71">
                  <c:v>5</c:v>
                </c:pt>
                <c:pt idx="72">
                  <c:v>5</c:v>
                </c:pt>
                <c:pt idx="73">
                  <c:v>5</c:v>
                </c:pt>
                <c:pt idx="74">
                  <c:v>5</c:v>
                </c:pt>
                <c:pt idx="75">
                  <c:v>5</c:v>
                </c:pt>
                <c:pt idx="76">
                  <c:v>5</c:v>
                </c:pt>
                <c:pt idx="77">
                  <c:v>5</c:v>
                </c:pt>
                <c:pt idx="78">
                  <c:v>5</c:v>
                </c:pt>
                <c:pt idx="79">
                  <c:v>5</c:v>
                </c:pt>
                <c:pt idx="80">
                  <c:v>5</c:v>
                </c:pt>
                <c:pt idx="81">
                  <c:v>5</c:v>
                </c:pt>
                <c:pt idx="82">
                  <c:v>5</c:v>
                </c:pt>
                <c:pt idx="83">
                  <c:v>5</c:v>
                </c:pt>
                <c:pt idx="84">
                  <c:v>5</c:v>
                </c:pt>
                <c:pt idx="85">
                  <c:v>5</c:v>
                </c:pt>
                <c:pt idx="86">
                  <c:v>5</c:v>
                </c:pt>
                <c:pt idx="87">
                  <c:v>6</c:v>
                </c:pt>
                <c:pt idx="88">
                  <c:v>6</c:v>
                </c:pt>
                <c:pt idx="89">
                  <c:v>6</c:v>
                </c:pt>
                <c:pt idx="90">
                  <c:v>6</c:v>
                </c:pt>
                <c:pt idx="91">
                  <c:v>6</c:v>
                </c:pt>
                <c:pt idx="92">
                  <c:v>6</c:v>
                </c:pt>
                <c:pt idx="93">
                  <c:v>6</c:v>
                </c:pt>
                <c:pt idx="94">
                  <c:v>6</c:v>
                </c:pt>
                <c:pt idx="95">
                  <c:v>6</c:v>
                </c:pt>
                <c:pt idx="96">
                  <c:v>6</c:v>
                </c:pt>
                <c:pt idx="97">
                  <c:v>6</c:v>
                </c:pt>
                <c:pt idx="98">
                  <c:v>6</c:v>
                </c:pt>
              </c:numCache>
            </c:numRef>
          </c:xVal>
          <c:yVal>
            <c:numRef>
              <c:f>regrese!$B$2:$B$107</c:f>
              <c:numCache>
                <c:formatCode>General</c:formatCode>
                <c:ptCount val="106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2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2</c:v>
                </c:pt>
                <c:pt idx="43">
                  <c:v>1</c:v>
                </c:pt>
                <c:pt idx="44">
                  <c:v>2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3</c:v>
                </c:pt>
                <c:pt idx="54">
                  <c:v>3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2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3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3</c:v>
                </c:pt>
                <c:pt idx="71">
                  <c:v>1</c:v>
                </c:pt>
                <c:pt idx="72">
                  <c:v>2</c:v>
                </c:pt>
                <c:pt idx="73">
                  <c:v>2</c:v>
                </c:pt>
                <c:pt idx="74">
                  <c:v>1</c:v>
                </c:pt>
                <c:pt idx="75">
                  <c:v>3</c:v>
                </c:pt>
                <c:pt idx="76">
                  <c:v>2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2</c:v>
                </c:pt>
                <c:pt idx="83">
                  <c:v>1</c:v>
                </c:pt>
                <c:pt idx="84">
                  <c:v>1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2</c:v>
                </c:pt>
                <c:pt idx="93">
                  <c:v>3</c:v>
                </c:pt>
                <c:pt idx="94">
                  <c:v>1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D14-43ED-82B2-7FD071890F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7863464"/>
        <c:axId val="757868384"/>
      </c:scatterChart>
      <c:valAx>
        <c:axId val="7578634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Věk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7868384"/>
        <c:crosses val="autoZero"/>
        <c:crossBetween val="midCat"/>
      </c:valAx>
      <c:valAx>
        <c:axId val="757868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Strach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7863464"/>
        <c:crosses val="autoZero"/>
        <c:crossBetween val="midCat"/>
        <c:majorUnit val="1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'Dotazníky osobní statistika'!$A$1:$A$4</cx:f>
        <cx:lvl ptCount="4">
          <cx:pt idx="0">Osloveno</cx:pt>
          <cx:pt idx="1">Odmítnuli</cx:pt>
          <cx:pt idx="2">Vypadlo</cx:pt>
          <cx:pt idx="3">Vyplnilo</cx:pt>
        </cx:lvl>
      </cx:strDim>
      <cx:numDim type="val">
        <cx:f>'Dotazníky osobní statistika'!$B$1:$B$4</cx:f>
        <cx:lvl ptCount="4" formatCode="Všeobecný">
          <cx:pt idx="0">295</cx:pt>
          <cx:pt idx="1">146</cx:pt>
          <cx:pt idx="2">47</cx:pt>
          <cx:pt idx="3">107</cx:pt>
        </cx:lvl>
      </cx:numDim>
    </cx:data>
    <cx:data id="1">
      <cx:strDim type="cat">
        <cx:f>'Dotazníky osobní statistika'!$A$1:$A$4</cx:f>
        <cx:lvl ptCount="4">
          <cx:pt idx="0">Osloveno</cx:pt>
          <cx:pt idx="1">Odmítnuli</cx:pt>
          <cx:pt idx="2">Vypadlo</cx:pt>
          <cx:pt idx="3">Vyplnilo</cx:pt>
        </cx:lvl>
      </cx:strDim>
      <cx:numDim type="val">
        <cx:f>'Dotazníky osobní statistika'!$C$1:$C$4</cx:f>
        <cx:lvl ptCount="4" formatCode="Všeobecný">
          <cx:pt idx="1">49.49152542372881</cx:pt>
          <cx:pt idx="2">15.932203389830507</cx:pt>
          <cx:pt idx="3">36.271186440677965</cx:pt>
        </cx:lvl>
      </cx:numDim>
    </cx:data>
  </cx:chartData>
  <cx:chart>
    <cx:plotArea>
      <cx:plotAreaRegion>
        <cx:series layoutId="clusteredColumn" uniqueId="{F90B25AE-F3C0-4B89-AE52-82097FE515C0}" formatIdx="0">
          <cx:dataId val="0"/>
          <cx:layoutPr>
            <cx:aggregation/>
          </cx:layoutPr>
          <cx:axisId val="1"/>
        </cx:series>
        <cx:series layoutId="clusteredColumn" hidden="1" uniqueId="{8A113E1E-7F94-4789-B7D4-690071BFBA1D}" formatIdx="2">
          <cx:dataId val="1"/>
          <cx:layoutPr>
            <cx:aggregation/>
          </cx:layoutPr>
          <cx:axisId val="1"/>
        </cx:series>
        <cx:series layoutId="paretoLine" ownerIdx="0" uniqueId="{3E3C26B6-845B-4B54-BFF5-039BE577E45E}" formatIdx="1">
          <cx:spPr>
            <a:ln>
              <a:noFill/>
            </a:ln>
          </cx:spPr>
          <cx:axisId val="2"/>
        </cx:series>
        <cx:series layoutId="paretoLine" ownerIdx="1" uniqueId="{7C42EF8B-8FB3-4A9E-BEA8-E1FDEB050A1F}" formatIdx="3">
          <cx:axisId val="2"/>
        </cx:series>
      </cx:plotAreaRegion>
      <cx:axis id="0">
        <cx:catScaling gapWidth="0"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  <cx:axis id="1">
        <cx:valScaling max="295"/>
        <cx:majorGridlines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  <cx:axis id="2">
        <cx:valScaling max="1" min="0"/>
        <cx:units unit="percentage"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2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7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6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2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8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1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4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3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D7B3-C330-4E70-A563-D8B21CF28F9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0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ED7B3-C330-4E70-A563-D8B21CF28F9B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65637-602F-4B8E-88A3-E3F391C6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9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spreadsheets/d/15gM525oTTeK3mNYET_Q_IKg7dQJB727PhKTWhT_FBaA/edit?usp=sharing" TargetMode="External"/><Relationship Id="rId5" Type="http://schemas.openxmlformats.org/officeDocument/2006/relationships/image" Target="../media/image2.png"/><Relationship Id="rId4" Type="http://schemas.microsoft.com/office/2014/relationships/chartEx" Target="../charts/chartEx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tka uživatele Petr Simecek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929" y="10551"/>
            <a:ext cx="7496071" cy="5247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13375" y="5040086"/>
            <a:ext cx="9144000" cy="1193800"/>
          </a:xfrm>
        </p:spPr>
        <p:txBody>
          <a:bodyPr/>
          <a:lstStyle/>
          <a:p>
            <a:r>
              <a:rPr lang="cs-CZ" dirty="0"/>
              <a:t>Kvantitativní zpracování dat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3104687" y="6233886"/>
            <a:ext cx="9144000" cy="1655762"/>
          </a:xfrm>
        </p:spPr>
        <p:txBody>
          <a:bodyPr/>
          <a:lstStyle/>
          <a:p>
            <a:r>
              <a:rPr lang="cs-CZ" dirty="0"/>
              <a:t>Mgr. Jan Hanzelka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10331524" y="10551"/>
            <a:ext cx="18604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Zdroj:</a:t>
            </a:r>
            <a:r>
              <a:rPr lang="en-US" dirty="0"/>
              <a:t>https://www.autodeskresearch.com/publications/samestats</a:t>
            </a:r>
          </a:p>
        </p:txBody>
      </p:sp>
    </p:spTree>
    <p:extLst>
      <p:ext uri="{BB962C8B-B14F-4D97-AF65-F5344CB8AC3E}">
        <p14:creationId xmlns:p14="http://schemas.microsoft.com/office/powerpoint/2010/main" val="1631372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Vyčistění dat po zadání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předejít chybám v přepisu? Nejlépe když data zadávají dva výzkumnici a pak se provede rozdílový test</a:t>
            </a:r>
          </a:p>
          <a:p>
            <a:r>
              <a:rPr lang="cs-CZ" dirty="0"/>
              <a:t>Jak předejít „</a:t>
            </a:r>
            <a:r>
              <a:rPr lang="cs-CZ" dirty="0" err="1"/>
              <a:t>překlikům</a:t>
            </a:r>
            <a:r>
              <a:rPr lang="cs-CZ" dirty="0"/>
              <a:t>“ – frekvenční analýza jednotlivých proměnných</a:t>
            </a:r>
          </a:p>
          <a:p>
            <a:r>
              <a:rPr lang="cs-CZ" dirty="0"/>
              <a:t>Kontingenční tabulky</a:t>
            </a:r>
          </a:p>
          <a:p>
            <a:r>
              <a:rPr lang="cs-CZ" dirty="0"/>
              <a:t>Vyřadím všechny pochybná data (neuspokojivé odpovědi na kontrolní otázky, přerušení sběru dat, podezření z podvodu atd.)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0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Popisná statistika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629517"/>
          </a:xfrm>
        </p:spPr>
        <p:txBody>
          <a:bodyPr/>
          <a:lstStyle/>
          <a:p>
            <a:r>
              <a:rPr lang="cs-CZ" dirty="0"/>
              <a:t>Četnosti</a:t>
            </a:r>
          </a:p>
          <a:p>
            <a:r>
              <a:rPr lang="cs-CZ" dirty="0"/>
              <a:t>Centrální tendence</a:t>
            </a:r>
          </a:p>
          <a:p>
            <a:pPr lvl="1"/>
            <a:r>
              <a:rPr lang="cs-CZ" dirty="0"/>
              <a:t>Modus (nominální, ordinální, kardinální)</a:t>
            </a:r>
          </a:p>
          <a:p>
            <a:pPr lvl="1"/>
            <a:r>
              <a:rPr lang="cs-CZ" dirty="0"/>
              <a:t>Medián (ordinální, kardinální)</a:t>
            </a:r>
          </a:p>
          <a:p>
            <a:pPr lvl="1"/>
            <a:r>
              <a:rPr lang="cs-CZ" dirty="0"/>
              <a:t>Aritmetický průměr (kardinální)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Jak se bojí ženy ve dne?</a:t>
            </a:r>
          </a:p>
          <a:p>
            <a:pPr lvl="2"/>
            <a:r>
              <a:rPr lang="cs-CZ" dirty="0"/>
              <a:t>Aritmetický průměr – 4,46</a:t>
            </a:r>
          </a:p>
          <a:p>
            <a:pPr lvl="2"/>
            <a:r>
              <a:rPr lang="cs-CZ" dirty="0"/>
              <a:t>Medián - 4</a:t>
            </a:r>
          </a:p>
          <a:p>
            <a:pPr lvl="2"/>
            <a:r>
              <a:rPr lang="cs-CZ" dirty="0"/>
              <a:t>Modus - 4</a:t>
            </a:r>
          </a:p>
          <a:p>
            <a:pPr marL="914400" lvl="2" indent="0">
              <a:buNone/>
            </a:pP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92945" y="5503783"/>
            <a:ext cx="650044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200" dirty="0"/>
              <a:t>Jak se bojí muži ve dne?</a:t>
            </a:r>
          </a:p>
          <a:p>
            <a:pPr lvl="2"/>
            <a:r>
              <a:rPr lang="cs-CZ" sz="2000" dirty="0"/>
              <a:t>Aritmetický průměr – 2,79</a:t>
            </a:r>
          </a:p>
          <a:p>
            <a:pPr lvl="2"/>
            <a:r>
              <a:rPr lang="cs-CZ" sz="2000" dirty="0"/>
              <a:t>Medián - 2</a:t>
            </a:r>
          </a:p>
          <a:p>
            <a:pPr lvl="2"/>
            <a:r>
              <a:rPr lang="cs-CZ" sz="2000" dirty="0"/>
              <a:t>Modus - 2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6CB64FD0-F812-4A9C-AA49-CFF770030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6321176"/>
              </p:ext>
            </p:extLst>
          </p:nvPr>
        </p:nvGraphicFramePr>
        <p:xfrm>
          <a:off x="6880274" y="378482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986E3CE3-8A01-4610-B9A1-1136C617D1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133555"/>
              </p:ext>
            </p:extLst>
          </p:nvPr>
        </p:nvGraphicFramePr>
        <p:xfrm>
          <a:off x="6781800" y="73334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8105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města: </a:t>
            </a:r>
            <a:r>
              <a:rPr lang="cs-CZ" dirty="0" err="1"/>
              <a:t>Extrémov</a:t>
            </a:r>
            <a:r>
              <a:rPr lang="cs-CZ" dirty="0"/>
              <a:t> a </a:t>
            </a:r>
            <a:r>
              <a:rPr lang="cs-CZ" dirty="0" err="1"/>
              <a:t>průměrov</a:t>
            </a:r>
            <a:r>
              <a:rPr lang="cs-CZ" dirty="0"/>
              <a:t> (</a:t>
            </a:r>
            <a:r>
              <a:rPr lang="cs-CZ" dirty="0" err="1"/>
              <a:t>Taleb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Průměrná výška</a:t>
            </a:r>
          </a:p>
          <a:p>
            <a:r>
              <a:rPr lang="cs-CZ" dirty="0"/>
              <a:t>Průměrná váha</a:t>
            </a:r>
          </a:p>
          <a:p>
            <a:r>
              <a:rPr lang="cs-CZ" dirty="0"/>
              <a:t>Průměrná mzda</a:t>
            </a:r>
          </a:p>
          <a:p>
            <a:r>
              <a:rPr lang="cs-CZ" dirty="0"/>
              <a:t>Průměrné IQ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1881" y="1690688"/>
            <a:ext cx="5856061" cy="434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563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1252" y="224448"/>
            <a:ext cx="10515600" cy="1325563"/>
          </a:xfrm>
        </p:spPr>
        <p:txBody>
          <a:bodyPr/>
          <a:lstStyle/>
          <a:p>
            <a:r>
              <a:rPr lang="cs-CZ" dirty="0"/>
              <a:t>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252" y="1336430"/>
            <a:ext cx="4760742" cy="4979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Korelace</a:t>
            </a:r>
            <a:r>
              <a:rPr lang="cs-CZ" dirty="0"/>
              <a:t> </a:t>
            </a:r>
            <a:r>
              <a:rPr lang="en-US" dirty="0" err="1"/>
              <a:t>znamená</a:t>
            </a:r>
            <a:r>
              <a:rPr lang="en-US" dirty="0"/>
              <a:t> </a:t>
            </a:r>
            <a:r>
              <a:rPr lang="en-US" dirty="0" err="1"/>
              <a:t>vzájemný</a:t>
            </a:r>
            <a:r>
              <a:rPr lang="en-US" dirty="0"/>
              <a:t> </a:t>
            </a:r>
            <a:r>
              <a:rPr lang="en-US" dirty="0" err="1"/>
              <a:t>vztah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dvěma</a:t>
            </a:r>
            <a:r>
              <a:rPr lang="en-US" dirty="0"/>
              <a:t> </a:t>
            </a:r>
            <a:r>
              <a:rPr lang="en-US" dirty="0" err="1"/>
              <a:t>procesy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veličinami</a:t>
            </a:r>
            <a:r>
              <a:rPr lang="en-US" dirty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/>
              <a:t>Pokud</a:t>
            </a:r>
            <a:r>
              <a:rPr lang="en-US" dirty="0"/>
              <a:t> se </a:t>
            </a:r>
            <a:r>
              <a:rPr lang="en-US" dirty="0" err="1"/>
              <a:t>jedna</a:t>
            </a:r>
            <a:r>
              <a:rPr lang="en-US" dirty="0"/>
              <a:t> z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mění</a:t>
            </a:r>
            <a:r>
              <a:rPr lang="en-US" dirty="0"/>
              <a:t>, </a:t>
            </a:r>
            <a:r>
              <a:rPr lang="en-US" dirty="0" err="1"/>
              <a:t>mění</a:t>
            </a:r>
            <a:r>
              <a:rPr lang="en-US" dirty="0"/>
              <a:t> se </a:t>
            </a:r>
            <a:r>
              <a:rPr lang="en-US" dirty="0" err="1"/>
              <a:t>korelativně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druhá</a:t>
            </a:r>
            <a:r>
              <a:rPr lang="en-US" dirty="0"/>
              <a:t> a </a:t>
            </a:r>
            <a:r>
              <a:rPr lang="en-US" dirty="0" err="1"/>
              <a:t>naopak</a:t>
            </a:r>
            <a:r>
              <a:rPr lang="en-US" dirty="0"/>
              <a:t>. </a:t>
            </a:r>
            <a:r>
              <a:rPr lang="en-US" dirty="0" err="1"/>
              <a:t>Pokud</a:t>
            </a:r>
            <a:r>
              <a:rPr lang="en-US" dirty="0"/>
              <a:t> se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dvěma</a:t>
            </a:r>
            <a:r>
              <a:rPr lang="en-US" dirty="0"/>
              <a:t> </a:t>
            </a:r>
            <a:r>
              <a:rPr lang="en-US" dirty="0" err="1"/>
              <a:t>procesy</a:t>
            </a:r>
            <a:r>
              <a:rPr lang="en-US" dirty="0"/>
              <a:t> </a:t>
            </a:r>
            <a:r>
              <a:rPr lang="en-US" dirty="0" err="1"/>
              <a:t>ukáže</a:t>
            </a:r>
            <a:r>
              <a:rPr lang="en-US" dirty="0"/>
              <a:t> </a:t>
            </a:r>
            <a:r>
              <a:rPr lang="en-US" dirty="0" err="1"/>
              <a:t>korelace</a:t>
            </a:r>
            <a:r>
              <a:rPr lang="en-US" dirty="0"/>
              <a:t>,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pravděpodobné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sobě</a:t>
            </a:r>
            <a:r>
              <a:rPr lang="en-US" dirty="0"/>
              <a:t> </a:t>
            </a:r>
            <a:r>
              <a:rPr lang="en-US" dirty="0" err="1"/>
              <a:t>závisejí</a:t>
            </a:r>
            <a:r>
              <a:rPr lang="cs-CZ" dirty="0"/>
              <a:t>.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</a:t>
            </a:r>
            <a:r>
              <a:rPr lang="en-US" dirty="0" err="1"/>
              <a:t>elze</a:t>
            </a:r>
            <a:r>
              <a:rPr lang="en-US" dirty="0"/>
              <a:t> z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ještě</a:t>
            </a:r>
            <a:r>
              <a:rPr lang="en-US" dirty="0"/>
              <a:t> </a:t>
            </a:r>
            <a:r>
              <a:rPr lang="en-US" dirty="0" err="1"/>
              <a:t>usoudit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by </a:t>
            </a:r>
            <a:r>
              <a:rPr lang="en-US" dirty="0" err="1"/>
              <a:t>jeden</a:t>
            </a:r>
            <a:r>
              <a:rPr lang="en-US" dirty="0"/>
              <a:t> z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musel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příčinou</a:t>
            </a:r>
            <a:r>
              <a:rPr lang="en-US" dirty="0"/>
              <a:t> a </a:t>
            </a:r>
            <a:r>
              <a:rPr lang="en-US" dirty="0" err="1"/>
              <a:t>druhý</a:t>
            </a:r>
            <a:r>
              <a:rPr lang="en-US" dirty="0"/>
              <a:t> </a:t>
            </a:r>
            <a:r>
              <a:rPr lang="en-US" dirty="0" err="1"/>
              <a:t>následkem</a:t>
            </a:r>
            <a:r>
              <a:rPr lang="en-US" dirty="0"/>
              <a:t>. To </a:t>
            </a:r>
            <a:r>
              <a:rPr lang="en-US" dirty="0" err="1"/>
              <a:t>samotná</a:t>
            </a:r>
            <a:r>
              <a:rPr lang="en-US" dirty="0"/>
              <a:t> </a:t>
            </a:r>
            <a:r>
              <a:rPr lang="en-US" dirty="0" err="1"/>
              <a:t>korelace</a:t>
            </a:r>
            <a:r>
              <a:rPr lang="en-US" dirty="0"/>
              <a:t> </a:t>
            </a:r>
            <a:r>
              <a:rPr lang="en-US" dirty="0" err="1"/>
              <a:t>nedovoluje</a:t>
            </a:r>
            <a:r>
              <a:rPr lang="en-US" dirty="0"/>
              <a:t> </a:t>
            </a:r>
            <a:r>
              <a:rPr lang="en-US" dirty="0" err="1"/>
              <a:t>rozhodnout</a:t>
            </a:r>
            <a:r>
              <a:rPr lang="en-US" dirty="0"/>
              <a:t>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korelace</a:t>
            </a:r>
            <a:r>
              <a:rPr lang="en-US" dirty="0"/>
              <a:t> </a:t>
            </a:r>
            <a:r>
              <a:rPr lang="en-US" dirty="0" err="1"/>
              <a:t>neimplikuje</a:t>
            </a:r>
            <a:r>
              <a:rPr lang="en-US" dirty="0"/>
              <a:t> </a:t>
            </a:r>
            <a:r>
              <a:rPr lang="en-US" dirty="0" err="1"/>
              <a:t>kauzalitu</a:t>
            </a:r>
            <a:r>
              <a:rPr lang="en-US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9563" y="1861130"/>
            <a:ext cx="6014167" cy="308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899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korelace 0,816</a:t>
            </a:r>
            <a:endParaRPr lang="en-US" dirty="0"/>
          </a:p>
        </p:txBody>
      </p:sp>
      <p:pic>
        <p:nvPicPr>
          <p:cNvPr id="5124" name="Picture 4" descr="https://upload.wikimedia.org/wikipedia/commons/thumb/e/ec/Anscombe%27s_quartet_3.svg/325px-Anscombe%27s_quartet_3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718" y="1440270"/>
            <a:ext cx="6968564" cy="506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471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 Strachu v závislosti na věku</a:t>
            </a:r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3FFFFB7E-FF9E-46A9-B335-4E4B2A27F7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363211"/>
              </p:ext>
            </p:extLst>
          </p:nvPr>
        </p:nvGraphicFramePr>
        <p:xfrm>
          <a:off x="4143271" y="1133008"/>
          <a:ext cx="7907215" cy="5515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762081"/>
              </p:ext>
            </p:extLst>
          </p:nvPr>
        </p:nvGraphicFramePr>
        <p:xfrm>
          <a:off x="374135" y="2410611"/>
          <a:ext cx="3453842" cy="94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0687">
                  <a:extLst>
                    <a:ext uri="{9D8B030D-6E8A-4147-A177-3AD203B41FA5}">
                      <a16:colId xmlns:a16="http://schemas.microsoft.com/office/drawing/2014/main" val="2426295074"/>
                    </a:ext>
                  </a:extLst>
                </a:gridCol>
                <a:gridCol w="1272468">
                  <a:extLst>
                    <a:ext uri="{9D8B030D-6E8A-4147-A177-3AD203B41FA5}">
                      <a16:colId xmlns:a16="http://schemas.microsoft.com/office/drawing/2014/main" val="3057551112"/>
                    </a:ext>
                  </a:extLst>
                </a:gridCol>
                <a:gridCol w="1090687">
                  <a:extLst>
                    <a:ext uri="{9D8B030D-6E8A-4147-A177-3AD203B41FA5}">
                      <a16:colId xmlns:a16="http://schemas.microsoft.com/office/drawing/2014/main" val="3097494922"/>
                    </a:ext>
                  </a:extLst>
                </a:gridCol>
              </a:tblGrid>
              <a:tr h="154781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 </a:t>
                      </a:r>
                      <a:endParaRPr lang="en-GB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Věk</a:t>
                      </a:r>
                      <a:endParaRPr lang="en-GB" sz="2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Strach</a:t>
                      </a:r>
                      <a:endParaRPr lang="en-GB" sz="2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68466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Věk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78327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Strach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0,23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</a:rPr>
                        <a:t>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960868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78295" y="3719566"/>
            <a:ext cx="3453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23% případů vysvětluje trend výsledné rovnice (slabá pozitivní korelace)</a:t>
            </a:r>
          </a:p>
        </p:txBody>
      </p:sp>
    </p:spTree>
    <p:extLst>
      <p:ext uri="{BB962C8B-B14F-4D97-AF65-F5344CB8AC3E}">
        <p14:creationId xmlns:p14="http://schemas.microsoft.com/office/powerpoint/2010/main" val="2698906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si neplést korelaci a kauzalitu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69" y="1690688"/>
            <a:ext cx="11532177" cy="4546339"/>
          </a:xfrm>
        </p:spPr>
      </p:pic>
    </p:spTree>
    <p:extLst>
      <p:ext uri="{BB962C8B-B14F-4D97-AF65-F5344CB8AC3E}">
        <p14:creationId xmlns:p14="http://schemas.microsoft.com/office/powerpoint/2010/main" val="3902355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1" y="1031741"/>
            <a:ext cx="11611194" cy="4577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70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8341"/>
            <a:ext cx="11903942" cy="469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1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0730" y="2517482"/>
            <a:ext cx="10515600" cy="1325563"/>
          </a:xfrm>
        </p:spPr>
        <p:txBody>
          <a:bodyPr/>
          <a:lstStyle/>
          <a:p>
            <a:r>
              <a:rPr lang="cs-CZ" dirty="0"/>
              <a:t>Zhodnocení sběru dotazníků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44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body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Naučte se alespoň základy statistiky a jak číst statistické závěry</a:t>
            </a:r>
          </a:p>
          <a:p>
            <a:r>
              <a:rPr lang="cs-CZ" dirty="0"/>
              <a:t>Na většinu stačí Excel, maximálně R+ nebo SPSS</a:t>
            </a:r>
          </a:p>
          <a:p>
            <a:r>
              <a:rPr lang="cs-CZ" dirty="0"/>
              <a:t>Nechte si poradit od někoho kdo se vyzná</a:t>
            </a:r>
          </a:p>
          <a:p>
            <a:r>
              <a:rPr lang="it-IT" b="1" dirty="0"/>
              <a:t>POL593 Kvantitativní přístupy v politologii</a:t>
            </a:r>
            <a:endParaRPr lang="cs-CZ" dirty="0"/>
          </a:p>
          <a:p>
            <a:pPr lvl="1"/>
            <a:r>
              <a:rPr lang="en-US" dirty="0"/>
              <a:t>https://is.muni.cz/auth/predmet/fss/podzim2016/POL593</a:t>
            </a:r>
          </a:p>
        </p:txBody>
      </p:sp>
    </p:spTree>
    <p:extLst>
      <p:ext uri="{BB962C8B-B14F-4D97-AF65-F5344CB8AC3E}">
        <p14:creationId xmlns:p14="http://schemas.microsoft.com/office/powerpoint/2010/main" val="2239338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druhy proměnných máme? (N, O, I(K))</a:t>
            </a:r>
          </a:p>
          <a:p>
            <a:r>
              <a:rPr lang="cs-CZ" dirty="0"/>
              <a:t>Co to znamená, že má něco pozitivní korelaci?</a:t>
            </a:r>
          </a:p>
        </p:txBody>
      </p:sp>
    </p:spTree>
    <p:extLst>
      <p:ext uri="{BB962C8B-B14F-4D97-AF65-F5344CB8AC3E}">
        <p14:creationId xmlns:p14="http://schemas.microsoft.com/office/powerpoint/2010/main" val="987063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Koho jste oslovovali (četnosti)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860619"/>
              </p:ext>
            </p:extLst>
          </p:nvPr>
        </p:nvGraphicFramePr>
        <p:xfrm>
          <a:off x="402101" y="1690688"/>
          <a:ext cx="5520397" cy="397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8B699408-A40B-4928-A278-0F5482BAE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397799"/>
              </p:ext>
            </p:extLst>
          </p:nvPr>
        </p:nvGraphicFramePr>
        <p:xfrm>
          <a:off x="6042586" y="1690689"/>
          <a:ext cx="5647666" cy="397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951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20447"/>
              </p:ext>
            </p:extLst>
          </p:nvPr>
        </p:nvGraphicFramePr>
        <p:xfrm>
          <a:off x="879233" y="450640"/>
          <a:ext cx="3926058" cy="2433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9808">
                  <a:extLst>
                    <a:ext uri="{9D8B030D-6E8A-4147-A177-3AD203B41FA5}">
                      <a16:colId xmlns:a16="http://schemas.microsoft.com/office/drawing/2014/main" val="1694493302"/>
                    </a:ext>
                  </a:extLst>
                </a:gridCol>
                <a:gridCol w="1239808">
                  <a:extLst>
                    <a:ext uri="{9D8B030D-6E8A-4147-A177-3AD203B41FA5}">
                      <a16:colId xmlns:a16="http://schemas.microsoft.com/office/drawing/2014/main" val="1183067727"/>
                    </a:ext>
                  </a:extLst>
                </a:gridCol>
                <a:gridCol w="1446442">
                  <a:extLst>
                    <a:ext uri="{9D8B030D-6E8A-4147-A177-3AD203B41FA5}">
                      <a16:colId xmlns:a16="http://schemas.microsoft.com/office/drawing/2014/main" val="3717408770"/>
                    </a:ext>
                  </a:extLst>
                </a:gridCol>
              </a:tblGrid>
              <a:tr h="60842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Osloveno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295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0046488"/>
                  </a:ext>
                </a:extLst>
              </a:tr>
              <a:tr h="60842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Odmítnu</a:t>
                      </a:r>
                      <a:r>
                        <a:rPr lang="cs-CZ" sz="2000" u="none" strike="noStrike" dirty="0" err="1">
                          <a:effectLst/>
                        </a:rPr>
                        <a:t>li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146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        49,49 </a:t>
                      </a:r>
                      <a:r>
                        <a:rPr lang="cs-CZ" sz="2000" u="none" strike="noStrike" dirty="0">
                          <a:effectLst/>
                        </a:rPr>
                        <a:t>%</a:t>
                      </a:r>
                      <a:r>
                        <a:rPr lang="en-GB" sz="2000" u="none" strike="noStrike" dirty="0">
                          <a:effectLst/>
                        </a:rPr>
                        <a:t>  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7257432"/>
                  </a:ext>
                </a:extLst>
              </a:tr>
              <a:tr h="60842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Vypadlo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47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        15,93</a:t>
                      </a:r>
                      <a:r>
                        <a:rPr lang="cs-CZ" sz="2000" u="none" strike="noStrike" dirty="0">
                          <a:effectLst/>
                        </a:rPr>
                        <a:t> %</a:t>
                      </a:r>
                      <a:r>
                        <a:rPr lang="en-GB" sz="2000" u="none" strike="noStrike" dirty="0">
                          <a:effectLst/>
                        </a:rPr>
                        <a:t>   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3805010"/>
                  </a:ext>
                </a:extLst>
              </a:tr>
              <a:tr h="60842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Vyplnilo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        36,27 </a:t>
                      </a:r>
                      <a:r>
                        <a:rPr lang="cs-CZ" sz="2000" u="none" strike="noStrike" dirty="0">
                          <a:effectLst/>
                        </a:rPr>
                        <a:t>%</a:t>
                      </a:r>
                      <a:r>
                        <a:rPr lang="en-GB" sz="2000" u="none" strike="noStrike" dirty="0">
                          <a:effectLst/>
                        </a:rPr>
                        <a:t>  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4349800"/>
                  </a:ext>
                </a:extLst>
              </a:tr>
            </a:tbl>
          </a:graphicData>
        </a:graphic>
      </p:graphicFrame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94ADAC1C-FD78-49A1-B657-0E6B0FB2CA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094048"/>
              </p:ext>
            </p:extLst>
          </p:nvPr>
        </p:nvGraphicFramePr>
        <p:xfrm>
          <a:off x="232119" y="2856692"/>
          <a:ext cx="5446541" cy="3650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1589863F-C99F-44DC-8C85-96908DB8D0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8814694"/>
              </p:ext>
            </p:extLst>
          </p:nvPr>
        </p:nvGraphicFramePr>
        <p:xfrm>
          <a:off x="5678660" y="0"/>
          <a:ext cx="6513340" cy="3136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9" name="Graf 8">
                <a:extLst>
                  <a:ext uri="{FF2B5EF4-FFF2-40B4-BE49-F238E27FC236}">
                    <a16:creationId xmlns:a16="http://schemas.microsoft.com/office/drawing/2014/main" id="{9966FF18-D6B1-492D-BE29-6148724564C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53761821"/>
                  </p:ext>
                </p:extLst>
              </p:nvPr>
            </p:nvGraphicFramePr>
            <p:xfrm>
              <a:off x="5880294" y="3207909"/>
              <a:ext cx="6311705" cy="354938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9" name="Graf 8">
                <a:extLst>
                  <a:ext uri="{FF2B5EF4-FFF2-40B4-BE49-F238E27FC236}">
                    <a16:creationId xmlns:a16="http://schemas.microsoft.com/office/drawing/2014/main" id="{9966FF18-D6B1-492D-BE29-6148724564C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80294" y="3207909"/>
                <a:ext cx="6311705" cy="3549384"/>
              </a:xfrm>
              <a:prstGeom prst="rect">
                <a:avLst/>
              </a:prstGeom>
            </p:spPr>
          </p:pic>
        </mc:Fallback>
      </mc:AlternateContent>
      <p:sp>
        <p:nvSpPr>
          <p:cNvPr id="2" name="Obdélník 1"/>
          <p:cNvSpPr/>
          <p:nvPr/>
        </p:nvSpPr>
        <p:spPr>
          <a:xfrm>
            <a:off x="0" y="918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6"/>
              </a:rPr>
              <a:t>https://docs.google.com/spreadsheets/d/15gM525oTTeK3mNYET_Q_IKg7dQJB727PhKTWhT_FBaA/edit?usp=sharing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36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získáváme data?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900" y="1560059"/>
            <a:ext cx="8106199" cy="427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5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67" y="1554163"/>
            <a:ext cx="11848065" cy="4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380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Chybí data?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dělat když chybí data? Nejlepší nic nevymýšlet – prostě chybí.</a:t>
            </a:r>
          </a:p>
          <a:p>
            <a:r>
              <a:rPr lang="cs-CZ" dirty="0"/>
              <a:t>Začít se ptát proč nám chybí taková data, která potřebujeme</a:t>
            </a:r>
          </a:p>
          <a:p>
            <a:r>
              <a:rPr lang="cs-CZ" dirty="0"/>
              <a:t>Chybějící data nekódujeme „0“ – může dojít ke zkreslení (škála 1-100)</a:t>
            </a:r>
          </a:p>
          <a:p>
            <a:r>
              <a:rPr lang="cs-CZ" dirty="0"/>
              <a:t>Je rozdíl mezi:</a:t>
            </a:r>
          </a:p>
          <a:p>
            <a:pPr lvl="1"/>
            <a:r>
              <a:rPr lang="cs-CZ" dirty="0"/>
              <a:t>Nevím</a:t>
            </a:r>
          </a:p>
          <a:p>
            <a:pPr lvl="1"/>
            <a:r>
              <a:rPr lang="cs-CZ" dirty="0"/>
              <a:t>Ne</a:t>
            </a:r>
          </a:p>
          <a:p>
            <a:pPr lvl="1"/>
            <a:r>
              <a:rPr lang="cs-CZ" dirty="0"/>
              <a:t>Nemůžu odpovědět</a:t>
            </a:r>
          </a:p>
          <a:p>
            <a:pPr lvl="1"/>
            <a:r>
              <a:rPr lang="cs-CZ" dirty="0"/>
              <a:t>Nemůžu odpovědět v mezích předdefinovaných odpovědí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228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2303</TotalTime>
  <Words>416</Words>
  <Application>Microsoft Office PowerPoint</Application>
  <PresentationFormat>Širokoúhlá obrazovka</PresentationFormat>
  <Paragraphs>85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Motiv Office</vt:lpstr>
      <vt:lpstr>Kvantitativní zpracování dat</vt:lpstr>
      <vt:lpstr>Zhodnocení sběru dotazníků</vt:lpstr>
      <vt:lpstr>Hlavní body</vt:lpstr>
      <vt:lpstr>Otázky:</vt:lpstr>
      <vt:lpstr>Koho jste oslovovali (četnosti)</vt:lpstr>
      <vt:lpstr>Prezentace aplikace PowerPoint</vt:lpstr>
      <vt:lpstr>Jak získáváme data?</vt:lpstr>
      <vt:lpstr>Prezentace aplikace PowerPoint</vt:lpstr>
      <vt:lpstr>Chybí data?</vt:lpstr>
      <vt:lpstr>Vyčistění dat po zadání</vt:lpstr>
      <vt:lpstr>Popisná statistika</vt:lpstr>
      <vt:lpstr>Dvě města: Extrémov a průměrov (Taleb)</vt:lpstr>
      <vt:lpstr>Korelace</vt:lpstr>
      <vt:lpstr>Příklad korelace 0,816</vt:lpstr>
      <vt:lpstr>Korelace Strachu v závislosti na věku</vt:lpstr>
      <vt:lpstr>Proč si neplést korelaci a kauzalitu 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Hanzelka</dc:creator>
  <cp:lastModifiedBy>Jan Hanzelka</cp:lastModifiedBy>
  <cp:revision>32</cp:revision>
  <dcterms:created xsi:type="dcterms:W3CDTF">2017-05-01T19:17:14Z</dcterms:created>
  <dcterms:modified xsi:type="dcterms:W3CDTF">2017-05-03T11:19:54Z</dcterms:modified>
</cp:coreProperties>
</file>