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5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70" r:id="rId24"/>
    <p:sldId id="371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17" r:id="rId33"/>
    <p:sldId id="318" r:id="rId34"/>
    <p:sldId id="300" r:id="rId35"/>
    <p:sldId id="301" r:id="rId36"/>
    <p:sldId id="302" r:id="rId37"/>
    <p:sldId id="260" r:id="rId38"/>
    <p:sldId id="332" r:id="rId39"/>
    <p:sldId id="319" r:id="rId40"/>
    <p:sldId id="261" r:id="rId41"/>
    <p:sldId id="271" r:id="rId42"/>
    <p:sldId id="272" r:id="rId43"/>
    <p:sldId id="273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72" r:id="rId52"/>
    <p:sldId id="342" r:id="rId53"/>
    <p:sldId id="378" r:id="rId54"/>
    <p:sldId id="377" r:id="rId55"/>
    <p:sldId id="373" r:id="rId56"/>
    <p:sldId id="374" r:id="rId57"/>
    <p:sldId id="343" r:id="rId58"/>
    <p:sldId id="375" r:id="rId59"/>
    <p:sldId id="376" r:id="rId60"/>
    <p:sldId id="344" r:id="rId61"/>
    <p:sldId id="275" r:id="rId62"/>
    <p:sldId id="276" r:id="rId63"/>
    <p:sldId id="277" r:id="rId64"/>
    <p:sldId id="278" r:id="rId65"/>
    <p:sldId id="279" r:id="rId66"/>
    <p:sldId id="280" r:id="rId67"/>
    <p:sldId id="281" r:id="rId68"/>
    <p:sldId id="282" r:id="rId69"/>
    <p:sldId id="283" r:id="rId70"/>
    <p:sldId id="284" r:id="rId71"/>
    <p:sldId id="285" r:id="rId72"/>
    <p:sldId id="286" r:id="rId73"/>
    <p:sldId id="287" r:id="rId74"/>
    <p:sldId id="288" r:id="rId75"/>
    <p:sldId id="289" r:id="rId76"/>
    <p:sldId id="290" r:id="rId77"/>
    <p:sldId id="291" r:id="rId78"/>
    <p:sldId id="292" r:id="rId79"/>
    <p:sldId id="293" r:id="rId80"/>
    <p:sldId id="294" r:id="rId81"/>
    <p:sldId id="295" r:id="rId82"/>
    <p:sldId id="345" r:id="rId83"/>
    <p:sldId id="346" r:id="rId84"/>
    <p:sldId id="353" r:id="rId85"/>
    <p:sldId id="354" r:id="rId86"/>
    <p:sldId id="355" r:id="rId87"/>
    <p:sldId id="356" r:id="rId88"/>
    <p:sldId id="357" r:id="rId89"/>
    <p:sldId id="358" r:id="rId90"/>
    <p:sldId id="359" r:id="rId91"/>
    <p:sldId id="360" r:id="rId92"/>
    <p:sldId id="361" r:id="rId93"/>
    <p:sldId id="362" r:id="rId94"/>
    <p:sldId id="363" r:id="rId95"/>
    <p:sldId id="381" r:id="rId96"/>
    <p:sldId id="367" r:id="rId97"/>
    <p:sldId id="364" r:id="rId98"/>
    <p:sldId id="379" r:id="rId99"/>
    <p:sldId id="380" r:id="rId100"/>
    <p:sldId id="365" r:id="rId101"/>
    <p:sldId id="366" r:id="rId102"/>
    <p:sldId id="368" r:id="rId103"/>
    <p:sldId id="369" r:id="rId10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13"/>
            <p14:sldId id="314"/>
            <p14:sldId id="315"/>
            <p14:sldId id="316"/>
            <p14:sldId id="370"/>
            <p14:sldId id="371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72"/>
            <p14:sldId id="342"/>
            <p14:sldId id="378"/>
            <p14:sldId id="377"/>
            <p14:sldId id="373"/>
            <p14:sldId id="374"/>
            <p14:sldId id="343"/>
            <p14:sldId id="375"/>
            <p14:sldId id="376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81"/>
            <p14:sldId id="367"/>
            <p14:sldId id="364"/>
            <p14:sldId id="379"/>
            <p14:sldId id="380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30T12:44:34.32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30T12:44:34.84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iscovery.muni.cz/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2023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233147"/>
            <a:ext cx="11335110" cy="536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Researchgate.net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7D2F9AF5-CED6-4ECA-AC1B-B8587FCC11D2}"/>
                  </a:ext>
                </a:extLst>
              </p14:cNvPr>
              <p14:cNvContentPartPr/>
              <p14:nvPr/>
            </p14:nvContentPartPr>
            <p14:xfrm>
              <a:off x="2031693" y="5858547"/>
              <a:ext cx="360" cy="36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7D2F9AF5-CED6-4ECA-AC1B-B8587FCC11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3053" y="584990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80A81687-379F-4B53-8C9B-B69D5017E1A8}"/>
                  </a:ext>
                </a:extLst>
              </p14:cNvPr>
              <p14:cNvContentPartPr/>
              <p14:nvPr/>
            </p14:nvContentPartPr>
            <p14:xfrm>
              <a:off x="2336613" y="5841627"/>
              <a:ext cx="360" cy="36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80A81687-379F-4B53-8C9B-B69D5017E1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27613" y="583298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7.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41785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122" y="3638574"/>
            <a:ext cx="11714672" cy="361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Odkaz na bibliografickou citaci v textu</a:t>
            </a:r>
          </a:p>
          <a:p>
            <a:pPr lvl="0"/>
            <a:r>
              <a:rPr lang="cs-CZ" sz="2000" dirty="0" err="1"/>
              <a:t>Meadows</a:t>
            </a:r>
            <a:r>
              <a:rPr lang="cs-CZ" sz="2000" dirty="0"/>
              <a:t> (2008) charakterizuje …</a:t>
            </a:r>
          </a:p>
          <a:p>
            <a:pPr lvl="0"/>
            <a:r>
              <a:rPr lang="cs-CZ" sz="2000" dirty="0"/>
              <a:t> … (</a:t>
            </a:r>
            <a:r>
              <a:rPr lang="cs-CZ" sz="2000" dirty="0" err="1"/>
              <a:t>Meadows</a:t>
            </a:r>
            <a:r>
              <a:rPr lang="cs-CZ" sz="2000" dirty="0"/>
              <a:t>, 2008).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Hendl</a:t>
            </a:r>
            <a:r>
              <a:rPr lang="cs-CZ" sz="2000" dirty="0"/>
              <a:t> &amp; </a:t>
            </a:r>
            <a:r>
              <a:rPr lang="cs-CZ" sz="2000" dirty="0" err="1"/>
              <a:t>Remr</a:t>
            </a:r>
            <a:r>
              <a:rPr lang="cs-CZ" sz="2000" dirty="0"/>
              <a:t>, 2017) …</a:t>
            </a:r>
          </a:p>
          <a:p>
            <a:pPr lvl="0"/>
            <a:r>
              <a:rPr lang="cs-CZ" sz="2000" dirty="0" err="1"/>
              <a:t>Hendl</a:t>
            </a:r>
            <a:r>
              <a:rPr lang="cs-CZ" sz="2000" dirty="0"/>
              <a:t> and </a:t>
            </a:r>
            <a:r>
              <a:rPr lang="cs-CZ" sz="2000" dirty="0" err="1"/>
              <a:t>Remr</a:t>
            </a:r>
            <a:r>
              <a:rPr lang="cs-CZ" sz="2000" dirty="0"/>
              <a:t> (2017) se zaměřují na …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Merriam-Webster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Zalta</a:t>
            </a:r>
            <a:r>
              <a:rPr lang="cs-CZ" sz="2000" dirty="0"/>
              <a:t> et al., 2005).</a:t>
            </a:r>
          </a:p>
          <a:p>
            <a:pPr lvl="0"/>
            <a:r>
              <a:rPr lang="cs-CZ" sz="2000" dirty="0"/>
              <a:t>… jak uvádějí 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</a:t>
            </a:r>
            <a:r>
              <a:rPr lang="cs-CZ" sz="2000" dirty="0" err="1"/>
              <a:t>Merriam-Webster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and </a:t>
            </a:r>
            <a:r>
              <a:rPr lang="cs-CZ" sz="2000" dirty="0" err="1"/>
              <a:t>Zalta</a:t>
            </a:r>
            <a:r>
              <a:rPr lang="cs-CZ" sz="2000" dirty="0"/>
              <a:t> et al. (2005).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67A31AD-BCB6-46AD-ACF0-C475908E577B}"/>
              </a:ext>
            </a:extLst>
          </p:cNvPr>
          <p:cNvSpPr txBox="1">
            <a:spLocks/>
          </p:cNvSpPr>
          <p:nvPr/>
        </p:nvSpPr>
        <p:spPr>
          <a:xfrm>
            <a:off x="319033" y="1133749"/>
            <a:ext cx="11714672" cy="2492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Přímá citace a parafráze</a:t>
            </a:r>
          </a:p>
          <a:p>
            <a:r>
              <a:rPr lang="cs-CZ" sz="2000" dirty="0"/>
              <a:t>do 3 řádků je citovaný text uveden v uvozovkách (citovaný text nesmí být v kurzívě) a uvedena strana (resp. rozsah stran, mezi kterými je dlouhá pomlčka: „–“), na které se citovaný text v původním zdroji nachází</a:t>
            </a:r>
          </a:p>
          <a:p>
            <a:r>
              <a:rPr lang="cs-CZ" sz="2000" dirty="0"/>
              <a:t>delší než 3 řádky, resp. 40 slov, je psána v samostatném bloku písmem o velikosti 10 bodů a je oddělena od ostatního textu jedním vloženým řádkem před a za textem vlastní citace. Citovaný text není ohraničen uvozovkami a také není psaný kurzívou. Strana, na které se citace uvádí je uvedena až za citovaným textem.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8AC1BE4-9E42-4912-ACFB-2B24356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9867EB-FD51-4D75-AB25-5997862B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/>
          </a:bodyPr>
          <a:lstStyle/>
          <a:p>
            <a:r>
              <a:rPr lang="cs-CZ" b="1" dirty="0"/>
              <a:t>Obecné zásady citování v referenčním seznamu</a:t>
            </a:r>
            <a:endParaRPr lang="cs-CZ" dirty="0"/>
          </a:p>
          <a:p>
            <a:pPr lvl="0"/>
            <a:r>
              <a:rPr lang="cs-CZ" dirty="0"/>
              <a:t>Autor/-</a:t>
            </a:r>
            <a:r>
              <a:rPr lang="cs-CZ" dirty="0" err="1"/>
              <a:t>ři</a:t>
            </a:r>
            <a:r>
              <a:rPr lang="cs-CZ" dirty="0"/>
              <a:t> se vždy zapisují ve formátu Příjmení + iniciály křestního jména (Dovalil, J.)</a:t>
            </a:r>
          </a:p>
          <a:p>
            <a:pPr lvl="0"/>
            <a:r>
              <a:rPr lang="cs-CZ" dirty="0"/>
              <a:t>U dvou až 20 autorů se mezi posledním a předposledním píše &amp;, před kterým je čárka (např. Dovalil, J., &amp; </a:t>
            </a:r>
            <a:r>
              <a:rPr lang="cs-CZ" dirty="0" err="1"/>
              <a:t>Perič</a:t>
            </a:r>
            <a:r>
              <a:rPr lang="cs-CZ" dirty="0"/>
              <a:t>, T.)</a:t>
            </a:r>
          </a:p>
          <a:p>
            <a:pPr lvl="0"/>
            <a:r>
              <a:rPr lang="cs-CZ" dirty="0"/>
              <a:t>Název knihy se zapisuje kurzívou. U periodika se kurzívou zapisuje název periodika </a:t>
            </a:r>
            <a:br>
              <a:rPr lang="cs-CZ" dirty="0"/>
            </a:br>
            <a:r>
              <a:rPr lang="cs-CZ" dirty="0"/>
              <a:t>(a ročník, nikoliv však vydání)</a:t>
            </a:r>
          </a:p>
          <a:p>
            <a:pPr lvl="0"/>
            <a:r>
              <a:rPr lang="cs-CZ" dirty="0"/>
              <a:t>Údaje u vydání jsou povinným údajem (první vydání se neuvádí)</a:t>
            </a:r>
          </a:p>
          <a:p>
            <a:pPr lvl="0"/>
            <a:r>
              <a:rPr lang="cs-CZ" dirty="0"/>
              <a:t>Je-li dostupný DOI použijeme ho (alternativou je URL adresa)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5E39B-F839-46DD-9E5E-A66448A46FA7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080274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C11060A-9612-4EFD-9EB3-DA157EE3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D6376AE-E656-4040-A359-63861E09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Citování knihy, monografie</a:t>
            </a:r>
            <a:endParaRPr lang="cs-CZ" dirty="0"/>
          </a:p>
          <a:p>
            <a:r>
              <a:rPr lang="cs-CZ" dirty="0"/>
              <a:t>Příklad 1 autor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 (2016).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; (4th </a:t>
            </a:r>
            <a:r>
              <a:rPr lang="cs-CZ" dirty="0" err="1"/>
              <a:t>ed</a:t>
            </a:r>
            <a:r>
              <a:rPr lang="cs-CZ" dirty="0"/>
              <a:t>.). Portál. </a:t>
            </a:r>
          </a:p>
          <a:p>
            <a:r>
              <a:rPr lang="cs-CZ" dirty="0"/>
              <a:t>Příklad 2 autoři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J., &amp; </a:t>
            </a:r>
            <a:r>
              <a:rPr lang="cs-CZ" dirty="0" err="1"/>
              <a:t>Remr</a:t>
            </a:r>
            <a:r>
              <a:rPr lang="cs-CZ" dirty="0"/>
              <a:t>, J. (2017). </a:t>
            </a:r>
            <a:r>
              <a:rPr lang="cs-CZ" i="1" dirty="0"/>
              <a:t>Metody výzkumu a evaluace</a:t>
            </a:r>
            <a:r>
              <a:rPr lang="cs-CZ" dirty="0"/>
              <a:t>. Portál.</a:t>
            </a:r>
          </a:p>
          <a:p>
            <a:pPr marL="0" indent="0">
              <a:buNone/>
            </a:pPr>
            <a:r>
              <a:rPr lang="cs-CZ" b="1" i="1" dirty="0"/>
              <a:t>Kapitola v editované knize, příspěvek ve sborníku</a:t>
            </a:r>
            <a:endParaRPr lang="cs-CZ" dirty="0"/>
          </a:p>
          <a:p>
            <a:r>
              <a:rPr lang="cs-CZ" dirty="0" err="1"/>
              <a:t>Iwamasa</a:t>
            </a:r>
            <a:r>
              <a:rPr lang="cs-CZ" dirty="0"/>
              <a:t>, G. Y., </a:t>
            </a:r>
            <a:r>
              <a:rPr lang="cs-CZ" dirty="0" err="1"/>
              <a:t>Hsia</a:t>
            </a:r>
            <a:r>
              <a:rPr lang="cs-CZ" dirty="0"/>
              <a:t>, C., &amp; </a:t>
            </a:r>
            <a:r>
              <a:rPr lang="cs-CZ" dirty="0" err="1"/>
              <a:t>Hinton</a:t>
            </a:r>
            <a:r>
              <a:rPr lang="cs-CZ" dirty="0"/>
              <a:t>, D. (2019).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. In G. Y. </a:t>
            </a:r>
            <a:r>
              <a:rPr lang="cs-CZ" dirty="0" err="1"/>
              <a:t>Iwamasa</a:t>
            </a:r>
            <a:r>
              <a:rPr lang="cs-CZ" dirty="0"/>
              <a:t> &amp; P. A. </a:t>
            </a:r>
            <a:r>
              <a:rPr lang="cs-CZ" dirty="0" err="1"/>
              <a:t>Hays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responsive</a:t>
            </a:r>
            <a:r>
              <a:rPr lang="cs-CZ" i="1" dirty="0"/>
              <a:t>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r>
              <a:rPr lang="cs-CZ" i="1" dirty="0"/>
              <a:t>: </a:t>
            </a:r>
            <a:r>
              <a:rPr lang="cs-CZ" i="1" dirty="0" err="1"/>
              <a:t>Practice</a:t>
            </a:r>
            <a:r>
              <a:rPr lang="cs-CZ" i="1" dirty="0"/>
              <a:t> and </a:t>
            </a:r>
            <a:r>
              <a:rPr lang="cs-CZ" i="1" dirty="0" err="1"/>
              <a:t>supervision</a:t>
            </a:r>
            <a:r>
              <a:rPr lang="cs-CZ" dirty="0"/>
              <a:t> (s. 129–159).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https://doi.org/10.1037/0000119-006</a:t>
            </a:r>
          </a:p>
          <a:p>
            <a:pPr marL="0" indent="0">
              <a:buNone/>
            </a:pPr>
            <a:r>
              <a:rPr lang="cs-CZ" b="1" i="1" dirty="0"/>
              <a:t>Webová stránka a výroční zpráva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Health </a:t>
            </a:r>
            <a:r>
              <a:rPr lang="cs-CZ" dirty="0" err="1"/>
              <a:t>Organization</a:t>
            </a:r>
            <a:r>
              <a:rPr lang="cs-CZ" dirty="0"/>
              <a:t>. (2021, 1. října</a:t>
            </a:r>
            <a:r>
              <a:rPr lang="cs-CZ" i="1" dirty="0"/>
              <a:t>). </a:t>
            </a:r>
            <a:r>
              <a:rPr lang="cs-CZ" i="1" dirty="0" err="1"/>
              <a:t>Advice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public: </a:t>
            </a:r>
            <a:r>
              <a:rPr lang="cs-CZ" i="1" dirty="0" err="1"/>
              <a:t>Coronavirus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(COVID-19).</a:t>
            </a:r>
            <a:r>
              <a:rPr lang="cs-CZ" dirty="0"/>
              <a:t> https://www.who.int/emergencies/diseases/novel-coronavirus-2019/advice-for-public</a:t>
            </a:r>
          </a:p>
          <a:p>
            <a:pPr marL="0" indent="0">
              <a:buNone/>
            </a:pPr>
            <a:r>
              <a:rPr lang="cs-CZ" b="1" i="1" dirty="0"/>
              <a:t>Závěrečná práce</a:t>
            </a:r>
            <a:endParaRPr lang="cs-CZ" dirty="0"/>
          </a:p>
          <a:p>
            <a:r>
              <a:rPr lang="cs-CZ" dirty="0"/>
              <a:t>Čížová, D. (2021). </a:t>
            </a:r>
            <a:r>
              <a:rPr lang="cs-CZ" i="1" dirty="0"/>
              <a:t>Léčebně-rehabilitační plán a postup u poškození mediálního menisku</a:t>
            </a:r>
            <a:r>
              <a:rPr lang="cs-CZ" dirty="0"/>
              <a:t> [Bakalářská práce, Masarykova univerzita]. Is.muni.cz. https://is.muni.cz/auth/th/da8ut/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2EA941-E9AB-47C2-9BAF-D9447309B5AB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10386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APA 7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odevzdávárny předmětu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Každá studie v rešerši bude popisovat: CÍL, VÝBĚR RESPONDENTŮ, METODY SBĚRU DAT, VÝSLEDKY</a:t>
            </a:r>
            <a:r>
              <a:rPr lang="cs-CZ" b="1">
                <a:solidFill>
                  <a:srgbClr val="00B05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AE1-CE7E-49F1-AC49-220C31A3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31495"/>
            <a:ext cx="861060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9CCA4-4799-4C41-82D9-1ECD5160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33" y="931333"/>
            <a:ext cx="11895667" cy="5698067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Maximální homogennost</a:t>
            </a:r>
            <a:r>
              <a:rPr lang="cs-CZ" sz="2100" b="0" i="0" dirty="0">
                <a:effectLst/>
                <a:latin typeface="Söhne"/>
              </a:rPr>
              <a:t>: Pokud chcete provádět kvalitativní výzkum o tréninkových rutinách profesionálních fotbalistů, můžete vybrat vzorek, který se skládá pouze z fotbalistů ze stejného týmu, abyste získali co nejvíce homogenní data. To umožní porozumět jejich specifickým zkušenostem.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Variace a kontrasty</a:t>
            </a:r>
            <a:r>
              <a:rPr lang="cs-CZ" sz="2100" b="0" i="0" dirty="0">
                <a:effectLst/>
                <a:latin typeface="Söhne"/>
              </a:rPr>
              <a:t>: Pro výzkum týkající se vlivu sportu na různé věkové skupiny můžete vybrat respondenty z různých věkových kategorií a sportů, abyste získali různorodý pohled na téma. Například mladé tenisty, středně staré golfové hráče a starší maratonské běžce.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Kritický případ</a:t>
            </a:r>
            <a:r>
              <a:rPr lang="cs-CZ" sz="2100" b="0" i="0" dirty="0">
                <a:effectLst/>
                <a:latin typeface="Söhne"/>
              </a:rPr>
              <a:t>: Pokud zkoumáte kontroverzní téma ve sportu, jako je doping, můžete zvolit kritický případ. To může být sportovec, který byl v minulosti obviněn z dopingového skandálu, a zkoumat jeho příběh a názory, abyste lépe porozuměli tomu, jaký vliv má doping na sportovní komunitu.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Typický případ</a:t>
            </a:r>
            <a:r>
              <a:rPr lang="cs-CZ" sz="2100" b="0" i="0" dirty="0">
                <a:effectLst/>
                <a:latin typeface="Söhne"/>
              </a:rPr>
              <a:t>: Pro studium běžných sportovních zážitků můžete vybrat typický případ, například průměrného amatérského běžce, a zkoumat jeho motivace, tréninkové návyky a zkušenosti s cílem získat obecnější vhled do sportovního prostředí.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Sociální sítě a kaskádový výběr</a:t>
            </a:r>
            <a:r>
              <a:rPr lang="cs-CZ" sz="2100" b="0" i="0" dirty="0">
                <a:effectLst/>
                <a:latin typeface="Söhne"/>
              </a:rPr>
              <a:t>: Můžete využít sociální sítě a kontaktovat sportovce a trenéry, kteří mají rozsáhlé sítě kontaktů. Tím můžete získat více respondentů prostřednictvím doporučení.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Výběr na základě specifických kritérií</a:t>
            </a:r>
            <a:r>
              <a:rPr lang="cs-CZ" sz="2100" b="0" i="0" dirty="0">
                <a:effectLst/>
                <a:latin typeface="Söhne"/>
              </a:rPr>
              <a:t>: Například, pokud provádíte výzkum o sportovcích s fyzickým postižením, můžete vybrat respondenty na základě specifických kritérií, jako je typ postižení, úroveň zkušeností a sportovní disciplína.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17336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2236304"/>
            <a:ext cx="11755523" cy="4311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krokem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vyhodnocení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hypotéz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liší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dostupných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zdrojích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ankety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běžně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používaná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vyplňují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sérii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vytvořených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hloubkov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ýzkumník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zaznamenává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účastníků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1000"/>
              </a:spcBef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1560444"/>
            <a:ext cx="11755523" cy="4987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Experiment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aby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zjistilo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tato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zkoumá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charakter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Přístrojové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nástrojů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zařízení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určitých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archívů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existujících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archivních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záznamů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získání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úspěšný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jasně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definovanou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otázku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potřebná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jejímu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zodpovězení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zvolit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vhodnou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28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52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dotazníků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rychle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shromáždit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velkého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počtu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zajišťují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každý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dostane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stejné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pokyny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zvyšuje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spolehlivost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větší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svobodu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vést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upřímnějším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online,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poštou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telefonicky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nabízí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strukturovaná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lep</a:t>
            </a:r>
            <a:r>
              <a:rPr lang="cs-CZ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ší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</p:txBody>
      </p:sp>
    </p:spTree>
    <p:extLst>
      <p:ext uri="{BB962C8B-B14F-4D97-AF65-F5344CB8AC3E}">
        <p14:creationId xmlns:p14="http://schemas.microsoft.com/office/powerpoint/2010/main" val="30704411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Omezená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neposkytují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Možnost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správně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formulovány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odezva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návratnost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čelit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problémům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Vzorkovací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nemusí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závěrečné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práci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pečlivě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zajistit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metodologie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vhodně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účelu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cílové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820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rozhovorů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detail: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postojů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modifikován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výzkumníkovi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reagovat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klást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důkladné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mezi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pomoci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důvěrné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nuance: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výzkumníkům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nonverbální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hlasu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řeč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těla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dodatečný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verbálním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bohatá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tématu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221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Příprava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srovnání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finančně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cestování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speciální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vybavení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nevědomky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kladou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obtížnější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analyzovat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interpretovat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obvykle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snadno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kvůli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malému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povaze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rozhodování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 tom,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obzvláště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užitečné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pochopit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jednotlivců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62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0A4AA8-70EA-2CDD-EDBC-7DB5CFAE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B4720F-1FE5-76DE-D899-030CE505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b="0" i="0" dirty="0">
                <a:effectLst/>
                <a:latin typeface="Söhne"/>
              </a:rPr>
              <a:t>příklady jednotlivých forem experimentů: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Postupný jednoskupinový časově nesouběžný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určitého druhu stravy na fyzickou kondici sportovců. Sportovci jsou podrobeni tomuto stravovacímu režimu po dobu tří měsíců. Po tomto období se mění jejich strava zpět na původní a výzkumník sleduje, jak se mění jejich fyzická kondice v následujících třech měsících.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Souběžný, nejčastější dvojskupinový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nového typu sportovního obuvi na běžecký výkon. Má dvě skupiny běžců. První skupina (experimentální) dostane nový typ obuvi a druhá skupina (kontrolní) běží v obuvi, kterou používala dosud. Výzkumník měří čas, za jaký obě skupiny uběhnou určitou vzdálenost, a porovnává je.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Zkřížený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dvou různých druhů rozcviček na výkon plavců. Má jednu skupinu plavců. V prvním týdnu skupina provádí rozcvičku typu A před plaváním a v druhém týdnu provádí rozcvičku typu B. Po těchto dvou týdnech se skupina rozdělí a polovina plavců provádí rozcvičku typu B v prvním týdnu a rozcvičku typu A v druhém, zatímco druhá polovina to dělá v opačném pořadí. Výzkumník pak porovnává výkony plavců po obou typech rozcviček.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3644D77-9219-AB6B-D579-05616418ED1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32998145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974A6CF-E9B4-6A49-0058-7A7EEB45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1146F8-B30A-D584-B6B4-EF46319E5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délky rozcvičky na výkon běžce: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délka rozcvičky (5 minut oproti 20 minut)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čas 1000 m běhu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obuvi, podmínky (např. teplota a vlhkost), typ terénu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Běžci absolvují krátkou a dlouhou rozcvičku v různé dny a poté běží 1000 m.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proteinového doplňku na růst svalů: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konzumace proteinového doplňku oproti placebo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přírůstek svalové hmoty po měsíci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tréninku, celkový příjem kalorií, věk a pohlaví účastníků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Skupiny konzumují proteinový doplněk a placebo. Po měsíci se měří přírůstek svalové hmoty.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hydratace na vytrvalost: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množství konzumované vody během fyzické aktivity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doba do vyčerpání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sportovní aktivity, teplota prostředí,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Sportovci jsou rozděleni do skupin podle množství konzumované vody během fyzické aktivity a následně se měří doba, za jak dlouho dosáhnou vyčerpání.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ECF5A2-5731-4F36-4101-37472E5BC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18736321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82B4287-A01D-B579-557A-F4C18BB7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853BFB0-C6DF-CE02-1429-5A15BA3B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mentálního tréninku na střeleckou přesnost: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pravidelný mentální trénink oproti absenci mentálního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počet trefených cílů z 10 pokusů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zbraně, vzdálenost cíle, zkušenosti střelce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Skupina střelců provádí pravidelný mentální trénink a je srovnávána se skupinou, která žádný mentální trénink neprovádí.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typu obuvi na výkon ve skoku v dálku: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typ obuvi (klasická běžecká obuv oproti speciální obuvi pro skok v dálku)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vzdálenost skoku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technika skoku, povrch skákacího prostoru,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Skokani skáčou v různých typech obuvi a měří se vzdálenost jejich skoků.</a:t>
            </a:r>
          </a:p>
          <a:p>
            <a:pPr algn="l"/>
            <a:endParaRPr lang="cs-CZ" b="0" i="0" dirty="0">
              <a:effectLst/>
              <a:latin typeface="Söhne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B050"/>
                </a:solidFill>
                <a:effectLst/>
                <a:latin typeface="Söhne"/>
              </a:rPr>
              <a:t>Každý experiment má své limity a slabá místa. Popišme si je…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D23929-1781-258C-DCBE-47052DC0FF80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400395869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1222</TotalTime>
  <Words>9716</Words>
  <Application>Microsoft Office PowerPoint</Application>
  <PresentationFormat>Širokoúhlá obrazovka</PresentationFormat>
  <Paragraphs>1017</Paragraphs>
  <Slides>103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103</vt:i4>
      </vt:variant>
    </vt:vector>
  </HeadingPairs>
  <TitlesOfParts>
    <vt:vector size="111" baseType="lpstr">
      <vt:lpstr>Arial</vt:lpstr>
      <vt:lpstr>Bookman Old Style</vt:lpstr>
      <vt:lpstr>Calibri</vt:lpstr>
      <vt:lpstr>Century Gothic</vt:lpstr>
      <vt:lpstr>Söhne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APA 7. vydání</vt:lpstr>
      <vt:lpstr>Citační norma APA 7</vt:lpstr>
      <vt:lpstr>Citační norma APA 7</vt:lpstr>
      <vt:lpstr>Citační norma APA 7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Výběr respondentů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83</cp:revision>
  <dcterms:created xsi:type="dcterms:W3CDTF">2017-10-08T21:44:25Z</dcterms:created>
  <dcterms:modified xsi:type="dcterms:W3CDTF">2024-09-30T13:34:13Z</dcterms:modified>
</cp:coreProperties>
</file>