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6" r:id="rId3"/>
    <p:sldId id="267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80" r:id="rId17"/>
    <p:sldId id="283" r:id="rId18"/>
    <p:sldId id="287" r:id="rId19"/>
    <p:sldId id="293" r:id="rId20"/>
    <p:sldId id="288" r:id="rId21"/>
    <p:sldId id="290" r:id="rId22"/>
    <p:sldId id="289" r:id="rId23"/>
    <p:sldId id="292" r:id="rId24"/>
    <p:sldId id="291" r:id="rId25"/>
    <p:sldId id="281" r:id="rId26"/>
    <p:sldId id="284" r:id="rId27"/>
    <p:sldId id="285" r:id="rId28"/>
    <p:sldId id="270" r:id="rId29"/>
    <p:sldId id="272" r:id="rId30"/>
    <p:sldId id="271" r:id="rId31"/>
    <p:sldId id="295" r:id="rId32"/>
    <p:sldId id="273" r:id="rId33"/>
    <p:sldId id="277" r:id="rId34"/>
    <p:sldId id="294" r:id="rId35"/>
    <p:sldId id="278" r:id="rId36"/>
    <p:sldId id="282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2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3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hyperlink" Target="http://tibco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7B5BDF-5D13-2804-B923-689AFF9E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26323"/>
            <a:ext cx="10908792" cy="106984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Data Mining Statistical 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RT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trees 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eural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cs-CZ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D62D21-B67C-D986-7845-A5BAF0888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927107"/>
            <a:ext cx="10908792" cy="1299957"/>
          </a:xfrm>
        </p:spPr>
        <p:txBody>
          <a:bodyPr anchor="ctr">
            <a:noAutofit/>
          </a:bodyPr>
          <a:lstStyle/>
          <a:p>
            <a:pPr algn="ctr"/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Martin Sebera</a:t>
            </a:r>
          </a:p>
          <a:p>
            <a:pPr algn="ctr"/>
            <a:r>
              <a:rPr 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cs-CZ" sz="4500" dirty="0">
                <a:latin typeface="Calibri" panose="020F0502020204030204" pitchFamily="34" charset="0"/>
                <a:cs typeface="Calibri" panose="020F0502020204030204" pitchFamily="34" charset="0"/>
              </a:rPr>
              <a:t>, Masaryk University</a:t>
            </a:r>
          </a:p>
        </p:txBody>
      </p:sp>
      <p:pic>
        <p:nvPicPr>
          <p:cNvPr id="4" name="Picture 3" descr="Jedna zářící kostka mezi matně bílými kostkami">
            <a:extLst>
              <a:ext uri="{FF2B5EF4-FFF2-40B4-BE49-F238E27FC236}">
                <a16:creationId xmlns:a16="http://schemas.microsoft.com/office/drawing/2014/main" id="{134BFB3D-2D9F-0EB7-235A-749CFBB12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79" b="10022"/>
          <a:stretch/>
        </p:blipFill>
        <p:spPr>
          <a:xfrm>
            <a:off x="20" y="10"/>
            <a:ext cx="12191979" cy="2907783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1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27326-9185-6596-59FA-CB24E619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preprocessing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93B0D-6E2A-A759-E65A-45176F38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Filtering - most often noise (sliding averaging, median filter - impulse noise removal)</a:t>
            </a: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Completion of missing data - only in an emergency, it is supplemented on the basis of the average resp. frequency</a:t>
            </a: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Normalization - the goal is to unify the numerical ranges of values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2C460-1A7A-5E9C-1493-0231C831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D22FB-DC2D-5C79-9161-C1E25836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Divi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ding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data into training, validation and testing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set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cs-CZ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- known output → classifier learning</a:t>
            </a:r>
          </a:p>
          <a:p>
            <a:r>
              <a:rPr lang="en-US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lang="cs-CZ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- known output, but we will not provide it to the classifier (comparison of the classification result with the real output) → validation</a:t>
            </a:r>
          </a:p>
          <a:p>
            <a:r>
              <a:rPr lang="en-US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3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- known output, we measure the success of the classifier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Most often the distribution of available data (patterns) in the ratio 2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: 1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: 1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DEEA2-762C-AF52-2188-DC0EF871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trees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E2FD4-DC4B-4FFE-1A6B-FF0E3A6F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726192"/>
            <a:ext cx="11603114" cy="4933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Principle: Gradual hierarchical divi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ding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of data space into subgroups so that in the leaves of the created tree there are (homogeneous) groups of data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belonging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(in case of classification) to one class.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Based on the gradual division of the symptom space (similar to searching in the botanical key).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Classify an object into the corresponding class based on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flags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Simple, fast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Easy visualization → good interpretation of results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More resistant to outliers and missing values.</a:t>
            </a:r>
          </a:p>
        </p:txBody>
      </p:sp>
    </p:spTree>
    <p:extLst>
      <p:ext uri="{BB962C8B-B14F-4D97-AF65-F5344CB8AC3E}">
        <p14:creationId xmlns:p14="http://schemas.microsoft.com/office/powerpoint/2010/main" val="2170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90A28-0402-9661-C24A-AA04414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5F217-77D3-E1E7-6D96-08B8FB21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1067473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 can influence the accuracy of the classification and thus the structure of the tree: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misclassification cost matrix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priori probabilities of representation of individual classes (priors)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proportional representation of patterns of individual classes in the data (case weights, count variable)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change of one parameter affects the others (different expressions of the same)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0A126-9CA4-425D-907E-4425156A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88D85-D3C4-39A0-17D1-DA854E7E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" y="1790844"/>
            <a:ext cx="11990144" cy="4776216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ROC curve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Receiver Operating Characteristics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under the plotted curve 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graphical plot that illustrates the diagnostic ability of a binary classifier system as its discrimination threshold is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varied.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= TP / (TP + FN),		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Specificity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= TN / (FP + TN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b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lang="cs-CZ" alt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cs-CZ" alt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= TP / (TP + FP),	</a:t>
            </a:r>
            <a:b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cs-CZ" alt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cs-CZ" alt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cs-CZ" alt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= TN / (FN + TN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b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= (TP + TN) / (TP + TN + FP + FN) </a:t>
            </a:r>
            <a: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9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 </a:t>
            </a:r>
            <a:r>
              <a:rPr lang="cs-CZ" altLang="cs-CZ" sz="29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9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cs-CZ" altLang="cs-CZ" sz="29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positive, TN – </a:t>
            </a:r>
            <a:r>
              <a:rPr lang="cs-CZ" altLang="cs-CZ" sz="29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cs-CZ" altLang="cs-CZ" sz="29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negative,  FP – </a:t>
            </a:r>
            <a:r>
              <a:rPr lang="cs-CZ" altLang="cs-CZ" sz="29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cs-CZ" altLang="cs-CZ" sz="29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positive, FN – </a:t>
            </a:r>
            <a:r>
              <a:rPr lang="cs-CZ" altLang="cs-CZ" sz="29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cs-CZ" altLang="cs-CZ" sz="29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9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endParaRPr lang="cs-CZ" altLang="cs-CZ" sz="29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A66C5-109A-F4B6-474F-3045007F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3" y="365125"/>
            <a:ext cx="10515600" cy="1325563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trees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6E81D-F25B-3964-60E3-4D1E9979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48" y="1929384"/>
            <a:ext cx="11585359" cy="42519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Samples are classified linearly and hierarchically into a finite (small) predetermined number of classes. 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equence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of decisions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root contains the entire data file. 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Two (binary tree) or more branches grow from each node. Each sheet represents one of the groups.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creation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choose a variable that divides the data into the most homogeneous subgroups possible. 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0F8910B-6486-269F-A03B-4418AC33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trees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AE0DEAD-2E22-C28B-2CAF-8437D3EE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929384"/>
            <a:ext cx="11585359" cy="425196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topping the growth of the tree. There are ways to: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further subdivision is not statistically significant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size of the error in the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subnodes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(growth stops when the percentage success of the incorrect classification exceeds the specified value)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number of samples in the end node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number of terminal nodes</a:t>
            </a:r>
          </a:p>
        </p:txBody>
      </p:sp>
    </p:spTree>
    <p:extLst>
      <p:ext uri="{BB962C8B-B14F-4D97-AF65-F5344CB8AC3E}">
        <p14:creationId xmlns:p14="http://schemas.microsoft.com/office/powerpoint/2010/main" val="14923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0911"/>
            <a:ext cx="10515600" cy="425196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C&amp;RT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is a binary tree build by splitting node into two child nodes repeatedly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Each root node represents a single input variable (x) and a split point on that variable (assuming the variable is numeric).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leaf nodes of the tree contain an output variable (y) which is used to make a prediction.</a:t>
            </a:r>
          </a:p>
        </p:txBody>
      </p:sp>
    </p:spTree>
    <p:extLst>
      <p:ext uri="{BB962C8B-B14F-4D97-AF65-F5344CB8AC3E}">
        <p14:creationId xmlns:p14="http://schemas.microsoft.com/office/powerpoint/2010/main" val="32317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7B115-92F6-B8F5-1BB6-0AA02502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cs-CZ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9BF41-F7FD-81D1-8F0F-0C53362C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Kratochvíl, J., Plch, L., Sebera, M., &amp;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Koritáková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E. (2020).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untrustworthy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cs-CZ" sz="3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33(3), 308–322. 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doi-org.ezproxy.muni.cz/10.1002/leap.1299</a:t>
            </a:r>
          </a:p>
        </p:txBody>
      </p:sp>
    </p:spTree>
    <p:extLst>
      <p:ext uri="{BB962C8B-B14F-4D97-AF65-F5344CB8AC3E}">
        <p14:creationId xmlns:p14="http://schemas.microsoft.com/office/powerpoint/2010/main" val="878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647700"/>
            <a:ext cx="12306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7422B-DEE1-F580-EDB0-3512D945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31E5E-79FB-A31C-CDCB-C7237353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Orcid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: 0000-0003-3750-1549</a:t>
            </a: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Scopus Author ID: 36165218300</a:t>
            </a:r>
          </a:p>
          <a:p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ResearcherID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: M-9818-2018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https://www.muni.cz/en/people/55084-martin-sebera</a:t>
            </a:r>
          </a:p>
        </p:txBody>
      </p:sp>
    </p:spTree>
    <p:extLst>
      <p:ext uri="{BB962C8B-B14F-4D97-AF65-F5344CB8AC3E}">
        <p14:creationId xmlns:p14="http://schemas.microsoft.com/office/powerpoint/2010/main" val="36794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4072" y="807924"/>
            <a:ext cx="4775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33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redatory</a:t>
            </a:r>
            <a:r>
              <a:rPr lang="en-GB" sz="3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journals</a:t>
            </a:r>
            <a:r>
              <a:rPr lang="cs-CZ" sz="33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33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en-GB" sz="33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7853" y="1819562"/>
            <a:ext cx="6410038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Unambiguous determination of article processing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Affiliation of editorial board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Journal 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ISSN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on its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Review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Description of Peer-Review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Proclamation of indexing </a:t>
            </a:r>
            <a:r>
              <a:rPr lang="en-GB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/Scopus/ERIH/Medline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Accessibility of full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Publisher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DD9BF41-F7FD-81D1-8F0F-0C53362C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7" y="1819562"/>
            <a:ext cx="5246254" cy="47089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 evaluation of 259 biomedical journals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list of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most common reason for failure to comply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sufficient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editorial information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declaration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of article processing charges.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A841FE-8F05-729F-D97A-5F337C6B71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5" y="18425"/>
            <a:ext cx="9119433" cy="68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6F3AFF0-4B0E-AC02-B24D-3DDEDB43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18" y="1874997"/>
            <a:ext cx="10859655" cy="4018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Vít M., Reguli Z., Sebera M., </a:t>
            </a:r>
            <a:r>
              <a:rPr lang="cs-CZ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Cihounková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J., &amp; </a:t>
            </a:r>
            <a:r>
              <a:rPr lang="cs-CZ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Bugala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M. (2016).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children´s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3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Archives</a:t>
            </a:r>
            <a:r>
              <a:rPr lang="cs-CZ" sz="3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Budo. </a:t>
            </a:r>
            <a:r>
              <a:rPr lang="cs-CZ" sz="3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(12), p. 141-150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paper is based on the presumption that the probability of successful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of a child against an adult attacker is influenced by diversity of variables with different predictive values.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E7FCAB-F33A-B266-5BFD-B1329A51DA3C}"/>
              </a:ext>
            </a:extLst>
          </p:cNvPr>
          <p:cNvSpPr txBox="1">
            <a:spLocks/>
          </p:cNvSpPr>
          <p:nvPr/>
        </p:nvSpPr>
        <p:spPr>
          <a:xfrm>
            <a:off x="639618" y="415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2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877455"/>
            <a:ext cx="12211147" cy="51261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9455" y="6336152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288 </a:t>
            </a:r>
            <a:r>
              <a:rPr lang="en-GB" dirty="0" err="1"/>
              <a:t>defense</a:t>
            </a:r>
            <a:r>
              <a:rPr lang="en-GB" dirty="0"/>
              <a:t> situations were evaluated by 6 </a:t>
            </a:r>
            <a:r>
              <a:rPr lang="en-GB" dirty="0" err="1"/>
              <a:t>self-defense</a:t>
            </a:r>
            <a:r>
              <a:rPr lang="en-GB" dirty="0"/>
              <a:t> </a:t>
            </a:r>
            <a:r>
              <a:rPr lang="en-GB" dirty="0" smtClean="0"/>
              <a:t>experts</a:t>
            </a:r>
            <a:r>
              <a:rPr lang="cs-CZ" dirty="0" smtClean="0"/>
              <a:t> in 6 </a:t>
            </a:r>
            <a:r>
              <a:rPr lang="cs-CZ" dirty="0" err="1" smtClean="0"/>
              <a:t>criteria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8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686F2E0-26D5-94D5-6B82-1552BB469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28655"/>
              </p:ext>
            </p:extLst>
          </p:nvPr>
        </p:nvGraphicFramePr>
        <p:xfrm>
          <a:off x="6964613" y="893223"/>
          <a:ext cx="5165244" cy="386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Graph" r:id="rId3" imgW="5748684" imgH="4316224" progId="STATISTICA.Graph">
                  <p:embed/>
                </p:oleObj>
              </mc:Choice>
              <mc:Fallback>
                <p:oleObj name="Graph" r:id="rId3" imgW="5748684" imgH="4316224" progId="STATISTICA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A686F2E0-26D5-94D5-6B82-1552BB469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613" y="893223"/>
                        <a:ext cx="5165244" cy="3867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" y="32217"/>
            <a:ext cx="7055678" cy="531867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03199" y="5366333"/>
            <a:ext cx="11702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Escape and Technical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Safe distance keeping varied in the fifth position.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Guard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position was found the weakest predictor. </a:t>
            </a:r>
          </a:p>
        </p:txBody>
      </p:sp>
    </p:spTree>
    <p:extLst>
      <p:ext uri="{BB962C8B-B14F-4D97-AF65-F5344CB8AC3E}">
        <p14:creationId xmlns:p14="http://schemas.microsoft.com/office/powerpoint/2010/main" val="3466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72E17-168A-39E0-F9FD-BE519F7C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 (NN)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7969F-D387-3968-4BE1-B79FC57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735428"/>
            <a:ext cx="11745157" cy="4251960"/>
          </a:xfrm>
        </p:spPr>
        <p:txBody>
          <a:bodyPr>
            <a:noAutofit/>
          </a:bodyPr>
          <a:lstStyle/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 tool for nonlinear modeling. 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any inputs generate an output that is a nonlinear function of the weighted sum of these inputs. 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The weights assigned to each of the inputs are obtained on the basis of a </a:t>
            </a:r>
            <a:r>
              <a:rPr lang="en-US" sz="3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process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, where the generated outputs are compared with the so-called target outputs. 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The obtained deviations between the known values and the obtained outputs serve as feedback for the adjustment of the weights</a:t>
            </a: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0072E17-168A-39E0-F9FD-BE519F7C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network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547969F-D387-3968-4BE1-B79FC57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735428"/>
            <a:ext cx="11745157" cy="4251960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NN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 a method in artificial intelligence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NN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teaches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computers to process data in a way that is inspired by the human brain.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is a type of machine learning process, called deep learning, that uses interconnected nodes or neurons in a layered structure that resembles the human brain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other words, it is a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complex regression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where I have one dependent and many independent</a:t>
            </a:r>
          </a:p>
        </p:txBody>
      </p:sp>
    </p:spTree>
    <p:extLst>
      <p:ext uri="{BB962C8B-B14F-4D97-AF65-F5344CB8AC3E}">
        <p14:creationId xmlns:p14="http://schemas.microsoft.com/office/powerpoint/2010/main" val="11083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0072E17-168A-39E0-F9FD-BE519F7C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 - MLP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547969F-D387-3968-4BE1-B79FC57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735428"/>
            <a:ext cx="11745157" cy="425196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Multilayer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Perceptron (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MLP)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of feed-forward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input layer, output layer and hidden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Activation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defines how the weighted sum of the input is transformed into an output from a node or nodes in a layer of the network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48200"/>
            <a:ext cx="4229100" cy="2209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36" y="4091276"/>
            <a:ext cx="5638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D9A44AD-4B29-AC1E-198B-65C355AF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263529"/>
            <a:ext cx="11469950" cy="1325563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3</a:t>
            </a:r>
            <a:r>
              <a:rPr lang="cs-CZ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Bernaciková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M., Kumstát M.,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Buresová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I., Kapounková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K.,Struhár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I., Sebera M. &amp;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Paludo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A. C. 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(2022). </a:t>
            </a:r>
            <a:r>
              <a:rPr lang="cs-CZ" sz="3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Diagnosing</a:t>
            </a:r>
            <a:r>
              <a:rPr lang="cs-CZ" sz="3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preventing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Czech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cs-CZ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mobile </a:t>
            </a:r>
            <a:r>
              <a:rPr lang="cs-CZ" sz="3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cs-CZ" sz="3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3D158DD-F20C-7DE5-767F-F0C612DB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98" y="1744664"/>
            <a:ext cx="9708037" cy="527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2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endParaRPr lang="cs-CZ" sz="2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C5744CE9-A9DD-3FDD-B95E-BDA213937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98" y="2517217"/>
            <a:ext cx="8380429" cy="48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4217020-E532-9AC2-A61A-A4A1607F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0334"/>
            <a:ext cx="12094346" cy="597766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0036E-6268-9369-ED7C-A66E6A36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DC08A-5852-9EC9-F1AC-6947DA3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Datamining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RT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trees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MLP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Neural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networks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46B988-061A-B6E4-D384-C12FA803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282001"/>
            <a:ext cx="11469950" cy="1325563"/>
          </a:xfrm>
        </p:spPr>
        <p:txBody>
          <a:bodyPr>
            <a:no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Bernaciková M., Kumstát M.,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Buresová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I., Kapounková K.,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Struhár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I., Sebera M. &amp;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Paludo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A. C.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Diagnosing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preventing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Czech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mobile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 descr="Figure 1 – A Simple Neural Network">
            <a:extLst>
              <a:ext uri="{FF2B5EF4-FFF2-40B4-BE49-F238E27FC236}">
                <a16:creationId xmlns:a16="http://schemas.microsoft.com/office/drawing/2014/main" id="{2BC0F50A-8C11-BF9B-DFB0-CAD7502F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2914389"/>
            <a:ext cx="5400579" cy="280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BA6C81-C2AA-1CD3-CD6D-341A60A3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1938"/>
            <a:ext cx="5637229" cy="4866062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C1AA324-2577-2EA9-248B-C7F0C0635342}"/>
              </a:ext>
            </a:extLst>
          </p:cNvPr>
          <p:cNvSpPr txBox="1">
            <a:spLocks/>
          </p:cNvSpPr>
          <p:nvPr/>
        </p:nvSpPr>
        <p:spPr>
          <a:xfrm>
            <a:off x="4836761" y="2402443"/>
            <a:ext cx="2518481" cy="301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700" b="1" smtClean="0"/>
              <a:t>MLP 30-11-1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46B988-061A-B6E4-D384-C12FA803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282001"/>
            <a:ext cx="11469950" cy="1325563"/>
          </a:xfrm>
        </p:spPr>
        <p:txBody>
          <a:bodyPr>
            <a:no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Bernaciková M., Kumstát M.,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Buresová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I., Kapounková K.,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Struhár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I., Sebera M. &amp;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Paludo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A. C.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Diagnosing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preventing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Czech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mobile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 descr="Figure 1 – A Simple Neural Network">
            <a:extLst>
              <a:ext uri="{FF2B5EF4-FFF2-40B4-BE49-F238E27FC236}">
                <a16:creationId xmlns:a16="http://schemas.microsoft.com/office/drawing/2014/main" id="{2BC0F50A-8C11-BF9B-DFB0-CAD7502F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2914389"/>
            <a:ext cx="5400579" cy="280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BA6C81-C2AA-1CD3-CD6D-341A60A3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1938"/>
            <a:ext cx="5637229" cy="48660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35" y="1809311"/>
            <a:ext cx="4620117" cy="4676203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C1AA324-2577-2EA9-248B-C7F0C06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761" y="2402443"/>
            <a:ext cx="2518481" cy="301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1" dirty="0" smtClean="0"/>
              <a:t>MLP 30-11-1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2294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4F5C6A6-850B-4FC9-07B9-A94225C4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8" y="-515164"/>
            <a:ext cx="11304079" cy="79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B4877-A5A4-0039-F450-A73CD076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C61BF-069F-CE7A-0182-CA0DA9AB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TIBCO Software Inc. (2020). Data Science Workbench, version 14.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http://tibco.com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SPSS 28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</a:rPr>
              <a:t>IBM SPSS </a:t>
            </a:r>
            <a:r>
              <a:rPr lang="cs-CZ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</a:rPr>
              <a:t>, 28.0.0.0 (190)</a:t>
            </a:r>
          </a:p>
          <a:p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„R“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language and environment for statistical calculations</a:t>
            </a: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https://www.r-project.org/</a:t>
            </a:r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54182" y="1748562"/>
            <a:ext cx="1142538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Kratochvíl, J., Plch, L., Sebera, M., &amp;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Koritáková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, E. (2020).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untrustworthy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, 33(3), 308–322. https://doi-org.ezproxy.muni.cz/10.1002/leap.1299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Vít M., Reguli Z., Sebera M.,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Cihounková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J., &amp;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Bugala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M. (2016).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children´s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attacker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Archives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Budo. (12), p. 141-150.</a:t>
            </a:r>
            <a:endParaRPr lang="cs-CZ" sz="2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Bernaciková M., Kumstát M.,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Buresová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I., Kapounková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K.,Struhár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I., Sebera M. &amp;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Paludo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, A. C. (2022).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Diagnosing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preventing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in Czech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: mobile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cs-CZ" sz="2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cs-CZ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EB4877-A5A4-0039-F450-A73CD076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0C3CB4D-212B-0E2F-ED2F-39755E8B8D4D}"/>
              </a:ext>
            </a:extLst>
          </p:cNvPr>
          <p:cNvSpPr txBox="1"/>
          <p:nvPr/>
        </p:nvSpPr>
        <p:spPr>
          <a:xfrm>
            <a:off x="292964" y="2190107"/>
            <a:ext cx="117007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Everything here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statistical game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Remember the most important and difficult thing of all statistical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calculations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factual interpretation of the results</a:t>
            </a:r>
            <a:r>
              <a:rPr lang="cs-CZ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C3989A6-E8FA-AB91-4CA2-1C2BC8E5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693CF-21A4-03B4-92EA-1D9D9F67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0B854-C9AE-B4CD-BB7B-505EAA06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Hvala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pažnji</a:t>
            </a:r>
            <a:endParaRPr lang="cs-C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attentio</a:t>
            </a:r>
            <a: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cs-C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062C3-BBD7-957C-46A1-B0109B90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list of frequently used methods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28498-79B1-CCDC-6DB8-E2108B5A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8" y="1929383"/>
            <a:ext cx="11360369" cy="4719992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asic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statistical characteristics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standard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t-test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and ANOVA (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analysis of variance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orrelation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analysis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and F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actor analysis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regression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and T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chí2</a:t>
            </a:r>
          </a:p>
          <a:p>
            <a:r>
              <a:rPr lang="en-US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normality of data,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omogenity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of variances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parametric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nomi</a:t>
            </a:r>
            <a:r>
              <a:rPr lang="cs-CZ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ordinal, categorical variables cannot be combined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in model</a:t>
            </a:r>
          </a:p>
        </p:txBody>
      </p:sp>
    </p:spTree>
    <p:extLst>
      <p:ext uri="{BB962C8B-B14F-4D97-AF65-F5344CB8AC3E}">
        <p14:creationId xmlns:p14="http://schemas.microsoft.com/office/powerpoint/2010/main" val="15814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BF0C9-D197-0A64-2295-3FAF0FC2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alt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B10BA-0330-FD15-4C02-1AA4A2A6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Classification - the process of classifying patterns into given classes based on the features of the classified object</a:t>
            </a: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Regression - the process of interleaving function data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7372F-DBB6-3AEA-8833-E0882FF4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</p:spPr>
        <p:txBody>
          <a:bodyPr/>
          <a:lstStyle/>
          <a:p>
            <a:r>
              <a:rPr lang="cs-CZ" altLang="cs-CZ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72D2E-4187-7E28-1A27-5DC558DD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439"/>
            <a:ext cx="10515600" cy="425196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E.g. linear classifier, k-NN (k-nearest neighbors) classifier, trees, neural networks, ...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KNN">
            <a:extLst>
              <a:ext uri="{FF2B5EF4-FFF2-40B4-BE49-F238E27FC236}">
                <a16:creationId xmlns:a16="http://schemas.microsoft.com/office/drawing/2014/main" id="{E0AAAC27-B002-2E0A-0974-59795FAD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6" y="3820245"/>
            <a:ext cx="23685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4622211-F3CD-4156-A9A9-323B3B94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21414" r="15041" b="12958"/>
          <a:stretch>
            <a:fillRect/>
          </a:stretch>
        </p:blipFill>
        <p:spPr bwMode="auto">
          <a:xfrm>
            <a:off x="6495616" y="3308638"/>
            <a:ext cx="3673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48E61-BA19-8676-4B95-FEC9F4EF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2257"/>
            <a:ext cx="11164411" cy="53290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22D232B-AB4E-091E-EBF3-3F10183B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83" y="1787643"/>
            <a:ext cx="3650986" cy="28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012E136-651C-D5CF-F5FE-2A4629A1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0708" y="1800427"/>
            <a:ext cx="3598140" cy="2826125"/>
          </a:xfrm>
          <a:prstGeom prst="rect">
            <a:avLst/>
          </a:prstGeom>
          <a:noFill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A85474-FB56-345B-56E6-35B9A014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2" y="1794745"/>
            <a:ext cx="3621117" cy="28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8033733-434A-9BAE-8897-1922BCFE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82" y="3955332"/>
            <a:ext cx="3621117" cy="28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9146250C-C3A2-C561-7AE2-1289ABA2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07" y="3955332"/>
            <a:ext cx="3621117" cy="28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35C0D78-98BA-BE67-EA58-77ECFE12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2" y="3955332"/>
            <a:ext cx="3621117" cy="28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4382B323-0075-73AC-DFC6-50929967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approximation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28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86C47-DBBB-07F2-F9CE-03198162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F6BD5-EAE9-B2BE-5B67-DC81140C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707720"/>
            <a:ext cx="11573163" cy="4251960"/>
          </a:xfrm>
        </p:spPr>
        <p:txBody>
          <a:bodyPr>
            <a:noAutofit/>
          </a:bodyPr>
          <a:lstStyle/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Tools that are used for regression can almost always be used for classification.</a:t>
            </a: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Not all classification tools are usable for regression.</a:t>
            </a:r>
          </a:p>
          <a:p>
            <a:r>
              <a:rPr lang="en-US" sz="3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neural networks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(MLP, RBF,...)</a:t>
            </a:r>
          </a:p>
          <a:p>
            <a:r>
              <a:rPr lang="en-US" sz="3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and their variants</a:t>
            </a: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Genetic and evolutionary techniques</a:t>
            </a: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Classical discriminant methods - k-nearest neighbors, Bayesian classifier, 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Support-</a:t>
            </a:r>
            <a:r>
              <a:rPr lang="cs-CZ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SVM</a:t>
            </a:r>
            <a:r>
              <a:rPr lang="cs-CZ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cs-CZ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73C8A-83A4-D309-B354-D16B76A4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F2450-2AF1-29F7-A798-0D754EFE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148"/>
            <a:ext cx="10515600" cy="425196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Editing data to the standard dataset format</a:t>
            </a: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tabulka">
            <a:extLst>
              <a:ext uri="{FF2B5EF4-FFF2-40B4-BE49-F238E27FC236}">
                <a16:creationId xmlns:a16="http://schemas.microsoft.com/office/drawing/2014/main" id="{71C9BAF3-2EB2-7895-8D32-007FE670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81" y="2650743"/>
            <a:ext cx="5730034" cy="40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1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02939"/>
      </a:dk2>
      <a:lt2>
        <a:srgbClr val="E3E2E8"/>
      </a:lt2>
      <a:accent1>
        <a:srgbClr val="94A84E"/>
      </a:accent1>
      <a:accent2>
        <a:srgbClr val="B8A03A"/>
      </a:accent2>
      <a:accent3>
        <a:srgbClr val="EA884A"/>
      </a:accent3>
      <a:accent4>
        <a:srgbClr val="EB4E52"/>
      </a:accent4>
      <a:accent5>
        <a:srgbClr val="EE6EA7"/>
      </a:accent5>
      <a:accent6>
        <a:srgbClr val="EB4ED5"/>
      </a:accent6>
      <a:hlink>
        <a:srgbClr val="7969A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1655</Words>
  <Application>Microsoft Office PowerPoint</Application>
  <PresentationFormat>Širokoúhlá obrazovka</PresentationFormat>
  <Paragraphs>140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Symbol</vt:lpstr>
      <vt:lpstr>The Hand Bold</vt:lpstr>
      <vt:lpstr>The Serif Hand Black</vt:lpstr>
      <vt:lpstr>Wingdings</vt:lpstr>
      <vt:lpstr>SketchyVTI</vt:lpstr>
      <vt:lpstr>Graph</vt:lpstr>
      <vt:lpstr>Data Mining Statistical Methods C&amp;RT trees and Neural networks</vt:lpstr>
      <vt:lpstr>Prezentace aplikace PowerPoint</vt:lpstr>
      <vt:lpstr>CONTENT</vt:lpstr>
      <vt:lpstr>Short list of frequently used methods</vt:lpstr>
      <vt:lpstr>Classification and regression</vt:lpstr>
      <vt:lpstr>Classification</vt:lpstr>
      <vt:lpstr>Regression (approximation)</vt:lpstr>
      <vt:lpstr>Classification and regression tools</vt:lpstr>
      <vt:lpstr>Data preparation</vt:lpstr>
      <vt:lpstr>Data preprocessing</vt:lpstr>
      <vt:lpstr>Data preparation</vt:lpstr>
      <vt:lpstr>Classification and regression trees</vt:lpstr>
      <vt:lpstr>Classification accuracy</vt:lpstr>
      <vt:lpstr>Classification accuracy</vt:lpstr>
      <vt:lpstr>Classification trees  (Nonparametric method)</vt:lpstr>
      <vt:lpstr>Classification trees  (Nonparametric method)</vt:lpstr>
      <vt:lpstr>C&amp;RT</vt:lpstr>
      <vt:lpstr>Example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Neural network (NN)</vt:lpstr>
      <vt:lpstr>Neural network</vt:lpstr>
      <vt:lpstr>Neural network - MLP</vt:lpstr>
      <vt:lpstr>EXAMPLE 3 - Bernaciková M., Kumstát M., Buresová I., Kapounková K.,Struhár I., Sebera M. &amp; Paludo, A. C. (2022). Diagnosing and preventing chronic fatigue in Czech youth athletes: mobile application</vt:lpstr>
      <vt:lpstr>Prezentace aplikace PowerPoint</vt:lpstr>
      <vt:lpstr>Bernaciková M., Kumstát M., Buresová I., Kapounková K.,Struhár I., Sebera M. &amp; Paludo, A. C. Diagnosing and preventing chronic fatigue in Czech youth athletes: mobile application</vt:lpstr>
      <vt:lpstr>Bernaciková M., Kumstát M., Buresová I., Kapounková K.,Struhár I., Sebera M. &amp; Paludo, A. C. Diagnosing and preventing chronic fatigue in Czech youth athletes: mobile application</vt:lpstr>
      <vt:lpstr>Prezentace aplikace PowerPoint</vt:lpstr>
      <vt:lpstr>Software</vt:lpstr>
      <vt:lpstr>Sources</vt:lpstr>
      <vt:lpstr>Conclusion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Dataming</dc:title>
  <dc:creator>Martin Sebera</dc:creator>
  <cp:lastModifiedBy>Sebera Martin</cp:lastModifiedBy>
  <cp:revision>26</cp:revision>
  <dcterms:created xsi:type="dcterms:W3CDTF">2022-05-19T18:16:29Z</dcterms:created>
  <dcterms:modified xsi:type="dcterms:W3CDTF">2022-05-22T09:10:54Z</dcterms:modified>
</cp:coreProperties>
</file>