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48"/>
  </p:notesMasterIdLst>
  <p:handoutMasterIdLst>
    <p:handoutMasterId r:id="rId49"/>
  </p:handoutMasterIdLst>
  <p:sldIdLst>
    <p:sldId id="264" r:id="rId5"/>
    <p:sldId id="302" r:id="rId6"/>
    <p:sldId id="282" r:id="rId7"/>
    <p:sldId id="283" r:id="rId8"/>
    <p:sldId id="281" r:id="rId9"/>
    <p:sldId id="284" r:id="rId10"/>
    <p:sldId id="311" r:id="rId11"/>
    <p:sldId id="295" r:id="rId12"/>
    <p:sldId id="285" r:id="rId13"/>
    <p:sldId id="276" r:id="rId14"/>
    <p:sldId id="286" r:id="rId15"/>
    <p:sldId id="287" r:id="rId16"/>
    <p:sldId id="288" r:id="rId17"/>
    <p:sldId id="289" r:id="rId18"/>
    <p:sldId id="290" r:id="rId19"/>
    <p:sldId id="297" r:id="rId20"/>
    <p:sldId id="291" r:id="rId21"/>
    <p:sldId id="292" r:id="rId22"/>
    <p:sldId id="293" r:id="rId23"/>
    <p:sldId id="294" r:id="rId24"/>
    <p:sldId id="296" r:id="rId25"/>
    <p:sldId id="308" r:id="rId26"/>
    <p:sldId id="309" r:id="rId27"/>
    <p:sldId id="310" r:id="rId28"/>
    <p:sldId id="298" r:id="rId29"/>
    <p:sldId id="299" r:id="rId30"/>
    <p:sldId id="300" r:id="rId31"/>
    <p:sldId id="301" r:id="rId32"/>
    <p:sldId id="303" r:id="rId33"/>
    <p:sldId id="305" r:id="rId34"/>
    <p:sldId id="304" r:id="rId35"/>
    <p:sldId id="306" r:id="rId36"/>
    <p:sldId id="307" r:id="rId37"/>
    <p:sldId id="312" r:id="rId38"/>
    <p:sldId id="319" r:id="rId39"/>
    <p:sldId id="313" r:id="rId40"/>
    <p:sldId id="314" r:id="rId41"/>
    <p:sldId id="315" r:id="rId42"/>
    <p:sldId id="316" r:id="rId43"/>
    <p:sldId id="317" r:id="rId44"/>
    <p:sldId id="318" r:id="rId45"/>
    <p:sldId id="320" r:id="rId46"/>
    <p:sldId id="321" r:id="rId47"/>
  </p:sldIdLst>
  <p:sldSz cx="12188825" cy="6858000"/>
  <p:notesSz cx="6858000" cy="9144000"/>
  <p:defaultTextStyle>
    <a:defPPr rtl="0">
      <a:defRPr lang="cs-cz"/>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howGuides="1">
      <p:cViewPr varScale="1">
        <p:scale>
          <a:sx n="113" d="100"/>
          <a:sy n="113" d="100"/>
        </p:scale>
        <p:origin x="510" y="114"/>
      </p:cViewPr>
      <p:guideLst>
        <p:guide pos="3839"/>
        <p:guide orient="horz" pos="2160"/>
      </p:guideLst>
    </p:cSldViewPr>
  </p:slideViewPr>
  <p:notesTextViewPr>
    <p:cViewPr>
      <p:scale>
        <a:sx n="1" d="1"/>
        <a:sy n="1" d="1"/>
      </p:scale>
      <p:origin x="0" y="0"/>
    </p:cViewPr>
  </p:notesTextViewPr>
  <p:notesViewPr>
    <p:cSldViewPr>
      <p:cViewPr varScale="1">
        <p:scale>
          <a:sx n="68" d="100"/>
          <a:sy n="68" d="100"/>
        </p:scale>
        <p:origin x="280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solidFill>
                <a:schemeClr val="tx2"/>
              </a:solidFill>
            </a:endParaRPr>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2C34602F-3339-4A0E-AA0D-AA2DA921D5A0}" type="datetime1">
              <a:rPr lang="cs-CZ" smtClean="0">
                <a:solidFill>
                  <a:schemeClr val="tx2"/>
                </a:solidFill>
              </a:rPr>
              <a:t>25.11.2024</a:t>
            </a:fld>
            <a:endParaRPr lang="cs-CZ" dirty="0">
              <a:solidFill>
                <a:schemeClr val="tx2"/>
              </a:solidFill>
            </a:endParaRPr>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solidFill>
                <a:schemeClr val="tx2"/>
              </a:solidFill>
            </a:endParaRPr>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cs-CZ" smtClean="0">
                <a:solidFill>
                  <a:schemeClr val="tx2"/>
                </a:solidFill>
              </a:rPr>
              <a:pPr algn="r" rtl="0"/>
              <a:t>‹#›</a:t>
            </a:fld>
            <a:endParaRPr lang="cs-CZ"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CD88E919-D898-4855-B8B4-A49ACED4EA41}" type="datetime1">
              <a:rPr lang="cs-CZ" smtClean="0"/>
              <a:pPr/>
              <a:t>25.11.2024</a:t>
            </a:fld>
            <a:endParaRPr lang="cs-CZ" dirty="0"/>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cs-CZ" smtClean="0"/>
              <a:pPr/>
              <a:t>‹#›</a:t>
            </a:fld>
            <a:endParaRPr lang="cs-CZ"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8796F01-7154-41E0-B48B-A6921757531A}" type="slidenum">
              <a:rPr lang="cs-CZ" smtClean="0"/>
              <a:pPr/>
              <a:t>1</a:t>
            </a:fld>
            <a:endParaRPr lang="cs-CZ" dirty="0"/>
          </a:p>
        </p:txBody>
      </p:sp>
    </p:spTree>
    <p:extLst>
      <p:ext uri="{BB962C8B-B14F-4D97-AF65-F5344CB8AC3E}">
        <p14:creationId xmlns:p14="http://schemas.microsoft.com/office/powerpoint/2010/main" val="97141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8796F01-7154-41E0-B48B-A6921757531A}" type="slidenum">
              <a:rPr lang="cs-CZ" smtClean="0"/>
              <a:pPr/>
              <a:t>10</a:t>
            </a:fld>
            <a:endParaRPr lang="cs-CZ" dirty="0"/>
          </a:p>
        </p:txBody>
      </p:sp>
    </p:spTree>
    <p:extLst>
      <p:ext uri="{BB962C8B-B14F-4D97-AF65-F5344CB8AC3E}">
        <p14:creationId xmlns:p14="http://schemas.microsoft.com/office/powerpoint/2010/main" val="3700543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cs-CZ"/>
              <a:t>Kliknutím lze upravit styl.</a:t>
            </a:r>
            <a:endParaRPr lang="cs-CZ" dirty="0"/>
          </a:p>
        </p:txBody>
      </p:sp>
      <p:sp>
        <p:nvSpPr>
          <p:cNvPr id="3" name="Podnadpis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cs-CZ"/>
              <a:t>Kliknutím můžete upravit styl předlohy.</a:t>
            </a:r>
            <a:endParaRPr lang="cs-CZ"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svislý text 2"/>
          <p:cNvSpPr>
            <a:spLocks noGrp="1"/>
          </p:cNvSpPr>
          <p:nvPr>
            <p:ph type="body" orient="vert" idx="1" hasCustomPrompt="1"/>
          </p:nvPr>
        </p:nvSpPr>
        <p:spPr/>
        <p:txBody>
          <a:bodyPr vert="eaVert" rtlCol="0"/>
          <a:lstStyle>
            <a:lvl1pPr rtl="0">
              <a:defRPr/>
            </a:lvl1pPr>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datum 3"/>
          <p:cNvSpPr>
            <a:spLocks noGrp="1"/>
          </p:cNvSpPr>
          <p:nvPr>
            <p:ph type="dt" sz="half" idx="10"/>
          </p:nvPr>
        </p:nvSpPr>
        <p:spPr/>
        <p:txBody>
          <a:bodyPr rtlCol="0"/>
          <a:lstStyle>
            <a:lvl1pPr>
              <a:defRPr/>
            </a:lvl1pPr>
          </a:lstStyle>
          <a:p>
            <a:fld id="{3D34C125-697B-4DD5-8970-E335CEB95B3E}" type="datetime1">
              <a:rPr lang="cs-CZ" smtClean="0"/>
              <a:pPr/>
              <a:t>25.11.2024</a:t>
            </a:fld>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6" name="Zástupný symbol pro číslo snímku 5"/>
          <p:cNvSpPr>
            <a:spLocks noGrp="1"/>
          </p:cNvSpPr>
          <p:nvPr>
            <p:ph type="sldNum" sz="quarter" idx="12"/>
          </p:nvPr>
        </p:nvSpPr>
        <p:spPr/>
        <p:txBody>
          <a:bodyPr rtlCol="0"/>
          <a:lstStyle/>
          <a:p>
            <a:pPr rtl="0"/>
            <a:fld id="{591C5AD9-787D-40FA-8A4D-16A055B9AF81}" type="slidenum">
              <a:rPr lang="cs-CZ" smtClean="0"/>
              <a:t>‹#›</a:t>
            </a:fld>
            <a:endParaRPr lang="cs-CZ"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852633" y="274638"/>
            <a:ext cx="1422030" cy="5897561"/>
          </a:xfrm>
        </p:spPr>
        <p:txBody>
          <a:bodyPr vert="eaVert" rtlCol="0"/>
          <a:lstStyle>
            <a:lvl1pPr rtl="0">
              <a:defRPr/>
            </a:lvl1pPr>
          </a:lstStyle>
          <a:p>
            <a:pPr rtl="0"/>
            <a:r>
              <a:rPr lang="cs-CZ"/>
              <a:t>Kliknutím lze upravit styl.</a:t>
            </a:r>
            <a:endParaRPr lang="cs-CZ" dirty="0"/>
          </a:p>
        </p:txBody>
      </p:sp>
      <p:sp>
        <p:nvSpPr>
          <p:cNvPr id="3" name="Zástupný symbol pro svislý text 2"/>
          <p:cNvSpPr>
            <a:spLocks noGrp="1"/>
          </p:cNvSpPr>
          <p:nvPr>
            <p:ph type="body" orient="vert" idx="1" hasCustomPrompt="1"/>
          </p:nvPr>
        </p:nvSpPr>
        <p:spPr>
          <a:xfrm>
            <a:off x="1117309" y="274638"/>
            <a:ext cx="8532178" cy="5897561"/>
          </a:xfrm>
        </p:spPr>
        <p:txBody>
          <a:bodyPr vert="eaVert" rtlCol="0"/>
          <a:lstStyle>
            <a:lvl1pPr rtl="0">
              <a:defRPr/>
            </a:lvl1pPr>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datum 3"/>
          <p:cNvSpPr>
            <a:spLocks noGrp="1"/>
          </p:cNvSpPr>
          <p:nvPr>
            <p:ph type="dt" sz="half" idx="10"/>
          </p:nvPr>
        </p:nvSpPr>
        <p:spPr/>
        <p:txBody>
          <a:bodyPr rtlCol="0"/>
          <a:lstStyle>
            <a:lvl1pPr>
              <a:defRPr/>
            </a:lvl1pPr>
          </a:lstStyle>
          <a:p>
            <a:fld id="{9462C969-A9D3-4701-9D6C-99CE49BBA082}" type="datetime1">
              <a:rPr lang="cs-CZ" smtClean="0"/>
              <a:pPr/>
              <a:t>25.11.2024</a:t>
            </a:fld>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6" name="Zástupný symbol pro číslo snímku 5"/>
          <p:cNvSpPr>
            <a:spLocks noGrp="1"/>
          </p:cNvSpPr>
          <p:nvPr>
            <p:ph type="sldNum" sz="quarter" idx="12"/>
          </p:nvPr>
        </p:nvSpPr>
        <p:spPr/>
        <p:txBody>
          <a:bodyPr rtlCol="0"/>
          <a:lstStyle/>
          <a:p>
            <a:pPr rtl="0"/>
            <a:fld id="{591C5AD9-787D-40FA-8A4D-16A055B9AF81}" type="slidenum">
              <a:rPr lang="cs-CZ" smtClean="0"/>
              <a:t>‹#›</a:t>
            </a:fld>
            <a:endParaRPr lang="cs-CZ"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obsah 2"/>
          <p:cNvSpPr>
            <a:spLocks noGrp="1"/>
          </p:cNvSpPr>
          <p:nvPr>
            <p:ph idx="1" hasCustomPrompt="1"/>
          </p:nvPr>
        </p:nvSpPr>
        <p:spPr/>
        <p:txBody>
          <a:bodyPr rtlCol="0"/>
          <a:lstStyle>
            <a:lvl1pPr rtl="0">
              <a:defRPr/>
            </a:lvl1pPr>
            <a:lvl5pPr algn="l" rtl="0">
              <a:defRPr/>
            </a:lvl5pPr>
            <a:lvl6pPr algn="l" rtl="0">
              <a:defRPr/>
            </a:lvl6pPr>
            <a:lvl7pPr algn="l" rtl="0">
              <a:defRPr baseline="0"/>
            </a:lvl7pPr>
            <a:lvl8pPr algn="l" rtl="0">
              <a:defRPr baseline="0"/>
            </a:lvl8pPr>
            <a:lvl9pPr algn="l" rtl="0">
              <a:defRPr baseline="0"/>
            </a:lvl9pPr>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datum 3"/>
          <p:cNvSpPr>
            <a:spLocks noGrp="1"/>
          </p:cNvSpPr>
          <p:nvPr>
            <p:ph type="dt" sz="half" idx="10"/>
          </p:nvPr>
        </p:nvSpPr>
        <p:spPr/>
        <p:txBody>
          <a:bodyPr rtlCol="0"/>
          <a:lstStyle>
            <a:lvl1pPr>
              <a:defRPr/>
            </a:lvl1pPr>
          </a:lstStyle>
          <a:p>
            <a:fld id="{B67340E1-BF88-4310-8568-E9F8381A48D4}" type="datetime1">
              <a:rPr lang="cs-CZ" smtClean="0"/>
              <a:pPr/>
              <a:t>25.11.2024</a:t>
            </a:fld>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6" name="Zástupný symbol pro číslo snímku 5"/>
          <p:cNvSpPr>
            <a:spLocks noGrp="1"/>
          </p:cNvSpPr>
          <p:nvPr>
            <p:ph type="sldNum" sz="quarter" idx="12"/>
          </p:nvPr>
        </p:nvSpPr>
        <p:spPr/>
        <p:txBody>
          <a:bodyPr rtlCol="0"/>
          <a:lstStyle/>
          <a:p>
            <a:pPr rtl="0"/>
            <a:fld id="{DA60BA0E-20D0-4E7C-B286-26C960A6788F}" type="slidenum">
              <a:rPr lang="cs-CZ" smtClean="0"/>
              <a:t>‹#›</a:t>
            </a:fld>
            <a:endParaRPr lang="cs-CZ"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cs-CZ"/>
              <a:t>Kliknutím lze upravit styl.</a:t>
            </a:r>
            <a:endParaRPr lang="cs-CZ" dirty="0"/>
          </a:p>
        </p:txBody>
      </p:sp>
      <p:sp>
        <p:nvSpPr>
          <p:cNvPr id="3" name="Zástupný symbol pro text 2"/>
          <p:cNvSpPr>
            <a:spLocks noGrp="1"/>
          </p:cNvSpPr>
          <p:nvPr>
            <p:ph type="body" idx="1" hasCustomPrompt="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cs-CZ" dirty="0"/>
              <a:t>Kliknutím lze upravit styly předlohy textu.</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obsah 2"/>
          <p:cNvSpPr>
            <a:spLocks noGrp="1"/>
          </p:cNvSpPr>
          <p:nvPr>
            <p:ph sz="half" idx="1" hasCustomPrompt="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obsah 3"/>
          <p:cNvSpPr>
            <a:spLocks noGrp="1"/>
          </p:cNvSpPr>
          <p:nvPr>
            <p:ph sz="half" idx="2" hasCustomPrompt="1"/>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datum 4"/>
          <p:cNvSpPr>
            <a:spLocks noGrp="1"/>
          </p:cNvSpPr>
          <p:nvPr>
            <p:ph type="dt" sz="half" idx="10"/>
          </p:nvPr>
        </p:nvSpPr>
        <p:spPr/>
        <p:txBody>
          <a:bodyPr rtlCol="0"/>
          <a:lstStyle>
            <a:lvl1pPr>
              <a:defRPr/>
            </a:lvl1pPr>
          </a:lstStyle>
          <a:p>
            <a:fld id="{0D437D4F-ECE9-4981-A371-4B910D36769F}" type="datetime1">
              <a:rPr lang="cs-CZ" smtClean="0"/>
              <a:pPr/>
              <a:t>25.11.2024</a:t>
            </a:fld>
            <a:endParaRPr lang="cs-CZ" dirty="0"/>
          </a:p>
        </p:txBody>
      </p:sp>
      <p:sp>
        <p:nvSpPr>
          <p:cNvPr id="6" name="Zástupný symbol pro zápatí 5"/>
          <p:cNvSpPr>
            <a:spLocks noGrp="1"/>
          </p:cNvSpPr>
          <p:nvPr>
            <p:ph type="ftr" sz="quarter" idx="11"/>
          </p:nvPr>
        </p:nvSpPr>
        <p:spPr/>
        <p:txBody>
          <a:bodyPr rtlCol="0"/>
          <a:lstStyle/>
          <a:p>
            <a:pPr rtl="0"/>
            <a:endParaRPr lang="cs-CZ" dirty="0"/>
          </a:p>
        </p:txBody>
      </p:sp>
      <p:sp>
        <p:nvSpPr>
          <p:cNvPr id="7" name="Zástupný symbol pro číslo snímku 6"/>
          <p:cNvSpPr>
            <a:spLocks noGrp="1"/>
          </p:cNvSpPr>
          <p:nvPr>
            <p:ph type="sldNum" sz="quarter" idx="12"/>
          </p:nvPr>
        </p:nvSpPr>
        <p:spPr/>
        <p:txBody>
          <a:bodyPr rtlCol="0"/>
          <a:lstStyle/>
          <a:p>
            <a:pPr rtl="0"/>
            <a:fld id="{EB37DED6-D4C7-42EE-AB49-D2E39E64FDE4}" type="slidenum">
              <a:rPr lang="cs-CZ" smtClean="0"/>
              <a:t>‹#›</a:t>
            </a:fld>
            <a:endParaRPr lang="cs-CZ"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algn="l" rtl="0">
              <a:defRPr/>
            </a:lvl1pPr>
          </a:lstStyle>
          <a:p>
            <a:pPr rtl="0"/>
            <a:r>
              <a:rPr lang="cs-CZ"/>
              <a:t>Kliknutím lze upravit styl.</a:t>
            </a:r>
            <a:endParaRPr lang="cs-CZ" dirty="0"/>
          </a:p>
        </p:txBody>
      </p:sp>
      <p:sp>
        <p:nvSpPr>
          <p:cNvPr id="3" name="Zástupný symbol pro text 2"/>
          <p:cNvSpPr>
            <a:spLocks noGrp="1"/>
          </p:cNvSpPr>
          <p:nvPr>
            <p:ph type="body" idx="1" hasCustomPrompt="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cs-CZ" dirty="0"/>
              <a:t>Kliknutím lze upravit styly předlohy textu.</a:t>
            </a:r>
          </a:p>
        </p:txBody>
      </p:sp>
      <p:sp>
        <p:nvSpPr>
          <p:cNvPr id="4" name="Zástupný symbol pro obsah 3"/>
          <p:cNvSpPr>
            <a:spLocks noGrp="1"/>
          </p:cNvSpPr>
          <p:nvPr>
            <p:ph sz="half" idx="2" hasCustomPrompt="1"/>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text 4"/>
          <p:cNvSpPr>
            <a:spLocks noGrp="1"/>
          </p:cNvSpPr>
          <p:nvPr>
            <p:ph type="body" sz="quarter" idx="3" hasCustomPrompt="1"/>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cs-CZ" dirty="0"/>
              <a:t>Kliknutím lze upravit styly předlohy textu.</a:t>
            </a:r>
          </a:p>
        </p:txBody>
      </p:sp>
      <p:sp>
        <p:nvSpPr>
          <p:cNvPr id="6" name="Zástupný symbol pro obsah 5"/>
          <p:cNvSpPr>
            <a:spLocks noGrp="1"/>
          </p:cNvSpPr>
          <p:nvPr>
            <p:ph sz="quarter" idx="4" hasCustomPrompt="1"/>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7" name="Zástupný symbol pro datum 6"/>
          <p:cNvSpPr>
            <a:spLocks noGrp="1"/>
          </p:cNvSpPr>
          <p:nvPr>
            <p:ph type="dt" sz="half" idx="10"/>
          </p:nvPr>
        </p:nvSpPr>
        <p:spPr/>
        <p:txBody>
          <a:bodyPr rtlCol="0"/>
          <a:lstStyle>
            <a:lvl1pPr>
              <a:defRPr/>
            </a:lvl1pPr>
          </a:lstStyle>
          <a:p>
            <a:fld id="{F26A3AEE-21EA-49A5-9BC0-4C051EBE3D81}" type="datetime1">
              <a:rPr lang="cs-CZ" smtClean="0"/>
              <a:pPr/>
              <a:t>25.11.2024</a:t>
            </a:fld>
            <a:endParaRPr lang="cs-CZ" dirty="0"/>
          </a:p>
        </p:txBody>
      </p:sp>
      <p:sp>
        <p:nvSpPr>
          <p:cNvPr id="8" name="Zástupný symbol pro zápatí 7"/>
          <p:cNvSpPr>
            <a:spLocks noGrp="1"/>
          </p:cNvSpPr>
          <p:nvPr>
            <p:ph type="ftr" sz="quarter" idx="11"/>
          </p:nvPr>
        </p:nvSpPr>
        <p:spPr/>
        <p:txBody>
          <a:bodyPr rtlCol="0"/>
          <a:lstStyle/>
          <a:p>
            <a:pPr rtl="0"/>
            <a:endParaRPr lang="cs-CZ" dirty="0"/>
          </a:p>
        </p:txBody>
      </p:sp>
      <p:sp>
        <p:nvSpPr>
          <p:cNvPr id="9" name="Zástupný symbol pro číslo snímku 8"/>
          <p:cNvSpPr>
            <a:spLocks noGrp="1"/>
          </p:cNvSpPr>
          <p:nvPr>
            <p:ph type="sldNum" sz="quarter" idx="12"/>
          </p:nvPr>
        </p:nvSpPr>
        <p:spPr/>
        <p:txBody>
          <a:bodyPr rtlCol="0"/>
          <a:lstStyle/>
          <a:p>
            <a:pPr rtl="0"/>
            <a:fld id="{EB37DED6-D4C7-42EE-AB49-D2E39E64FDE4}" type="slidenum">
              <a:rPr lang="cs-CZ" smtClean="0"/>
              <a:t>‹#›</a:t>
            </a:fld>
            <a:endParaRPr lang="cs-CZ"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datum 2"/>
          <p:cNvSpPr>
            <a:spLocks noGrp="1"/>
          </p:cNvSpPr>
          <p:nvPr>
            <p:ph type="dt" sz="half" idx="10"/>
          </p:nvPr>
        </p:nvSpPr>
        <p:spPr/>
        <p:txBody>
          <a:bodyPr rtlCol="0"/>
          <a:lstStyle>
            <a:lvl1pPr>
              <a:defRPr/>
            </a:lvl1pPr>
          </a:lstStyle>
          <a:p>
            <a:fld id="{D2493FBA-751B-49DB-B5B3-1B2194725DD1}" type="datetime1">
              <a:rPr lang="cs-CZ" smtClean="0"/>
              <a:pPr/>
              <a:t>25.11.2024</a:t>
            </a:fld>
            <a:endParaRPr lang="cs-CZ" dirty="0"/>
          </a:p>
        </p:txBody>
      </p:sp>
      <p:sp>
        <p:nvSpPr>
          <p:cNvPr id="4" name="Zástupný symbol pro zápatí 3"/>
          <p:cNvSpPr>
            <a:spLocks noGrp="1"/>
          </p:cNvSpPr>
          <p:nvPr>
            <p:ph type="ftr" sz="quarter" idx="11"/>
          </p:nvPr>
        </p:nvSpPr>
        <p:spPr/>
        <p:txBody>
          <a:bodyPr rtlCol="0"/>
          <a:lstStyle/>
          <a:p>
            <a:pPr rtl="0"/>
            <a:endParaRPr lang="cs-CZ" dirty="0"/>
          </a:p>
        </p:txBody>
      </p:sp>
      <p:sp>
        <p:nvSpPr>
          <p:cNvPr id="5" name="Zástupný symbol pro číslo snímku 4"/>
          <p:cNvSpPr>
            <a:spLocks noGrp="1"/>
          </p:cNvSpPr>
          <p:nvPr>
            <p:ph type="sldNum" sz="quarter" idx="12"/>
          </p:nvPr>
        </p:nvSpPr>
        <p:spPr/>
        <p:txBody>
          <a:bodyPr rtlCol="0"/>
          <a:lstStyle/>
          <a:p>
            <a:pPr rtl="0"/>
            <a:fld id="{EB37DED6-D4C7-42EE-AB49-D2E39E64FDE4}" type="slidenum">
              <a:rPr lang="cs-CZ" smtClean="0"/>
              <a:t>‹#›</a:t>
            </a:fld>
            <a:endParaRPr lang="cs-CZ"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é">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rtlCol="0"/>
          <a:lstStyle>
            <a:lvl1pPr>
              <a:defRPr/>
            </a:lvl1pPr>
          </a:lstStyle>
          <a:p>
            <a:fld id="{533B2AB9-7695-4EE9-A8FD-AAA80E361985}" type="datetime1">
              <a:rPr lang="cs-CZ" smtClean="0"/>
              <a:pPr/>
              <a:t>25.11.2024</a:t>
            </a:fld>
            <a:endParaRPr lang="cs-CZ" dirty="0"/>
          </a:p>
        </p:txBody>
      </p:sp>
      <p:sp>
        <p:nvSpPr>
          <p:cNvPr id="3" name="Zástupný symbol pro zápatí 2"/>
          <p:cNvSpPr>
            <a:spLocks noGrp="1"/>
          </p:cNvSpPr>
          <p:nvPr>
            <p:ph type="ftr" sz="quarter" idx="11"/>
          </p:nvPr>
        </p:nvSpPr>
        <p:spPr/>
        <p:txBody>
          <a:bodyPr rtlCol="0"/>
          <a:lstStyle/>
          <a:p>
            <a:pPr rtl="0"/>
            <a:endParaRPr lang="cs-CZ" dirty="0"/>
          </a:p>
        </p:txBody>
      </p:sp>
      <p:sp>
        <p:nvSpPr>
          <p:cNvPr id="4" name="Zástupný symbol pro číslo snímku 3"/>
          <p:cNvSpPr>
            <a:spLocks noGrp="1"/>
          </p:cNvSpPr>
          <p:nvPr>
            <p:ph type="sldNum" sz="quarter" idx="12"/>
          </p:nvPr>
        </p:nvSpPr>
        <p:spPr/>
        <p:txBody>
          <a:bodyPr rtlCol="0"/>
          <a:lstStyle/>
          <a:p>
            <a:pPr rtl="0"/>
            <a:fld id="{EB37DED6-D4C7-42EE-AB49-D2E39E64FDE4}" type="slidenum">
              <a:rPr lang="cs-CZ" smtClean="0"/>
              <a:t>‹#›</a:t>
            </a:fld>
            <a:endParaRPr lang="cs-CZ"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Obdélník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dirty="0"/>
          </a:p>
        </p:txBody>
      </p:sp>
      <p:sp>
        <p:nvSpPr>
          <p:cNvPr id="2" name="Nadpis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cs-CZ"/>
              <a:t>Kliknutím lze upravit styl.</a:t>
            </a:r>
            <a:endParaRPr lang="cs-CZ" dirty="0"/>
          </a:p>
        </p:txBody>
      </p:sp>
      <p:sp>
        <p:nvSpPr>
          <p:cNvPr id="3" name="Zástupný symbol pro obsah 2"/>
          <p:cNvSpPr>
            <a:spLocks noGrp="1"/>
          </p:cNvSpPr>
          <p:nvPr>
            <p:ph idx="1" hasCustomPrompt="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text 3"/>
          <p:cNvSpPr>
            <a:spLocks noGrp="1"/>
          </p:cNvSpPr>
          <p:nvPr>
            <p:ph type="body" sz="half" idx="2" hasCustomPrompt="1"/>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cs-CZ" dirty="0"/>
              <a:t>Kliknutím lze upravit styly předlohy textu.</a:t>
            </a:r>
          </a:p>
        </p:txBody>
      </p:sp>
      <p:sp>
        <p:nvSpPr>
          <p:cNvPr id="5" name="Zástupný symbol pro datum 4"/>
          <p:cNvSpPr>
            <a:spLocks noGrp="1"/>
          </p:cNvSpPr>
          <p:nvPr>
            <p:ph type="dt" sz="half" idx="10"/>
          </p:nvPr>
        </p:nvSpPr>
        <p:spPr/>
        <p:txBody>
          <a:bodyPr rtlCol="0"/>
          <a:lstStyle>
            <a:lvl1pPr>
              <a:defRPr/>
            </a:lvl1pPr>
          </a:lstStyle>
          <a:p>
            <a:fld id="{10A0AD96-6B5A-4186-B341-9B348C9EB365}" type="datetime1">
              <a:rPr lang="cs-CZ" smtClean="0"/>
              <a:pPr/>
              <a:t>25.11.2024</a:t>
            </a:fld>
            <a:endParaRPr lang="cs-CZ" dirty="0"/>
          </a:p>
        </p:txBody>
      </p:sp>
      <p:sp>
        <p:nvSpPr>
          <p:cNvPr id="6" name="Zástupný symbol pro zápatí 5"/>
          <p:cNvSpPr>
            <a:spLocks noGrp="1"/>
          </p:cNvSpPr>
          <p:nvPr>
            <p:ph type="ftr" sz="quarter" idx="11"/>
          </p:nvPr>
        </p:nvSpPr>
        <p:spPr/>
        <p:txBody>
          <a:bodyPr rtlCol="0"/>
          <a:lstStyle/>
          <a:p>
            <a:pPr rtl="0"/>
            <a:endParaRPr lang="cs-CZ" dirty="0"/>
          </a:p>
        </p:txBody>
      </p:sp>
      <p:sp>
        <p:nvSpPr>
          <p:cNvPr id="7" name="Zástupný symbol pro číslo snímku 6"/>
          <p:cNvSpPr>
            <a:spLocks noGrp="1"/>
          </p:cNvSpPr>
          <p:nvPr>
            <p:ph type="sldNum" sz="quarter" idx="12"/>
          </p:nvPr>
        </p:nvSpPr>
        <p:spPr/>
        <p:txBody>
          <a:bodyPr rtlCol="0"/>
          <a:lstStyle/>
          <a:p>
            <a:pPr rtl="0"/>
            <a:fld id="{2DFBB78A-01B4-41F2-96B0-677A4A282832}" type="slidenum">
              <a:rPr lang="cs-CZ" smtClean="0"/>
              <a:t>‹#›</a:t>
            </a:fld>
            <a:endParaRPr lang="cs-CZ"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Obdélník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dirty="0"/>
          </a:p>
        </p:txBody>
      </p:sp>
      <p:sp>
        <p:nvSpPr>
          <p:cNvPr id="2" name="Nadpis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cs-CZ"/>
              <a:t>Kliknutím lze upravit styl.</a:t>
            </a:r>
            <a:endParaRPr lang="cs-CZ" dirty="0"/>
          </a:p>
        </p:txBody>
      </p:sp>
      <p:sp>
        <p:nvSpPr>
          <p:cNvPr id="3" name="Zástupný symbol obrázku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cs-CZ"/>
              <a:t>Kliknutím na ikonu přidáte obrázek.</a:t>
            </a:r>
            <a:endParaRPr lang="cs-CZ" dirty="0"/>
          </a:p>
        </p:txBody>
      </p:sp>
      <p:sp>
        <p:nvSpPr>
          <p:cNvPr id="4" name="Zástupný symbol pro text 3"/>
          <p:cNvSpPr>
            <a:spLocks noGrp="1"/>
          </p:cNvSpPr>
          <p:nvPr>
            <p:ph type="body" sz="half" idx="2" hasCustomPrompt="1"/>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cs-CZ" dirty="0"/>
              <a:t>Kliknutím lze upravit styly předlohy textu.</a:t>
            </a:r>
          </a:p>
        </p:txBody>
      </p:sp>
      <p:sp>
        <p:nvSpPr>
          <p:cNvPr id="5" name="Zástupný symbol pro datum 4"/>
          <p:cNvSpPr>
            <a:spLocks noGrp="1"/>
          </p:cNvSpPr>
          <p:nvPr>
            <p:ph type="dt" sz="half" idx="10"/>
          </p:nvPr>
        </p:nvSpPr>
        <p:spPr/>
        <p:txBody>
          <a:bodyPr rtlCol="0"/>
          <a:lstStyle>
            <a:lvl1pPr>
              <a:defRPr/>
            </a:lvl1pPr>
          </a:lstStyle>
          <a:p>
            <a:fld id="{E71F1ECE-AD0B-4298-833C-44A399FA79BB}" type="datetime1">
              <a:rPr lang="cs-CZ" smtClean="0"/>
              <a:pPr/>
              <a:t>25.11.2024</a:t>
            </a:fld>
            <a:endParaRPr lang="cs-CZ" dirty="0"/>
          </a:p>
        </p:txBody>
      </p:sp>
      <p:sp>
        <p:nvSpPr>
          <p:cNvPr id="6" name="Zástupný symbol pro zápatí 5"/>
          <p:cNvSpPr>
            <a:spLocks noGrp="1"/>
          </p:cNvSpPr>
          <p:nvPr>
            <p:ph type="ftr" sz="quarter" idx="11"/>
          </p:nvPr>
        </p:nvSpPr>
        <p:spPr/>
        <p:txBody>
          <a:bodyPr rtlCol="0"/>
          <a:lstStyle/>
          <a:p>
            <a:pPr rtl="0"/>
            <a:endParaRPr lang="cs-CZ" dirty="0"/>
          </a:p>
        </p:txBody>
      </p:sp>
      <p:sp>
        <p:nvSpPr>
          <p:cNvPr id="7" name="Zástupný symbol pro číslo snímku 6"/>
          <p:cNvSpPr>
            <a:spLocks noGrp="1"/>
          </p:cNvSpPr>
          <p:nvPr>
            <p:ph type="sldNum" sz="quarter" idx="12"/>
          </p:nvPr>
        </p:nvSpPr>
        <p:spPr/>
        <p:txBody>
          <a:bodyPr rtlCol="0"/>
          <a:lstStyle/>
          <a:p>
            <a:pPr rtl="0"/>
            <a:fld id="{2DFBB78A-01B4-41F2-96B0-677A4A282832}" type="slidenum">
              <a:rPr lang="cs-CZ" smtClean="0"/>
              <a:t>‹#›</a:t>
            </a:fld>
            <a:endParaRPr lang="cs-CZ"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Obdélník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dirty="0"/>
          </a:p>
        </p:txBody>
      </p:sp>
      <p:sp>
        <p:nvSpPr>
          <p:cNvPr id="2" name="Zástupný symbol pro nadpis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cs-CZ" dirty="0"/>
              <a:t>Kliknutím lze upravit styl.</a:t>
            </a:r>
          </a:p>
        </p:txBody>
      </p:sp>
      <p:sp>
        <p:nvSpPr>
          <p:cNvPr id="3" name="Zástupný symbol pro text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datum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AE899414-34D5-487B-96CB-3C45BC7F1C1F}" type="datetime1">
              <a:rPr lang="cs-CZ" smtClean="0"/>
              <a:pPr/>
              <a:t>25.11.2024</a:t>
            </a:fld>
            <a:endParaRPr lang="cs-CZ" dirty="0"/>
          </a:p>
        </p:txBody>
      </p:sp>
      <p:sp>
        <p:nvSpPr>
          <p:cNvPr id="5" name="Zástupný symbol pro zápatí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cs-CZ" dirty="0"/>
          </a:p>
        </p:txBody>
      </p:sp>
      <p:sp>
        <p:nvSpPr>
          <p:cNvPr id="6" name="Zástupný symbol pro číslo snímku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cs-CZ" smtClean="0"/>
              <a:pPr/>
              <a:t>‹#›</a:t>
            </a:fld>
            <a:endParaRPr lang="cs-CZ"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438228" y="1066279"/>
            <a:ext cx="7242729" cy="3298825"/>
          </a:xfrm>
        </p:spPr>
        <p:txBody>
          <a:bodyPr rtlCol="0">
            <a:normAutofit fontScale="90000"/>
          </a:bodyPr>
          <a:lstStyle/>
          <a:p>
            <a:pPr algn="ctr"/>
            <a:r>
              <a:rPr lang="cs-CZ" dirty="0" err="1"/>
              <a:t>Introduction</a:t>
            </a:r>
            <a:r>
              <a:rPr lang="cs-CZ" dirty="0"/>
              <a:t> to </a:t>
            </a:r>
            <a:r>
              <a:rPr lang="cs-CZ" dirty="0" err="1"/>
              <a:t>Regression</a:t>
            </a:r>
            <a:br>
              <a:rPr lang="cs-CZ" dirty="0"/>
            </a:br>
            <a:br>
              <a:rPr lang="cs-CZ" dirty="0"/>
            </a:br>
            <a:r>
              <a:rPr lang="cs-CZ" dirty="0"/>
              <a:t>(</a:t>
            </a:r>
            <a:r>
              <a:rPr lang="cs-CZ" dirty="0" err="1"/>
              <a:t>linear</a:t>
            </a:r>
            <a:r>
              <a:rPr lang="cs-CZ" dirty="0"/>
              <a:t>, </a:t>
            </a:r>
            <a:r>
              <a:rPr lang="cs-CZ" dirty="0" err="1"/>
              <a:t>logistic</a:t>
            </a:r>
            <a:r>
              <a:rPr lang="cs-CZ" dirty="0"/>
              <a:t>, </a:t>
            </a:r>
            <a:r>
              <a:rPr lang="cs-CZ" dirty="0" err="1"/>
              <a:t>multivariate</a:t>
            </a:r>
            <a:r>
              <a:rPr lang="cs-CZ" dirty="0"/>
              <a:t>, </a:t>
            </a:r>
            <a:r>
              <a:rPr lang="cs-CZ" dirty="0" err="1"/>
              <a:t>nonlinear</a:t>
            </a:r>
            <a:r>
              <a:rPr lang="cs-CZ" dirty="0"/>
              <a:t>)</a:t>
            </a:r>
            <a:br>
              <a:rPr lang="cs-CZ" dirty="0"/>
            </a:br>
            <a:r>
              <a:rPr lang="en-GB" sz="2200" dirty="0">
                <a:solidFill>
                  <a:srgbClr val="FF0000"/>
                </a:solidFill>
              </a:rPr>
              <a:t>and a message at the end</a:t>
            </a:r>
            <a:endParaRPr lang="cs-CZ" sz="2200" dirty="0">
              <a:solidFill>
                <a:srgbClr val="FF0000"/>
              </a:solidFill>
            </a:endParaRPr>
          </a:p>
        </p:txBody>
      </p:sp>
      <p:sp>
        <p:nvSpPr>
          <p:cNvPr id="3" name="Podnadpis 2"/>
          <p:cNvSpPr>
            <a:spLocks noGrp="1"/>
          </p:cNvSpPr>
          <p:nvPr>
            <p:ph type="subTitle" idx="1"/>
          </p:nvPr>
        </p:nvSpPr>
        <p:spPr/>
        <p:txBody>
          <a:bodyPr rtlCol="0">
            <a:normAutofit/>
          </a:bodyPr>
          <a:lstStyle/>
          <a:p>
            <a:pPr algn="ctr" rtl="0"/>
            <a:r>
              <a:rPr lang="cs-CZ" dirty="0"/>
              <a:t>Martin Sebera</a:t>
            </a:r>
          </a:p>
          <a:p>
            <a:pPr rtl="0"/>
            <a:endParaRPr lang="cs-CZ" dirty="0"/>
          </a:p>
          <a:p>
            <a:pPr algn="r" rtl="0"/>
            <a:r>
              <a:rPr lang="cs-CZ" sz="1800" dirty="0"/>
              <a:t>Magdeburg, </a:t>
            </a:r>
            <a:r>
              <a:rPr lang="cs-CZ" sz="1800" dirty="0" err="1"/>
              <a:t>January</a:t>
            </a:r>
            <a:r>
              <a:rPr lang="cs-CZ" sz="1800" dirty="0"/>
              <a:t> 2024</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p:txBody>
          <a:bodyPr rtlCol="0"/>
          <a:lstStyle/>
          <a:p>
            <a:pPr rtl="0"/>
            <a:r>
              <a:rPr lang="cs-CZ" dirty="0" err="1"/>
              <a:t>Example</a:t>
            </a:r>
            <a:r>
              <a:rPr lang="cs-CZ" dirty="0"/>
              <a:t> 1</a:t>
            </a:r>
          </a:p>
        </p:txBody>
      </p:sp>
      <p:sp>
        <p:nvSpPr>
          <p:cNvPr id="14" name="Zástupný symbol pro obsah 13"/>
          <p:cNvSpPr>
            <a:spLocks noGrp="1"/>
          </p:cNvSpPr>
          <p:nvPr>
            <p:ph idx="1"/>
          </p:nvPr>
        </p:nvSpPr>
        <p:spPr>
          <a:xfrm>
            <a:off x="693812" y="1473200"/>
            <a:ext cx="11161240" cy="5196160"/>
          </a:xfrm>
        </p:spPr>
        <p:txBody>
          <a:bodyPr rtlCol="0">
            <a:normAutofit/>
          </a:bodyPr>
          <a:lstStyle/>
          <a:p>
            <a:r>
              <a:rPr lang="en-GB" dirty="0"/>
              <a:t>dependence of performance in the long jump on performance in the 100 m run</a:t>
            </a:r>
            <a:endParaRPr lang="cs-CZ" dirty="0"/>
          </a:p>
          <a:p>
            <a:r>
              <a:rPr lang="cs-CZ" b="1" dirty="0"/>
              <a:t>LJ</a:t>
            </a:r>
            <a:r>
              <a:rPr lang="cs-CZ" dirty="0"/>
              <a:t> = -0,98 </a:t>
            </a:r>
            <a:r>
              <a:rPr lang="en-GB" dirty="0"/>
              <a:t>* </a:t>
            </a:r>
            <a:r>
              <a:rPr lang="cs-CZ" b="1" dirty="0"/>
              <a:t>100m</a:t>
            </a:r>
            <a:r>
              <a:rPr lang="cs-CZ" dirty="0"/>
              <a:t> + 17,94</a:t>
            </a:r>
          </a:p>
          <a:p>
            <a:endParaRPr lang="cs-CZ" dirty="0"/>
          </a:p>
          <a:p>
            <a:r>
              <a:rPr lang="en-GB" dirty="0"/>
              <a:t>Geometrically speaking,</a:t>
            </a:r>
            <a:br>
              <a:rPr lang="cs-CZ" dirty="0"/>
            </a:br>
            <a:r>
              <a:rPr lang="en-GB" dirty="0"/>
              <a:t>the coefficient of the </a:t>
            </a:r>
            <a:br>
              <a:rPr lang="cs-CZ" dirty="0"/>
            </a:br>
            <a:r>
              <a:rPr lang="en-GB" dirty="0"/>
              <a:t>independent variable </a:t>
            </a:r>
            <a:br>
              <a:rPr lang="cs-CZ" dirty="0"/>
            </a:br>
            <a:r>
              <a:rPr lang="en-GB" dirty="0"/>
              <a:t>is the tangent of the </a:t>
            </a:r>
            <a:br>
              <a:rPr lang="cs-CZ" dirty="0"/>
            </a:br>
            <a:r>
              <a:rPr lang="en-GB" dirty="0"/>
              <a:t>angle the line makes </a:t>
            </a:r>
            <a:br>
              <a:rPr lang="cs-CZ" dirty="0"/>
            </a:br>
            <a:r>
              <a:rPr lang="en-GB" dirty="0"/>
              <a:t>with the x-axis.</a:t>
            </a:r>
            <a:endParaRPr lang="cs-CZ" dirty="0"/>
          </a:p>
          <a:p>
            <a:r>
              <a:rPr lang="cs-CZ" dirty="0" err="1"/>
              <a:t>arctg</a:t>
            </a:r>
            <a:r>
              <a:rPr lang="cs-CZ" dirty="0"/>
              <a:t>(</a:t>
            </a:r>
            <a:r>
              <a:rPr lang="cs-CZ" dirty="0">
                <a:solidFill>
                  <a:srgbClr val="00B050"/>
                </a:solidFill>
              </a:rPr>
              <a:t>-0,9796</a:t>
            </a:r>
            <a:r>
              <a:rPr lang="cs-CZ" dirty="0"/>
              <a:t>) = </a:t>
            </a:r>
            <a:r>
              <a:rPr lang="cs-CZ" dirty="0">
                <a:solidFill>
                  <a:srgbClr val="00B050"/>
                </a:solidFill>
              </a:rPr>
              <a:t>-45°</a:t>
            </a:r>
          </a:p>
        </p:txBody>
      </p:sp>
      <p:pic>
        <p:nvPicPr>
          <p:cNvPr id="6" name="Obrázek 5"/>
          <p:cNvPicPr>
            <a:picLocks noChangeAspect="1"/>
          </p:cNvPicPr>
          <p:nvPr/>
        </p:nvPicPr>
        <p:blipFill>
          <a:blip r:embed="rId3"/>
          <a:stretch>
            <a:fillRect/>
          </a:stretch>
        </p:blipFill>
        <p:spPr>
          <a:xfrm>
            <a:off x="4769188" y="2420887"/>
            <a:ext cx="7390124" cy="4392489"/>
          </a:xfrm>
          <a:prstGeom prst="rect">
            <a:avLst/>
          </a:prstGeom>
        </p:spPr>
      </p:pic>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2"/>
          <p:cNvSpPr>
            <a:spLocks noGrp="1"/>
          </p:cNvSpPr>
          <p:nvPr>
            <p:ph type="title"/>
          </p:nvPr>
        </p:nvSpPr>
        <p:spPr>
          <a:xfrm>
            <a:off x="1117309" y="76200"/>
            <a:ext cx="10157354" cy="1192560"/>
          </a:xfrm>
        </p:spPr>
        <p:txBody>
          <a:bodyPr rtlCol="0"/>
          <a:lstStyle/>
          <a:p>
            <a:pPr rtl="0"/>
            <a:r>
              <a:rPr lang="cs-CZ" dirty="0" err="1"/>
              <a:t>Example</a:t>
            </a:r>
            <a:r>
              <a:rPr lang="cs-CZ" dirty="0"/>
              <a:t> 2</a:t>
            </a:r>
          </a:p>
        </p:txBody>
      </p:sp>
      <p:sp>
        <p:nvSpPr>
          <p:cNvPr id="5" name="Zástupný symbol pro obsah 13"/>
          <p:cNvSpPr>
            <a:spLocks noGrp="1"/>
          </p:cNvSpPr>
          <p:nvPr>
            <p:ph idx="1"/>
          </p:nvPr>
        </p:nvSpPr>
        <p:spPr>
          <a:xfrm>
            <a:off x="693812" y="1701800"/>
            <a:ext cx="10580851" cy="4967560"/>
          </a:xfrm>
        </p:spPr>
        <p:txBody>
          <a:bodyPr rtlCol="0">
            <a:normAutofit lnSpcReduction="10000"/>
          </a:bodyPr>
          <a:lstStyle/>
          <a:p>
            <a:endParaRPr lang="cs-CZ" dirty="0"/>
          </a:p>
          <a:p>
            <a:endParaRPr lang="cs-CZ" dirty="0"/>
          </a:p>
          <a:p>
            <a:endParaRPr lang="cs-CZ" dirty="0"/>
          </a:p>
          <a:p>
            <a:endParaRPr lang="cs-CZ" dirty="0"/>
          </a:p>
          <a:p>
            <a:endParaRPr lang="cs-CZ" dirty="0"/>
          </a:p>
          <a:p>
            <a:endParaRPr lang="cs-CZ" dirty="0"/>
          </a:p>
          <a:p>
            <a:r>
              <a:rPr lang="cs-CZ" dirty="0"/>
              <a:t>L</a:t>
            </a:r>
            <a:r>
              <a:rPr lang="en-GB" dirty="0" err="1"/>
              <a:t>inear</a:t>
            </a:r>
            <a:r>
              <a:rPr lang="en-GB" dirty="0"/>
              <a:t> and quadratic linear regression models. </a:t>
            </a:r>
            <a:endParaRPr lang="cs-CZ" dirty="0"/>
          </a:p>
          <a:p>
            <a:r>
              <a:rPr lang="en-GB" dirty="0"/>
              <a:t>Quadratic regression has a slightly higher quality (both models are very accurate, because R</a:t>
            </a:r>
            <a:r>
              <a:rPr lang="en-GB" baseline="30000" dirty="0"/>
              <a:t>2</a:t>
            </a:r>
            <a:r>
              <a:rPr lang="en-GB" dirty="0"/>
              <a:t> → 1)</a:t>
            </a:r>
            <a:r>
              <a:rPr lang="cs-CZ" dirty="0"/>
              <a:t>. T</a:t>
            </a:r>
            <a:r>
              <a:rPr lang="en-GB" dirty="0"/>
              <a:t>he quadratic model takes into account "fatigue" - the decrease in speed during the sprint</a:t>
            </a:r>
            <a:endParaRPr lang="cs-CZ" dirty="0"/>
          </a:p>
        </p:txBody>
      </p:sp>
      <p:pic>
        <p:nvPicPr>
          <p:cNvPr id="9" name="Obrázek 8"/>
          <p:cNvPicPr>
            <a:picLocks noChangeAspect="1"/>
          </p:cNvPicPr>
          <p:nvPr/>
        </p:nvPicPr>
        <p:blipFill>
          <a:blip r:embed="rId2"/>
          <a:stretch>
            <a:fillRect/>
          </a:stretch>
        </p:blipFill>
        <p:spPr>
          <a:xfrm>
            <a:off x="162098" y="1447472"/>
            <a:ext cx="11836970" cy="3565704"/>
          </a:xfrm>
          <a:prstGeom prst="rect">
            <a:avLst/>
          </a:prstGeom>
        </p:spPr>
      </p:pic>
    </p:spTree>
    <p:extLst>
      <p:ext uri="{BB962C8B-B14F-4D97-AF65-F5344CB8AC3E}">
        <p14:creationId xmlns:p14="http://schemas.microsoft.com/office/powerpoint/2010/main" val="104762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7309" y="231800"/>
            <a:ext cx="10157354" cy="1397000"/>
          </a:xfrm>
        </p:spPr>
        <p:txBody>
          <a:bodyPr/>
          <a:lstStyle/>
          <a:p>
            <a:r>
              <a:rPr lang="cs-CZ" dirty="0" err="1"/>
              <a:t>Example</a:t>
            </a:r>
            <a:r>
              <a:rPr lang="cs-CZ" dirty="0"/>
              <a:t> 3 - </a:t>
            </a:r>
            <a:r>
              <a:rPr lang="en-GB" dirty="0"/>
              <a:t>Shooting success </a:t>
            </a:r>
            <a:br>
              <a:rPr lang="cs-CZ" dirty="0"/>
            </a:br>
            <a:r>
              <a:rPr lang="en-GB" dirty="0"/>
              <a:t>in basketball</a:t>
            </a:r>
          </a:p>
        </p:txBody>
      </p:sp>
      <p:sp>
        <p:nvSpPr>
          <p:cNvPr id="3" name="Zástupný symbol pro obsah 2"/>
          <p:cNvSpPr>
            <a:spLocks noGrp="1"/>
          </p:cNvSpPr>
          <p:nvPr>
            <p:ph idx="1"/>
          </p:nvPr>
        </p:nvSpPr>
        <p:spPr>
          <a:xfrm>
            <a:off x="1117309" y="1838920"/>
            <a:ext cx="10157354" cy="4470400"/>
          </a:xfrm>
        </p:spPr>
        <p:txBody>
          <a:bodyPr/>
          <a:lstStyle/>
          <a:p>
            <a:r>
              <a:rPr lang="en-GB" dirty="0"/>
              <a:t>If the horizontal distance of the basketball player </a:t>
            </a:r>
            <a:br>
              <a:rPr lang="cs-CZ" dirty="0"/>
            </a:br>
            <a:r>
              <a:rPr lang="en-GB" dirty="0"/>
              <a:t>from the basket increases, the percentage of shooting </a:t>
            </a:r>
            <a:br>
              <a:rPr lang="cs-CZ" dirty="0"/>
            </a:br>
            <a:r>
              <a:rPr lang="en-GB" dirty="0"/>
              <a:t>success decreases with this distance</a:t>
            </a:r>
            <a:endParaRPr lang="cs-CZ" dirty="0"/>
          </a:p>
          <a:p>
            <a:endParaRPr lang="en-GB" dirty="0"/>
          </a:p>
        </p:txBody>
      </p:sp>
      <p:graphicFrame>
        <p:nvGraphicFramePr>
          <p:cNvPr id="4" name="Tabulka 3"/>
          <p:cNvGraphicFramePr>
            <a:graphicFrameLocks noGrp="1"/>
          </p:cNvGraphicFramePr>
          <p:nvPr>
            <p:extLst>
              <p:ext uri="{D42A27DB-BD31-4B8C-83A1-F6EECF244321}">
                <p14:modId xmlns:p14="http://schemas.microsoft.com/office/powerpoint/2010/main" val="3223199091"/>
              </p:ext>
            </p:extLst>
          </p:nvPr>
        </p:nvGraphicFramePr>
        <p:xfrm>
          <a:off x="9925215" y="44624"/>
          <a:ext cx="1569797" cy="3168348"/>
        </p:xfrm>
        <a:graphic>
          <a:graphicData uri="http://schemas.openxmlformats.org/drawingml/2006/table">
            <a:tbl>
              <a:tblPr>
                <a:tableStyleId>{69012ECD-51FC-41F1-AA8D-1B2483CD663E}</a:tableStyleId>
              </a:tblPr>
              <a:tblGrid>
                <a:gridCol w="583198">
                  <a:extLst>
                    <a:ext uri="{9D8B030D-6E8A-4147-A177-3AD203B41FA5}">
                      <a16:colId xmlns:a16="http://schemas.microsoft.com/office/drawing/2014/main" val="175343205"/>
                    </a:ext>
                  </a:extLst>
                </a:gridCol>
                <a:gridCol w="354800">
                  <a:extLst>
                    <a:ext uri="{9D8B030D-6E8A-4147-A177-3AD203B41FA5}">
                      <a16:colId xmlns:a16="http://schemas.microsoft.com/office/drawing/2014/main" val="1056293905"/>
                    </a:ext>
                  </a:extLst>
                </a:gridCol>
                <a:gridCol w="631799">
                  <a:extLst>
                    <a:ext uri="{9D8B030D-6E8A-4147-A177-3AD203B41FA5}">
                      <a16:colId xmlns:a16="http://schemas.microsoft.com/office/drawing/2014/main" val="3650221118"/>
                    </a:ext>
                  </a:extLst>
                </a:gridCol>
              </a:tblGrid>
              <a:tr h="264029">
                <a:tc>
                  <a:txBody>
                    <a:bodyPr/>
                    <a:lstStyle/>
                    <a:p>
                      <a:pPr algn="ctr" fontAlgn="ctr"/>
                      <a:r>
                        <a:rPr lang="cs-CZ" sz="1600" b="1" u="none" strike="noStrike" dirty="0" err="1">
                          <a:effectLst/>
                        </a:rPr>
                        <a:t>foot</a:t>
                      </a:r>
                      <a:endParaRPr lang="cs-CZ" sz="1600" b="1"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b="1" u="none" strike="noStrike" dirty="0">
                          <a:effectLst/>
                        </a:rPr>
                        <a:t>m</a:t>
                      </a:r>
                      <a:endParaRPr lang="cs-CZ" sz="1600" b="1"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b="1" u="none" strike="noStrike" dirty="0">
                          <a:effectLst/>
                        </a:rPr>
                        <a:t>%</a:t>
                      </a:r>
                      <a:endParaRPr lang="cs-CZ" sz="1600" b="1"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770359341"/>
                  </a:ext>
                </a:extLst>
              </a:tr>
              <a:tr h="264029">
                <a:tc>
                  <a:txBody>
                    <a:bodyPr/>
                    <a:lstStyle/>
                    <a:p>
                      <a:pPr algn="ctr" fontAlgn="ctr"/>
                      <a:r>
                        <a:rPr lang="cs-CZ" sz="1600" u="none" strike="noStrike" dirty="0">
                          <a:effectLst/>
                        </a:rPr>
                        <a:t>3</a:t>
                      </a:r>
                      <a:endParaRPr lang="cs-CZ" sz="1600" b="0"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0,9</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dirty="0">
                          <a:effectLst/>
                        </a:rPr>
                        <a:t>62</a:t>
                      </a:r>
                      <a:endParaRPr lang="cs-CZ" sz="16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725261708"/>
                  </a:ext>
                </a:extLst>
              </a:tr>
              <a:tr h="264029">
                <a:tc>
                  <a:txBody>
                    <a:bodyPr/>
                    <a:lstStyle/>
                    <a:p>
                      <a:pPr algn="ctr" fontAlgn="ctr"/>
                      <a:r>
                        <a:rPr lang="cs-CZ" sz="1600" u="none" strike="noStrike">
                          <a:effectLst/>
                        </a:rPr>
                        <a:t>6</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1,8</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52</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750778676"/>
                  </a:ext>
                </a:extLst>
              </a:tr>
              <a:tr h="264029">
                <a:tc>
                  <a:txBody>
                    <a:bodyPr/>
                    <a:lstStyle/>
                    <a:p>
                      <a:pPr algn="ctr" fontAlgn="ctr"/>
                      <a:r>
                        <a:rPr lang="cs-CZ" sz="1600" u="none" strike="noStrike">
                          <a:effectLst/>
                        </a:rPr>
                        <a:t>9</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2,7</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40</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1832229767"/>
                  </a:ext>
                </a:extLst>
              </a:tr>
              <a:tr h="264029">
                <a:tc>
                  <a:txBody>
                    <a:bodyPr/>
                    <a:lstStyle/>
                    <a:p>
                      <a:pPr algn="ctr" fontAlgn="ctr"/>
                      <a:r>
                        <a:rPr lang="cs-CZ" sz="1600" u="none" strike="noStrike">
                          <a:effectLst/>
                        </a:rPr>
                        <a:t>12</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3,7</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32</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3904535986"/>
                  </a:ext>
                </a:extLst>
              </a:tr>
              <a:tr h="264029">
                <a:tc>
                  <a:txBody>
                    <a:bodyPr/>
                    <a:lstStyle/>
                    <a:p>
                      <a:pPr algn="ctr" fontAlgn="ctr"/>
                      <a:r>
                        <a:rPr lang="cs-CZ" sz="1600" u="none" strike="noStrike">
                          <a:effectLst/>
                        </a:rPr>
                        <a:t>15</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4,6</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28</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1102156050"/>
                  </a:ext>
                </a:extLst>
              </a:tr>
              <a:tr h="264029">
                <a:tc>
                  <a:txBody>
                    <a:bodyPr/>
                    <a:lstStyle/>
                    <a:p>
                      <a:pPr algn="ctr" fontAlgn="ctr"/>
                      <a:r>
                        <a:rPr lang="cs-CZ" sz="1600" u="none" strike="noStrike">
                          <a:effectLst/>
                        </a:rPr>
                        <a:t>18</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5,5</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24</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1776825582"/>
                  </a:ext>
                </a:extLst>
              </a:tr>
              <a:tr h="264029">
                <a:tc>
                  <a:txBody>
                    <a:bodyPr/>
                    <a:lstStyle/>
                    <a:p>
                      <a:pPr algn="ctr" fontAlgn="ctr"/>
                      <a:r>
                        <a:rPr lang="cs-CZ" sz="1600" u="none" strike="noStrike">
                          <a:effectLst/>
                        </a:rPr>
                        <a:t>21</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6,4</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21</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4105527777"/>
                  </a:ext>
                </a:extLst>
              </a:tr>
              <a:tr h="264029">
                <a:tc>
                  <a:txBody>
                    <a:bodyPr/>
                    <a:lstStyle/>
                    <a:p>
                      <a:pPr algn="ctr" fontAlgn="ctr"/>
                      <a:r>
                        <a:rPr lang="cs-CZ" sz="1600" u="none" strike="noStrike" dirty="0">
                          <a:effectLst/>
                        </a:rPr>
                        <a:t>24</a:t>
                      </a:r>
                      <a:endParaRPr lang="cs-CZ" sz="1600" b="0"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7,3</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20</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4080094592"/>
                  </a:ext>
                </a:extLst>
              </a:tr>
              <a:tr h="264029">
                <a:tc>
                  <a:txBody>
                    <a:bodyPr/>
                    <a:lstStyle/>
                    <a:p>
                      <a:pPr algn="ctr" fontAlgn="ctr"/>
                      <a:r>
                        <a:rPr lang="cs-CZ" sz="1600" u="none" strike="noStrike">
                          <a:effectLst/>
                        </a:rPr>
                        <a:t>27</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8,2</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18</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2870583429"/>
                  </a:ext>
                </a:extLst>
              </a:tr>
              <a:tr h="264029">
                <a:tc>
                  <a:txBody>
                    <a:bodyPr/>
                    <a:lstStyle/>
                    <a:p>
                      <a:pPr algn="ctr" fontAlgn="ctr"/>
                      <a:r>
                        <a:rPr lang="cs-CZ" sz="1600" u="none" strike="noStrike">
                          <a:effectLst/>
                        </a:rPr>
                        <a:t>30</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9,1</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17</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1299441374"/>
                  </a:ext>
                </a:extLst>
              </a:tr>
              <a:tr h="264029">
                <a:tc>
                  <a:txBody>
                    <a:bodyPr/>
                    <a:lstStyle/>
                    <a:p>
                      <a:pPr algn="ctr" fontAlgn="ctr"/>
                      <a:r>
                        <a:rPr lang="cs-CZ" sz="1600" u="none" strike="noStrike">
                          <a:effectLst/>
                        </a:rPr>
                        <a:t>40</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12</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dirty="0">
                          <a:effectLst/>
                        </a:rPr>
                        <a:t>13</a:t>
                      </a:r>
                      <a:endParaRPr lang="cs-CZ" sz="16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3014338136"/>
                  </a:ext>
                </a:extLst>
              </a:tr>
            </a:tbl>
          </a:graphicData>
        </a:graphic>
      </p:graphicFrame>
      <p:pic>
        <p:nvPicPr>
          <p:cNvPr id="5" name="Obrázek 4"/>
          <p:cNvPicPr>
            <a:picLocks noChangeAspect="1"/>
          </p:cNvPicPr>
          <p:nvPr/>
        </p:nvPicPr>
        <p:blipFill>
          <a:blip r:embed="rId2"/>
          <a:stretch>
            <a:fillRect/>
          </a:stretch>
        </p:blipFill>
        <p:spPr>
          <a:xfrm>
            <a:off x="45740" y="3284984"/>
            <a:ext cx="11992587" cy="3538262"/>
          </a:xfrm>
          <a:prstGeom prst="rect">
            <a:avLst/>
          </a:prstGeom>
        </p:spPr>
      </p:pic>
    </p:spTree>
    <p:extLst>
      <p:ext uri="{BB962C8B-B14F-4D97-AF65-F5344CB8AC3E}">
        <p14:creationId xmlns:p14="http://schemas.microsoft.com/office/powerpoint/2010/main" val="58080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117309" y="87784"/>
            <a:ext cx="10157354" cy="1397000"/>
          </a:xfrm>
        </p:spPr>
        <p:txBody>
          <a:bodyPr/>
          <a:lstStyle/>
          <a:p>
            <a:r>
              <a:rPr lang="cs-CZ" dirty="0" err="1"/>
              <a:t>Example</a:t>
            </a:r>
            <a:r>
              <a:rPr lang="cs-CZ" dirty="0"/>
              <a:t> 3 - </a:t>
            </a:r>
            <a:r>
              <a:rPr lang="en-GB" dirty="0"/>
              <a:t>Shooting success </a:t>
            </a:r>
            <a:br>
              <a:rPr lang="cs-CZ" dirty="0"/>
            </a:br>
            <a:r>
              <a:rPr lang="en-GB" dirty="0"/>
              <a:t>in basketball</a:t>
            </a:r>
          </a:p>
        </p:txBody>
      </p:sp>
      <p:sp>
        <p:nvSpPr>
          <p:cNvPr id="5" name="Zástupný symbol pro obsah 2"/>
          <p:cNvSpPr>
            <a:spLocks noGrp="1"/>
          </p:cNvSpPr>
          <p:nvPr>
            <p:ph idx="1"/>
          </p:nvPr>
        </p:nvSpPr>
        <p:spPr>
          <a:xfrm>
            <a:off x="1117309" y="1766912"/>
            <a:ext cx="10157354" cy="4470400"/>
          </a:xfrm>
        </p:spPr>
        <p:txBody>
          <a:bodyPr/>
          <a:lstStyle/>
          <a:p>
            <a:r>
              <a:rPr lang="en-GB" dirty="0"/>
              <a:t>However, the best regression model will be </a:t>
            </a:r>
            <a:r>
              <a:rPr lang="en-GB" dirty="0">
                <a:solidFill>
                  <a:srgbClr val="FF0000"/>
                </a:solidFill>
              </a:rPr>
              <a:t>a power </a:t>
            </a:r>
            <a:br>
              <a:rPr lang="cs-CZ" dirty="0">
                <a:solidFill>
                  <a:srgbClr val="FF0000"/>
                </a:solidFill>
              </a:rPr>
            </a:br>
            <a:r>
              <a:rPr lang="en-GB" dirty="0">
                <a:solidFill>
                  <a:srgbClr val="FF0000"/>
                </a:solidFill>
              </a:rPr>
              <a:t>model</a:t>
            </a:r>
            <a:r>
              <a:rPr lang="en-GB" dirty="0"/>
              <a:t>. </a:t>
            </a:r>
            <a:r>
              <a:rPr lang="en-GB" dirty="0">
                <a:solidFill>
                  <a:srgbClr val="00B050"/>
                </a:solidFill>
              </a:rPr>
              <a:t>Why?</a:t>
            </a:r>
            <a:r>
              <a:rPr lang="en-GB" dirty="0"/>
              <a:t> See how the curve would </a:t>
            </a:r>
            <a:r>
              <a:rPr lang="en-GB" dirty="0">
                <a:solidFill>
                  <a:srgbClr val="00B050"/>
                </a:solidFill>
              </a:rPr>
              <a:t>behave </a:t>
            </a:r>
            <a:br>
              <a:rPr lang="cs-CZ" dirty="0">
                <a:solidFill>
                  <a:srgbClr val="00B050"/>
                </a:solidFill>
              </a:rPr>
            </a:br>
            <a:r>
              <a:rPr lang="en-GB" dirty="0">
                <a:solidFill>
                  <a:srgbClr val="00B050"/>
                </a:solidFill>
              </a:rPr>
              <a:t>with further distance</a:t>
            </a:r>
            <a:r>
              <a:rPr lang="cs-CZ" dirty="0"/>
              <a:t>…</a:t>
            </a:r>
            <a:endParaRPr lang="en-GB" dirty="0"/>
          </a:p>
        </p:txBody>
      </p:sp>
      <p:graphicFrame>
        <p:nvGraphicFramePr>
          <p:cNvPr id="6" name="Tabulka 5"/>
          <p:cNvGraphicFramePr>
            <a:graphicFrameLocks noGrp="1"/>
          </p:cNvGraphicFramePr>
          <p:nvPr>
            <p:extLst>
              <p:ext uri="{D42A27DB-BD31-4B8C-83A1-F6EECF244321}">
                <p14:modId xmlns:p14="http://schemas.microsoft.com/office/powerpoint/2010/main" val="2536333514"/>
              </p:ext>
            </p:extLst>
          </p:nvPr>
        </p:nvGraphicFramePr>
        <p:xfrm>
          <a:off x="9925215" y="44624"/>
          <a:ext cx="1569797" cy="3168348"/>
        </p:xfrm>
        <a:graphic>
          <a:graphicData uri="http://schemas.openxmlformats.org/drawingml/2006/table">
            <a:tbl>
              <a:tblPr>
                <a:tableStyleId>{69012ECD-51FC-41F1-AA8D-1B2483CD663E}</a:tableStyleId>
              </a:tblPr>
              <a:tblGrid>
                <a:gridCol w="583198">
                  <a:extLst>
                    <a:ext uri="{9D8B030D-6E8A-4147-A177-3AD203B41FA5}">
                      <a16:colId xmlns:a16="http://schemas.microsoft.com/office/drawing/2014/main" val="175343205"/>
                    </a:ext>
                  </a:extLst>
                </a:gridCol>
                <a:gridCol w="354800">
                  <a:extLst>
                    <a:ext uri="{9D8B030D-6E8A-4147-A177-3AD203B41FA5}">
                      <a16:colId xmlns:a16="http://schemas.microsoft.com/office/drawing/2014/main" val="1056293905"/>
                    </a:ext>
                  </a:extLst>
                </a:gridCol>
                <a:gridCol w="631799">
                  <a:extLst>
                    <a:ext uri="{9D8B030D-6E8A-4147-A177-3AD203B41FA5}">
                      <a16:colId xmlns:a16="http://schemas.microsoft.com/office/drawing/2014/main" val="3650221118"/>
                    </a:ext>
                  </a:extLst>
                </a:gridCol>
              </a:tblGrid>
              <a:tr h="264029">
                <a:tc>
                  <a:txBody>
                    <a:bodyPr/>
                    <a:lstStyle/>
                    <a:p>
                      <a:pPr algn="ctr" fontAlgn="ctr"/>
                      <a:r>
                        <a:rPr lang="cs-CZ" sz="1600" b="1" u="none" strike="noStrike" dirty="0" err="1">
                          <a:effectLst/>
                        </a:rPr>
                        <a:t>foot</a:t>
                      </a:r>
                      <a:endParaRPr lang="cs-CZ" sz="1600" b="1"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b="1" u="none" strike="noStrike" dirty="0">
                          <a:effectLst/>
                        </a:rPr>
                        <a:t>m</a:t>
                      </a:r>
                      <a:endParaRPr lang="cs-CZ" sz="1600" b="1"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b="1" u="none" strike="noStrike" dirty="0">
                          <a:effectLst/>
                        </a:rPr>
                        <a:t>%</a:t>
                      </a:r>
                      <a:endParaRPr lang="cs-CZ" sz="1600" b="1"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770359341"/>
                  </a:ext>
                </a:extLst>
              </a:tr>
              <a:tr h="264029">
                <a:tc>
                  <a:txBody>
                    <a:bodyPr/>
                    <a:lstStyle/>
                    <a:p>
                      <a:pPr algn="ctr" fontAlgn="ctr"/>
                      <a:r>
                        <a:rPr lang="cs-CZ" sz="1600" u="none" strike="noStrike" dirty="0">
                          <a:effectLst/>
                        </a:rPr>
                        <a:t>3</a:t>
                      </a:r>
                      <a:endParaRPr lang="cs-CZ" sz="1600" b="0"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0,9</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dirty="0">
                          <a:effectLst/>
                        </a:rPr>
                        <a:t>62</a:t>
                      </a:r>
                      <a:endParaRPr lang="cs-CZ" sz="16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725261708"/>
                  </a:ext>
                </a:extLst>
              </a:tr>
              <a:tr h="264029">
                <a:tc>
                  <a:txBody>
                    <a:bodyPr/>
                    <a:lstStyle/>
                    <a:p>
                      <a:pPr algn="ctr" fontAlgn="ctr"/>
                      <a:r>
                        <a:rPr lang="cs-CZ" sz="1600" u="none" strike="noStrike">
                          <a:effectLst/>
                        </a:rPr>
                        <a:t>6</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1,8</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52</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750778676"/>
                  </a:ext>
                </a:extLst>
              </a:tr>
              <a:tr h="264029">
                <a:tc>
                  <a:txBody>
                    <a:bodyPr/>
                    <a:lstStyle/>
                    <a:p>
                      <a:pPr algn="ctr" fontAlgn="ctr"/>
                      <a:r>
                        <a:rPr lang="cs-CZ" sz="1600" u="none" strike="noStrike">
                          <a:effectLst/>
                        </a:rPr>
                        <a:t>9</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2,7</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40</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1832229767"/>
                  </a:ext>
                </a:extLst>
              </a:tr>
              <a:tr h="264029">
                <a:tc>
                  <a:txBody>
                    <a:bodyPr/>
                    <a:lstStyle/>
                    <a:p>
                      <a:pPr algn="ctr" fontAlgn="ctr"/>
                      <a:r>
                        <a:rPr lang="cs-CZ" sz="1600" u="none" strike="noStrike">
                          <a:effectLst/>
                        </a:rPr>
                        <a:t>12</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3,7</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32</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3904535986"/>
                  </a:ext>
                </a:extLst>
              </a:tr>
              <a:tr h="264029">
                <a:tc>
                  <a:txBody>
                    <a:bodyPr/>
                    <a:lstStyle/>
                    <a:p>
                      <a:pPr algn="ctr" fontAlgn="ctr"/>
                      <a:r>
                        <a:rPr lang="cs-CZ" sz="1600" u="none" strike="noStrike">
                          <a:effectLst/>
                        </a:rPr>
                        <a:t>15</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4,6</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28</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1102156050"/>
                  </a:ext>
                </a:extLst>
              </a:tr>
              <a:tr h="264029">
                <a:tc>
                  <a:txBody>
                    <a:bodyPr/>
                    <a:lstStyle/>
                    <a:p>
                      <a:pPr algn="ctr" fontAlgn="ctr"/>
                      <a:r>
                        <a:rPr lang="cs-CZ" sz="1600" u="none" strike="noStrike">
                          <a:effectLst/>
                        </a:rPr>
                        <a:t>18</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5,5</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24</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1776825582"/>
                  </a:ext>
                </a:extLst>
              </a:tr>
              <a:tr h="264029">
                <a:tc>
                  <a:txBody>
                    <a:bodyPr/>
                    <a:lstStyle/>
                    <a:p>
                      <a:pPr algn="ctr" fontAlgn="ctr"/>
                      <a:r>
                        <a:rPr lang="cs-CZ" sz="1600" u="none" strike="noStrike">
                          <a:effectLst/>
                        </a:rPr>
                        <a:t>21</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6,4</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21</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4105527777"/>
                  </a:ext>
                </a:extLst>
              </a:tr>
              <a:tr h="264029">
                <a:tc>
                  <a:txBody>
                    <a:bodyPr/>
                    <a:lstStyle/>
                    <a:p>
                      <a:pPr algn="ctr" fontAlgn="ctr"/>
                      <a:r>
                        <a:rPr lang="cs-CZ" sz="1600" u="none" strike="noStrike" dirty="0">
                          <a:effectLst/>
                        </a:rPr>
                        <a:t>24</a:t>
                      </a:r>
                      <a:endParaRPr lang="cs-CZ" sz="1600" b="0"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7,3</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20</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4080094592"/>
                  </a:ext>
                </a:extLst>
              </a:tr>
              <a:tr h="264029">
                <a:tc>
                  <a:txBody>
                    <a:bodyPr/>
                    <a:lstStyle/>
                    <a:p>
                      <a:pPr algn="ctr" fontAlgn="ctr"/>
                      <a:r>
                        <a:rPr lang="cs-CZ" sz="1600" u="none" strike="noStrike">
                          <a:effectLst/>
                        </a:rPr>
                        <a:t>27</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8,2</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18</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2870583429"/>
                  </a:ext>
                </a:extLst>
              </a:tr>
              <a:tr h="264029">
                <a:tc>
                  <a:txBody>
                    <a:bodyPr/>
                    <a:lstStyle/>
                    <a:p>
                      <a:pPr algn="ctr" fontAlgn="ctr"/>
                      <a:r>
                        <a:rPr lang="cs-CZ" sz="1600" u="none" strike="noStrike">
                          <a:effectLst/>
                        </a:rPr>
                        <a:t>30</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9,1</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17</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1299441374"/>
                  </a:ext>
                </a:extLst>
              </a:tr>
              <a:tr h="264029">
                <a:tc>
                  <a:txBody>
                    <a:bodyPr/>
                    <a:lstStyle/>
                    <a:p>
                      <a:pPr algn="ctr" fontAlgn="ctr"/>
                      <a:r>
                        <a:rPr lang="cs-CZ" sz="1600" u="none" strike="noStrike">
                          <a:effectLst/>
                        </a:rPr>
                        <a:t>40</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12</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dirty="0">
                          <a:effectLst/>
                        </a:rPr>
                        <a:t>13</a:t>
                      </a:r>
                      <a:endParaRPr lang="cs-CZ" sz="16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3014338136"/>
                  </a:ext>
                </a:extLst>
              </a:tr>
            </a:tbl>
          </a:graphicData>
        </a:graphic>
      </p:graphicFrame>
      <p:pic>
        <p:nvPicPr>
          <p:cNvPr id="8" name="Obrázek 7"/>
          <p:cNvPicPr>
            <a:picLocks noChangeAspect="1"/>
          </p:cNvPicPr>
          <p:nvPr/>
        </p:nvPicPr>
        <p:blipFill>
          <a:blip r:embed="rId2"/>
          <a:stretch>
            <a:fillRect/>
          </a:stretch>
        </p:blipFill>
        <p:spPr>
          <a:xfrm>
            <a:off x="69646" y="3276286"/>
            <a:ext cx="12001430" cy="3537090"/>
          </a:xfrm>
          <a:prstGeom prst="rect">
            <a:avLst/>
          </a:prstGeom>
        </p:spPr>
      </p:pic>
    </p:spTree>
    <p:extLst>
      <p:ext uri="{BB962C8B-B14F-4D97-AF65-F5344CB8AC3E}">
        <p14:creationId xmlns:p14="http://schemas.microsoft.com/office/powerpoint/2010/main" val="232170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a:spLocks noGrp="1"/>
          </p:cNvSpPr>
          <p:nvPr>
            <p:ph type="title"/>
          </p:nvPr>
        </p:nvSpPr>
        <p:spPr>
          <a:xfrm>
            <a:off x="477788" y="447824"/>
            <a:ext cx="10157354" cy="1397000"/>
          </a:xfrm>
        </p:spPr>
        <p:txBody>
          <a:bodyPr>
            <a:normAutofit/>
          </a:bodyPr>
          <a:lstStyle/>
          <a:p>
            <a:r>
              <a:rPr lang="cs-CZ" dirty="0" err="1"/>
              <a:t>Example</a:t>
            </a:r>
            <a:r>
              <a:rPr lang="cs-CZ" dirty="0"/>
              <a:t> 3 - </a:t>
            </a:r>
            <a:r>
              <a:rPr lang="en-GB" dirty="0"/>
              <a:t>Shooting </a:t>
            </a:r>
            <a:br>
              <a:rPr lang="cs-CZ" dirty="0"/>
            </a:br>
            <a:r>
              <a:rPr lang="en-GB" dirty="0"/>
              <a:t>success in basketball</a:t>
            </a:r>
            <a:r>
              <a:rPr lang="cs-CZ" dirty="0"/>
              <a:t> in SPSS</a:t>
            </a:r>
            <a:endParaRPr lang="en-GB" dirty="0"/>
          </a:p>
        </p:txBody>
      </p:sp>
      <p:pic>
        <p:nvPicPr>
          <p:cNvPr id="10" name="Obrázek 9"/>
          <p:cNvPicPr>
            <a:picLocks noChangeAspect="1"/>
          </p:cNvPicPr>
          <p:nvPr/>
        </p:nvPicPr>
        <p:blipFill>
          <a:blip r:embed="rId2"/>
          <a:stretch>
            <a:fillRect/>
          </a:stretch>
        </p:blipFill>
        <p:spPr>
          <a:xfrm>
            <a:off x="621804" y="3861048"/>
            <a:ext cx="5544616" cy="2732561"/>
          </a:xfrm>
          <a:prstGeom prst="rect">
            <a:avLst/>
          </a:prstGeom>
        </p:spPr>
      </p:pic>
      <p:sp>
        <p:nvSpPr>
          <p:cNvPr id="11" name="Zástupný symbol pro obsah 2"/>
          <p:cNvSpPr txBox="1">
            <a:spLocks/>
          </p:cNvSpPr>
          <p:nvPr/>
        </p:nvSpPr>
        <p:spPr>
          <a:xfrm>
            <a:off x="405781" y="2276872"/>
            <a:ext cx="11449272" cy="3895328"/>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r>
              <a:rPr lang="en-GB" dirty="0"/>
              <a:t>The chosen type of regression function must first of all respect the logical and objective connections of the phenomena and their regularities</a:t>
            </a:r>
            <a:endParaRPr lang="cs-CZ" dirty="0"/>
          </a:p>
          <a:p>
            <a:r>
              <a:rPr lang="cs-CZ" dirty="0"/>
              <a:t>SPSS → </a:t>
            </a:r>
            <a:r>
              <a:rPr lang="cs-CZ" dirty="0" err="1"/>
              <a:t>Analyze</a:t>
            </a:r>
            <a:r>
              <a:rPr lang="cs-CZ" dirty="0"/>
              <a:t> → </a:t>
            </a:r>
            <a:r>
              <a:rPr lang="cs-CZ" dirty="0" err="1"/>
              <a:t>Regression</a:t>
            </a:r>
            <a:r>
              <a:rPr lang="cs-CZ" dirty="0"/>
              <a:t> → </a:t>
            </a:r>
            <a:r>
              <a:rPr lang="cs-CZ" dirty="0" err="1"/>
              <a:t>Curve</a:t>
            </a:r>
            <a:r>
              <a:rPr lang="cs-CZ" dirty="0"/>
              <a:t> </a:t>
            </a:r>
            <a:r>
              <a:rPr lang="cs-CZ" dirty="0" err="1"/>
              <a:t>estimation</a:t>
            </a:r>
            <a:endParaRPr lang="en-GB" dirty="0"/>
          </a:p>
        </p:txBody>
      </p:sp>
    </p:spTree>
    <p:extLst>
      <p:ext uri="{BB962C8B-B14F-4D97-AF65-F5344CB8AC3E}">
        <p14:creationId xmlns:p14="http://schemas.microsoft.com/office/powerpoint/2010/main" val="208902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lstStyle/>
          <a:p>
            <a:endParaRPr lang="en-GB"/>
          </a:p>
        </p:txBody>
      </p:sp>
      <p:pic>
        <p:nvPicPr>
          <p:cNvPr id="4" name="Obrázek 3"/>
          <p:cNvPicPr>
            <a:picLocks noChangeAspect="1"/>
          </p:cNvPicPr>
          <p:nvPr/>
        </p:nvPicPr>
        <p:blipFill>
          <a:blip r:embed="rId2"/>
          <a:stretch>
            <a:fillRect/>
          </a:stretch>
        </p:blipFill>
        <p:spPr>
          <a:xfrm>
            <a:off x="45740" y="332657"/>
            <a:ext cx="9843840" cy="6533052"/>
          </a:xfrm>
          <a:prstGeom prst="rect">
            <a:avLst/>
          </a:prstGeom>
        </p:spPr>
      </p:pic>
      <p:pic>
        <p:nvPicPr>
          <p:cNvPr id="6" name="Obrázek 5"/>
          <p:cNvPicPr>
            <a:picLocks noChangeAspect="1"/>
          </p:cNvPicPr>
          <p:nvPr/>
        </p:nvPicPr>
        <p:blipFill>
          <a:blip r:embed="rId3"/>
          <a:stretch>
            <a:fillRect/>
          </a:stretch>
        </p:blipFill>
        <p:spPr>
          <a:xfrm>
            <a:off x="3939680" y="2204864"/>
            <a:ext cx="8282652" cy="2304256"/>
          </a:xfrm>
          <a:prstGeom prst="rect">
            <a:avLst/>
          </a:prstGeom>
        </p:spPr>
      </p:pic>
    </p:spTree>
    <p:extLst>
      <p:ext uri="{BB962C8B-B14F-4D97-AF65-F5344CB8AC3E}">
        <p14:creationId xmlns:p14="http://schemas.microsoft.com/office/powerpoint/2010/main" val="374035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77788" y="447824"/>
            <a:ext cx="10157354" cy="1397000"/>
          </a:xfrm>
        </p:spPr>
        <p:txBody>
          <a:bodyPr>
            <a:normAutofit/>
          </a:bodyPr>
          <a:lstStyle/>
          <a:p>
            <a:r>
              <a:rPr lang="cs-CZ" dirty="0" err="1"/>
              <a:t>Example</a:t>
            </a:r>
            <a:r>
              <a:rPr lang="cs-CZ" dirty="0"/>
              <a:t> 4 – </a:t>
            </a:r>
            <a:r>
              <a:rPr lang="cs-CZ" dirty="0" err="1"/>
              <a:t>height</a:t>
            </a:r>
            <a:r>
              <a:rPr lang="cs-CZ" dirty="0"/>
              <a:t>, </a:t>
            </a:r>
            <a:r>
              <a:rPr lang="cs-CZ" dirty="0" err="1"/>
              <a:t>weight</a:t>
            </a:r>
            <a:endParaRPr lang="en-GB" dirty="0"/>
          </a:p>
        </p:txBody>
      </p:sp>
      <p:sp>
        <p:nvSpPr>
          <p:cNvPr id="3" name="Zástupný symbol pro obsah 2"/>
          <p:cNvSpPr txBox="1">
            <a:spLocks/>
          </p:cNvSpPr>
          <p:nvPr/>
        </p:nvSpPr>
        <p:spPr>
          <a:xfrm>
            <a:off x="405781" y="2276872"/>
            <a:ext cx="11449272" cy="3895328"/>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r>
              <a:rPr lang="en-GB" i="1" dirty="0"/>
              <a:t>We take the measures of people in the class and try to estimate the shape of the regression curve</a:t>
            </a:r>
          </a:p>
        </p:txBody>
      </p:sp>
    </p:spTree>
    <p:extLst>
      <p:ext uri="{BB962C8B-B14F-4D97-AF65-F5344CB8AC3E}">
        <p14:creationId xmlns:p14="http://schemas.microsoft.com/office/powerpoint/2010/main" val="183743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II. </a:t>
            </a:r>
            <a:r>
              <a:rPr lang="cs-CZ" dirty="0" err="1"/>
              <a:t>Logistic</a:t>
            </a:r>
            <a:r>
              <a:rPr lang="cs-CZ" dirty="0"/>
              <a:t> </a:t>
            </a:r>
            <a:r>
              <a:rPr lang="cs-CZ" dirty="0" err="1"/>
              <a:t>regression</a:t>
            </a:r>
            <a:endParaRPr lang="en-GB" dirty="0"/>
          </a:p>
        </p:txBody>
      </p:sp>
      <p:sp>
        <p:nvSpPr>
          <p:cNvPr id="3" name="Zástupný symbol pro obsah 2"/>
          <p:cNvSpPr>
            <a:spLocks noGrp="1"/>
          </p:cNvSpPr>
          <p:nvPr>
            <p:ph idx="1"/>
          </p:nvPr>
        </p:nvSpPr>
        <p:spPr/>
        <p:txBody>
          <a:bodyPr/>
          <a:lstStyle/>
          <a:p>
            <a:r>
              <a:rPr lang="en-GB" dirty="0"/>
              <a:t>Logistic regression is a statistical method used to </a:t>
            </a:r>
            <a:r>
              <a:rPr lang="en-GB" dirty="0" err="1"/>
              <a:t>analyze</a:t>
            </a:r>
            <a:r>
              <a:rPr lang="en-GB" dirty="0"/>
              <a:t> data where the dependent variable is categorical, usually </a:t>
            </a:r>
            <a:r>
              <a:rPr lang="en-GB" dirty="0">
                <a:solidFill>
                  <a:srgbClr val="FF0000"/>
                </a:solidFill>
              </a:rPr>
              <a:t>binary </a:t>
            </a:r>
            <a:r>
              <a:rPr lang="en-GB" dirty="0"/>
              <a:t>(</a:t>
            </a:r>
            <a:r>
              <a:rPr lang="en-GB" dirty="0" err="1"/>
              <a:t>ie</a:t>
            </a:r>
            <a:r>
              <a:rPr lang="en-GB" dirty="0"/>
              <a:t> has two possible values, such as yes/no, success/failure, 0/1). </a:t>
            </a:r>
            <a:endParaRPr lang="cs-CZ" dirty="0"/>
          </a:p>
          <a:p>
            <a:r>
              <a:rPr lang="en-GB" dirty="0"/>
              <a:t>The main goal of logistic regression is </a:t>
            </a:r>
            <a:r>
              <a:rPr lang="en-GB" b="1" dirty="0"/>
              <a:t>to model the probability </a:t>
            </a:r>
            <a:r>
              <a:rPr lang="en-GB" dirty="0"/>
              <a:t>that a given input sample belongs to one of two categories.</a:t>
            </a:r>
            <a:endParaRPr lang="cs-CZ" dirty="0"/>
          </a:p>
          <a:p>
            <a:r>
              <a:rPr lang="cs-CZ" dirty="0" err="1"/>
              <a:t>Example</a:t>
            </a:r>
            <a:r>
              <a:rPr lang="cs-CZ" dirty="0"/>
              <a:t>:</a:t>
            </a:r>
          </a:p>
          <a:p>
            <a:pPr lvl="1"/>
            <a:r>
              <a:rPr lang="en-GB" dirty="0"/>
              <a:t>Pollard, R., &amp; </a:t>
            </a:r>
            <a:r>
              <a:rPr lang="en-GB" dirty="0" err="1"/>
              <a:t>Reep</a:t>
            </a:r>
            <a:r>
              <a:rPr lang="en-GB" dirty="0"/>
              <a:t>, C. (1997). Measuring the Effectiveness of Playing Strategies at Soccer. </a:t>
            </a:r>
            <a:r>
              <a:rPr lang="en-GB" i="1" dirty="0"/>
              <a:t>Journal of the Royal Statistical Society. Series D (The Statistician)</a:t>
            </a:r>
            <a:r>
              <a:rPr lang="en-GB" dirty="0"/>
              <a:t>, </a:t>
            </a:r>
            <a:r>
              <a:rPr lang="en-GB" i="1" dirty="0"/>
              <a:t>46</a:t>
            </a:r>
            <a:r>
              <a:rPr lang="en-GB" dirty="0"/>
              <a:t>(4), 541–550.</a:t>
            </a:r>
            <a:endParaRPr lang="cs-CZ" dirty="0"/>
          </a:p>
          <a:p>
            <a:endParaRPr lang="en-GB" dirty="0"/>
          </a:p>
        </p:txBody>
      </p:sp>
    </p:spTree>
    <p:extLst>
      <p:ext uri="{BB962C8B-B14F-4D97-AF65-F5344CB8AC3E}">
        <p14:creationId xmlns:p14="http://schemas.microsoft.com/office/powerpoint/2010/main" val="317283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23746" y="44624"/>
            <a:ext cx="10157354" cy="820936"/>
          </a:xfrm>
        </p:spPr>
        <p:txBody>
          <a:bodyPr/>
          <a:lstStyle/>
          <a:p>
            <a:r>
              <a:rPr lang="cs-CZ" dirty="0" err="1"/>
              <a:t>Logistic</a:t>
            </a:r>
            <a:r>
              <a:rPr lang="cs-CZ" dirty="0"/>
              <a:t> </a:t>
            </a:r>
            <a:r>
              <a:rPr lang="cs-CZ" dirty="0" err="1"/>
              <a:t>regression</a:t>
            </a:r>
            <a:r>
              <a:rPr lang="cs-CZ" dirty="0"/>
              <a:t> - </a:t>
            </a:r>
            <a:r>
              <a:rPr lang="cs-CZ" dirty="0" err="1"/>
              <a:t>example</a:t>
            </a:r>
            <a:endParaRPr lang="en-GB" dirty="0"/>
          </a:p>
        </p:txBody>
      </p:sp>
      <p:sp>
        <p:nvSpPr>
          <p:cNvPr id="3" name="Zástupný symbol pro obsah 2"/>
          <p:cNvSpPr>
            <a:spLocks noGrp="1"/>
          </p:cNvSpPr>
          <p:nvPr>
            <p:ph idx="1"/>
          </p:nvPr>
        </p:nvSpPr>
        <p:spPr>
          <a:xfrm>
            <a:off x="333772" y="865560"/>
            <a:ext cx="11449272" cy="5875808"/>
          </a:xfrm>
        </p:spPr>
        <p:txBody>
          <a:bodyPr>
            <a:normAutofit fontScale="92500" lnSpcReduction="10000"/>
          </a:bodyPr>
          <a:lstStyle/>
          <a:p>
            <a:pPr marL="0" indent="0">
              <a:buNone/>
            </a:pPr>
            <a:r>
              <a:rPr lang="en-GB" dirty="0"/>
              <a:t>Pollard and </a:t>
            </a:r>
            <a:r>
              <a:rPr lang="en-GB" dirty="0" err="1"/>
              <a:t>Reep</a:t>
            </a:r>
            <a:r>
              <a:rPr lang="en-GB" dirty="0"/>
              <a:t> (1997) used logistic regression to investigate the effectiveness of different strategies in soccer and their effect on the probability of scoring a goal. They wanted to discover how certain characteristics of the situation affect the probability of a goal being scored. As the basic event (dependent variable), they chose a situation that ended with a shot on goal. There were 489 of these events. They also identified the characteristics of the situations that could affect the outcome of the event. They chose as predictors:</a:t>
            </a:r>
          </a:p>
          <a:p>
            <a:r>
              <a:rPr lang="en-GB" b="1" dirty="0"/>
              <a:t>distance from the goal</a:t>
            </a:r>
            <a:r>
              <a:rPr lang="en-GB" dirty="0"/>
              <a:t> in meters (DIST);</a:t>
            </a:r>
          </a:p>
          <a:p>
            <a:r>
              <a:rPr lang="en-GB" b="1" dirty="0"/>
              <a:t>the angle </a:t>
            </a:r>
            <a:r>
              <a:rPr lang="en-GB" dirty="0"/>
              <a:t>(ANGLE) to the nearest goal post;</a:t>
            </a:r>
          </a:p>
          <a:p>
            <a:r>
              <a:rPr lang="en-GB" dirty="0"/>
              <a:t>measure of </a:t>
            </a:r>
            <a:r>
              <a:rPr lang="en-GB" b="1" dirty="0"/>
              <a:t>how many touches </a:t>
            </a:r>
            <a:r>
              <a:rPr lang="en-GB" dirty="0"/>
              <a:t>the player had with the ball before shooting: one (TOUCH = 0), more than one (TOUCH = 1);</a:t>
            </a:r>
          </a:p>
          <a:p>
            <a:r>
              <a:rPr lang="en-GB" dirty="0"/>
              <a:t>distance measure of the </a:t>
            </a:r>
            <a:r>
              <a:rPr lang="en-GB" b="1" dirty="0"/>
              <a:t>closest opponent</a:t>
            </a:r>
            <a:r>
              <a:rPr lang="en-GB" dirty="0"/>
              <a:t>: less than one meter (TIGHTNESS = 0), more than one meter (TIGHTNESS = 1);</a:t>
            </a:r>
          </a:p>
          <a:p>
            <a:r>
              <a:rPr lang="en-GB" dirty="0"/>
              <a:t>origin of ball </a:t>
            </a:r>
            <a:r>
              <a:rPr lang="en-GB" b="1" dirty="0"/>
              <a:t>acquisition</a:t>
            </a:r>
            <a:r>
              <a:rPr lang="en-GB" dirty="0"/>
              <a:t>: from play (</a:t>
            </a:r>
            <a:r>
              <a:rPr lang="en-GB" b="1" dirty="0"/>
              <a:t>GAIN</a:t>
            </a:r>
            <a:r>
              <a:rPr lang="en-GB" dirty="0"/>
              <a:t> = 0), free kick or throw from the </a:t>
            </a:r>
            <a:r>
              <a:rPr lang="en-GB" dirty="0" err="1"/>
              <a:t>sideline</a:t>
            </a:r>
            <a:r>
              <a:rPr lang="en-GB" dirty="0"/>
              <a:t> (GAIN = 1).</a:t>
            </a:r>
          </a:p>
        </p:txBody>
      </p:sp>
    </p:spTree>
    <p:extLst>
      <p:ext uri="{BB962C8B-B14F-4D97-AF65-F5344CB8AC3E}">
        <p14:creationId xmlns:p14="http://schemas.microsoft.com/office/powerpoint/2010/main" val="84938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123746" y="44624"/>
            <a:ext cx="10157354" cy="820936"/>
          </a:xfrm>
        </p:spPr>
        <p:txBody>
          <a:bodyPr/>
          <a:lstStyle/>
          <a:p>
            <a:r>
              <a:rPr lang="cs-CZ" dirty="0" err="1"/>
              <a:t>Logistic</a:t>
            </a:r>
            <a:r>
              <a:rPr lang="cs-CZ" dirty="0"/>
              <a:t> </a:t>
            </a:r>
            <a:r>
              <a:rPr lang="cs-CZ" dirty="0" err="1"/>
              <a:t>regression</a:t>
            </a:r>
            <a:r>
              <a:rPr lang="cs-CZ" dirty="0"/>
              <a:t> - </a:t>
            </a:r>
            <a:r>
              <a:rPr lang="cs-CZ" dirty="0" err="1"/>
              <a:t>example</a:t>
            </a:r>
            <a:endParaRPr lang="en-GB" dirty="0"/>
          </a:p>
        </p:txBody>
      </p:sp>
      <p:sp>
        <p:nvSpPr>
          <p:cNvPr id="5" name="Zástupný symbol pro obsah 2"/>
          <p:cNvSpPr>
            <a:spLocks noGrp="1"/>
          </p:cNvSpPr>
          <p:nvPr>
            <p:ph idx="1"/>
          </p:nvPr>
        </p:nvSpPr>
        <p:spPr>
          <a:xfrm>
            <a:off x="333772" y="865560"/>
            <a:ext cx="11449272" cy="5875808"/>
          </a:xfrm>
        </p:spPr>
        <p:txBody>
          <a:bodyPr>
            <a:normAutofit/>
          </a:bodyPr>
          <a:lstStyle/>
          <a:p>
            <a:pPr marL="0" indent="0">
              <a:buNone/>
            </a:pPr>
            <a:r>
              <a:rPr lang="en-GB" dirty="0"/>
              <a:t>The available information made it possible to complete these variables for all 489 events. Head shots and kick shots were </a:t>
            </a:r>
            <a:r>
              <a:rPr lang="en-GB" dirty="0" err="1"/>
              <a:t>analyzed</a:t>
            </a:r>
            <a:r>
              <a:rPr lang="en-GB" dirty="0"/>
              <a:t> in particular. For 410 kick shots, the regression equation was found:</a:t>
            </a:r>
          </a:p>
          <a:p>
            <a:pPr marL="0" indent="0" algn="ctr">
              <a:buNone/>
            </a:pPr>
            <a:r>
              <a:rPr lang="en-GB" sz="2200" b="1" dirty="0">
                <a:solidFill>
                  <a:srgbClr val="FF0000"/>
                </a:solidFill>
              </a:rPr>
              <a:t>Ln(goal chance) = 1.245 - 0.219 DIST - 1.578 ANGLE + 0.947 TIGHTNESS - 1.069 GAIN</a:t>
            </a:r>
          </a:p>
          <a:p>
            <a:pPr marL="0" indent="0">
              <a:buNone/>
            </a:pPr>
            <a:r>
              <a:rPr lang="en-GB" dirty="0"/>
              <a:t>This formula allows you to calculate the probability of scoring a goal in different situations. </a:t>
            </a:r>
            <a:endParaRPr lang="cs-CZ" dirty="0"/>
          </a:p>
          <a:p>
            <a:pPr marL="0" indent="0">
              <a:buNone/>
            </a:pPr>
            <a:r>
              <a:rPr lang="en-GB" dirty="0"/>
              <a:t>For example, let's assume a kick from 15 meters</a:t>
            </a:r>
            <a:r>
              <a:rPr lang="cs-CZ" dirty="0"/>
              <a:t> </a:t>
            </a:r>
            <a:r>
              <a:rPr lang="cs-CZ" dirty="0">
                <a:solidFill>
                  <a:srgbClr val="00B050"/>
                </a:solidFill>
              </a:rPr>
              <a:t>(DIST=15)</a:t>
            </a:r>
            <a:r>
              <a:rPr lang="en-GB" dirty="0"/>
              <a:t> directly in front of the goal </a:t>
            </a:r>
            <a:r>
              <a:rPr lang="cs-CZ" dirty="0">
                <a:solidFill>
                  <a:srgbClr val="00B050"/>
                </a:solidFill>
              </a:rPr>
              <a:t>(ANGLE=0) </a:t>
            </a:r>
            <a:r>
              <a:rPr lang="en-GB" dirty="0"/>
              <a:t>with an opponent less than one meter away </a:t>
            </a:r>
            <a:r>
              <a:rPr lang="cs-CZ" dirty="0">
                <a:solidFill>
                  <a:srgbClr val="00B050"/>
                </a:solidFill>
              </a:rPr>
              <a:t>(TIGHTNESS=0) </a:t>
            </a:r>
            <a:r>
              <a:rPr lang="en-GB" dirty="0"/>
              <a:t>when the player got to the ball after a free kick</a:t>
            </a:r>
            <a:r>
              <a:rPr lang="cs-CZ" dirty="0"/>
              <a:t> </a:t>
            </a:r>
            <a:r>
              <a:rPr lang="cs-CZ" dirty="0">
                <a:solidFill>
                  <a:srgbClr val="00B050"/>
                </a:solidFill>
              </a:rPr>
              <a:t>(GAIN=0)</a:t>
            </a:r>
            <a:r>
              <a:rPr lang="en-GB" dirty="0"/>
              <a:t>. The value of Ln(goal chance) = y = 3.</a:t>
            </a:r>
            <a:r>
              <a:rPr lang="cs-CZ" dirty="0"/>
              <a:t>109</a:t>
            </a:r>
            <a:r>
              <a:rPr lang="en-GB" dirty="0"/>
              <a:t>. The probability is calculated according to the formula</a:t>
            </a:r>
          </a:p>
        </p:txBody>
      </p:sp>
      <mc:AlternateContent xmlns:mc="http://schemas.openxmlformats.org/markup-compatibility/2006" xmlns:a14="http://schemas.microsoft.com/office/drawing/2010/main">
        <mc:Choice Requires="a14">
          <p:sp>
            <p:nvSpPr>
              <p:cNvPr id="9" name="Obdélník 8"/>
              <p:cNvSpPr/>
              <p:nvPr/>
            </p:nvSpPr>
            <p:spPr>
              <a:xfrm>
                <a:off x="856339" y="5602973"/>
                <a:ext cx="8390438" cy="1075872"/>
              </a:xfrm>
              <a:prstGeom prst="rect">
                <a:avLst/>
              </a:prstGeom>
            </p:spPr>
            <p:txBody>
              <a:bodyPr wrap="none">
                <a:spAutoFit/>
              </a:bodyPr>
              <a:lstStyle/>
              <a:p>
                <a14:m>
                  <m:oMath xmlns:m="http://schemas.openxmlformats.org/officeDocument/2006/math">
                    <m:sSup>
                      <m:sSupPr>
                        <m:ctrlPr>
                          <a:rPr lang="en-GB" i="1" smtClean="0">
                            <a:latin typeface="Cambria Math" panose="02040503050406030204" pitchFamily="18" charset="0"/>
                          </a:rPr>
                        </m:ctrlPr>
                      </m:sSupPr>
                      <m:e>
                        <m:r>
                          <a:rPr lang="en-GB" i="1">
                            <a:latin typeface="Cambria Math" panose="02040503050406030204" pitchFamily="18" charset="0"/>
                          </a:rPr>
                          <m:t>𝑝</m:t>
                        </m:r>
                      </m:e>
                      <m:sup>
                        <m:d>
                          <m:dPr>
                            <m:ctrlPr>
                              <a:rPr lang="en-GB" i="1">
                                <a:latin typeface="Cambria Math" panose="02040503050406030204" pitchFamily="18" charset="0"/>
                              </a:rPr>
                            </m:ctrlPr>
                          </m:dPr>
                          <m:e>
                            <m:r>
                              <a:rPr lang="en-GB" i="1">
                                <a:latin typeface="Cambria Math" panose="02040503050406030204" pitchFamily="18" charset="0"/>
                              </a:rPr>
                              <m:t>𝑥</m:t>
                            </m:r>
                          </m:e>
                        </m:d>
                      </m:sup>
                    </m:sSup>
                    <m:r>
                      <a:rPr lang="en-GB" i="0">
                        <a:latin typeface="Cambria Math" panose="02040503050406030204" pitchFamily="18" charset="0"/>
                      </a:rPr>
                      <m:t>=</m:t>
                    </m:r>
                    <m:f>
                      <m:fPr>
                        <m:ctrlPr>
                          <a:rPr lang="en-GB" i="1" smtClean="0">
                            <a:latin typeface="Cambria Math" panose="02040503050406030204" pitchFamily="18" charset="0"/>
                          </a:rPr>
                        </m:ctrlPr>
                      </m:fPr>
                      <m:num>
                        <m:sSup>
                          <m:sSupPr>
                            <m:ctrlPr>
                              <a:rPr lang="en-GB" i="1" smtClean="0">
                                <a:latin typeface="Cambria Math" panose="02040503050406030204" pitchFamily="18" charset="0"/>
                              </a:rPr>
                            </m:ctrlPr>
                          </m:sSupPr>
                          <m:e>
                            <m:r>
                              <a:rPr lang="cs-CZ" b="0" i="1" smtClean="0">
                                <a:latin typeface="Cambria Math" panose="02040503050406030204" pitchFamily="18" charset="0"/>
                              </a:rPr>
                              <m:t>𝑒</m:t>
                            </m:r>
                          </m:e>
                          <m:sup>
                            <m:r>
                              <a:rPr lang="cs-CZ" b="0" i="1" smtClean="0">
                                <a:latin typeface="Cambria Math" panose="02040503050406030204" pitchFamily="18" charset="0"/>
                              </a:rPr>
                              <m:t>𝑦</m:t>
                            </m:r>
                          </m:sup>
                        </m:sSup>
                      </m:num>
                      <m:den>
                        <m:d>
                          <m:dPr>
                            <m:begChr m:val=""/>
                            <m:ctrlPr>
                              <a:rPr lang="en-GB" i="1">
                                <a:latin typeface="Cambria Math" panose="02040503050406030204" pitchFamily="18" charset="0"/>
                              </a:rPr>
                            </m:ctrlPr>
                          </m:dPr>
                          <m:e>
                            <m:r>
                              <a:rPr lang="en-GB" i="0">
                                <a:latin typeface="Cambria Math" panose="02040503050406030204" pitchFamily="18" charset="0"/>
                              </a:rPr>
                              <m:t>1+</m:t>
                            </m:r>
                            <m:sSup>
                              <m:sSupPr>
                                <m:ctrlPr>
                                  <a:rPr lang="en-GB" i="1">
                                    <a:latin typeface="Cambria Math" panose="02040503050406030204" pitchFamily="18" charset="0"/>
                                  </a:rPr>
                                </m:ctrlPr>
                              </m:sSupPr>
                              <m:e>
                                <m:r>
                                  <a:rPr lang="cs-CZ" i="1">
                                    <a:latin typeface="Cambria Math" panose="02040503050406030204" pitchFamily="18" charset="0"/>
                                  </a:rPr>
                                  <m:t>𝑒</m:t>
                                </m:r>
                              </m:e>
                              <m:sup>
                                <m:r>
                                  <a:rPr lang="cs-CZ" i="1">
                                    <a:latin typeface="Cambria Math" panose="02040503050406030204" pitchFamily="18" charset="0"/>
                                  </a:rPr>
                                  <m:t>𝑦</m:t>
                                </m:r>
                              </m:sup>
                            </m:sSup>
                          </m:e>
                        </m:d>
                      </m:den>
                    </m:f>
                    <m:r>
                      <a:rPr lang="cs-CZ" b="0" i="1" smtClean="0">
                        <a:latin typeface="Cambria Math" panose="02040503050406030204" pitchFamily="18" charset="0"/>
                      </a:rPr>
                      <m:t>=</m:t>
                    </m:r>
                    <m:f>
                      <m:fPr>
                        <m:ctrlPr>
                          <a:rPr lang="en-GB" i="1" smtClean="0">
                            <a:latin typeface="Cambria Math" panose="02040503050406030204" pitchFamily="18" charset="0"/>
                          </a:rPr>
                        </m:ctrlPr>
                      </m:fPr>
                      <m:num>
                        <m:sSup>
                          <m:sSupPr>
                            <m:ctrlPr>
                              <a:rPr lang="en-GB" i="1">
                                <a:latin typeface="Cambria Math" panose="02040503050406030204" pitchFamily="18" charset="0"/>
                              </a:rPr>
                            </m:ctrlPr>
                          </m:sSupPr>
                          <m:e>
                            <m:r>
                              <a:rPr lang="cs-CZ" i="1">
                                <a:latin typeface="Cambria Math" panose="02040503050406030204" pitchFamily="18" charset="0"/>
                              </a:rPr>
                              <m:t>𝑒</m:t>
                            </m:r>
                          </m:e>
                          <m:sup>
                            <m:r>
                              <a:rPr lang="cs-CZ" b="0" i="1" smtClean="0">
                                <a:latin typeface="Cambria Math" panose="02040503050406030204" pitchFamily="18" charset="0"/>
                              </a:rPr>
                              <m:t>3,109</m:t>
                            </m:r>
                          </m:sup>
                        </m:sSup>
                      </m:num>
                      <m:den>
                        <m:d>
                          <m:dPr>
                            <m:begChr m:val=""/>
                            <m:ctrlPr>
                              <a:rPr lang="en-GB" i="1">
                                <a:latin typeface="Cambria Math" panose="02040503050406030204" pitchFamily="18" charset="0"/>
                              </a:rPr>
                            </m:ctrlPr>
                          </m:dPr>
                          <m:e>
                            <m:r>
                              <a:rPr lang="en-GB">
                                <a:latin typeface="Cambria Math" panose="02040503050406030204" pitchFamily="18" charset="0"/>
                              </a:rPr>
                              <m:t>1+</m:t>
                            </m:r>
                            <m:sSup>
                              <m:sSupPr>
                                <m:ctrlPr>
                                  <a:rPr lang="en-GB" i="1">
                                    <a:latin typeface="Cambria Math" panose="02040503050406030204" pitchFamily="18" charset="0"/>
                                  </a:rPr>
                                </m:ctrlPr>
                              </m:sSupPr>
                              <m:e>
                                <m:r>
                                  <a:rPr lang="cs-CZ" i="1">
                                    <a:latin typeface="Cambria Math" panose="02040503050406030204" pitchFamily="18" charset="0"/>
                                  </a:rPr>
                                  <m:t>𝑒</m:t>
                                </m:r>
                              </m:e>
                              <m:sup>
                                <m:r>
                                  <a:rPr lang="cs-CZ" i="1">
                                    <a:latin typeface="Cambria Math" panose="02040503050406030204" pitchFamily="18" charset="0"/>
                                  </a:rPr>
                                  <m:t>3,</m:t>
                                </m:r>
                                <m:r>
                                  <a:rPr lang="cs-CZ" b="0" i="1" smtClean="0">
                                    <a:latin typeface="Cambria Math" panose="02040503050406030204" pitchFamily="18" charset="0"/>
                                  </a:rPr>
                                  <m:t>109</m:t>
                                </m:r>
                              </m:sup>
                            </m:sSup>
                          </m:e>
                        </m:d>
                      </m:den>
                    </m:f>
                    <m:r>
                      <a:rPr lang="en-GB" b="0" i="1" smtClean="0">
                        <a:latin typeface="Cambria Math" panose="02040503050406030204" pitchFamily="18" charset="0"/>
                      </a:rPr>
                      <m:t>=</m:t>
                    </m:r>
                    <m:r>
                      <m:rPr>
                        <m:nor/>
                      </m:rPr>
                      <a:rPr lang="en-GB"/>
                      <m:t>0,9</m:t>
                    </m:r>
                    <m:r>
                      <m:rPr>
                        <m:nor/>
                      </m:rPr>
                      <a:rPr lang="en-GB" b="0" i="0" smtClean="0"/>
                      <m:t>572</m:t>
                    </m:r>
                  </m:oMath>
                </a14:m>
                <a:r>
                  <a:rPr lang="cs-CZ" dirty="0"/>
                  <a:t>; </a:t>
                </a:r>
                <a:r>
                  <a:rPr lang="en-GB" dirty="0"/>
                  <a:t>	</a:t>
                </a:r>
                <a:r>
                  <a:rPr lang="cs-CZ" dirty="0" err="1"/>
                  <a:t>ln</a:t>
                </a:r>
                <a:r>
                  <a:rPr lang="cs-CZ" dirty="0"/>
                  <a:t>(</a:t>
                </a:r>
                <a:r>
                  <a:rPr lang="en-GB" dirty="0"/>
                  <a:t>0,9</a:t>
                </a:r>
                <a:r>
                  <a:rPr lang="cs-CZ" dirty="0"/>
                  <a:t>572) = </a:t>
                </a:r>
                <a:r>
                  <a:rPr lang="cs-CZ" b="1" dirty="0"/>
                  <a:t>0,043</a:t>
                </a:r>
              </a:p>
              <a:p>
                <a:r>
                  <a:rPr lang="cs-CZ" dirty="0">
                    <a:solidFill>
                      <a:srgbClr val="00B050"/>
                    </a:solidFill>
                  </a:rPr>
                  <a:t>T</a:t>
                </a:r>
                <a:r>
                  <a:rPr lang="en-GB" dirty="0">
                    <a:solidFill>
                      <a:srgbClr val="00B050"/>
                    </a:solidFill>
                  </a:rPr>
                  <a:t>he probability of scoring a goal in this situation is</a:t>
                </a:r>
                <a:r>
                  <a:rPr lang="cs-CZ" dirty="0">
                    <a:solidFill>
                      <a:srgbClr val="00B050"/>
                    </a:solidFill>
                  </a:rPr>
                  <a:t> 4,3 </a:t>
                </a:r>
                <a:r>
                  <a:rPr lang="en-GB" dirty="0">
                    <a:solidFill>
                      <a:srgbClr val="00B050"/>
                    </a:solidFill>
                  </a:rPr>
                  <a:t>%</a:t>
                </a:r>
              </a:p>
            </p:txBody>
          </p:sp>
        </mc:Choice>
        <mc:Fallback xmlns="">
          <p:sp>
            <p:nvSpPr>
              <p:cNvPr id="9" name="Obdélník 8"/>
              <p:cNvSpPr>
                <a:spLocks noRot="1" noChangeAspect="1" noMove="1" noResize="1" noEditPoints="1" noAdjustHandles="1" noChangeArrowheads="1" noChangeShapeType="1" noTextEdit="1"/>
              </p:cNvSpPr>
              <p:nvPr/>
            </p:nvSpPr>
            <p:spPr>
              <a:xfrm>
                <a:off x="856339" y="5602973"/>
                <a:ext cx="8390438" cy="1075872"/>
              </a:xfrm>
              <a:prstGeom prst="rect">
                <a:avLst/>
              </a:prstGeom>
              <a:blipFill>
                <a:blip r:embed="rId2"/>
                <a:stretch>
                  <a:fillRect l="-1089" b="-11864"/>
                </a:stretch>
              </a:blipFill>
            </p:spPr>
            <p:txBody>
              <a:bodyPr/>
              <a:lstStyle/>
              <a:p>
                <a:r>
                  <a:rPr lang="en-GB">
                    <a:noFill/>
                  </a:rPr>
                  <a:t> </a:t>
                </a:r>
              </a:p>
            </p:txBody>
          </p:sp>
        </mc:Fallback>
      </mc:AlternateContent>
    </p:spTree>
    <p:extLst>
      <p:ext uri="{BB962C8B-B14F-4D97-AF65-F5344CB8AC3E}">
        <p14:creationId xmlns:p14="http://schemas.microsoft.com/office/powerpoint/2010/main" val="302397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Content</a:t>
            </a:r>
            <a:endParaRPr lang="en-GB" dirty="0"/>
          </a:p>
        </p:txBody>
      </p:sp>
      <p:sp>
        <p:nvSpPr>
          <p:cNvPr id="3" name="Zástupný symbol pro obsah 2"/>
          <p:cNvSpPr>
            <a:spLocks noGrp="1"/>
          </p:cNvSpPr>
          <p:nvPr>
            <p:ph idx="1"/>
          </p:nvPr>
        </p:nvSpPr>
        <p:spPr/>
        <p:txBody>
          <a:bodyPr/>
          <a:lstStyle/>
          <a:p>
            <a:r>
              <a:rPr lang="en-GB" dirty="0"/>
              <a:t>I. Linear regression</a:t>
            </a:r>
          </a:p>
          <a:p>
            <a:r>
              <a:rPr lang="en-GB" dirty="0"/>
              <a:t>II. Logistic regression</a:t>
            </a:r>
          </a:p>
          <a:p>
            <a:r>
              <a:rPr lang="en-GB" dirty="0"/>
              <a:t>III. Multivariate Regression</a:t>
            </a:r>
          </a:p>
          <a:p>
            <a:r>
              <a:rPr lang="en-GB" dirty="0"/>
              <a:t>IV. Nonlinear regression - Neural net</a:t>
            </a:r>
          </a:p>
        </p:txBody>
      </p:sp>
    </p:spTree>
    <p:extLst>
      <p:ext uri="{BB962C8B-B14F-4D97-AF65-F5344CB8AC3E}">
        <p14:creationId xmlns:p14="http://schemas.microsoft.com/office/powerpoint/2010/main" val="251932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123746" y="44624"/>
            <a:ext cx="10157354" cy="820936"/>
          </a:xfrm>
        </p:spPr>
        <p:txBody>
          <a:bodyPr/>
          <a:lstStyle/>
          <a:p>
            <a:r>
              <a:rPr lang="cs-CZ" dirty="0" err="1"/>
              <a:t>Logistic</a:t>
            </a:r>
            <a:r>
              <a:rPr lang="cs-CZ" dirty="0"/>
              <a:t> </a:t>
            </a:r>
            <a:r>
              <a:rPr lang="cs-CZ" dirty="0" err="1"/>
              <a:t>regression</a:t>
            </a:r>
            <a:r>
              <a:rPr lang="cs-CZ" dirty="0"/>
              <a:t> - </a:t>
            </a:r>
            <a:r>
              <a:rPr lang="cs-CZ" dirty="0" err="1"/>
              <a:t>example</a:t>
            </a:r>
            <a:endParaRPr lang="en-GB" dirty="0"/>
          </a:p>
        </p:txBody>
      </p:sp>
      <mc:AlternateContent xmlns:mc="http://schemas.openxmlformats.org/markup-compatibility/2006" xmlns:a14="http://schemas.microsoft.com/office/drawing/2010/main">
        <mc:Choice Requires="a14">
          <p:sp>
            <p:nvSpPr>
              <p:cNvPr id="5" name="Zástupný symbol pro obsah 2"/>
              <p:cNvSpPr>
                <a:spLocks noGrp="1"/>
              </p:cNvSpPr>
              <p:nvPr>
                <p:ph idx="1"/>
              </p:nvPr>
            </p:nvSpPr>
            <p:spPr>
              <a:xfrm>
                <a:off x="333772" y="865560"/>
                <a:ext cx="11449272" cy="5875808"/>
              </a:xfrm>
            </p:spPr>
            <p:txBody>
              <a:bodyPr>
                <a:normAutofit/>
              </a:bodyPr>
              <a:lstStyle/>
              <a:p>
                <a:pPr marL="0" indent="0">
                  <a:buNone/>
                </a:pPr>
                <a:r>
                  <a:rPr lang="en-GB" dirty="0"/>
                  <a:t>The chosen model allows for further interpretations. For example</a:t>
                </a:r>
                <a:endParaRPr lang="cs-CZ" dirty="0"/>
              </a:p>
              <a:p>
                <a:r>
                  <a:rPr lang="en-GB" dirty="0"/>
                  <a:t>from the coefficient of the variable </a:t>
                </a:r>
                <a:r>
                  <a:rPr lang="en-GB" b="1" dirty="0"/>
                  <a:t>DIST</a:t>
                </a:r>
                <a:r>
                  <a:rPr lang="en-GB" dirty="0"/>
                  <a:t> we get by transforming </a:t>
                </a:r>
                <a:br>
                  <a:rPr lang="cs-CZ" i="1" dirty="0">
                    <a:latin typeface="Cambria Math" panose="02040503050406030204" pitchFamily="18" charset="0"/>
                  </a:rPr>
                </a:br>
                <a14:m>
                  <m:oMath xmlns:m="http://schemas.openxmlformats.org/officeDocument/2006/math">
                    <m:sSup>
                      <m:sSupPr>
                        <m:ctrlPr>
                          <a:rPr lang="en-GB" i="1" smtClean="0">
                            <a:latin typeface="Cambria Math" panose="02040503050406030204" pitchFamily="18" charset="0"/>
                          </a:rPr>
                        </m:ctrlPr>
                      </m:sSupPr>
                      <m:e>
                        <m:r>
                          <a:rPr lang="cs-CZ" b="0" i="1" smtClean="0">
                            <a:latin typeface="Cambria Math" panose="02040503050406030204" pitchFamily="18" charset="0"/>
                          </a:rPr>
                          <m:t>𝑒</m:t>
                        </m:r>
                      </m:e>
                      <m:sup>
                        <m:r>
                          <a:rPr lang="cs-CZ" b="0" i="1" smtClean="0">
                            <a:latin typeface="Cambria Math" panose="02040503050406030204" pitchFamily="18" charset="0"/>
                          </a:rPr>
                          <m:t>0,219</m:t>
                        </m:r>
                      </m:sup>
                    </m:sSup>
                  </m:oMath>
                </a14:m>
                <a:r>
                  <a:rPr lang="en-GB" dirty="0"/>
                  <a:t> = 1.24, which is a value that says that </a:t>
                </a:r>
                <a:r>
                  <a:rPr lang="en-GB" dirty="0">
                    <a:solidFill>
                      <a:srgbClr val="00B050"/>
                    </a:solidFill>
                  </a:rPr>
                  <a:t>with each meter to the goal, the probability of scoring increases by 24</a:t>
                </a:r>
                <a:r>
                  <a:rPr lang="cs-CZ" dirty="0">
                    <a:solidFill>
                      <a:srgbClr val="00B050"/>
                    </a:solidFill>
                  </a:rPr>
                  <a:t> </a:t>
                </a:r>
                <a:r>
                  <a:rPr lang="en-GB" dirty="0">
                    <a:solidFill>
                      <a:srgbClr val="00B050"/>
                    </a:solidFill>
                  </a:rPr>
                  <a:t>%</a:t>
                </a:r>
                <a:r>
                  <a:rPr lang="en-GB" dirty="0"/>
                  <a:t>. </a:t>
                </a:r>
                <a:endParaRPr lang="cs-CZ" dirty="0"/>
              </a:p>
              <a:p>
                <a:r>
                  <a:rPr lang="en-GB" dirty="0"/>
                  <a:t>Similarly, the value for </a:t>
                </a:r>
                <a:r>
                  <a:rPr lang="en-GB" b="1" dirty="0"/>
                  <a:t>TIGHTNESS </a:t>
                </a:r>
                <a14:m>
                  <m:oMath xmlns:m="http://schemas.openxmlformats.org/officeDocument/2006/math">
                    <m:sSup>
                      <m:sSupPr>
                        <m:ctrlPr>
                          <a:rPr lang="en-GB" i="1">
                            <a:latin typeface="Cambria Math" panose="02040503050406030204" pitchFamily="18" charset="0"/>
                          </a:rPr>
                        </m:ctrlPr>
                      </m:sSupPr>
                      <m:e>
                        <m:r>
                          <a:rPr lang="cs-CZ" i="1">
                            <a:latin typeface="Cambria Math" panose="02040503050406030204" pitchFamily="18" charset="0"/>
                          </a:rPr>
                          <m:t>𝑒</m:t>
                        </m:r>
                      </m:e>
                      <m:sup>
                        <m:r>
                          <a:rPr lang="cs-CZ" i="1">
                            <a:latin typeface="Cambria Math" panose="02040503050406030204" pitchFamily="18" charset="0"/>
                          </a:rPr>
                          <m:t>0,</m:t>
                        </m:r>
                        <m:r>
                          <a:rPr lang="cs-CZ" b="0" i="1" smtClean="0">
                            <a:latin typeface="Cambria Math" panose="02040503050406030204" pitchFamily="18" charset="0"/>
                          </a:rPr>
                          <m:t>947</m:t>
                        </m:r>
                      </m:sup>
                    </m:sSup>
                  </m:oMath>
                </a14:m>
                <a:r>
                  <a:rPr lang="en-GB" dirty="0"/>
                  <a:t> = 2.58 means that a </a:t>
                </a:r>
                <a:r>
                  <a:rPr lang="en-GB" dirty="0">
                    <a:solidFill>
                      <a:srgbClr val="00B050"/>
                    </a:solidFill>
                  </a:rPr>
                  <a:t>player who can be more than one meter away from an opponent doubles the probability of scoring/a goal</a:t>
                </a:r>
                <a:r>
                  <a:rPr lang="en-GB" dirty="0"/>
                  <a:t>.</a:t>
                </a:r>
              </a:p>
              <a:p>
                <a:pPr marL="0" indent="0">
                  <a:buNone/>
                </a:pPr>
                <a:r>
                  <a:rPr lang="en-GB" b="1" dirty="0"/>
                  <a:t>The equation for head shooting has the form</a:t>
                </a:r>
                <a:r>
                  <a:rPr lang="cs-CZ" b="1" dirty="0"/>
                  <a:t>:</a:t>
                </a:r>
                <a:endParaRPr lang="en-GB" b="1" dirty="0"/>
              </a:p>
              <a:p>
                <a:pPr marL="0" indent="0" algn="ctr">
                  <a:buNone/>
                </a:pPr>
                <a:r>
                  <a:rPr lang="en-GB" sz="2200" b="1" dirty="0">
                    <a:solidFill>
                      <a:srgbClr val="FF0000"/>
                    </a:solidFill>
                  </a:rPr>
                  <a:t>Ln(goal chance) = 1.520 - 0.237 OIST - 3.117 ANGLE - 1.784 </a:t>
                </a:r>
                <a:r>
                  <a:rPr lang="cs-CZ" sz="2200" b="1" dirty="0">
                    <a:solidFill>
                      <a:srgbClr val="FF0000"/>
                    </a:solidFill>
                  </a:rPr>
                  <a:t>GAIN</a:t>
                </a:r>
                <a:endParaRPr lang="en-GB" sz="2200" b="1" dirty="0">
                  <a:solidFill>
                    <a:srgbClr val="FF0000"/>
                  </a:solidFill>
                </a:endParaRPr>
              </a:p>
              <a:p>
                <a:pPr marL="0" indent="0">
                  <a:buNone/>
                </a:pPr>
                <a:r>
                  <a:rPr lang="en-GB" dirty="0"/>
                  <a:t>and allows for the same interpretations as calculated probabilities for kicking.</a:t>
                </a:r>
              </a:p>
            </p:txBody>
          </p:sp>
        </mc:Choice>
        <mc:Fallback xmlns="">
          <p:sp>
            <p:nvSpPr>
              <p:cNvPr id="5" name="Zástupný symbol pro obsah 2"/>
              <p:cNvSpPr>
                <a:spLocks noGrp="1" noRot="1" noChangeAspect="1" noMove="1" noResize="1" noEditPoints="1" noAdjustHandles="1" noChangeArrowheads="1" noChangeShapeType="1" noTextEdit="1"/>
              </p:cNvSpPr>
              <p:nvPr>
                <p:ph idx="1"/>
              </p:nvPr>
            </p:nvSpPr>
            <p:spPr>
              <a:xfrm>
                <a:off x="333772" y="865560"/>
                <a:ext cx="11449272" cy="5875808"/>
              </a:xfrm>
              <a:blipFill>
                <a:blip r:embed="rId2"/>
                <a:stretch>
                  <a:fillRect l="-586" t="-934"/>
                </a:stretch>
              </a:blipFill>
            </p:spPr>
            <p:txBody>
              <a:bodyPr/>
              <a:lstStyle/>
              <a:p>
                <a:r>
                  <a:rPr lang="en-GB">
                    <a:noFill/>
                  </a:rPr>
                  <a:t> </a:t>
                </a:r>
              </a:p>
            </p:txBody>
          </p:sp>
        </mc:Fallback>
      </mc:AlternateContent>
      <p:sp>
        <p:nvSpPr>
          <p:cNvPr id="6" name="Obdélník 5"/>
          <p:cNvSpPr/>
          <p:nvPr/>
        </p:nvSpPr>
        <p:spPr>
          <a:xfrm>
            <a:off x="477788" y="6027003"/>
            <a:ext cx="11305256" cy="830997"/>
          </a:xfrm>
          <a:prstGeom prst="rect">
            <a:avLst/>
          </a:prstGeom>
          <a:ln>
            <a:solidFill>
              <a:schemeClr val="tx2"/>
            </a:solidFill>
          </a:ln>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Pollard, R., &amp; </a:t>
            </a:r>
            <a:r>
              <a:rPr lang="en-GB" dirty="0" err="1">
                <a:latin typeface="Calibri" panose="020F0502020204030204" pitchFamily="34" charset="0"/>
                <a:ea typeface="Calibri" panose="020F0502020204030204" pitchFamily="34" charset="0"/>
                <a:cs typeface="Times New Roman" panose="02020603050405020304" pitchFamily="18" charset="0"/>
              </a:rPr>
              <a:t>Reep</a:t>
            </a:r>
            <a:r>
              <a:rPr lang="en-GB" dirty="0">
                <a:latin typeface="Calibri" panose="020F0502020204030204" pitchFamily="34" charset="0"/>
                <a:ea typeface="Calibri" panose="020F0502020204030204" pitchFamily="34" charset="0"/>
                <a:cs typeface="Times New Roman" panose="02020603050405020304" pitchFamily="18" charset="0"/>
              </a:rPr>
              <a:t>, C. (1997). Measuring the Effectiveness of</a:t>
            </a:r>
            <a:r>
              <a:rPr lang="cs-CZ"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Playing Strategies at Soccer. </a:t>
            </a:r>
            <a:r>
              <a:rPr lang="en-GB" i="1" dirty="0">
                <a:latin typeface="Calibri" panose="020F0502020204030204" pitchFamily="34" charset="0"/>
                <a:ea typeface="Calibri" panose="020F0502020204030204" pitchFamily="34" charset="0"/>
                <a:cs typeface="Times New Roman" panose="02020603050405020304" pitchFamily="18" charset="0"/>
              </a:rPr>
              <a:t>Journal of the Royal Statistical Society</a:t>
            </a:r>
            <a:r>
              <a:rPr lang="en-GB" dirty="0">
                <a:latin typeface="Calibri" panose="020F0502020204030204" pitchFamily="34" charset="0"/>
                <a:ea typeface="Calibri" panose="020F0502020204030204" pitchFamily="34" charset="0"/>
                <a:cs typeface="Times New Roman" panose="02020603050405020304" pitchFamily="18" charset="0"/>
              </a:rPr>
              <a:t>., 46(4), 541–550.</a:t>
            </a:r>
            <a:endParaRPr lang="en-GB" dirty="0"/>
          </a:p>
        </p:txBody>
      </p:sp>
    </p:spTree>
    <p:extLst>
      <p:ext uri="{BB962C8B-B14F-4D97-AF65-F5344CB8AC3E}">
        <p14:creationId xmlns:p14="http://schemas.microsoft.com/office/powerpoint/2010/main" val="215397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III. </a:t>
            </a:r>
            <a:r>
              <a:rPr lang="en-GB" dirty="0"/>
              <a:t>Multivariate Regression</a:t>
            </a:r>
          </a:p>
        </p:txBody>
      </p:sp>
      <p:sp>
        <p:nvSpPr>
          <p:cNvPr id="3" name="Zástupný symbol pro obsah 2"/>
          <p:cNvSpPr>
            <a:spLocks noGrp="1"/>
          </p:cNvSpPr>
          <p:nvPr>
            <p:ph idx="1"/>
          </p:nvPr>
        </p:nvSpPr>
        <p:spPr/>
        <p:txBody>
          <a:bodyPr/>
          <a:lstStyle/>
          <a:p>
            <a:r>
              <a:rPr lang="en-GB" dirty="0"/>
              <a:t>Multivariate Regression is a method used to measure the degree at which more than one independent variable (predictors) and more than one dependent variable (responses), are linearly related.</a:t>
            </a:r>
          </a:p>
        </p:txBody>
      </p:sp>
    </p:spTree>
    <p:extLst>
      <p:ext uri="{BB962C8B-B14F-4D97-AF65-F5344CB8AC3E}">
        <p14:creationId xmlns:p14="http://schemas.microsoft.com/office/powerpoint/2010/main" val="36490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117309" y="76200"/>
            <a:ext cx="10157354" cy="1397000"/>
          </a:xfrm>
        </p:spPr>
        <p:txBody>
          <a:bodyPr>
            <a:normAutofit/>
          </a:bodyPr>
          <a:lstStyle/>
          <a:p>
            <a:r>
              <a:rPr lang="en-GB" dirty="0"/>
              <a:t>Multivariate Regression</a:t>
            </a:r>
            <a:r>
              <a:rPr lang="cs-CZ" dirty="0"/>
              <a:t> - </a:t>
            </a:r>
            <a:r>
              <a:rPr lang="cs-CZ" dirty="0" err="1"/>
              <a:t>example</a:t>
            </a:r>
            <a:endParaRPr lang="en-GB" dirty="0"/>
          </a:p>
        </p:txBody>
      </p:sp>
      <p:sp>
        <p:nvSpPr>
          <p:cNvPr id="5" name="Zástupný symbol pro obsah 2"/>
          <p:cNvSpPr>
            <a:spLocks noGrp="1"/>
          </p:cNvSpPr>
          <p:nvPr>
            <p:ph idx="1"/>
          </p:nvPr>
        </p:nvSpPr>
        <p:spPr>
          <a:xfrm>
            <a:off x="1117309" y="1701800"/>
            <a:ext cx="10157354" cy="4470400"/>
          </a:xfrm>
        </p:spPr>
        <p:txBody>
          <a:bodyPr/>
          <a:lstStyle/>
          <a:p>
            <a:r>
              <a:rPr lang="en-GB" dirty="0"/>
              <a:t>For twenty selected households, data on </a:t>
            </a:r>
            <a:r>
              <a:rPr lang="en-GB" b="1" dirty="0">
                <a:solidFill>
                  <a:srgbClr val="00B050"/>
                </a:solidFill>
              </a:rPr>
              <a:t>quarterly expenditure</a:t>
            </a:r>
            <a:r>
              <a:rPr lang="en-GB" b="1" dirty="0"/>
              <a:t> </a:t>
            </a:r>
            <a:r>
              <a:rPr lang="en-GB" dirty="0"/>
              <a:t>on food and beverages (</a:t>
            </a:r>
            <a:r>
              <a:rPr lang="en-GB" b="1" dirty="0">
                <a:solidFill>
                  <a:srgbClr val="00B050"/>
                </a:solidFill>
              </a:rPr>
              <a:t>y</a:t>
            </a:r>
            <a:r>
              <a:rPr lang="en-GB" dirty="0"/>
              <a:t>), quarterly </a:t>
            </a:r>
            <a:r>
              <a:rPr lang="en-GB" b="1" dirty="0"/>
              <a:t>household income (x1)</a:t>
            </a:r>
            <a:r>
              <a:rPr lang="en-GB" dirty="0"/>
              <a:t>, </a:t>
            </a:r>
            <a:r>
              <a:rPr lang="en-GB" b="1" dirty="0"/>
              <a:t>number of children (x2)</a:t>
            </a:r>
            <a:r>
              <a:rPr lang="en-GB" dirty="0"/>
              <a:t>, </a:t>
            </a:r>
            <a:r>
              <a:rPr lang="en-GB" b="1" dirty="0"/>
              <a:t>average age</a:t>
            </a:r>
            <a:r>
              <a:rPr lang="en-GB" dirty="0"/>
              <a:t> of earning household members (</a:t>
            </a:r>
            <a:r>
              <a:rPr lang="en-GB" b="1" dirty="0"/>
              <a:t>x3</a:t>
            </a:r>
            <a:r>
              <a:rPr lang="en-GB" dirty="0"/>
              <a:t>) and </a:t>
            </a:r>
            <a:r>
              <a:rPr lang="en-GB" b="1" dirty="0"/>
              <a:t>number of household members (x4)</a:t>
            </a:r>
            <a:r>
              <a:rPr lang="en-GB" dirty="0"/>
              <a:t> were obtained. </a:t>
            </a:r>
            <a:endParaRPr lang="cs-CZ" dirty="0"/>
          </a:p>
          <a:p>
            <a:r>
              <a:rPr lang="en-GB" dirty="0"/>
              <a:t>Decide which variables contribute significantly to explaining the variability in quarterly spending values.</a:t>
            </a:r>
            <a:endParaRPr lang="cs-CZ" dirty="0"/>
          </a:p>
          <a:p>
            <a:endParaRPr lang="cs-CZ" dirty="0"/>
          </a:p>
          <a:p>
            <a:r>
              <a:rPr lang="en-GB" dirty="0">
                <a:solidFill>
                  <a:srgbClr val="FF0000"/>
                </a:solidFill>
              </a:rPr>
              <a:t>Try to guess which independent variables what will they be?</a:t>
            </a:r>
          </a:p>
        </p:txBody>
      </p:sp>
    </p:spTree>
    <p:extLst>
      <p:ext uri="{BB962C8B-B14F-4D97-AF65-F5344CB8AC3E}">
        <p14:creationId xmlns:p14="http://schemas.microsoft.com/office/powerpoint/2010/main" val="320300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117309" y="76200"/>
            <a:ext cx="10157354" cy="1397000"/>
          </a:xfrm>
        </p:spPr>
        <p:txBody>
          <a:bodyPr>
            <a:normAutofit/>
          </a:bodyPr>
          <a:lstStyle/>
          <a:p>
            <a:r>
              <a:rPr lang="en-GB" dirty="0"/>
              <a:t>Multivariate Regression</a:t>
            </a:r>
            <a:r>
              <a:rPr lang="cs-CZ" dirty="0"/>
              <a:t> - </a:t>
            </a:r>
            <a:r>
              <a:rPr lang="cs-CZ" dirty="0" err="1"/>
              <a:t>example</a:t>
            </a:r>
            <a:endParaRPr lang="en-GB"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2731615565"/>
              </p:ext>
            </p:extLst>
          </p:nvPr>
        </p:nvGraphicFramePr>
        <p:xfrm>
          <a:off x="333772" y="1556792"/>
          <a:ext cx="3420000" cy="5120640"/>
        </p:xfrm>
        <a:graphic>
          <a:graphicData uri="http://schemas.openxmlformats.org/drawingml/2006/table">
            <a:tbl>
              <a:tblPr>
                <a:tableStyleId>{69012ECD-51FC-41F1-AA8D-1B2483CD663E}</a:tableStyleId>
              </a:tblPr>
              <a:tblGrid>
                <a:gridCol w="684000">
                  <a:extLst>
                    <a:ext uri="{9D8B030D-6E8A-4147-A177-3AD203B41FA5}">
                      <a16:colId xmlns:a16="http://schemas.microsoft.com/office/drawing/2014/main" val="3758184671"/>
                    </a:ext>
                  </a:extLst>
                </a:gridCol>
                <a:gridCol w="684000">
                  <a:extLst>
                    <a:ext uri="{9D8B030D-6E8A-4147-A177-3AD203B41FA5}">
                      <a16:colId xmlns:a16="http://schemas.microsoft.com/office/drawing/2014/main" val="324152377"/>
                    </a:ext>
                  </a:extLst>
                </a:gridCol>
                <a:gridCol w="684000">
                  <a:extLst>
                    <a:ext uri="{9D8B030D-6E8A-4147-A177-3AD203B41FA5}">
                      <a16:colId xmlns:a16="http://schemas.microsoft.com/office/drawing/2014/main" val="3989854187"/>
                    </a:ext>
                  </a:extLst>
                </a:gridCol>
                <a:gridCol w="684000">
                  <a:extLst>
                    <a:ext uri="{9D8B030D-6E8A-4147-A177-3AD203B41FA5}">
                      <a16:colId xmlns:a16="http://schemas.microsoft.com/office/drawing/2014/main" val="3687309376"/>
                    </a:ext>
                  </a:extLst>
                </a:gridCol>
                <a:gridCol w="684000">
                  <a:extLst>
                    <a:ext uri="{9D8B030D-6E8A-4147-A177-3AD203B41FA5}">
                      <a16:colId xmlns:a16="http://schemas.microsoft.com/office/drawing/2014/main" val="260000158"/>
                    </a:ext>
                  </a:extLst>
                </a:gridCol>
              </a:tblGrid>
              <a:tr h="0">
                <a:tc>
                  <a:txBody>
                    <a:bodyPr/>
                    <a:lstStyle/>
                    <a:p>
                      <a:pPr algn="ctr">
                        <a:spcAft>
                          <a:spcPts val="0"/>
                        </a:spcAft>
                      </a:pPr>
                      <a:r>
                        <a:rPr lang="cs-CZ" sz="1600" dirty="0">
                          <a:effectLst/>
                        </a:rPr>
                        <a:t>x</a:t>
                      </a:r>
                      <a:r>
                        <a:rPr lang="cs-CZ" sz="1600" baseline="-25000" dirty="0">
                          <a:effectLst/>
                        </a:rPr>
                        <a:t>1</a:t>
                      </a:r>
                      <a:endParaRPr lang="en-GB" sz="1600" dirty="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dirty="0">
                          <a:effectLst/>
                        </a:rPr>
                        <a:t>x</a:t>
                      </a:r>
                      <a:r>
                        <a:rPr lang="cs-CZ" sz="1600" baseline="-25000" dirty="0">
                          <a:effectLst/>
                        </a:rPr>
                        <a:t>2</a:t>
                      </a:r>
                      <a:endParaRPr lang="en-GB" sz="1600" dirty="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x</a:t>
                      </a:r>
                      <a:r>
                        <a:rPr lang="cs-CZ" sz="1600" baseline="-25000">
                          <a:effectLst/>
                        </a:rPr>
                        <a:t>3</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x</a:t>
                      </a:r>
                      <a:r>
                        <a:rPr lang="cs-CZ" sz="1600" baseline="-25000">
                          <a:effectLst/>
                        </a:rPr>
                        <a:t>4</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y</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3173350694"/>
                  </a:ext>
                </a:extLst>
              </a:tr>
              <a:tr h="0">
                <a:tc>
                  <a:txBody>
                    <a:bodyPr/>
                    <a:lstStyle/>
                    <a:p>
                      <a:pPr algn="ctr">
                        <a:spcAft>
                          <a:spcPts val="0"/>
                        </a:spcAft>
                      </a:pPr>
                      <a:r>
                        <a:rPr lang="cs-CZ" sz="1600">
                          <a:effectLst/>
                        </a:rPr>
                        <a:t>11172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0</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55</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3464</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3378842189"/>
                  </a:ext>
                </a:extLst>
              </a:tr>
              <a:tr h="0">
                <a:tc>
                  <a:txBody>
                    <a:bodyPr/>
                    <a:lstStyle/>
                    <a:p>
                      <a:pPr algn="ctr">
                        <a:spcAft>
                          <a:spcPts val="0"/>
                        </a:spcAft>
                      </a:pPr>
                      <a:r>
                        <a:rPr lang="cs-CZ" sz="1600">
                          <a:effectLst/>
                        </a:rPr>
                        <a:t>8868</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dirty="0">
                          <a:effectLst/>
                        </a:rPr>
                        <a:t>0</a:t>
                      </a:r>
                      <a:endParaRPr lang="en-GB" sz="1600" dirty="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21</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1982</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4044832601"/>
                  </a:ext>
                </a:extLst>
              </a:tr>
              <a:tr h="0">
                <a:tc>
                  <a:txBody>
                    <a:bodyPr/>
                    <a:lstStyle/>
                    <a:p>
                      <a:pPr algn="ctr">
                        <a:spcAft>
                          <a:spcPts val="0"/>
                        </a:spcAft>
                      </a:pPr>
                      <a:r>
                        <a:rPr lang="cs-CZ" sz="1600">
                          <a:effectLst/>
                        </a:rPr>
                        <a:t>17414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0</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dirty="0">
                          <a:effectLst/>
                        </a:rPr>
                        <a:t>49</a:t>
                      </a:r>
                      <a:endParaRPr lang="en-GB" sz="1600" dirty="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3228</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339845099"/>
                  </a:ext>
                </a:extLst>
              </a:tr>
              <a:tr h="0">
                <a:tc>
                  <a:txBody>
                    <a:bodyPr/>
                    <a:lstStyle/>
                    <a:p>
                      <a:pPr algn="ctr">
                        <a:spcAft>
                          <a:spcPts val="0"/>
                        </a:spcAft>
                      </a:pPr>
                      <a:r>
                        <a:rPr lang="cs-CZ" sz="1600">
                          <a:effectLst/>
                        </a:rPr>
                        <a:t>10730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0</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22</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3034</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5505204"/>
                  </a:ext>
                </a:extLst>
              </a:tr>
              <a:tr h="0">
                <a:tc>
                  <a:txBody>
                    <a:bodyPr/>
                    <a:lstStyle/>
                    <a:p>
                      <a:pPr algn="ctr">
                        <a:spcAft>
                          <a:spcPts val="0"/>
                        </a:spcAft>
                      </a:pPr>
                      <a:r>
                        <a:rPr lang="cs-CZ" sz="1600">
                          <a:effectLst/>
                        </a:rPr>
                        <a:t>24110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0</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62,5</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10146 </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51131385"/>
                  </a:ext>
                </a:extLst>
              </a:tr>
              <a:tr h="0">
                <a:tc>
                  <a:txBody>
                    <a:bodyPr/>
                    <a:lstStyle/>
                    <a:p>
                      <a:pPr algn="ctr">
                        <a:spcAft>
                          <a:spcPts val="0"/>
                        </a:spcAft>
                      </a:pPr>
                      <a:r>
                        <a:rPr lang="cs-CZ" sz="1600">
                          <a:effectLst/>
                        </a:rPr>
                        <a:t>38530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0</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57</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8202</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3368970988"/>
                  </a:ext>
                </a:extLst>
              </a:tr>
              <a:tr h="0">
                <a:tc>
                  <a:txBody>
                    <a:bodyPr/>
                    <a:lstStyle/>
                    <a:p>
                      <a:pPr algn="ctr">
                        <a:spcAft>
                          <a:spcPts val="0"/>
                        </a:spcAft>
                      </a:pPr>
                      <a:r>
                        <a:rPr lang="cs-CZ" sz="1600">
                          <a:effectLst/>
                        </a:rPr>
                        <a:t>22902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0</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54,5</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9332</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3616470141"/>
                  </a:ext>
                </a:extLst>
              </a:tr>
              <a:tr h="0">
                <a:tc>
                  <a:txBody>
                    <a:bodyPr/>
                    <a:lstStyle/>
                    <a:p>
                      <a:pPr algn="ctr">
                        <a:spcAft>
                          <a:spcPts val="0"/>
                        </a:spcAft>
                      </a:pPr>
                      <a:r>
                        <a:rPr lang="cs-CZ" sz="1600">
                          <a:effectLst/>
                        </a:rPr>
                        <a:t>25448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0</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57,5</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7096</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3593055499"/>
                  </a:ext>
                </a:extLst>
              </a:tr>
              <a:tr h="0">
                <a:tc>
                  <a:txBody>
                    <a:bodyPr/>
                    <a:lstStyle/>
                    <a:p>
                      <a:pPr algn="ctr">
                        <a:spcAft>
                          <a:spcPts val="0"/>
                        </a:spcAft>
                      </a:pPr>
                      <a:r>
                        <a:rPr lang="cs-CZ" sz="1600">
                          <a:effectLst/>
                        </a:rPr>
                        <a:t>20326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0</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28</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6248</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3936366904"/>
                  </a:ext>
                </a:extLst>
              </a:tr>
              <a:tr h="0">
                <a:tc>
                  <a:txBody>
                    <a:bodyPr/>
                    <a:lstStyle/>
                    <a:p>
                      <a:pPr algn="ctr">
                        <a:spcAft>
                          <a:spcPts val="0"/>
                        </a:spcAft>
                      </a:pPr>
                      <a:r>
                        <a:rPr lang="cs-CZ" sz="1600">
                          <a:effectLst/>
                        </a:rPr>
                        <a:t>39186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38,5</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13816 </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755997560"/>
                  </a:ext>
                </a:extLst>
              </a:tr>
              <a:tr h="0">
                <a:tc>
                  <a:txBody>
                    <a:bodyPr/>
                    <a:lstStyle/>
                    <a:p>
                      <a:pPr algn="ctr">
                        <a:spcAft>
                          <a:spcPts val="0"/>
                        </a:spcAft>
                      </a:pPr>
                      <a:r>
                        <a:rPr lang="cs-CZ" sz="1600">
                          <a:effectLst/>
                        </a:rPr>
                        <a:t>28758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45,5</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10328 </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1585915913"/>
                  </a:ext>
                </a:extLst>
              </a:tr>
              <a:tr h="0">
                <a:tc>
                  <a:txBody>
                    <a:bodyPr/>
                    <a:lstStyle/>
                    <a:p>
                      <a:pPr algn="ctr">
                        <a:spcAft>
                          <a:spcPts val="0"/>
                        </a:spcAft>
                      </a:pPr>
                      <a:r>
                        <a:rPr lang="cs-CZ" sz="1600">
                          <a:effectLst/>
                        </a:rPr>
                        <a:t>33658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28,5</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4786</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3075666219"/>
                  </a:ext>
                </a:extLst>
              </a:tr>
              <a:tr h="0">
                <a:tc>
                  <a:txBody>
                    <a:bodyPr/>
                    <a:lstStyle/>
                    <a:p>
                      <a:pPr algn="ctr">
                        <a:spcAft>
                          <a:spcPts val="0"/>
                        </a:spcAft>
                      </a:pPr>
                      <a:r>
                        <a:rPr lang="cs-CZ" sz="1600">
                          <a:effectLst/>
                        </a:rPr>
                        <a:t>24272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36</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9710</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804267784"/>
                  </a:ext>
                </a:extLst>
              </a:tr>
              <a:tr h="0">
                <a:tc>
                  <a:txBody>
                    <a:bodyPr/>
                    <a:lstStyle/>
                    <a:p>
                      <a:pPr algn="ctr">
                        <a:spcAft>
                          <a:spcPts val="0"/>
                        </a:spcAft>
                      </a:pPr>
                      <a:r>
                        <a:rPr lang="cs-CZ" sz="1600">
                          <a:effectLst/>
                        </a:rPr>
                        <a:t>30386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35</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4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10778 </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2814178730"/>
                  </a:ext>
                </a:extLst>
              </a:tr>
              <a:tr h="0">
                <a:tc>
                  <a:txBody>
                    <a:bodyPr/>
                    <a:lstStyle/>
                    <a:p>
                      <a:pPr algn="ctr">
                        <a:spcAft>
                          <a:spcPts val="0"/>
                        </a:spcAft>
                      </a:pPr>
                      <a:r>
                        <a:rPr lang="cs-CZ" sz="1600">
                          <a:effectLst/>
                        </a:rPr>
                        <a:t>31750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30,5</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4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10568 </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2374518767"/>
                  </a:ext>
                </a:extLst>
              </a:tr>
              <a:tr h="0">
                <a:tc>
                  <a:txBody>
                    <a:bodyPr/>
                    <a:lstStyle/>
                    <a:p>
                      <a:pPr algn="ctr">
                        <a:spcAft>
                          <a:spcPts val="0"/>
                        </a:spcAft>
                      </a:pPr>
                      <a:r>
                        <a:rPr lang="cs-CZ" sz="1600">
                          <a:effectLst/>
                        </a:rPr>
                        <a:t>39456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32,5</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4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14260 </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4241380302"/>
                  </a:ext>
                </a:extLst>
              </a:tr>
              <a:tr h="0">
                <a:tc>
                  <a:txBody>
                    <a:bodyPr/>
                    <a:lstStyle/>
                    <a:p>
                      <a:pPr algn="ctr">
                        <a:spcAft>
                          <a:spcPts val="0"/>
                        </a:spcAft>
                      </a:pPr>
                      <a:r>
                        <a:rPr lang="cs-CZ" sz="1600">
                          <a:effectLst/>
                        </a:rPr>
                        <a:t>48458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38</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4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10934 </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831844148"/>
                  </a:ext>
                </a:extLst>
              </a:tr>
              <a:tr h="0">
                <a:tc>
                  <a:txBody>
                    <a:bodyPr/>
                    <a:lstStyle/>
                    <a:p>
                      <a:pPr algn="ctr">
                        <a:spcAft>
                          <a:spcPts val="0"/>
                        </a:spcAft>
                      </a:pPr>
                      <a:r>
                        <a:rPr lang="cs-CZ" sz="1600">
                          <a:effectLst/>
                        </a:rPr>
                        <a:t>37990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37</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4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6388</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1153635753"/>
                  </a:ext>
                </a:extLst>
              </a:tr>
              <a:tr h="0">
                <a:tc>
                  <a:txBody>
                    <a:bodyPr/>
                    <a:lstStyle/>
                    <a:p>
                      <a:pPr algn="ctr">
                        <a:spcAft>
                          <a:spcPts val="0"/>
                        </a:spcAft>
                      </a:pPr>
                      <a:r>
                        <a:rPr lang="cs-CZ" sz="1600">
                          <a:effectLst/>
                        </a:rPr>
                        <a:t>24920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33,5</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4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8584</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1631069373"/>
                  </a:ext>
                </a:extLst>
              </a:tr>
              <a:tr h="0">
                <a:tc>
                  <a:txBody>
                    <a:bodyPr/>
                    <a:lstStyle/>
                    <a:p>
                      <a:pPr algn="ctr">
                        <a:spcAft>
                          <a:spcPts val="0"/>
                        </a:spcAft>
                      </a:pPr>
                      <a:r>
                        <a:rPr lang="cs-CZ" sz="1600">
                          <a:effectLst/>
                        </a:rPr>
                        <a:t>40064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47</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5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dirty="0">
                          <a:effectLst/>
                        </a:rPr>
                        <a:t>16950 </a:t>
                      </a:r>
                      <a:endParaRPr lang="en-GB" sz="1600" dirty="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3898720306"/>
                  </a:ext>
                </a:extLst>
              </a:tr>
            </a:tbl>
          </a:graphicData>
        </a:graphic>
      </p:graphicFrame>
      <p:pic>
        <p:nvPicPr>
          <p:cNvPr id="7" name="Obrázek 6"/>
          <p:cNvPicPr>
            <a:picLocks noChangeAspect="1"/>
          </p:cNvPicPr>
          <p:nvPr/>
        </p:nvPicPr>
        <p:blipFill>
          <a:blip r:embed="rId2"/>
          <a:stretch>
            <a:fillRect/>
          </a:stretch>
        </p:blipFill>
        <p:spPr>
          <a:xfrm>
            <a:off x="4167088" y="1988840"/>
            <a:ext cx="6844090" cy="3168352"/>
          </a:xfrm>
          <a:prstGeom prst="rect">
            <a:avLst/>
          </a:prstGeom>
        </p:spPr>
      </p:pic>
    </p:spTree>
    <p:extLst>
      <p:ext uri="{BB962C8B-B14F-4D97-AF65-F5344CB8AC3E}">
        <p14:creationId xmlns:p14="http://schemas.microsoft.com/office/powerpoint/2010/main" val="280013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117309" y="76200"/>
            <a:ext cx="10157354" cy="832520"/>
          </a:xfrm>
        </p:spPr>
        <p:txBody>
          <a:bodyPr>
            <a:normAutofit/>
          </a:bodyPr>
          <a:lstStyle/>
          <a:p>
            <a:r>
              <a:rPr lang="en-GB" dirty="0"/>
              <a:t>Multivariate Regression</a:t>
            </a:r>
            <a:r>
              <a:rPr lang="cs-CZ" dirty="0"/>
              <a:t> – </a:t>
            </a:r>
            <a:r>
              <a:rPr lang="cs-CZ" dirty="0" err="1"/>
              <a:t>example</a:t>
            </a:r>
            <a:endParaRPr lang="en-GB" dirty="0"/>
          </a:p>
        </p:txBody>
      </p:sp>
      <p:sp>
        <p:nvSpPr>
          <p:cNvPr id="7" name="Zástupný symbol pro obsah 6"/>
          <p:cNvSpPr>
            <a:spLocks noGrp="1"/>
          </p:cNvSpPr>
          <p:nvPr>
            <p:ph idx="1"/>
          </p:nvPr>
        </p:nvSpPr>
        <p:spPr>
          <a:xfrm>
            <a:off x="765820" y="5589240"/>
            <a:ext cx="10945215" cy="1031080"/>
          </a:xfrm>
        </p:spPr>
        <p:txBody>
          <a:bodyPr>
            <a:normAutofit fontScale="77500" lnSpcReduction="20000"/>
          </a:bodyPr>
          <a:lstStyle/>
          <a:p>
            <a:pPr marL="0" indent="0">
              <a:buNone/>
            </a:pPr>
            <a:r>
              <a:rPr lang="cs-CZ" b="1" dirty="0">
                <a:solidFill>
                  <a:srgbClr val="0070C0"/>
                </a:solidFill>
              </a:rPr>
              <a:t>y </a:t>
            </a:r>
            <a:r>
              <a:rPr lang="en-GB" b="1" dirty="0">
                <a:solidFill>
                  <a:srgbClr val="0070C0"/>
                </a:solidFill>
              </a:rPr>
              <a:t>= - 4027 + 0.042063 x1 - 1348.3 x2 + 84.188 x3 + 3353.4 x4</a:t>
            </a:r>
          </a:p>
          <a:p>
            <a:pPr marL="0" indent="0">
              <a:buNone/>
            </a:pPr>
            <a:r>
              <a:rPr lang="en-GB" dirty="0"/>
              <a:t>with the adjusted coefficient of determination, which takes into account the number of</a:t>
            </a:r>
            <a:r>
              <a:rPr lang="cs-CZ" dirty="0"/>
              <a:t> </a:t>
            </a:r>
            <a:r>
              <a:rPr lang="en-GB" dirty="0"/>
              <a:t>independent variables, </a:t>
            </a:r>
            <a:r>
              <a:rPr lang="cs-CZ" dirty="0"/>
              <a:t>R</a:t>
            </a:r>
            <a:r>
              <a:rPr lang="cs-CZ" baseline="30000" dirty="0"/>
              <a:t>2</a:t>
            </a:r>
            <a:r>
              <a:rPr lang="cs-CZ" dirty="0"/>
              <a:t> </a:t>
            </a:r>
            <a:r>
              <a:rPr lang="en-GB" dirty="0"/>
              <a:t>= 0.629 and the residual standard deviation s</a:t>
            </a:r>
            <a:r>
              <a:rPr lang="cs-CZ" dirty="0"/>
              <a:t>e</a:t>
            </a:r>
            <a:r>
              <a:rPr lang="en-GB" dirty="0"/>
              <a:t> = 2448.5.</a:t>
            </a:r>
          </a:p>
        </p:txBody>
      </p:sp>
      <p:pic>
        <p:nvPicPr>
          <p:cNvPr id="8" name="Obrázek 7"/>
          <p:cNvPicPr>
            <a:picLocks noChangeAspect="1"/>
          </p:cNvPicPr>
          <p:nvPr/>
        </p:nvPicPr>
        <p:blipFill>
          <a:blip r:embed="rId2"/>
          <a:stretch>
            <a:fillRect/>
          </a:stretch>
        </p:blipFill>
        <p:spPr>
          <a:xfrm>
            <a:off x="545402" y="884379"/>
            <a:ext cx="10949610" cy="4595272"/>
          </a:xfrm>
          <a:prstGeom prst="rect">
            <a:avLst/>
          </a:prstGeom>
        </p:spPr>
      </p:pic>
    </p:spTree>
    <p:extLst>
      <p:ext uri="{BB962C8B-B14F-4D97-AF65-F5344CB8AC3E}">
        <p14:creationId xmlns:p14="http://schemas.microsoft.com/office/powerpoint/2010/main" val="136520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IV. </a:t>
            </a:r>
            <a:r>
              <a:rPr lang="cs-CZ" dirty="0" err="1"/>
              <a:t>Nonlinear</a:t>
            </a:r>
            <a:r>
              <a:rPr lang="cs-CZ" dirty="0"/>
              <a:t> </a:t>
            </a:r>
            <a:r>
              <a:rPr lang="cs-CZ" dirty="0" err="1"/>
              <a:t>regression</a:t>
            </a:r>
            <a:r>
              <a:rPr lang="cs-CZ" dirty="0"/>
              <a:t> - </a:t>
            </a:r>
            <a:r>
              <a:rPr lang="cs-CZ" dirty="0" err="1"/>
              <a:t>Neural</a:t>
            </a:r>
            <a:r>
              <a:rPr lang="cs-CZ" dirty="0"/>
              <a:t> </a:t>
            </a:r>
            <a:r>
              <a:rPr lang="cs-CZ" dirty="0" err="1"/>
              <a:t>net</a:t>
            </a:r>
            <a:endParaRPr lang="en-GB" dirty="0"/>
          </a:p>
        </p:txBody>
      </p:sp>
      <p:sp>
        <p:nvSpPr>
          <p:cNvPr id="3" name="Zástupný symbol pro obsah 2"/>
          <p:cNvSpPr>
            <a:spLocks noGrp="1"/>
          </p:cNvSpPr>
          <p:nvPr>
            <p:ph idx="1"/>
          </p:nvPr>
        </p:nvSpPr>
        <p:spPr>
          <a:xfrm>
            <a:off x="693812" y="1701800"/>
            <a:ext cx="10945215" cy="5039568"/>
          </a:xfrm>
        </p:spPr>
        <p:txBody>
          <a:bodyPr>
            <a:normAutofit/>
          </a:bodyPr>
          <a:lstStyle/>
          <a:p>
            <a:r>
              <a:rPr lang="en-US" dirty="0">
                <a:solidFill>
                  <a:srgbClr val="00B050"/>
                </a:solidFill>
                <a:cs typeface="Calibri" panose="020F0502020204030204" pitchFamily="34" charset="0"/>
              </a:rPr>
              <a:t>assumptions</a:t>
            </a:r>
            <a:r>
              <a:rPr lang="en-US" dirty="0">
                <a:cs typeface="Calibri" panose="020F0502020204030204" pitchFamily="34" charset="0"/>
              </a:rPr>
              <a:t>: normality of data, </a:t>
            </a:r>
            <a:r>
              <a:rPr lang="cs-CZ" dirty="0">
                <a:cs typeface="Calibri" panose="020F0502020204030204" pitchFamily="34" charset="0"/>
              </a:rPr>
              <a:t>h</a:t>
            </a:r>
            <a:r>
              <a:rPr lang="en-US" dirty="0" err="1">
                <a:cs typeface="Calibri" panose="020F0502020204030204" pitchFamily="34" charset="0"/>
              </a:rPr>
              <a:t>omogenity</a:t>
            </a:r>
            <a:r>
              <a:rPr lang="en-US" dirty="0">
                <a:cs typeface="Calibri" panose="020F0502020204030204" pitchFamily="34" charset="0"/>
              </a:rPr>
              <a:t> of variances</a:t>
            </a:r>
            <a:r>
              <a:rPr lang="cs-CZ" dirty="0">
                <a:cs typeface="Calibri" panose="020F0502020204030204" pitchFamily="34" charset="0"/>
              </a:rPr>
              <a:t> </a:t>
            </a:r>
            <a:br>
              <a:rPr lang="cs-CZ" dirty="0">
                <a:cs typeface="Calibri" panose="020F0502020204030204" pitchFamily="34" charset="0"/>
              </a:rPr>
            </a:br>
            <a:r>
              <a:rPr lang="cs-CZ" dirty="0">
                <a:cs typeface="Calibri" panose="020F0502020204030204" pitchFamily="34" charset="0"/>
              </a:rPr>
              <a:t>(</a:t>
            </a:r>
            <a:r>
              <a:rPr lang="cs-CZ" dirty="0">
                <a:cs typeface="Calibri" panose="020F0502020204030204" pitchFamily="34" charset="0"/>
                <a:sym typeface="Symbol" panose="05050102010706020507" pitchFamily="18" charset="2"/>
              </a:rPr>
              <a:t> </a:t>
            </a:r>
            <a:r>
              <a:rPr lang="cs-CZ" dirty="0" err="1">
                <a:cs typeface="Calibri" panose="020F0502020204030204" pitchFamily="34" charset="0"/>
              </a:rPr>
              <a:t>parametric</a:t>
            </a:r>
            <a:r>
              <a:rPr lang="cs-CZ" dirty="0">
                <a:cs typeface="Calibri" panose="020F0502020204030204" pitchFamily="34" charset="0"/>
              </a:rPr>
              <a:t> vs. </a:t>
            </a:r>
            <a:r>
              <a:rPr lang="cs-CZ" dirty="0" err="1">
                <a:cs typeface="Calibri" panose="020F0502020204030204" pitchFamily="34" charset="0"/>
              </a:rPr>
              <a:t>nonparametric</a:t>
            </a:r>
            <a:r>
              <a:rPr lang="cs-CZ" dirty="0">
                <a:cs typeface="Calibri" panose="020F0502020204030204" pitchFamily="34" charset="0"/>
              </a:rPr>
              <a:t> </a:t>
            </a:r>
            <a:r>
              <a:rPr lang="cs-CZ" dirty="0" err="1">
                <a:cs typeface="Calibri" panose="020F0502020204030204" pitchFamily="34" charset="0"/>
              </a:rPr>
              <a:t>methods</a:t>
            </a:r>
            <a:r>
              <a:rPr lang="cs-CZ" dirty="0">
                <a:cs typeface="Calibri" panose="020F0502020204030204" pitchFamily="34" charset="0"/>
              </a:rPr>
              <a:t>)</a:t>
            </a:r>
            <a:r>
              <a:rPr lang="en-US" dirty="0">
                <a:cs typeface="Calibri" panose="020F0502020204030204" pitchFamily="34" charset="0"/>
              </a:rPr>
              <a:t> </a:t>
            </a:r>
            <a:br>
              <a:rPr lang="cs-CZ" dirty="0">
                <a:cs typeface="Calibri" panose="020F0502020204030204" pitchFamily="34" charset="0"/>
              </a:rPr>
            </a:br>
            <a:r>
              <a:rPr lang="en-US" dirty="0" err="1">
                <a:cs typeface="Calibri" panose="020F0502020204030204" pitchFamily="34" charset="0"/>
              </a:rPr>
              <a:t>nomi</a:t>
            </a:r>
            <a:r>
              <a:rPr lang="cs-CZ" dirty="0">
                <a:cs typeface="Calibri" panose="020F0502020204030204" pitchFamily="34" charset="0"/>
              </a:rPr>
              <a:t>n</a:t>
            </a:r>
            <a:r>
              <a:rPr lang="en-US" dirty="0">
                <a:cs typeface="Calibri" panose="020F0502020204030204" pitchFamily="34" charset="0"/>
              </a:rPr>
              <a:t>al, ordinal, categorical variables cannot be combined</a:t>
            </a:r>
            <a:r>
              <a:rPr lang="cs-CZ" dirty="0">
                <a:cs typeface="Calibri" panose="020F0502020204030204" pitchFamily="34" charset="0"/>
              </a:rPr>
              <a:t> in model</a:t>
            </a:r>
          </a:p>
          <a:p>
            <a:r>
              <a:rPr lang="en-GB" dirty="0"/>
              <a:t>often these conditions are not met</a:t>
            </a:r>
            <a:endParaRPr lang="cs-CZ" dirty="0"/>
          </a:p>
          <a:p>
            <a:r>
              <a:rPr lang="cs-CZ" dirty="0">
                <a:cs typeface="Calibri" panose="020F0502020204030204" pitchFamily="34" charset="0"/>
              </a:rPr>
              <a:t>M</a:t>
            </a:r>
            <a:r>
              <a:rPr lang="en-US" dirty="0">
                <a:cs typeface="Calibri" panose="020F0502020204030204" pitchFamily="34" charset="0"/>
              </a:rPr>
              <a:t>any inputs generate an output that is a nonlinear function of the weighted sum of these inputs. </a:t>
            </a:r>
            <a:endParaRPr lang="cs-CZ" dirty="0">
              <a:cs typeface="Calibri" panose="020F0502020204030204" pitchFamily="34" charset="0"/>
            </a:endParaRPr>
          </a:p>
          <a:p>
            <a:r>
              <a:rPr lang="en-US" dirty="0">
                <a:cs typeface="Calibri" panose="020F0502020204030204" pitchFamily="34" charset="0"/>
              </a:rPr>
              <a:t>The weights assigned to each of the inputs are obtained on the basis of a </a:t>
            </a:r>
            <a:r>
              <a:rPr lang="en-US" dirty="0">
                <a:solidFill>
                  <a:srgbClr val="00B050"/>
                </a:solidFill>
                <a:cs typeface="Calibri" panose="020F0502020204030204" pitchFamily="34" charset="0"/>
              </a:rPr>
              <a:t>learning process</a:t>
            </a:r>
            <a:r>
              <a:rPr lang="en-US" dirty="0">
                <a:cs typeface="Calibri" panose="020F0502020204030204" pitchFamily="34" charset="0"/>
              </a:rPr>
              <a:t>, where the generated outputs are compared with the so-called target outputs. </a:t>
            </a:r>
            <a:endParaRPr lang="cs-CZ" dirty="0">
              <a:cs typeface="Calibri" panose="020F0502020204030204" pitchFamily="34" charset="0"/>
            </a:endParaRPr>
          </a:p>
          <a:p>
            <a:r>
              <a:rPr lang="en-US" dirty="0">
                <a:cs typeface="Calibri" panose="020F0502020204030204" pitchFamily="34" charset="0"/>
              </a:rPr>
              <a:t>The obtained deviations between the known values and the obtained outputs serve as feedback for the adjustment of the weights.</a:t>
            </a:r>
            <a:endParaRPr lang="cs-CZ" dirty="0">
              <a:cs typeface="Calibri" panose="020F0502020204030204" pitchFamily="34" charset="0"/>
            </a:endParaRPr>
          </a:p>
        </p:txBody>
      </p:sp>
    </p:spTree>
    <p:extLst>
      <p:ext uri="{BB962C8B-B14F-4D97-AF65-F5344CB8AC3E}">
        <p14:creationId xmlns:p14="http://schemas.microsoft.com/office/powerpoint/2010/main" val="103079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117309" y="76200"/>
            <a:ext cx="10157354" cy="1397000"/>
          </a:xfrm>
        </p:spPr>
        <p:txBody>
          <a:bodyPr/>
          <a:lstStyle/>
          <a:p>
            <a:r>
              <a:rPr lang="cs-CZ" dirty="0" err="1"/>
              <a:t>Nonlinear</a:t>
            </a:r>
            <a:r>
              <a:rPr lang="cs-CZ" dirty="0"/>
              <a:t> </a:t>
            </a:r>
            <a:r>
              <a:rPr lang="cs-CZ" dirty="0" err="1"/>
              <a:t>regression</a:t>
            </a:r>
            <a:r>
              <a:rPr lang="cs-CZ" dirty="0"/>
              <a:t> - </a:t>
            </a:r>
            <a:r>
              <a:rPr lang="cs-CZ" dirty="0" err="1"/>
              <a:t>Neural</a:t>
            </a:r>
            <a:r>
              <a:rPr lang="cs-CZ" dirty="0"/>
              <a:t> </a:t>
            </a:r>
            <a:r>
              <a:rPr lang="cs-CZ" dirty="0" err="1"/>
              <a:t>net</a:t>
            </a:r>
            <a:endParaRPr lang="en-GB" dirty="0"/>
          </a:p>
        </p:txBody>
      </p:sp>
      <p:sp>
        <p:nvSpPr>
          <p:cNvPr id="5" name="Zástupný symbol pro obsah 2"/>
          <p:cNvSpPr>
            <a:spLocks noGrp="1"/>
          </p:cNvSpPr>
          <p:nvPr>
            <p:ph idx="1"/>
          </p:nvPr>
        </p:nvSpPr>
        <p:spPr>
          <a:xfrm>
            <a:off x="693812" y="1701800"/>
            <a:ext cx="10945215" cy="5039568"/>
          </a:xfrm>
        </p:spPr>
        <p:txBody>
          <a:bodyPr>
            <a:normAutofit/>
          </a:bodyPr>
          <a:lstStyle/>
          <a:p>
            <a:r>
              <a:rPr lang="cs-CZ" dirty="0">
                <a:cs typeface="Calibri" panose="020F0502020204030204" pitchFamily="34" charset="0"/>
              </a:rPr>
              <a:t>NN </a:t>
            </a:r>
            <a:r>
              <a:rPr lang="en-GB" dirty="0">
                <a:cs typeface="Calibri" panose="020F0502020204030204" pitchFamily="34" charset="0"/>
              </a:rPr>
              <a:t>is a method in artificial intelligence </a:t>
            </a:r>
            <a:endParaRPr lang="cs-CZ" dirty="0">
              <a:cs typeface="Calibri" panose="020F0502020204030204" pitchFamily="34" charset="0"/>
            </a:endParaRPr>
          </a:p>
          <a:p>
            <a:r>
              <a:rPr lang="cs-CZ" dirty="0">
                <a:cs typeface="Calibri" panose="020F0502020204030204" pitchFamily="34" charset="0"/>
              </a:rPr>
              <a:t>NN </a:t>
            </a:r>
            <a:r>
              <a:rPr lang="en-GB" dirty="0">
                <a:cs typeface="Calibri" panose="020F0502020204030204" pitchFamily="34" charset="0"/>
              </a:rPr>
              <a:t>teaches computers to process data in a way that is inspired by the human brain. </a:t>
            </a:r>
            <a:endParaRPr lang="cs-CZ" dirty="0">
              <a:cs typeface="Calibri" panose="020F0502020204030204" pitchFamily="34" charset="0"/>
            </a:endParaRPr>
          </a:p>
          <a:p>
            <a:r>
              <a:rPr lang="en-GB" dirty="0">
                <a:cs typeface="Calibri" panose="020F0502020204030204" pitchFamily="34" charset="0"/>
              </a:rPr>
              <a:t>It is a type of machine learning process, called deep learning, that uses interconnected nodes or neurons in a layered structure that resembles the human brain.</a:t>
            </a:r>
            <a:endParaRPr lang="cs-CZ" dirty="0">
              <a:cs typeface="Calibri" panose="020F0502020204030204" pitchFamily="34" charset="0"/>
            </a:endParaRPr>
          </a:p>
          <a:p>
            <a:r>
              <a:rPr lang="en-US" dirty="0">
                <a:cs typeface="Calibri" panose="020F0502020204030204" pitchFamily="34" charset="0"/>
              </a:rPr>
              <a:t>In other words, it is a </a:t>
            </a:r>
            <a:r>
              <a:rPr lang="en-US" dirty="0">
                <a:solidFill>
                  <a:srgbClr val="00B050"/>
                </a:solidFill>
                <a:cs typeface="Calibri" panose="020F0502020204030204" pitchFamily="34" charset="0"/>
              </a:rPr>
              <a:t>very complex regression</a:t>
            </a:r>
            <a:r>
              <a:rPr lang="en-US" dirty="0">
                <a:cs typeface="Calibri" panose="020F0502020204030204" pitchFamily="34" charset="0"/>
              </a:rPr>
              <a:t>, where I have one dependent and many independent</a:t>
            </a:r>
          </a:p>
        </p:txBody>
      </p:sp>
    </p:spTree>
    <p:extLst>
      <p:ext uri="{BB962C8B-B14F-4D97-AF65-F5344CB8AC3E}">
        <p14:creationId xmlns:p14="http://schemas.microsoft.com/office/powerpoint/2010/main" val="24738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117309" y="76200"/>
            <a:ext cx="10157354" cy="1397000"/>
          </a:xfrm>
        </p:spPr>
        <p:txBody>
          <a:bodyPr/>
          <a:lstStyle/>
          <a:p>
            <a:r>
              <a:rPr lang="cs-CZ" dirty="0" err="1"/>
              <a:t>Nonlinear</a:t>
            </a:r>
            <a:r>
              <a:rPr lang="cs-CZ" dirty="0"/>
              <a:t> </a:t>
            </a:r>
            <a:r>
              <a:rPr lang="cs-CZ" dirty="0" err="1"/>
              <a:t>regression</a:t>
            </a:r>
            <a:r>
              <a:rPr lang="cs-CZ" dirty="0"/>
              <a:t> - </a:t>
            </a:r>
            <a:r>
              <a:rPr lang="cs-CZ" dirty="0" err="1"/>
              <a:t>Neural</a:t>
            </a:r>
            <a:r>
              <a:rPr lang="cs-CZ" dirty="0"/>
              <a:t> </a:t>
            </a:r>
            <a:r>
              <a:rPr lang="cs-CZ" dirty="0" err="1"/>
              <a:t>net</a:t>
            </a:r>
            <a:endParaRPr lang="en-GB" dirty="0"/>
          </a:p>
        </p:txBody>
      </p:sp>
      <p:sp>
        <p:nvSpPr>
          <p:cNvPr id="5" name="Zástupný symbol pro obsah 2"/>
          <p:cNvSpPr>
            <a:spLocks noGrp="1"/>
          </p:cNvSpPr>
          <p:nvPr>
            <p:ph idx="1"/>
          </p:nvPr>
        </p:nvSpPr>
        <p:spPr>
          <a:xfrm>
            <a:off x="693812" y="1701800"/>
            <a:ext cx="10945215" cy="5039568"/>
          </a:xfrm>
        </p:spPr>
        <p:txBody>
          <a:bodyPr>
            <a:normAutofit/>
          </a:bodyPr>
          <a:lstStyle/>
          <a:p>
            <a:r>
              <a:rPr lang="en-GB" dirty="0">
                <a:cs typeface="Calibri" panose="020F0502020204030204" pitchFamily="34" charset="0"/>
              </a:rPr>
              <a:t>Multilayer Perceptron (MLP)</a:t>
            </a:r>
            <a:r>
              <a:rPr lang="cs-CZ" dirty="0">
                <a:cs typeface="Calibri" panose="020F0502020204030204" pitchFamily="34" charset="0"/>
              </a:rPr>
              <a:t>: </a:t>
            </a:r>
            <a:r>
              <a:rPr lang="en-GB" dirty="0">
                <a:cs typeface="Calibri" panose="020F0502020204030204" pitchFamily="34" charset="0"/>
              </a:rPr>
              <a:t>class of feed-forward neural networks</a:t>
            </a:r>
            <a:endParaRPr lang="cs-CZ" dirty="0">
              <a:cs typeface="Calibri" panose="020F0502020204030204" pitchFamily="34" charset="0"/>
            </a:endParaRPr>
          </a:p>
          <a:p>
            <a:r>
              <a:rPr lang="cs-CZ" dirty="0">
                <a:cs typeface="Calibri" panose="020F0502020204030204" pitchFamily="34" charset="0"/>
              </a:rPr>
              <a:t>3 </a:t>
            </a:r>
            <a:r>
              <a:rPr lang="en-GB" dirty="0">
                <a:cs typeface="Calibri" panose="020F0502020204030204" pitchFamily="34" charset="0"/>
              </a:rPr>
              <a:t>types of layers</a:t>
            </a:r>
            <a:r>
              <a:rPr lang="cs-CZ" dirty="0">
                <a:cs typeface="Calibri" panose="020F0502020204030204" pitchFamily="34" charset="0"/>
              </a:rPr>
              <a:t> - </a:t>
            </a:r>
            <a:r>
              <a:rPr lang="en-GB" dirty="0">
                <a:cs typeface="Calibri" panose="020F0502020204030204" pitchFamily="34" charset="0"/>
              </a:rPr>
              <a:t>the input layer, output layer and hidden layer</a:t>
            </a:r>
            <a:endParaRPr lang="cs-CZ" dirty="0">
              <a:cs typeface="Calibri" panose="020F0502020204030204" pitchFamily="34" charset="0"/>
            </a:endParaRPr>
          </a:p>
          <a:p>
            <a:r>
              <a:rPr lang="en-GB" dirty="0">
                <a:cs typeface="Calibri" panose="020F0502020204030204" pitchFamily="34" charset="0"/>
              </a:rPr>
              <a:t>Activation Functions</a:t>
            </a:r>
            <a:r>
              <a:rPr lang="cs-CZ" dirty="0">
                <a:cs typeface="Calibri" panose="020F0502020204030204" pitchFamily="34" charset="0"/>
              </a:rPr>
              <a:t>: </a:t>
            </a:r>
            <a:r>
              <a:rPr lang="en-GB" b="1" dirty="0">
                <a:cs typeface="Calibri" panose="020F0502020204030204" pitchFamily="34" charset="0"/>
              </a:rPr>
              <a:t>defines how the weighted sum of the input is transformed into an output from a node or nodes in a layer of the network</a:t>
            </a:r>
            <a:endParaRPr lang="en-US" dirty="0">
              <a:cs typeface="Calibri" panose="020F0502020204030204" pitchFamily="34" charset="0"/>
            </a:endParaRPr>
          </a:p>
        </p:txBody>
      </p:sp>
    </p:spTree>
    <p:extLst>
      <p:ext uri="{BB962C8B-B14F-4D97-AF65-F5344CB8AC3E}">
        <p14:creationId xmlns:p14="http://schemas.microsoft.com/office/powerpoint/2010/main" val="173922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073" y="116632"/>
            <a:ext cx="10364827" cy="1624608"/>
          </a:xfrm>
        </p:spPr>
        <p:txBody>
          <a:bodyPr/>
          <a:lstStyle/>
          <a:p>
            <a:r>
              <a:rPr lang="cs-CZ" dirty="0" err="1"/>
              <a:t>Example</a:t>
            </a:r>
            <a:br>
              <a:rPr lang="cs-CZ" dirty="0"/>
            </a:br>
            <a:r>
              <a:rPr lang="cs-CZ" dirty="0" err="1"/>
              <a:t>Overtraining</a:t>
            </a:r>
            <a:endParaRPr lang="en-GB" dirty="0"/>
          </a:p>
        </p:txBody>
      </p:sp>
      <p:sp>
        <p:nvSpPr>
          <p:cNvPr id="3" name="Zástupný symbol pro obsah 2"/>
          <p:cNvSpPr>
            <a:spLocks noGrp="1"/>
          </p:cNvSpPr>
          <p:nvPr>
            <p:ph idx="1"/>
          </p:nvPr>
        </p:nvSpPr>
        <p:spPr>
          <a:xfrm>
            <a:off x="477788" y="5301208"/>
            <a:ext cx="11593288" cy="1440160"/>
          </a:xfrm>
        </p:spPr>
        <p:txBody>
          <a:bodyPr>
            <a:normAutofit fontScale="92500"/>
          </a:bodyPr>
          <a:lstStyle/>
          <a:p>
            <a:pPr marL="0" indent="0">
              <a:buNone/>
            </a:pPr>
            <a:r>
              <a:rPr lang="en-GB" dirty="0" err="1"/>
              <a:t>Bernacikova</a:t>
            </a:r>
            <a:r>
              <a:rPr lang="en-GB" dirty="0"/>
              <a:t>, M., </a:t>
            </a:r>
            <a:r>
              <a:rPr lang="en-GB" dirty="0" err="1"/>
              <a:t>Kumstat</a:t>
            </a:r>
            <a:r>
              <a:rPr lang="en-GB" dirty="0"/>
              <a:t>, M., </a:t>
            </a:r>
            <a:r>
              <a:rPr lang="en-GB" dirty="0" err="1"/>
              <a:t>Buresova</a:t>
            </a:r>
            <a:r>
              <a:rPr lang="en-GB" dirty="0"/>
              <a:t>, I., </a:t>
            </a:r>
            <a:r>
              <a:rPr lang="en-GB" dirty="0" err="1"/>
              <a:t>Kapounkova</a:t>
            </a:r>
            <a:r>
              <a:rPr lang="en-GB" dirty="0"/>
              <a:t>, K., </a:t>
            </a:r>
            <a:r>
              <a:rPr lang="en-GB" dirty="0" err="1"/>
              <a:t>Struhar</a:t>
            </a:r>
            <a:r>
              <a:rPr lang="en-GB" dirty="0"/>
              <a:t>, I., </a:t>
            </a:r>
            <a:r>
              <a:rPr lang="en-GB" b="1" dirty="0">
                <a:solidFill>
                  <a:srgbClr val="FF0000"/>
                </a:solidFill>
              </a:rPr>
              <a:t>☺ </a:t>
            </a:r>
            <a:r>
              <a:rPr lang="en-GB" dirty="0"/>
              <a:t>Sebera, M., &amp; </a:t>
            </a:r>
            <a:r>
              <a:rPr lang="en-GB" dirty="0" err="1"/>
              <a:t>Paludo</a:t>
            </a:r>
            <a:r>
              <a:rPr lang="en-GB" dirty="0"/>
              <a:t>, A. C. (2022). </a:t>
            </a:r>
            <a:r>
              <a:rPr lang="en-GB" b="1" dirty="0"/>
              <a:t>Preventing chronic fatigue in Czech young athletes: The features description of the “</a:t>
            </a:r>
            <a:r>
              <a:rPr lang="en-GB" b="1" dirty="0" err="1"/>
              <a:t>SmartTraining</a:t>
            </a:r>
            <a:r>
              <a:rPr lang="en-GB" b="1" dirty="0"/>
              <a:t>” mobile application</a:t>
            </a:r>
            <a:r>
              <a:rPr lang="en-GB" dirty="0"/>
              <a:t>. </a:t>
            </a:r>
            <a:r>
              <a:rPr lang="en-GB" i="1" dirty="0"/>
              <a:t>FRONTIERS IN PHYSIOLOGY</a:t>
            </a:r>
            <a:r>
              <a:rPr lang="en-GB" dirty="0"/>
              <a:t>, </a:t>
            </a:r>
            <a:r>
              <a:rPr lang="en-GB" i="1" dirty="0"/>
              <a:t>13</a:t>
            </a:r>
            <a:r>
              <a:rPr lang="en-GB" dirty="0"/>
              <a:t>, 919982. https://doi.org/10.3389/fphys.2022.919982</a:t>
            </a:r>
            <a:endParaRPr lang="en-GB" sz="2200" dirty="0"/>
          </a:p>
        </p:txBody>
      </p:sp>
      <p:pic>
        <p:nvPicPr>
          <p:cNvPr id="10" name="Picture 4" descr="A picture containing text, screenshot, businesscard&#10;&#10;Description automatically generated">
            <a:extLst>
              <a:ext uri="{FF2B5EF4-FFF2-40B4-BE49-F238E27FC236}">
                <a16:creationId xmlns:a16="http://schemas.microsoft.com/office/drawing/2014/main" id="{C5744CE9-A9DD-3FDD-B95E-BDA213937D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8148" y="332656"/>
            <a:ext cx="8380429" cy="4841148"/>
          </a:xfrm>
          <a:prstGeom prst="rect">
            <a:avLst/>
          </a:prstGeom>
        </p:spPr>
      </p:pic>
    </p:spTree>
    <p:extLst>
      <p:ext uri="{BB962C8B-B14F-4D97-AF65-F5344CB8AC3E}">
        <p14:creationId xmlns:p14="http://schemas.microsoft.com/office/powerpoint/2010/main" val="234830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F4217020-E532-9AC2-A61A-A4A1607FDBC1}"/>
              </a:ext>
            </a:extLst>
          </p:cNvPr>
          <p:cNvPicPr>
            <a:picLocks noChangeAspect="1"/>
          </p:cNvPicPr>
          <p:nvPr/>
        </p:nvPicPr>
        <p:blipFill>
          <a:blip r:embed="rId2"/>
          <a:stretch>
            <a:fillRect/>
          </a:stretch>
        </p:blipFill>
        <p:spPr>
          <a:xfrm>
            <a:off x="48738" y="548680"/>
            <a:ext cx="12094346" cy="5977666"/>
          </a:xfrm>
          <a:prstGeom prst="rect">
            <a:avLst/>
          </a:prstGeom>
        </p:spPr>
      </p:pic>
    </p:spTree>
    <p:extLst>
      <p:ext uri="{BB962C8B-B14F-4D97-AF65-F5344CB8AC3E}">
        <p14:creationId xmlns:p14="http://schemas.microsoft.com/office/powerpoint/2010/main" val="273379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What</a:t>
            </a:r>
            <a:r>
              <a:rPr lang="cs-CZ" dirty="0"/>
              <a:t> </a:t>
            </a:r>
            <a:r>
              <a:rPr lang="cs-CZ" dirty="0" err="1"/>
              <a:t>it</a:t>
            </a:r>
            <a:r>
              <a:rPr lang="cs-CZ" dirty="0"/>
              <a:t> </a:t>
            </a:r>
            <a:r>
              <a:rPr lang="cs-CZ" dirty="0" err="1"/>
              <a:t>is</a:t>
            </a:r>
            <a:r>
              <a:rPr lang="cs-CZ" dirty="0"/>
              <a:t> </a:t>
            </a:r>
            <a:r>
              <a:rPr lang="cs-CZ" dirty="0" err="1"/>
              <a:t>regression</a:t>
            </a:r>
            <a:r>
              <a:rPr lang="cs-CZ" dirty="0"/>
              <a:t>?</a:t>
            </a:r>
            <a:endParaRPr lang="en-GB" dirty="0"/>
          </a:p>
        </p:txBody>
      </p:sp>
      <p:sp>
        <p:nvSpPr>
          <p:cNvPr id="3" name="Zástupný symbol pro obsah 2"/>
          <p:cNvSpPr>
            <a:spLocks noGrp="1"/>
          </p:cNvSpPr>
          <p:nvPr>
            <p:ph idx="1"/>
          </p:nvPr>
        </p:nvSpPr>
        <p:spPr/>
        <p:txBody>
          <a:bodyPr/>
          <a:lstStyle/>
          <a:p>
            <a:r>
              <a:rPr lang="en-GB" dirty="0"/>
              <a:t>statistical method that helps us </a:t>
            </a:r>
            <a:r>
              <a:rPr lang="en-GB" b="1" dirty="0">
                <a:solidFill>
                  <a:srgbClr val="FF0000"/>
                </a:solidFill>
              </a:rPr>
              <a:t>understand the relationship between variables</a:t>
            </a:r>
            <a:r>
              <a:rPr lang="en-GB" dirty="0"/>
              <a:t>. </a:t>
            </a:r>
            <a:endParaRPr lang="cs-CZ" dirty="0"/>
          </a:p>
          <a:p>
            <a:r>
              <a:rPr lang="en-GB" dirty="0"/>
              <a:t>exploring how one </a:t>
            </a:r>
            <a:r>
              <a:rPr lang="cs-CZ" dirty="0" err="1"/>
              <a:t>variable</a:t>
            </a:r>
            <a:r>
              <a:rPr lang="cs-CZ" dirty="0"/>
              <a:t> </a:t>
            </a:r>
            <a:r>
              <a:rPr lang="en-GB" dirty="0"/>
              <a:t>affects another. </a:t>
            </a:r>
            <a:endParaRPr lang="cs-CZ" dirty="0"/>
          </a:p>
          <a:p>
            <a:r>
              <a:rPr lang="en-GB" dirty="0"/>
              <a:t>In a sports setting, we can use linear regression to predict outcomes or </a:t>
            </a:r>
            <a:r>
              <a:rPr lang="en-GB" dirty="0" err="1"/>
              <a:t>analyze</a:t>
            </a:r>
            <a:r>
              <a:rPr lang="en-GB" dirty="0"/>
              <a:t> performances. Let's demonstrate this with three examples:</a:t>
            </a:r>
          </a:p>
        </p:txBody>
      </p:sp>
    </p:spTree>
    <p:extLst>
      <p:ext uri="{BB962C8B-B14F-4D97-AF65-F5344CB8AC3E}">
        <p14:creationId xmlns:p14="http://schemas.microsoft.com/office/powerpoint/2010/main" val="387476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6FBA6C81-C2AA-1CD3-CD6D-341A60A38218}"/>
              </a:ext>
            </a:extLst>
          </p:cNvPr>
          <p:cNvPicPr>
            <a:picLocks noChangeAspect="1"/>
          </p:cNvPicPr>
          <p:nvPr/>
        </p:nvPicPr>
        <p:blipFill>
          <a:blip r:embed="rId2"/>
          <a:stretch>
            <a:fillRect/>
          </a:stretch>
        </p:blipFill>
        <p:spPr>
          <a:xfrm>
            <a:off x="5935688" y="1397026"/>
            <a:ext cx="6155994" cy="5313860"/>
          </a:xfrm>
          <a:prstGeom prst="rect">
            <a:avLst/>
          </a:prstGeom>
        </p:spPr>
      </p:pic>
      <p:sp>
        <p:nvSpPr>
          <p:cNvPr id="7" name="Obdélník 6"/>
          <p:cNvSpPr/>
          <p:nvPr/>
        </p:nvSpPr>
        <p:spPr>
          <a:xfrm>
            <a:off x="2739" y="2708920"/>
            <a:ext cx="5932948" cy="2308324"/>
          </a:xfrm>
          <a:prstGeom prst="rect">
            <a:avLst/>
          </a:prstGeom>
        </p:spPr>
        <p:txBody>
          <a:bodyPr wrap="square">
            <a:spAutoFit/>
          </a:bodyPr>
          <a:lstStyle/>
          <a:p>
            <a:pPr marL="342900" indent="-342900">
              <a:buFont typeface="Arial" panose="020B0604020202020204" pitchFamily="34" charset="0"/>
              <a:buChar char="•"/>
            </a:pPr>
            <a:r>
              <a:rPr lang="cs-CZ" dirty="0"/>
              <a:t>H</a:t>
            </a:r>
            <a:r>
              <a:rPr lang="en-GB" dirty="0"/>
              <a:t>ow to get variables that are numerical, categorical, nominal ordinal into one regression model? </a:t>
            </a:r>
            <a:endParaRPr lang="cs-CZ" dirty="0"/>
          </a:p>
          <a:p>
            <a:pPr marL="342900" indent="-342900">
              <a:buFont typeface="Arial" panose="020B0604020202020204" pitchFamily="34" charset="0"/>
              <a:buChar char="•"/>
            </a:pPr>
            <a:r>
              <a:rPr lang="en-GB" dirty="0"/>
              <a:t>The assumptions of data normality, homogeneity of variances, etc. are not met.</a:t>
            </a:r>
          </a:p>
        </p:txBody>
      </p:sp>
      <p:sp>
        <p:nvSpPr>
          <p:cNvPr id="8" name="Nadpis 1"/>
          <p:cNvSpPr>
            <a:spLocks noGrp="1"/>
          </p:cNvSpPr>
          <p:nvPr>
            <p:ph type="title"/>
          </p:nvPr>
        </p:nvSpPr>
        <p:spPr>
          <a:xfrm>
            <a:off x="261764" y="0"/>
            <a:ext cx="10364827" cy="1624608"/>
          </a:xfrm>
        </p:spPr>
        <p:txBody>
          <a:bodyPr/>
          <a:lstStyle/>
          <a:p>
            <a:r>
              <a:rPr lang="cs-CZ" dirty="0" err="1"/>
              <a:t>Example</a:t>
            </a:r>
            <a:r>
              <a:rPr lang="cs-CZ" dirty="0"/>
              <a:t> </a:t>
            </a:r>
            <a:r>
              <a:rPr lang="cs-CZ" dirty="0" err="1"/>
              <a:t>Overtraining</a:t>
            </a:r>
            <a:endParaRPr lang="en-GB" dirty="0"/>
          </a:p>
        </p:txBody>
      </p:sp>
    </p:spTree>
    <p:extLst>
      <p:ext uri="{BB962C8B-B14F-4D97-AF65-F5344CB8AC3E}">
        <p14:creationId xmlns:p14="http://schemas.microsoft.com/office/powerpoint/2010/main" val="108553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Figure 1 – A Simple Neural Network">
            <a:extLst>
              <a:ext uri="{FF2B5EF4-FFF2-40B4-BE49-F238E27FC236}">
                <a16:creationId xmlns:a16="http://schemas.microsoft.com/office/drawing/2014/main" id="{2BC0F50A-8C11-BF9B-DFB0-CAD7502F07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4773" y="2914389"/>
            <a:ext cx="5400579" cy="2805658"/>
          </a:xfrm>
          <a:prstGeom prst="rect">
            <a:avLst/>
          </a:prstGeom>
          <a:noFill/>
          <a:ln>
            <a:noFill/>
          </a:ln>
        </p:spPr>
      </p:pic>
      <p:pic>
        <p:nvPicPr>
          <p:cNvPr id="5" name="Obrázek 4">
            <a:extLst>
              <a:ext uri="{FF2B5EF4-FFF2-40B4-BE49-F238E27FC236}">
                <a16:creationId xmlns:a16="http://schemas.microsoft.com/office/drawing/2014/main" id="{6FBA6C81-C2AA-1CD3-CD6D-341A60A38218}"/>
              </a:ext>
            </a:extLst>
          </p:cNvPr>
          <p:cNvPicPr>
            <a:picLocks noChangeAspect="1"/>
          </p:cNvPicPr>
          <p:nvPr/>
        </p:nvPicPr>
        <p:blipFill>
          <a:blip r:embed="rId3"/>
          <a:stretch>
            <a:fillRect/>
          </a:stretch>
        </p:blipFill>
        <p:spPr>
          <a:xfrm>
            <a:off x="0" y="1844824"/>
            <a:ext cx="5637229" cy="4866062"/>
          </a:xfrm>
          <a:prstGeom prst="rect">
            <a:avLst/>
          </a:prstGeom>
        </p:spPr>
      </p:pic>
      <p:sp>
        <p:nvSpPr>
          <p:cNvPr id="6" name="Zástupný obsah 2">
            <a:extLst>
              <a:ext uri="{FF2B5EF4-FFF2-40B4-BE49-F238E27FC236}">
                <a16:creationId xmlns:a16="http://schemas.microsoft.com/office/drawing/2014/main" id="{6C1AA324-2577-2EA9-248B-C7F0C0635342}"/>
              </a:ext>
            </a:extLst>
          </p:cNvPr>
          <p:cNvSpPr txBox="1">
            <a:spLocks/>
          </p:cNvSpPr>
          <p:nvPr/>
        </p:nvSpPr>
        <p:spPr>
          <a:xfrm>
            <a:off x="4836761" y="2402443"/>
            <a:ext cx="2518481" cy="301207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sz="2700" b="1"/>
              <a:t>MLP 30-11-1</a:t>
            </a:r>
            <a:endParaRPr lang="cs-CZ" sz="3300" dirty="0"/>
          </a:p>
        </p:txBody>
      </p:sp>
      <p:sp>
        <p:nvSpPr>
          <p:cNvPr id="9" name="Obdélník 8"/>
          <p:cNvSpPr/>
          <p:nvPr/>
        </p:nvSpPr>
        <p:spPr>
          <a:xfrm>
            <a:off x="6022404" y="548452"/>
            <a:ext cx="5932948" cy="1200329"/>
          </a:xfrm>
          <a:prstGeom prst="rect">
            <a:avLst/>
          </a:prstGeom>
        </p:spPr>
        <p:txBody>
          <a:bodyPr wrap="square">
            <a:spAutoFit/>
          </a:bodyPr>
          <a:lstStyle/>
          <a:p>
            <a:pPr algn="ctr"/>
            <a:r>
              <a:rPr lang="en-GB" b="1" dirty="0"/>
              <a:t>A neural network with 30 inputs, one hidden layer with 11 hidden neurons and 1 output neuron</a:t>
            </a:r>
            <a:r>
              <a:rPr lang="cs-CZ" b="1" dirty="0"/>
              <a:t>.</a:t>
            </a:r>
            <a:endParaRPr lang="en-GB" b="1" dirty="0"/>
          </a:p>
        </p:txBody>
      </p:sp>
      <p:sp>
        <p:nvSpPr>
          <p:cNvPr id="10" name="Nadpis 1"/>
          <p:cNvSpPr>
            <a:spLocks noGrp="1"/>
          </p:cNvSpPr>
          <p:nvPr>
            <p:ph type="title"/>
          </p:nvPr>
        </p:nvSpPr>
        <p:spPr>
          <a:xfrm>
            <a:off x="261764" y="0"/>
            <a:ext cx="10364827" cy="1624608"/>
          </a:xfrm>
        </p:spPr>
        <p:txBody>
          <a:bodyPr/>
          <a:lstStyle/>
          <a:p>
            <a:r>
              <a:rPr lang="cs-CZ" dirty="0" err="1"/>
              <a:t>Example</a:t>
            </a:r>
            <a:r>
              <a:rPr lang="cs-CZ" dirty="0"/>
              <a:t> </a:t>
            </a:r>
            <a:r>
              <a:rPr lang="cs-CZ" dirty="0" err="1"/>
              <a:t>Overtraining</a:t>
            </a:r>
            <a:endParaRPr lang="en-GB" dirty="0"/>
          </a:p>
        </p:txBody>
      </p:sp>
    </p:spTree>
    <p:extLst>
      <p:ext uri="{BB962C8B-B14F-4D97-AF65-F5344CB8AC3E}">
        <p14:creationId xmlns:p14="http://schemas.microsoft.com/office/powerpoint/2010/main" val="57911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64F5C6A6-850B-4FC9-07B9-A94225C4C974}"/>
              </a:ext>
            </a:extLst>
          </p:cNvPr>
          <p:cNvPicPr>
            <a:picLocks noChangeAspect="1"/>
          </p:cNvPicPr>
          <p:nvPr/>
        </p:nvPicPr>
        <p:blipFill>
          <a:blip r:embed="rId2"/>
          <a:stretch>
            <a:fillRect/>
          </a:stretch>
        </p:blipFill>
        <p:spPr>
          <a:xfrm>
            <a:off x="621804" y="116632"/>
            <a:ext cx="10709737" cy="7571799"/>
          </a:xfrm>
          <a:prstGeom prst="rect">
            <a:avLst/>
          </a:prstGeom>
        </p:spPr>
      </p:pic>
    </p:spTree>
    <p:extLst>
      <p:ext uri="{BB962C8B-B14F-4D97-AF65-F5344CB8AC3E}">
        <p14:creationId xmlns:p14="http://schemas.microsoft.com/office/powerpoint/2010/main" val="223467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most important predictors of </a:t>
            </a:r>
            <a:r>
              <a:rPr lang="cs-CZ" dirty="0" err="1"/>
              <a:t>overtraining</a:t>
            </a:r>
            <a:endParaRPr lang="en-GB" dirty="0"/>
          </a:p>
        </p:txBody>
      </p:sp>
      <p:sp>
        <p:nvSpPr>
          <p:cNvPr id="3" name="Zástupný symbol pro obsah 2"/>
          <p:cNvSpPr>
            <a:spLocks noGrp="1"/>
          </p:cNvSpPr>
          <p:nvPr>
            <p:ph idx="1"/>
          </p:nvPr>
        </p:nvSpPr>
        <p:spPr/>
        <p:txBody>
          <a:bodyPr/>
          <a:lstStyle/>
          <a:p>
            <a:r>
              <a:rPr lang="cs-CZ" dirty="0"/>
              <a:t>A</a:t>
            </a:r>
            <a:r>
              <a:rPr lang="en-GB" dirty="0"/>
              <a:t>mount of regeneration</a:t>
            </a:r>
            <a:r>
              <a:rPr lang="cs-CZ" dirty="0"/>
              <a:t> (</a:t>
            </a:r>
            <a:r>
              <a:rPr lang="cs-CZ" dirty="0" err="1"/>
              <a:t>active</a:t>
            </a:r>
            <a:r>
              <a:rPr lang="cs-CZ" dirty="0"/>
              <a:t> </a:t>
            </a:r>
            <a:r>
              <a:rPr lang="cs-CZ" dirty="0" err="1"/>
              <a:t>regeneration</a:t>
            </a:r>
            <a:r>
              <a:rPr lang="cs-CZ" dirty="0"/>
              <a:t>)</a:t>
            </a:r>
            <a:endParaRPr lang="en-GB" dirty="0"/>
          </a:p>
          <a:p>
            <a:r>
              <a:rPr lang="cs-CZ" dirty="0"/>
              <a:t>S</a:t>
            </a:r>
            <a:r>
              <a:rPr lang="en-GB" dirty="0" err="1"/>
              <a:t>leep</a:t>
            </a:r>
            <a:r>
              <a:rPr lang="cs-CZ" dirty="0"/>
              <a:t> (</a:t>
            </a:r>
            <a:r>
              <a:rPr lang="cs-CZ" dirty="0" err="1"/>
              <a:t>pasive</a:t>
            </a:r>
            <a:r>
              <a:rPr lang="cs-CZ" dirty="0"/>
              <a:t> </a:t>
            </a:r>
            <a:r>
              <a:rPr lang="cs-CZ" dirty="0" err="1"/>
              <a:t>regeneration</a:t>
            </a:r>
            <a:r>
              <a:rPr lang="cs-CZ" dirty="0"/>
              <a:t>)</a:t>
            </a:r>
            <a:endParaRPr lang="en-GB" dirty="0"/>
          </a:p>
          <a:p>
            <a:r>
              <a:rPr lang="cs-CZ" dirty="0"/>
              <a:t>N</a:t>
            </a:r>
            <a:r>
              <a:rPr lang="en-GB" dirty="0"/>
              <a:t>umber of tournaments/races per year</a:t>
            </a:r>
          </a:p>
          <a:p>
            <a:r>
              <a:rPr lang="cs-CZ" dirty="0"/>
              <a:t>T</a:t>
            </a:r>
            <a:r>
              <a:rPr lang="en-GB" dirty="0" err="1"/>
              <a:t>ype</a:t>
            </a:r>
            <a:r>
              <a:rPr lang="en-GB" dirty="0"/>
              <a:t> of sport</a:t>
            </a:r>
            <a:endParaRPr lang="cs-CZ" dirty="0"/>
          </a:p>
          <a:p>
            <a:r>
              <a:rPr lang="cs-CZ" dirty="0"/>
              <a:t>…</a:t>
            </a:r>
            <a:endParaRPr lang="en-GB" dirty="0"/>
          </a:p>
        </p:txBody>
      </p:sp>
    </p:spTree>
    <p:extLst>
      <p:ext uri="{BB962C8B-B14F-4D97-AF65-F5344CB8AC3E}">
        <p14:creationId xmlns:p14="http://schemas.microsoft.com/office/powerpoint/2010/main" val="23764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CONCLUSION</a:t>
            </a:r>
            <a:endParaRPr lang="en-GB"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693812" y="1701800"/>
                <a:ext cx="11017224" cy="4967560"/>
              </a:xfrm>
            </p:spPr>
            <p:txBody>
              <a:bodyPr>
                <a:normAutofit/>
              </a:bodyPr>
              <a:lstStyle/>
              <a:p>
                <a:pPr marL="0" indent="0">
                  <a:buNone/>
                </a:pPr>
                <a:r>
                  <a:rPr lang="en-GB" dirty="0"/>
                  <a:t>And if you've read this far, I have a final message in the form of a math quiz</a:t>
                </a:r>
                <a:r>
                  <a:rPr lang="cs-CZ" dirty="0"/>
                  <a:t>. </a:t>
                </a:r>
                <a:r>
                  <a:rPr lang="en-GB" dirty="0"/>
                  <a:t>Complete the text </a:t>
                </a:r>
                <a:r>
                  <a:rPr lang="en-GB" dirty="0">
                    <a:solidFill>
                      <a:srgbClr val="FF0000"/>
                    </a:solidFill>
                  </a:rPr>
                  <a:t>"All you need is: ....."</a:t>
                </a:r>
              </a:p>
              <a:p>
                <a:endParaRPr lang="en-GB" dirty="0"/>
              </a:p>
              <a:p>
                <a:pPr marL="0" indent="0">
                  <a:buNone/>
                </a:pPr>
                <a:r>
                  <a:rPr lang="cs-CZ" b="1" dirty="0"/>
                  <a:t>D</a:t>
                </a:r>
                <a:r>
                  <a:rPr lang="en-GB" b="1" dirty="0"/>
                  <a:t>raw 4 graphs</a:t>
                </a:r>
              </a:p>
              <a:p>
                <a14:m>
                  <m:oMath xmlns:m="http://schemas.openxmlformats.org/officeDocument/2006/math">
                    <m:r>
                      <a:rPr lang="cs-CZ" b="1" i="1" smtClean="0">
                        <a:latin typeface="Cambria Math" panose="02040503050406030204" pitchFamily="18" charset="0"/>
                      </a:rPr>
                      <m:t>𝒚</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cs-CZ" b="1" i="1" smtClean="0">
                            <a:latin typeface="Cambria Math" panose="02040503050406030204" pitchFamily="18" charset="0"/>
                          </a:rPr>
                          <m:t>𝟏</m:t>
                        </m:r>
                      </m:num>
                      <m:den>
                        <m:r>
                          <a:rPr lang="cs-CZ" b="1" i="1" smtClean="0">
                            <a:latin typeface="Cambria Math" panose="02040503050406030204" pitchFamily="18" charset="0"/>
                          </a:rPr>
                          <m:t>𝒙</m:t>
                        </m:r>
                      </m:den>
                    </m:f>
                  </m:oMath>
                </a14:m>
                <a:r>
                  <a:rPr lang="en-GB" dirty="0"/>
                  <a:t>; x is in the interval (0; 5).</a:t>
                </a:r>
              </a:p>
              <a:p>
                <a14:m>
                  <m:oMath xmlns:m="http://schemas.openxmlformats.org/officeDocument/2006/math">
                    <m:sSup>
                      <m:sSupPr>
                        <m:ctrlPr>
                          <a:rPr lang="en-GB" b="1" i="1" smtClean="0">
                            <a:latin typeface="Cambria Math" panose="02040503050406030204" pitchFamily="18" charset="0"/>
                          </a:rPr>
                        </m:ctrlPr>
                      </m:sSupPr>
                      <m:e>
                        <m:r>
                          <a:rPr lang="cs-CZ"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cs-CZ" b="1" i="1" smtClean="0">
                            <a:latin typeface="Cambria Math" panose="02040503050406030204" pitchFamily="18" charset="0"/>
                          </a:rPr>
                          <m:t>𝒚</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cs-CZ" b="1" i="1" smtClean="0">
                        <a:latin typeface="Cambria Math" panose="02040503050406030204" pitchFamily="18" charset="0"/>
                      </a:rPr>
                      <m:t>𝟗</m:t>
                    </m:r>
                  </m:oMath>
                </a14:m>
                <a:endParaRPr lang="en-GB" dirty="0"/>
              </a:p>
              <a:p>
                <a14:m>
                  <m:oMath xmlns:m="http://schemas.openxmlformats.org/officeDocument/2006/math">
                    <m:r>
                      <a:rPr lang="cs-CZ" b="1" i="1" smtClean="0">
                        <a:latin typeface="Cambria Math" panose="02040503050406030204" pitchFamily="18" charset="0"/>
                      </a:rPr>
                      <m:t>𝒚</m:t>
                    </m:r>
                    <m:r>
                      <a:rPr lang="en-GB" b="1" i="1" smtClean="0">
                        <a:latin typeface="Cambria Math" panose="02040503050406030204" pitchFamily="18" charset="0"/>
                      </a:rPr>
                      <m:t>=</m:t>
                    </m:r>
                    <m:r>
                      <a:rPr lang="cs-CZ" b="1" i="1" smtClean="0">
                        <a:latin typeface="Cambria Math" panose="02040503050406030204" pitchFamily="18" charset="0"/>
                      </a:rPr>
                      <m:t>𝒂𝒃𝒔</m:t>
                    </m:r>
                    <m:r>
                      <a:rPr lang="cs-CZ" b="1" i="1" smtClean="0">
                        <a:latin typeface="Cambria Math" panose="02040503050406030204" pitchFamily="18" charset="0"/>
                      </a:rPr>
                      <m:t> (−</m:t>
                    </m:r>
                    <m:r>
                      <a:rPr lang="cs-CZ" b="1" i="1" smtClean="0">
                        <a:latin typeface="Cambria Math" panose="02040503050406030204" pitchFamily="18" charset="0"/>
                      </a:rPr>
                      <m:t>𝟐</m:t>
                    </m:r>
                    <m:r>
                      <a:rPr lang="cs-CZ" b="1" i="1" smtClean="0">
                        <a:latin typeface="Cambria Math" panose="02040503050406030204" pitchFamily="18" charset="0"/>
                      </a:rPr>
                      <m:t>𝒙</m:t>
                    </m:r>
                    <m:r>
                      <a:rPr lang="cs-CZ" b="1" i="1" smtClean="0">
                        <a:latin typeface="Cambria Math" panose="02040503050406030204" pitchFamily="18" charset="0"/>
                      </a:rPr>
                      <m:t>)</m:t>
                    </m:r>
                  </m:oMath>
                </a14:m>
                <a:r>
                  <a:rPr lang="en-GB" dirty="0"/>
                  <a:t>; x is in the interval &lt;(-5; 5)</a:t>
                </a:r>
              </a:p>
              <a:p>
                <a14:m>
                  <m:oMath xmlns:m="http://schemas.openxmlformats.org/officeDocument/2006/math">
                    <m:r>
                      <a:rPr lang="cs-CZ" b="1" i="1" smtClean="0">
                        <a:latin typeface="Cambria Math" panose="02040503050406030204" pitchFamily="18" charset="0"/>
                      </a:rPr>
                      <m:t>−</m:t>
                    </m:r>
                    <m:r>
                      <a:rPr lang="cs-CZ" b="1" i="1" smtClean="0">
                        <a:latin typeface="Cambria Math" panose="02040503050406030204" pitchFamily="18" charset="0"/>
                      </a:rPr>
                      <m:t>𝒙</m:t>
                    </m:r>
                    <m:r>
                      <a:rPr lang="en-GB" b="1" i="1">
                        <a:latin typeface="Cambria Math" panose="02040503050406030204" pitchFamily="18" charset="0"/>
                      </a:rPr>
                      <m:t>=</m:t>
                    </m:r>
                    <m:r>
                      <a:rPr lang="cs-CZ" b="1" i="1" smtClean="0">
                        <a:latin typeface="Cambria Math" panose="02040503050406030204" pitchFamily="18" charset="0"/>
                      </a:rPr>
                      <m:t>𝟑</m:t>
                    </m:r>
                    <m:r>
                      <a:rPr lang="cs-CZ" b="1" i="1" smtClean="0">
                        <a:latin typeface="Cambria Math" panose="02040503050406030204" pitchFamily="18" charset="0"/>
                      </a:rPr>
                      <m:t> </m:t>
                    </m:r>
                    <m:r>
                      <a:rPr lang="cs-CZ" b="1" i="1" smtClean="0">
                        <a:latin typeface="Cambria Math" panose="02040503050406030204" pitchFamily="18" charset="0"/>
                      </a:rPr>
                      <m:t>𝒂𝒃𝒔</m:t>
                    </m:r>
                    <m:r>
                      <a:rPr lang="cs-CZ" b="1" i="1" smtClean="0">
                        <a:latin typeface="Cambria Math" panose="02040503050406030204" pitchFamily="18" charset="0"/>
                      </a:rPr>
                      <m:t>(</m:t>
                    </m:r>
                    <m:r>
                      <a:rPr lang="cs-CZ" b="1" i="1" smtClean="0">
                        <a:latin typeface="Cambria Math" panose="02040503050406030204" pitchFamily="18" charset="0"/>
                      </a:rPr>
                      <m:t>𝒔𝒊𝒏</m:t>
                    </m:r>
                    <m:d>
                      <m:dPr>
                        <m:ctrlPr>
                          <a:rPr lang="cs-CZ" b="1" i="1" smtClean="0">
                            <a:latin typeface="Cambria Math" panose="02040503050406030204" pitchFamily="18" charset="0"/>
                          </a:rPr>
                        </m:ctrlPr>
                      </m:dPr>
                      <m:e>
                        <m:r>
                          <a:rPr lang="cs-CZ" b="1" i="1" smtClean="0">
                            <a:latin typeface="Cambria Math" panose="02040503050406030204" pitchFamily="18" charset="0"/>
                          </a:rPr>
                          <m:t>𝒚</m:t>
                        </m:r>
                      </m:e>
                    </m:d>
                    <m:r>
                      <a:rPr lang="cs-CZ" b="1" i="1" smtClean="0">
                        <a:latin typeface="Cambria Math" panose="02040503050406030204" pitchFamily="18" charset="0"/>
                      </a:rPr>
                      <m:t>)</m:t>
                    </m:r>
                  </m:oMath>
                </a14:m>
                <a:r>
                  <a:rPr lang="en-GB" dirty="0"/>
                  <a:t>; y is in the interval </a:t>
                </a:r>
                <a14:m>
                  <m:oMath xmlns:m="http://schemas.openxmlformats.org/officeDocument/2006/math">
                    <m:r>
                      <a:rPr lang="cs-CZ" b="0" i="1" smtClean="0">
                        <a:latin typeface="Cambria Math" panose="02040503050406030204" pitchFamily="18" charset="0"/>
                      </a:rPr>
                      <m:t>(−</m:t>
                    </m:r>
                    <m:r>
                      <a:rPr lang="el-GR" i="1" smtClean="0">
                        <a:latin typeface="Cambria Math" panose="02040503050406030204" pitchFamily="18" charset="0"/>
                      </a:rPr>
                      <m:t>𝜋</m:t>
                    </m:r>
                    <m:r>
                      <a:rPr lang="cs-CZ" b="0" i="1" smtClean="0">
                        <a:latin typeface="Cambria Math" panose="02040503050406030204" pitchFamily="18" charset="0"/>
                      </a:rPr>
                      <m:t>;</m:t>
                    </m:r>
                    <m:r>
                      <a:rPr lang="el-GR" i="1">
                        <a:latin typeface="Cambria Math" panose="02040503050406030204" pitchFamily="18" charset="0"/>
                      </a:rPr>
                      <m:t>𝜋</m:t>
                    </m:r>
                    <m:r>
                      <a:rPr lang="cs-CZ" b="0" i="1" smtClean="0">
                        <a:latin typeface="Cambria Math" panose="02040503050406030204" pitchFamily="18" charset="0"/>
                      </a:rPr>
                      <m:t>)</m:t>
                    </m:r>
                  </m:oMath>
                </a14:m>
                <a:endParaRPr lang="en-GB"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693812" y="1701800"/>
                <a:ext cx="11017224" cy="4967560"/>
              </a:xfrm>
              <a:blipFill>
                <a:blip r:embed="rId2"/>
                <a:stretch>
                  <a:fillRect l="-609" t="-982"/>
                </a:stretch>
              </a:blipFill>
            </p:spPr>
            <p:txBody>
              <a:bodyPr/>
              <a:lstStyle/>
              <a:p>
                <a:r>
                  <a:rPr lang="en-GB">
                    <a:noFill/>
                  </a:rPr>
                  <a:t> </a:t>
                </a:r>
              </a:p>
            </p:txBody>
          </p:sp>
        </mc:Fallback>
      </mc:AlternateContent>
    </p:spTree>
    <p:extLst>
      <p:ext uri="{BB962C8B-B14F-4D97-AF65-F5344CB8AC3E}">
        <p14:creationId xmlns:p14="http://schemas.microsoft.com/office/powerpoint/2010/main" val="120903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3144685" y="555477"/>
            <a:ext cx="5899453" cy="5747045"/>
          </a:xfrm>
          <a:prstGeom prst="rect">
            <a:avLst/>
          </a:prstGeom>
        </p:spPr>
      </p:pic>
    </p:spTree>
    <p:extLst>
      <p:ext uri="{BB962C8B-B14F-4D97-AF65-F5344CB8AC3E}">
        <p14:creationId xmlns:p14="http://schemas.microsoft.com/office/powerpoint/2010/main" val="12519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6912" y="882352"/>
            <a:ext cx="5715000" cy="5715000"/>
          </a:xfrm>
          <a:prstGeom prst="rect">
            <a:avLst/>
          </a:prstGeom>
        </p:spPr>
      </p:pic>
      <p:sp>
        <p:nvSpPr>
          <p:cNvPr id="2" name="TextovéPole 1"/>
          <p:cNvSpPr txBox="1"/>
          <p:nvPr/>
        </p:nvSpPr>
        <p:spPr>
          <a:xfrm>
            <a:off x="2724739" y="231031"/>
            <a:ext cx="6739345" cy="461665"/>
          </a:xfrm>
          <a:prstGeom prst="rect">
            <a:avLst/>
          </a:prstGeom>
          <a:noFill/>
        </p:spPr>
        <p:txBody>
          <a:bodyPr wrap="none" rtlCol="0">
            <a:spAutoFit/>
          </a:bodyPr>
          <a:lstStyle/>
          <a:p>
            <a:r>
              <a:rPr lang="cs-CZ" b="1" dirty="0"/>
              <a:t>H</a:t>
            </a:r>
            <a:r>
              <a:rPr lang="en-GB" b="1" dirty="0"/>
              <a:t>ow to fight disinformation and conspiracy?</a:t>
            </a:r>
          </a:p>
        </p:txBody>
      </p:sp>
    </p:spTree>
    <p:extLst>
      <p:ext uri="{BB962C8B-B14F-4D97-AF65-F5344CB8AC3E}">
        <p14:creationId xmlns:p14="http://schemas.microsoft.com/office/powerpoint/2010/main" val="352498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6912" y="882352"/>
            <a:ext cx="5715000" cy="5715000"/>
          </a:xfrm>
          <a:prstGeom prst="rect">
            <a:avLst/>
          </a:prstGeom>
        </p:spPr>
      </p:pic>
      <p:sp>
        <p:nvSpPr>
          <p:cNvPr id="3" name="TextovéPole 2"/>
          <p:cNvSpPr txBox="1"/>
          <p:nvPr/>
        </p:nvSpPr>
        <p:spPr>
          <a:xfrm>
            <a:off x="2724739" y="231031"/>
            <a:ext cx="6739345" cy="461665"/>
          </a:xfrm>
          <a:prstGeom prst="rect">
            <a:avLst/>
          </a:prstGeom>
          <a:noFill/>
        </p:spPr>
        <p:txBody>
          <a:bodyPr wrap="none" rtlCol="0">
            <a:spAutoFit/>
          </a:bodyPr>
          <a:lstStyle/>
          <a:p>
            <a:r>
              <a:rPr lang="cs-CZ" b="1" dirty="0"/>
              <a:t>H</a:t>
            </a:r>
            <a:r>
              <a:rPr lang="en-GB" b="1" dirty="0"/>
              <a:t>ow to fight disinformation and conspiracy?</a:t>
            </a:r>
          </a:p>
        </p:txBody>
      </p:sp>
    </p:spTree>
    <p:extLst>
      <p:ext uri="{BB962C8B-B14F-4D97-AF65-F5344CB8AC3E}">
        <p14:creationId xmlns:p14="http://schemas.microsoft.com/office/powerpoint/2010/main" val="425004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6912" y="882352"/>
            <a:ext cx="5715000" cy="5715000"/>
          </a:xfrm>
          <a:prstGeom prst="rect">
            <a:avLst/>
          </a:prstGeom>
        </p:spPr>
      </p:pic>
      <p:sp>
        <p:nvSpPr>
          <p:cNvPr id="3" name="TextovéPole 2"/>
          <p:cNvSpPr txBox="1"/>
          <p:nvPr/>
        </p:nvSpPr>
        <p:spPr>
          <a:xfrm>
            <a:off x="2724739" y="231031"/>
            <a:ext cx="6739345" cy="461665"/>
          </a:xfrm>
          <a:prstGeom prst="rect">
            <a:avLst/>
          </a:prstGeom>
          <a:noFill/>
        </p:spPr>
        <p:txBody>
          <a:bodyPr wrap="none" rtlCol="0">
            <a:spAutoFit/>
          </a:bodyPr>
          <a:lstStyle/>
          <a:p>
            <a:r>
              <a:rPr lang="cs-CZ" b="1" dirty="0"/>
              <a:t>H</a:t>
            </a:r>
            <a:r>
              <a:rPr lang="en-GB" b="1" dirty="0"/>
              <a:t>ow to fight disinformation and conspiracy?</a:t>
            </a:r>
          </a:p>
        </p:txBody>
      </p:sp>
    </p:spTree>
    <p:extLst>
      <p:ext uri="{BB962C8B-B14F-4D97-AF65-F5344CB8AC3E}">
        <p14:creationId xmlns:p14="http://schemas.microsoft.com/office/powerpoint/2010/main" val="91786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6912" y="882352"/>
            <a:ext cx="5715000" cy="5715000"/>
          </a:xfrm>
          <a:prstGeom prst="rect">
            <a:avLst/>
          </a:prstGeom>
        </p:spPr>
      </p:pic>
      <p:sp>
        <p:nvSpPr>
          <p:cNvPr id="3" name="TextovéPole 2"/>
          <p:cNvSpPr txBox="1"/>
          <p:nvPr/>
        </p:nvSpPr>
        <p:spPr>
          <a:xfrm>
            <a:off x="2724739" y="231031"/>
            <a:ext cx="6739345" cy="461665"/>
          </a:xfrm>
          <a:prstGeom prst="rect">
            <a:avLst/>
          </a:prstGeom>
          <a:noFill/>
        </p:spPr>
        <p:txBody>
          <a:bodyPr wrap="none" rtlCol="0">
            <a:spAutoFit/>
          </a:bodyPr>
          <a:lstStyle/>
          <a:p>
            <a:r>
              <a:rPr lang="cs-CZ" b="1" dirty="0"/>
              <a:t>H</a:t>
            </a:r>
            <a:r>
              <a:rPr lang="en-GB" b="1" dirty="0"/>
              <a:t>ow to fight disinformation and conspiracy?</a:t>
            </a:r>
          </a:p>
        </p:txBody>
      </p:sp>
    </p:spTree>
    <p:extLst>
      <p:ext uri="{BB962C8B-B14F-4D97-AF65-F5344CB8AC3E}">
        <p14:creationId xmlns:p14="http://schemas.microsoft.com/office/powerpoint/2010/main" val="121949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History</a:t>
            </a:r>
            <a:r>
              <a:rPr lang="cs-CZ" dirty="0"/>
              <a:t> </a:t>
            </a:r>
            <a:r>
              <a:rPr lang="cs-CZ" dirty="0" err="1"/>
              <a:t>of</a:t>
            </a:r>
            <a:r>
              <a:rPr lang="cs-CZ" dirty="0"/>
              <a:t> </a:t>
            </a:r>
            <a:r>
              <a:rPr lang="cs-CZ" dirty="0" err="1"/>
              <a:t>regression</a:t>
            </a:r>
            <a:endParaRPr lang="en-GB" dirty="0"/>
          </a:p>
        </p:txBody>
      </p:sp>
      <p:sp>
        <p:nvSpPr>
          <p:cNvPr id="3" name="Zástupný symbol pro obsah 2"/>
          <p:cNvSpPr>
            <a:spLocks noGrp="1"/>
          </p:cNvSpPr>
          <p:nvPr>
            <p:ph idx="1"/>
          </p:nvPr>
        </p:nvSpPr>
        <p:spPr>
          <a:xfrm>
            <a:off x="621804" y="1701800"/>
            <a:ext cx="10945216" cy="4895552"/>
          </a:xfrm>
        </p:spPr>
        <p:txBody>
          <a:bodyPr>
            <a:normAutofit lnSpcReduction="10000"/>
          </a:bodyPr>
          <a:lstStyle/>
          <a:p>
            <a:r>
              <a:rPr lang="en-GB" dirty="0"/>
              <a:t>The term regression comes from the works of anthropologist and meteorologist Francis Galton, which he presented to the public between 1877 and 1885.</a:t>
            </a:r>
          </a:p>
          <a:p>
            <a:r>
              <a:rPr lang="en-GB" dirty="0"/>
              <a:t>The question of heredity and specifically the relationship between the height of fathers and their first-born sons.</a:t>
            </a:r>
          </a:p>
          <a:p>
            <a:r>
              <a:rPr lang="en-GB" dirty="0"/>
              <a:t>The "return tendency" of the next generation towards the mean was called regression by Galton (he originally called this phenomenon reversion, which he later changed to regression = a step back).</a:t>
            </a:r>
          </a:p>
          <a:p>
            <a:r>
              <a:rPr lang="en-GB" dirty="0"/>
              <a:t>Although the current concept of regression analysis has little in common with Galton's original intention, the idea of accessing empirical data has remained, and the term regression has become so accepted that it is still used today</a:t>
            </a:r>
          </a:p>
        </p:txBody>
      </p:sp>
    </p:spTree>
    <p:extLst>
      <p:ext uri="{BB962C8B-B14F-4D97-AF65-F5344CB8AC3E}">
        <p14:creationId xmlns:p14="http://schemas.microsoft.com/office/powerpoint/2010/main" val="363530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6912" y="882352"/>
            <a:ext cx="5715000" cy="5715000"/>
          </a:xfrm>
          <a:prstGeom prst="rect">
            <a:avLst/>
          </a:prstGeom>
        </p:spPr>
      </p:pic>
      <p:sp>
        <p:nvSpPr>
          <p:cNvPr id="3" name="TextovéPole 2"/>
          <p:cNvSpPr txBox="1"/>
          <p:nvPr/>
        </p:nvSpPr>
        <p:spPr>
          <a:xfrm>
            <a:off x="2724739" y="231031"/>
            <a:ext cx="6739345" cy="461665"/>
          </a:xfrm>
          <a:prstGeom prst="rect">
            <a:avLst/>
          </a:prstGeom>
          <a:noFill/>
        </p:spPr>
        <p:txBody>
          <a:bodyPr wrap="none" rtlCol="0">
            <a:spAutoFit/>
          </a:bodyPr>
          <a:lstStyle/>
          <a:p>
            <a:r>
              <a:rPr lang="cs-CZ" b="1" dirty="0"/>
              <a:t>H</a:t>
            </a:r>
            <a:r>
              <a:rPr lang="en-GB" b="1" dirty="0"/>
              <a:t>ow to fight disinformation and conspiracy?</a:t>
            </a:r>
          </a:p>
        </p:txBody>
      </p:sp>
    </p:spTree>
    <p:extLst>
      <p:ext uri="{BB962C8B-B14F-4D97-AF65-F5344CB8AC3E}">
        <p14:creationId xmlns:p14="http://schemas.microsoft.com/office/powerpoint/2010/main" val="111222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6912" y="882352"/>
            <a:ext cx="5715000" cy="5715000"/>
          </a:xfrm>
          <a:prstGeom prst="rect">
            <a:avLst/>
          </a:prstGeom>
        </p:spPr>
      </p:pic>
      <p:sp>
        <p:nvSpPr>
          <p:cNvPr id="3" name="TextovéPole 2"/>
          <p:cNvSpPr txBox="1"/>
          <p:nvPr/>
        </p:nvSpPr>
        <p:spPr>
          <a:xfrm>
            <a:off x="2724739" y="231031"/>
            <a:ext cx="6739345" cy="461665"/>
          </a:xfrm>
          <a:prstGeom prst="rect">
            <a:avLst/>
          </a:prstGeom>
          <a:noFill/>
        </p:spPr>
        <p:txBody>
          <a:bodyPr wrap="none" rtlCol="0">
            <a:spAutoFit/>
          </a:bodyPr>
          <a:lstStyle/>
          <a:p>
            <a:r>
              <a:rPr lang="cs-CZ" b="1" dirty="0"/>
              <a:t>H</a:t>
            </a:r>
            <a:r>
              <a:rPr lang="en-GB" b="1" dirty="0"/>
              <a:t>ow to fight disinformation and conspiracy?</a:t>
            </a:r>
          </a:p>
        </p:txBody>
      </p:sp>
    </p:spTree>
    <p:extLst>
      <p:ext uri="{BB962C8B-B14F-4D97-AF65-F5344CB8AC3E}">
        <p14:creationId xmlns:p14="http://schemas.microsoft.com/office/powerpoint/2010/main" val="247673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61764" y="692696"/>
            <a:ext cx="11017224" cy="6165304"/>
          </a:xfrm>
        </p:spPr>
        <p:txBody>
          <a:bodyPr>
            <a:normAutofit fontScale="92500" lnSpcReduction="10000"/>
          </a:bodyPr>
          <a:lstStyle/>
          <a:p>
            <a:pPr marL="0" indent="0">
              <a:buNone/>
            </a:pPr>
            <a:r>
              <a:rPr lang="en-GB" b="1" dirty="0"/>
              <a:t>Verifying Claims and Sources:</a:t>
            </a:r>
          </a:p>
          <a:p>
            <a:r>
              <a:rPr lang="en-GB" dirty="0"/>
              <a:t>This involves </a:t>
            </a:r>
            <a:r>
              <a:rPr lang="en-GB" dirty="0" err="1"/>
              <a:t>analyzing</a:t>
            </a:r>
            <a:r>
              <a:rPr lang="en-GB" dirty="0"/>
              <a:t> data sets that can confirm or disprove certain claims.</a:t>
            </a:r>
          </a:p>
          <a:p>
            <a:pPr marL="0" indent="0">
              <a:buNone/>
            </a:pPr>
            <a:r>
              <a:rPr lang="en-GB" b="1" dirty="0"/>
              <a:t>Recognition and detection of data manipulation:</a:t>
            </a:r>
          </a:p>
          <a:p>
            <a:r>
              <a:rPr lang="en-GB" dirty="0"/>
              <a:t>Statistics offers tools for identifying unusual or improbable patterns in data, which may signal an attempt at disinformation.</a:t>
            </a:r>
          </a:p>
          <a:p>
            <a:pPr marL="0" indent="0">
              <a:buNone/>
            </a:pPr>
            <a:r>
              <a:rPr lang="en-GB" b="1" dirty="0"/>
              <a:t>Use of predictive regression models:</a:t>
            </a:r>
          </a:p>
          <a:p>
            <a:r>
              <a:rPr lang="en-GB" dirty="0"/>
              <a:t>Statistical </a:t>
            </a:r>
            <a:r>
              <a:rPr lang="en-GB" dirty="0" err="1"/>
              <a:t>modeling</a:t>
            </a:r>
            <a:r>
              <a:rPr lang="en-GB" dirty="0"/>
              <a:t> and machine learning can help predict the spread of misinformation and identify potential new misinformation before it spreads.</a:t>
            </a:r>
          </a:p>
          <a:p>
            <a:pPr marL="0" indent="0">
              <a:buNone/>
            </a:pPr>
            <a:r>
              <a:rPr lang="en-GB" b="1" dirty="0"/>
              <a:t>Statistics Education Initiative:</a:t>
            </a:r>
          </a:p>
          <a:p>
            <a:r>
              <a:rPr lang="cs-CZ" dirty="0" err="1"/>
              <a:t>Which</a:t>
            </a:r>
            <a:r>
              <a:rPr lang="cs-CZ" dirty="0"/>
              <a:t> </a:t>
            </a:r>
            <a:r>
              <a:rPr lang="en-GB" dirty="0"/>
              <a:t>teach the public how to interpret data and statistical results. This helps people better understand how data is used to support different arguments.</a:t>
            </a:r>
          </a:p>
          <a:p>
            <a:pPr marL="0" indent="0">
              <a:buNone/>
            </a:pPr>
            <a:r>
              <a:rPr lang="en-GB" b="1" dirty="0"/>
              <a:t>Promoting data transparency and openness</a:t>
            </a:r>
            <a:endParaRPr lang="cs-CZ" b="1" dirty="0"/>
          </a:p>
          <a:p>
            <a:r>
              <a:rPr lang="en-GB" dirty="0"/>
              <a:t>so that the public can verify information and conduct independent analysis.</a:t>
            </a:r>
          </a:p>
        </p:txBody>
      </p:sp>
      <p:sp>
        <p:nvSpPr>
          <p:cNvPr id="4" name="TextovéPole 3"/>
          <p:cNvSpPr txBox="1"/>
          <p:nvPr/>
        </p:nvSpPr>
        <p:spPr>
          <a:xfrm>
            <a:off x="2724739" y="231031"/>
            <a:ext cx="6739345" cy="461665"/>
          </a:xfrm>
          <a:prstGeom prst="rect">
            <a:avLst/>
          </a:prstGeom>
          <a:noFill/>
        </p:spPr>
        <p:txBody>
          <a:bodyPr wrap="none" rtlCol="0">
            <a:spAutoFit/>
          </a:bodyPr>
          <a:lstStyle/>
          <a:p>
            <a:r>
              <a:rPr lang="cs-CZ" b="1" dirty="0">
                <a:solidFill>
                  <a:srgbClr val="FF0000"/>
                </a:solidFill>
              </a:rPr>
              <a:t>H</a:t>
            </a:r>
            <a:r>
              <a:rPr lang="en-GB" b="1" dirty="0">
                <a:solidFill>
                  <a:srgbClr val="FF0000"/>
                </a:solidFill>
              </a:rPr>
              <a:t>ow to fight disinformation and conspiracy?</a:t>
            </a:r>
          </a:p>
        </p:txBody>
      </p:sp>
      <p:sp>
        <p:nvSpPr>
          <p:cNvPr id="5" name="Obdélník 4"/>
          <p:cNvSpPr/>
          <p:nvPr/>
        </p:nvSpPr>
        <p:spPr>
          <a:xfrm>
            <a:off x="10917597" y="44624"/>
            <a:ext cx="1415772" cy="6685785"/>
          </a:xfrm>
          <a:prstGeom prst="rect">
            <a:avLst/>
          </a:prstGeom>
          <a:noFill/>
        </p:spPr>
        <p:txBody>
          <a:bodyPr vert="vert" wrap="square" lIns="91440" tIns="45720" rIns="91440" bIns="45720">
            <a:spAutoFit/>
          </a:bodyPr>
          <a:lstStyle/>
          <a:p>
            <a:pPr algn="ctr"/>
            <a:r>
              <a:rPr lang="en-GB" sz="40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And that's why you</a:t>
            </a:r>
            <a:r>
              <a:rPr lang="cs-CZ" sz="40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 </a:t>
            </a:r>
            <a:r>
              <a:rPr lang="en-GB" sz="40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need to</a:t>
            </a:r>
            <a:r>
              <a:rPr lang="cs-CZ" sz="40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 </a:t>
            </a:r>
            <a:r>
              <a:rPr lang="en-GB" sz="40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understand</a:t>
            </a:r>
            <a:r>
              <a:rPr lang="cs-CZ" sz="40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 </a:t>
            </a:r>
            <a:r>
              <a:rPr lang="en-GB" sz="40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statistics!</a:t>
            </a:r>
            <a:endParaRPr lang="cs-CZ" sz="40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84062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90AAE6F-6AC5-4889-A457-475284B5BDF6}"/>
              </a:ext>
            </a:extLst>
          </p:cNvPr>
          <p:cNvSpPr>
            <a:spLocks noGrp="1"/>
          </p:cNvSpPr>
          <p:nvPr>
            <p:ph idx="1"/>
          </p:nvPr>
        </p:nvSpPr>
        <p:spPr>
          <a:xfrm>
            <a:off x="117748" y="188640"/>
            <a:ext cx="11881320" cy="6264696"/>
          </a:xfrm>
        </p:spPr>
        <p:txBody>
          <a:bodyPr>
            <a:noAutofit/>
          </a:bodyPr>
          <a:lstStyle/>
          <a:p>
            <a:pPr marL="0" indent="0">
              <a:lnSpc>
                <a:spcPct val="100000"/>
              </a:lnSpc>
              <a:spcBef>
                <a:spcPts val="0"/>
              </a:spcBef>
              <a:buNone/>
            </a:pPr>
            <a:r>
              <a:rPr lang="cs-CZ" sz="1500" b="1" dirty="0">
                <a:solidFill>
                  <a:srgbClr val="FF0000"/>
                </a:solidFill>
              </a:rPr>
              <a:t>1. Dezinformace o vakcínách:</a:t>
            </a:r>
          </a:p>
          <a:p>
            <a:pPr marL="0" indent="0">
              <a:lnSpc>
                <a:spcPct val="100000"/>
              </a:lnSpc>
              <a:spcBef>
                <a:spcPts val="0"/>
              </a:spcBef>
              <a:buNone/>
            </a:pPr>
            <a:r>
              <a:rPr lang="cs-CZ" sz="1500" dirty="0">
                <a:solidFill>
                  <a:srgbClr val="FF0000"/>
                </a:solidFill>
              </a:rPr>
              <a:t>Tvrzení: "Úmrtnost na očkování je mnohem vyšší než na samotný COVID-19."</a:t>
            </a:r>
          </a:p>
          <a:p>
            <a:pPr marL="0" indent="0">
              <a:lnSpc>
                <a:spcPct val="100000"/>
              </a:lnSpc>
              <a:spcBef>
                <a:spcPts val="0"/>
              </a:spcBef>
              <a:buNone/>
            </a:pPr>
            <a:r>
              <a:rPr lang="cs-CZ" sz="1500" dirty="0">
                <a:solidFill>
                  <a:srgbClr val="FF0000"/>
                </a:solidFill>
              </a:rPr>
              <a:t>• Statistická metoda: Porovnání incidence nežádoucích účinků po očkování s incidencí a mortalitou COVID-19.</a:t>
            </a:r>
          </a:p>
          <a:p>
            <a:pPr marL="0" indent="0">
              <a:lnSpc>
                <a:spcPct val="100000"/>
              </a:lnSpc>
              <a:spcBef>
                <a:spcPts val="0"/>
              </a:spcBef>
              <a:buNone/>
            </a:pPr>
            <a:r>
              <a:rPr lang="cs-CZ" sz="1500" dirty="0">
                <a:solidFill>
                  <a:srgbClr val="FF0000"/>
                </a:solidFill>
              </a:rPr>
              <a:t>• Analýza: Použití metod k výpočtu relativního rizika, odhadování intervalů spolehlivosti a kontrola zkreslení (např. nereprezentativní výběr dat).</a:t>
            </a:r>
          </a:p>
          <a:p>
            <a:pPr marL="0" indent="0">
              <a:lnSpc>
                <a:spcPct val="100000"/>
              </a:lnSpc>
              <a:spcBef>
                <a:spcPts val="0"/>
              </a:spcBef>
              <a:buNone/>
            </a:pPr>
            <a:br>
              <a:rPr lang="cs-CZ" sz="1500" b="1" dirty="0">
                <a:solidFill>
                  <a:srgbClr val="FF0000"/>
                </a:solidFill>
              </a:rPr>
            </a:br>
            <a:r>
              <a:rPr lang="cs-CZ" sz="1500" b="1" dirty="0">
                <a:solidFill>
                  <a:srgbClr val="FF0000"/>
                </a:solidFill>
              </a:rPr>
              <a:t>2. Dezinformace o imigraci:</a:t>
            </a:r>
          </a:p>
          <a:p>
            <a:pPr marL="0" indent="0">
              <a:lnSpc>
                <a:spcPct val="100000"/>
              </a:lnSpc>
              <a:spcBef>
                <a:spcPts val="0"/>
              </a:spcBef>
              <a:buNone/>
            </a:pPr>
            <a:r>
              <a:rPr lang="cs-CZ" sz="1500" dirty="0">
                <a:solidFill>
                  <a:srgbClr val="FF0000"/>
                </a:solidFill>
              </a:rPr>
              <a:t>Tvrzení: "Imigranti způsobují rapidní nárůst kriminality v ČR."</a:t>
            </a:r>
          </a:p>
          <a:p>
            <a:pPr marL="0" indent="0">
              <a:lnSpc>
                <a:spcPct val="100000"/>
              </a:lnSpc>
              <a:spcBef>
                <a:spcPts val="0"/>
              </a:spcBef>
              <a:buNone/>
            </a:pPr>
            <a:r>
              <a:rPr lang="cs-CZ" sz="1500" dirty="0">
                <a:solidFill>
                  <a:srgbClr val="FF0000"/>
                </a:solidFill>
              </a:rPr>
              <a:t>• Statistická metoda: Analýza dat z kriminálních statistik, porovnání kriminality mezi migranty a místní populací po zohlednění klíčových faktorů (věk, příjem, vzdělání).</a:t>
            </a:r>
          </a:p>
          <a:p>
            <a:pPr marL="0" indent="0">
              <a:lnSpc>
                <a:spcPct val="100000"/>
              </a:lnSpc>
              <a:spcBef>
                <a:spcPts val="0"/>
              </a:spcBef>
              <a:buNone/>
            </a:pPr>
            <a:r>
              <a:rPr lang="cs-CZ" sz="1500" dirty="0">
                <a:solidFill>
                  <a:srgbClr val="FF0000"/>
                </a:solidFill>
              </a:rPr>
              <a:t>• Analýza: Použití regresní analýzy ke kontrole vlivu různých faktorů a testování statistické významnosti.</a:t>
            </a:r>
          </a:p>
          <a:p>
            <a:pPr marL="0" indent="0">
              <a:lnSpc>
                <a:spcPct val="100000"/>
              </a:lnSpc>
              <a:spcBef>
                <a:spcPts val="0"/>
              </a:spcBef>
              <a:buNone/>
            </a:pPr>
            <a:endParaRPr lang="cs-CZ" sz="1500" b="1" dirty="0">
              <a:solidFill>
                <a:srgbClr val="FF0000"/>
              </a:solidFill>
            </a:endParaRPr>
          </a:p>
          <a:p>
            <a:pPr marL="0" indent="0">
              <a:lnSpc>
                <a:spcPct val="100000"/>
              </a:lnSpc>
              <a:spcBef>
                <a:spcPts val="0"/>
              </a:spcBef>
              <a:buNone/>
            </a:pPr>
            <a:r>
              <a:rPr lang="cs-CZ" sz="1500" b="1" dirty="0">
                <a:solidFill>
                  <a:srgbClr val="FF0000"/>
                </a:solidFill>
              </a:rPr>
              <a:t>3. Dezinformace o změně klimatu:</a:t>
            </a:r>
          </a:p>
          <a:p>
            <a:pPr marL="0" indent="0">
              <a:lnSpc>
                <a:spcPct val="100000"/>
              </a:lnSpc>
              <a:spcBef>
                <a:spcPts val="0"/>
              </a:spcBef>
              <a:buNone/>
            </a:pPr>
            <a:r>
              <a:rPr lang="cs-CZ" sz="1500" dirty="0">
                <a:solidFill>
                  <a:srgbClr val="FF0000"/>
                </a:solidFill>
              </a:rPr>
              <a:t>Tvrzení: "Globální oteplování je jen přirozený cyklus a není způsobeno lidskou činností."</a:t>
            </a:r>
          </a:p>
          <a:p>
            <a:pPr marL="0" indent="0">
              <a:lnSpc>
                <a:spcPct val="100000"/>
              </a:lnSpc>
              <a:spcBef>
                <a:spcPts val="0"/>
              </a:spcBef>
              <a:buNone/>
            </a:pPr>
            <a:r>
              <a:rPr lang="cs-CZ" sz="1500" dirty="0">
                <a:solidFill>
                  <a:srgbClr val="FF0000"/>
                </a:solidFill>
              </a:rPr>
              <a:t>• Statistická metoda: Analýza dlouhodobých teplotních trendů a jejich korelace s emisemi skleníkových plynů.</a:t>
            </a:r>
          </a:p>
          <a:p>
            <a:pPr marL="0" indent="0">
              <a:lnSpc>
                <a:spcPct val="100000"/>
              </a:lnSpc>
              <a:spcBef>
                <a:spcPts val="0"/>
              </a:spcBef>
              <a:buNone/>
            </a:pPr>
            <a:r>
              <a:rPr lang="cs-CZ" sz="1500" dirty="0">
                <a:solidFill>
                  <a:srgbClr val="FF0000"/>
                </a:solidFill>
              </a:rPr>
              <a:t>• Analýza: Použití modelování časových řad a kauzálních analýz k potvrzení vztahu mezi emisemi a teplotou.</a:t>
            </a:r>
          </a:p>
          <a:p>
            <a:pPr marL="0" indent="0">
              <a:lnSpc>
                <a:spcPct val="100000"/>
              </a:lnSpc>
              <a:spcBef>
                <a:spcPts val="0"/>
              </a:spcBef>
              <a:buNone/>
            </a:pPr>
            <a:endParaRPr lang="cs-CZ" sz="1500" b="1" dirty="0">
              <a:solidFill>
                <a:srgbClr val="FF0000"/>
              </a:solidFill>
            </a:endParaRPr>
          </a:p>
          <a:p>
            <a:pPr marL="0" indent="0">
              <a:lnSpc>
                <a:spcPct val="100000"/>
              </a:lnSpc>
              <a:spcBef>
                <a:spcPts val="0"/>
              </a:spcBef>
              <a:buNone/>
            </a:pPr>
            <a:r>
              <a:rPr lang="cs-CZ" sz="1500" b="1" dirty="0">
                <a:solidFill>
                  <a:srgbClr val="FF0000"/>
                </a:solidFill>
              </a:rPr>
              <a:t>4. Dezinformace o volebních podvodech:</a:t>
            </a:r>
          </a:p>
          <a:p>
            <a:pPr marL="0" indent="0">
              <a:lnSpc>
                <a:spcPct val="100000"/>
              </a:lnSpc>
              <a:spcBef>
                <a:spcPts val="0"/>
              </a:spcBef>
              <a:buNone/>
            </a:pPr>
            <a:r>
              <a:rPr lang="cs-CZ" sz="1500" dirty="0">
                <a:solidFill>
                  <a:srgbClr val="FF0000"/>
                </a:solidFill>
              </a:rPr>
              <a:t>Tvrzení: "Ve volbách byly miliony hlasů zmanipulovány."</a:t>
            </a:r>
          </a:p>
          <a:p>
            <a:pPr marL="0" indent="0">
              <a:lnSpc>
                <a:spcPct val="100000"/>
              </a:lnSpc>
              <a:spcBef>
                <a:spcPts val="0"/>
              </a:spcBef>
              <a:buNone/>
            </a:pPr>
            <a:r>
              <a:rPr lang="cs-CZ" sz="1500" dirty="0">
                <a:solidFill>
                  <a:srgbClr val="FF0000"/>
                </a:solidFill>
              </a:rPr>
              <a:t>• Statistická metoda: Ověření volebních výsledků pomocí forenzní analýzy (analýza anomálií v distribuci hlasů).</a:t>
            </a:r>
          </a:p>
          <a:p>
            <a:pPr marL="0" indent="0">
              <a:lnSpc>
                <a:spcPct val="100000"/>
              </a:lnSpc>
              <a:spcBef>
                <a:spcPts val="0"/>
              </a:spcBef>
              <a:buNone/>
            </a:pPr>
            <a:r>
              <a:rPr lang="cs-CZ" sz="1500" dirty="0">
                <a:solidFill>
                  <a:srgbClr val="FF0000"/>
                </a:solidFill>
              </a:rPr>
              <a:t>• Analýza: Testování pravděpodobnosti vzorů, které by naznačovaly manipulaci, oproti přirozeně očekávaným trendům.</a:t>
            </a:r>
          </a:p>
          <a:p>
            <a:pPr marL="0" indent="0">
              <a:lnSpc>
                <a:spcPct val="100000"/>
              </a:lnSpc>
              <a:spcBef>
                <a:spcPts val="0"/>
              </a:spcBef>
              <a:buNone/>
            </a:pPr>
            <a:endParaRPr lang="cs-CZ" sz="1500" b="1" dirty="0">
              <a:solidFill>
                <a:srgbClr val="FF0000"/>
              </a:solidFill>
            </a:endParaRPr>
          </a:p>
          <a:p>
            <a:pPr marL="0" indent="0">
              <a:lnSpc>
                <a:spcPct val="100000"/>
              </a:lnSpc>
              <a:spcBef>
                <a:spcPts val="0"/>
              </a:spcBef>
              <a:buNone/>
            </a:pPr>
            <a:r>
              <a:rPr lang="cs-CZ" sz="1500" b="1" dirty="0">
                <a:solidFill>
                  <a:srgbClr val="FF0000"/>
                </a:solidFill>
              </a:rPr>
              <a:t>5. Dezinformace o ekonomice:</a:t>
            </a:r>
          </a:p>
          <a:p>
            <a:pPr marL="0" indent="0">
              <a:lnSpc>
                <a:spcPct val="100000"/>
              </a:lnSpc>
              <a:spcBef>
                <a:spcPts val="0"/>
              </a:spcBef>
              <a:buNone/>
            </a:pPr>
            <a:r>
              <a:rPr lang="cs-CZ" sz="1500" dirty="0">
                <a:solidFill>
                  <a:srgbClr val="FF0000"/>
                </a:solidFill>
              </a:rPr>
              <a:t>Tvrzení: "Inflace je způsobena pouze vládními výdaji."</a:t>
            </a:r>
          </a:p>
          <a:p>
            <a:pPr marL="0" indent="0">
              <a:lnSpc>
                <a:spcPct val="100000"/>
              </a:lnSpc>
              <a:spcBef>
                <a:spcPts val="0"/>
              </a:spcBef>
              <a:buNone/>
            </a:pPr>
            <a:r>
              <a:rPr lang="cs-CZ" sz="1500" dirty="0">
                <a:solidFill>
                  <a:srgbClr val="FF0000"/>
                </a:solidFill>
              </a:rPr>
              <a:t>• Statistická metoda: Analýza vlivu jednotlivých faktorů na inflaci pomocí vícerozměrné regresní analýzy (vládní výdaje, ceny energií, globální ekonomické faktory).</a:t>
            </a:r>
          </a:p>
          <a:p>
            <a:pPr marL="0" indent="0">
              <a:lnSpc>
                <a:spcPct val="100000"/>
              </a:lnSpc>
              <a:spcBef>
                <a:spcPts val="0"/>
              </a:spcBef>
              <a:buNone/>
            </a:pPr>
            <a:r>
              <a:rPr lang="cs-CZ" sz="1500" dirty="0">
                <a:solidFill>
                  <a:srgbClr val="FF0000"/>
                </a:solidFill>
              </a:rPr>
              <a:t>• Analýza: Vyvrácení zjednodušení a propojení vícero zdrojů dat.</a:t>
            </a:r>
          </a:p>
        </p:txBody>
      </p:sp>
    </p:spTree>
    <p:extLst>
      <p:ext uri="{BB962C8B-B14F-4D97-AF65-F5344CB8AC3E}">
        <p14:creationId xmlns:p14="http://schemas.microsoft.com/office/powerpoint/2010/main" val="90449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Correlation</a:t>
            </a:r>
            <a:endParaRPr lang="en-GB" dirty="0"/>
          </a:p>
        </p:txBody>
      </p:sp>
      <p:sp>
        <p:nvSpPr>
          <p:cNvPr id="3" name="Zástupný symbol pro obsah 2"/>
          <p:cNvSpPr>
            <a:spLocks noGrp="1"/>
          </p:cNvSpPr>
          <p:nvPr>
            <p:ph idx="1"/>
          </p:nvPr>
        </p:nvSpPr>
        <p:spPr/>
        <p:txBody>
          <a:bodyPr/>
          <a:lstStyle/>
          <a:p>
            <a:r>
              <a:rPr lang="en-GB" dirty="0"/>
              <a:t>Correlation - the mutual relationship between two variables.</a:t>
            </a:r>
          </a:p>
          <a:p>
            <a:r>
              <a:rPr lang="en-GB" dirty="0"/>
              <a:t>If there is a correlation between two variables, it is likely that they depend on each other, but this does not mean that one of them must be </a:t>
            </a:r>
            <a:r>
              <a:rPr lang="en-GB" dirty="0">
                <a:solidFill>
                  <a:srgbClr val="FF0000"/>
                </a:solidFill>
              </a:rPr>
              <a:t>the cause</a:t>
            </a:r>
            <a:r>
              <a:rPr lang="en-GB" dirty="0"/>
              <a:t> and the other </a:t>
            </a:r>
            <a:r>
              <a:rPr lang="en-GB" dirty="0">
                <a:solidFill>
                  <a:srgbClr val="FF0000"/>
                </a:solidFill>
              </a:rPr>
              <a:t>the effect</a:t>
            </a:r>
            <a:r>
              <a:rPr lang="en-GB" dirty="0"/>
              <a:t>. </a:t>
            </a:r>
            <a:r>
              <a:rPr lang="en-GB" b="1" dirty="0">
                <a:solidFill>
                  <a:srgbClr val="FF0000"/>
                </a:solidFill>
              </a:rPr>
              <a:t>The correlation alone does not allow to decide.</a:t>
            </a:r>
          </a:p>
        </p:txBody>
      </p:sp>
    </p:spTree>
    <p:extLst>
      <p:ext uri="{BB962C8B-B14F-4D97-AF65-F5344CB8AC3E}">
        <p14:creationId xmlns:p14="http://schemas.microsoft.com/office/powerpoint/2010/main" val="353731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Procedure</a:t>
            </a:r>
            <a:endParaRPr lang="en-GB" dirty="0"/>
          </a:p>
        </p:txBody>
      </p:sp>
      <p:sp>
        <p:nvSpPr>
          <p:cNvPr id="3" name="Zástupný symbol pro obsah 2"/>
          <p:cNvSpPr>
            <a:spLocks noGrp="1"/>
          </p:cNvSpPr>
          <p:nvPr>
            <p:ph idx="1"/>
          </p:nvPr>
        </p:nvSpPr>
        <p:spPr/>
        <p:txBody>
          <a:bodyPr>
            <a:normAutofit/>
          </a:bodyPr>
          <a:lstStyle/>
          <a:p>
            <a:r>
              <a:rPr lang="en-GB" dirty="0"/>
              <a:t>Model design, where we choose the appropriate </a:t>
            </a:r>
            <a:r>
              <a:rPr lang="en-GB" b="1" dirty="0">
                <a:solidFill>
                  <a:srgbClr val="FF0000"/>
                </a:solidFill>
              </a:rPr>
              <a:t>shape of the regression function</a:t>
            </a:r>
            <a:r>
              <a:rPr lang="en-GB" dirty="0"/>
              <a:t>. If the theoretical model is not known, we </a:t>
            </a:r>
            <a:r>
              <a:rPr lang="en-GB" dirty="0" err="1"/>
              <a:t>analyze</a:t>
            </a:r>
            <a:r>
              <a:rPr lang="en-GB" dirty="0"/>
              <a:t> the point diagram and the graph of conditional averages.</a:t>
            </a:r>
          </a:p>
          <a:p>
            <a:r>
              <a:rPr lang="en-GB" b="1" dirty="0"/>
              <a:t>Estimation </a:t>
            </a:r>
            <a:r>
              <a:rPr lang="en-GB" dirty="0"/>
              <a:t>of regression parameters and tests of their significance.</a:t>
            </a:r>
          </a:p>
          <a:p>
            <a:r>
              <a:rPr lang="en-GB" b="1" dirty="0"/>
              <a:t>Regression diagnostics</a:t>
            </a:r>
            <a:r>
              <a:rPr lang="en-GB" dirty="0"/>
              <a:t>, when we perform residual analysis and identification of influential points.</a:t>
            </a:r>
          </a:p>
          <a:p>
            <a:r>
              <a:rPr lang="en-GB" dirty="0"/>
              <a:t>Assessment of </a:t>
            </a:r>
            <a:r>
              <a:rPr lang="en-GB" b="1" dirty="0"/>
              <a:t>model quality</a:t>
            </a:r>
            <a:r>
              <a:rPr lang="en-GB" dirty="0"/>
              <a:t>. The result is either the acceptance of the proposed model or the design of another model.</a:t>
            </a:r>
          </a:p>
        </p:txBody>
      </p:sp>
    </p:spTree>
    <p:extLst>
      <p:ext uri="{BB962C8B-B14F-4D97-AF65-F5344CB8AC3E}">
        <p14:creationId xmlns:p14="http://schemas.microsoft.com/office/powerpoint/2010/main" val="360677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R</a:t>
            </a:r>
            <a:r>
              <a:rPr lang="en-GB" dirty="0">
                <a:solidFill>
                  <a:srgbClr val="FF0000"/>
                </a:solidFill>
              </a:rPr>
              <a:t>egression procedure</a:t>
            </a:r>
          </a:p>
        </p:txBody>
      </p:sp>
      <p:sp>
        <p:nvSpPr>
          <p:cNvPr id="3" name="Zástupný symbol pro obsah 2"/>
          <p:cNvSpPr>
            <a:spLocks noGrp="1"/>
          </p:cNvSpPr>
          <p:nvPr>
            <p:ph idx="1"/>
          </p:nvPr>
        </p:nvSpPr>
        <p:spPr/>
        <p:txBody>
          <a:bodyPr/>
          <a:lstStyle/>
          <a:p>
            <a:r>
              <a:rPr lang="en-GB" dirty="0">
                <a:solidFill>
                  <a:srgbClr val="FF0000"/>
                </a:solidFill>
              </a:rPr>
              <a:t>Working with regression models is actually much more difficult. </a:t>
            </a:r>
            <a:endParaRPr lang="cs-CZ" dirty="0">
              <a:solidFill>
                <a:srgbClr val="FF0000"/>
              </a:solidFill>
            </a:endParaRPr>
          </a:p>
          <a:p>
            <a:r>
              <a:rPr lang="en-GB" dirty="0">
                <a:solidFill>
                  <a:srgbClr val="FF0000"/>
                </a:solidFill>
              </a:rPr>
              <a:t>It is necessary to test many assumptions (normality, homogeneity of variances, </a:t>
            </a:r>
            <a:r>
              <a:rPr lang="en-GB" dirty="0" err="1">
                <a:solidFill>
                  <a:srgbClr val="FF0000"/>
                </a:solidFill>
              </a:rPr>
              <a:t>multicollinearity</a:t>
            </a:r>
            <a:r>
              <a:rPr lang="en-GB" dirty="0">
                <a:solidFill>
                  <a:srgbClr val="FF0000"/>
                </a:solidFill>
              </a:rPr>
              <a:t>), choose an appropriate method (method of least squares, maximum likelihood), test residuals, </a:t>
            </a:r>
            <a:r>
              <a:rPr lang="en-GB" dirty="0" err="1">
                <a:solidFill>
                  <a:srgbClr val="FF0000"/>
                </a:solidFill>
              </a:rPr>
              <a:t>analyze</a:t>
            </a:r>
            <a:r>
              <a:rPr lang="en-GB" dirty="0">
                <a:solidFill>
                  <a:srgbClr val="FF0000"/>
                </a:solidFill>
              </a:rPr>
              <a:t> the quality of the model (residual variance, index of determination, </a:t>
            </a:r>
            <a:r>
              <a:rPr lang="en-GB" dirty="0" err="1">
                <a:solidFill>
                  <a:srgbClr val="FF0000"/>
                </a:solidFill>
              </a:rPr>
              <a:t>Akaike</a:t>
            </a:r>
            <a:r>
              <a:rPr lang="en-GB" dirty="0">
                <a:solidFill>
                  <a:srgbClr val="FF0000"/>
                </a:solidFill>
              </a:rPr>
              <a:t> information criterion, ROC curve, Gain graph), etc. .</a:t>
            </a:r>
          </a:p>
          <a:p>
            <a:r>
              <a:rPr lang="en-GB" dirty="0">
                <a:solidFill>
                  <a:srgbClr val="FF0000"/>
                </a:solidFill>
              </a:rPr>
              <a:t>The following examples are more emotive, which are intended to show the possibilities of regression.</a:t>
            </a:r>
          </a:p>
        </p:txBody>
      </p:sp>
    </p:spTree>
    <p:extLst>
      <p:ext uri="{BB962C8B-B14F-4D97-AF65-F5344CB8AC3E}">
        <p14:creationId xmlns:p14="http://schemas.microsoft.com/office/powerpoint/2010/main" val="404040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 </a:t>
            </a:r>
            <a:r>
              <a:rPr lang="cs-CZ" dirty="0" err="1"/>
              <a:t>Linear</a:t>
            </a:r>
            <a:r>
              <a:rPr lang="cs-CZ" dirty="0"/>
              <a:t> </a:t>
            </a:r>
            <a:r>
              <a:rPr lang="cs-CZ" dirty="0" err="1"/>
              <a:t>regression</a:t>
            </a:r>
            <a:endParaRPr lang="en-GB" dirty="0"/>
          </a:p>
        </p:txBody>
      </p:sp>
      <p:sp>
        <p:nvSpPr>
          <p:cNvPr id="3" name="Zástupný symbol pro obsah 2"/>
          <p:cNvSpPr>
            <a:spLocks noGrp="1"/>
          </p:cNvSpPr>
          <p:nvPr>
            <p:ph idx="1"/>
          </p:nvPr>
        </p:nvSpPr>
        <p:spPr/>
        <p:txBody>
          <a:bodyPr/>
          <a:lstStyle/>
          <a:p>
            <a:r>
              <a:rPr lang="en-GB" dirty="0"/>
              <a:t>Linear regression analysis is used </a:t>
            </a:r>
            <a:r>
              <a:rPr lang="en-GB" b="1" dirty="0">
                <a:solidFill>
                  <a:srgbClr val="FF0000"/>
                </a:solidFill>
              </a:rPr>
              <a:t>to predict </a:t>
            </a:r>
            <a:r>
              <a:rPr lang="en-GB" dirty="0"/>
              <a:t>the value of a variable based on the value of another variable. The variable you want to predict is called the </a:t>
            </a:r>
            <a:r>
              <a:rPr lang="en-GB" b="1" i="1" dirty="0"/>
              <a:t>dependent variable</a:t>
            </a:r>
            <a:r>
              <a:rPr lang="en-GB" dirty="0"/>
              <a:t>. The variable you are using to predict the other variable's value is called the </a:t>
            </a:r>
            <a:r>
              <a:rPr lang="en-GB" b="1" i="1" dirty="0"/>
              <a:t>independent variable</a:t>
            </a:r>
            <a:r>
              <a:rPr lang="en-GB" dirty="0"/>
              <a:t>.</a:t>
            </a:r>
            <a:endParaRPr lang="cs-CZ" dirty="0"/>
          </a:p>
          <a:p>
            <a:r>
              <a:rPr lang="en-GB" dirty="0"/>
              <a:t>It mathematically models the unknown or dependent variable and the known or independent variable as a linear equation.</a:t>
            </a:r>
          </a:p>
          <a:p>
            <a:endParaRPr lang="en-GB" dirty="0"/>
          </a:p>
        </p:txBody>
      </p:sp>
    </p:spTree>
    <p:extLst>
      <p:ext uri="{BB962C8B-B14F-4D97-AF65-F5344CB8AC3E}">
        <p14:creationId xmlns:p14="http://schemas.microsoft.com/office/powerpoint/2010/main" val="190671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7309" y="44624"/>
            <a:ext cx="10157354" cy="1152128"/>
          </a:xfrm>
        </p:spPr>
        <p:txBody>
          <a:bodyPr/>
          <a:lstStyle/>
          <a:p>
            <a:r>
              <a:rPr lang="en-GB" dirty="0"/>
              <a:t>The most frequently used functions</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05780" y="1241375"/>
                <a:ext cx="11305256" cy="5355977"/>
              </a:xfrm>
            </p:spPr>
            <p:txBody>
              <a:bodyPr>
                <a:normAutofit fontScale="85000" lnSpcReduction="10000"/>
              </a:bodyPr>
              <a:lstStyle/>
              <a:p>
                <a:r>
                  <a:rPr lang="en-GB" dirty="0"/>
                  <a:t>regression line</a:t>
                </a:r>
                <a:r>
                  <a:rPr lang="cs-CZ" dirty="0"/>
                  <a:t>			</a:t>
                </a:r>
                <a14:m>
                  <m:oMath xmlns:m="http://schemas.openxmlformats.org/officeDocument/2006/math">
                    <m:r>
                      <a:rPr lang="cs-CZ" b="0" i="1" smtClean="0">
                        <a:latin typeface="Cambria Math" panose="02040503050406030204" pitchFamily="18" charset="0"/>
                      </a:rPr>
                      <m:t>𝑌</m:t>
                    </m:r>
                    <m:r>
                      <a:rPr lang="cs-CZ" i="1" smtClean="0">
                        <a:latin typeface="Cambria Math" panose="02040503050406030204" pitchFamily="18" charset="0"/>
                      </a:rPr>
                      <m:t>=</m:t>
                    </m:r>
                    <m:sSub>
                      <m:sSubPr>
                        <m:ctrlPr>
                          <a:rPr lang="cs-CZ" b="0" i="1" smtClean="0">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𝛽</m:t>
                        </m:r>
                      </m:e>
                      <m:sub>
                        <m:r>
                          <a:rPr lang="cs-CZ" b="0" i="1" smtClean="0">
                            <a:latin typeface="Cambria Math" panose="02040503050406030204" pitchFamily="18" charset="0"/>
                            <a:ea typeface="Cambria Math" panose="02040503050406030204" pitchFamily="18" charset="0"/>
                          </a:rPr>
                          <m:t>0</m:t>
                        </m:r>
                      </m:sub>
                    </m:sSub>
                    <m:r>
                      <a:rPr lang="cs-CZ" b="0" i="1" smtClean="0">
                        <a:latin typeface="Cambria Math" panose="02040503050406030204" pitchFamily="18" charset="0"/>
                        <a:ea typeface="Cambria Math" panose="02040503050406030204" pitchFamily="18" charset="0"/>
                      </a:rPr>
                      <m:t>+</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𝛽</m:t>
                        </m:r>
                      </m:e>
                      <m:sub>
                        <m:r>
                          <a:rPr lang="cs-CZ" b="0" i="1" smtClean="0">
                            <a:latin typeface="Cambria Math" panose="02040503050406030204" pitchFamily="18" charset="0"/>
                            <a:ea typeface="Cambria Math" panose="02040503050406030204" pitchFamily="18" charset="0"/>
                          </a:rPr>
                          <m:t>1</m:t>
                        </m:r>
                      </m:sub>
                    </m:sSub>
                    <m:r>
                      <a:rPr lang="cs-CZ" b="0" i="1" smtClean="0">
                        <a:latin typeface="Cambria Math" panose="02040503050406030204" pitchFamily="18" charset="0"/>
                        <a:ea typeface="Cambria Math" panose="02040503050406030204" pitchFamily="18" charset="0"/>
                      </a:rPr>
                      <m:t> </m:t>
                    </m:r>
                    <m:r>
                      <a:rPr lang="cs-CZ" b="0" i="1" smtClean="0">
                        <a:latin typeface="Cambria Math" panose="02040503050406030204" pitchFamily="18" charset="0"/>
                        <a:ea typeface="Cambria Math" panose="02040503050406030204" pitchFamily="18" charset="0"/>
                      </a:rPr>
                      <m:t>𝑥</m:t>
                    </m:r>
                  </m:oMath>
                </a14:m>
                <a:endParaRPr lang="en-GB" i="1" dirty="0"/>
              </a:p>
              <a:p>
                <a:r>
                  <a:rPr lang="en-GB" dirty="0"/>
                  <a:t>regression parabola</a:t>
                </a:r>
                <a:r>
                  <a:rPr lang="cs-CZ" dirty="0"/>
                  <a:t>		</a:t>
                </a:r>
                <a14:m>
                  <m:oMath xmlns:m="http://schemas.openxmlformats.org/officeDocument/2006/math">
                    <m:r>
                      <a:rPr lang="cs-CZ" i="1">
                        <a:latin typeface="Cambria Math" panose="02040503050406030204" pitchFamily="18" charset="0"/>
                      </a:rPr>
                      <m:t>𝑌</m:t>
                    </m:r>
                    <m:r>
                      <a:rPr lang="cs-CZ" i="1">
                        <a:latin typeface="Cambria Math" panose="02040503050406030204" pitchFamily="18" charset="0"/>
                      </a:rPr>
                      <m:t>=</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𝛽</m:t>
                        </m:r>
                      </m:e>
                      <m:sub>
                        <m:r>
                          <a:rPr lang="cs-CZ" i="1">
                            <a:latin typeface="Cambria Math" panose="02040503050406030204" pitchFamily="18" charset="0"/>
                            <a:ea typeface="Cambria Math" panose="02040503050406030204" pitchFamily="18" charset="0"/>
                          </a:rPr>
                          <m:t>0</m:t>
                        </m:r>
                      </m:sub>
                    </m:sSub>
                    <m:r>
                      <a:rPr lang="cs-CZ" i="1">
                        <a:latin typeface="Cambria Math" panose="02040503050406030204" pitchFamily="18" charset="0"/>
                        <a:ea typeface="Cambria Math" panose="02040503050406030204" pitchFamily="18" charset="0"/>
                      </a:rPr>
                      <m:t>+</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𝛽</m:t>
                        </m:r>
                      </m:e>
                      <m:sub>
                        <m:r>
                          <a:rPr lang="cs-CZ" i="1">
                            <a:latin typeface="Cambria Math" panose="02040503050406030204" pitchFamily="18" charset="0"/>
                            <a:ea typeface="Cambria Math" panose="02040503050406030204" pitchFamily="18" charset="0"/>
                          </a:rPr>
                          <m:t>1</m:t>
                        </m:r>
                      </m:sub>
                    </m:sSub>
                    <m:r>
                      <a:rPr lang="cs-CZ" i="1">
                        <a:latin typeface="Cambria Math" panose="02040503050406030204" pitchFamily="18" charset="0"/>
                        <a:ea typeface="Cambria Math" panose="02040503050406030204" pitchFamily="18" charset="0"/>
                      </a:rPr>
                      <m:t> </m:t>
                    </m:r>
                    <m:r>
                      <a:rPr lang="cs-CZ" i="1">
                        <a:latin typeface="Cambria Math" panose="02040503050406030204" pitchFamily="18" charset="0"/>
                        <a:ea typeface="Cambria Math" panose="02040503050406030204" pitchFamily="18" charset="0"/>
                      </a:rPr>
                      <m:t>𝑥</m:t>
                    </m:r>
                    <m:r>
                      <a:rPr lang="cs-CZ" i="1">
                        <a:latin typeface="Cambria Math" panose="02040503050406030204" pitchFamily="18" charset="0"/>
                        <a:ea typeface="Cambria Math" panose="02040503050406030204" pitchFamily="18" charset="0"/>
                      </a:rPr>
                      <m:t>+</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𝛽</m:t>
                        </m:r>
                      </m:e>
                      <m:sub>
                        <m:r>
                          <a:rPr lang="cs-CZ" b="0" i="1" smtClean="0">
                            <a:latin typeface="Cambria Math" panose="02040503050406030204" pitchFamily="18" charset="0"/>
                            <a:ea typeface="Cambria Math" panose="02040503050406030204" pitchFamily="18" charset="0"/>
                          </a:rPr>
                          <m:t>2</m:t>
                        </m:r>
                      </m:sub>
                    </m:sSub>
                    <m:r>
                      <a:rPr lang="cs-CZ" i="1">
                        <a:latin typeface="Cambria Math" panose="02040503050406030204" pitchFamily="18" charset="0"/>
                        <a:ea typeface="Cambria Math" panose="02040503050406030204" pitchFamily="18" charset="0"/>
                      </a:rPr>
                      <m:t> </m:t>
                    </m:r>
                    <m:sSup>
                      <m:sSupPr>
                        <m:ctrlPr>
                          <a:rPr lang="cs-CZ" i="1" smtClean="0">
                            <a:latin typeface="Cambria Math" panose="02040503050406030204" pitchFamily="18" charset="0"/>
                            <a:ea typeface="Cambria Math" panose="02040503050406030204" pitchFamily="18" charset="0"/>
                          </a:rPr>
                        </m:ctrlPr>
                      </m:sSupPr>
                      <m:e>
                        <m:r>
                          <a:rPr lang="cs-CZ" b="0" i="1" smtClean="0">
                            <a:latin typeface="Cambria Math" panose="02040503050406030204" pitchFamily="18" charset="0"/>
                            <a:ea typeface="Cambria Math" panose="02040503050406030204" pitchFamily="18" charset="0"/>
                          </a:rPr>
                          <m:t>𝑥</m:t>
                        </m:r>
                      </m:e>
                      <m:sup>
                        <m:r>
                          <a:rPr lang="cs-CZ" b="0" i="1" smtClean="0">
                            <a:latin typeface="Cambria Math" panose="02040503050406030204" pitchFamily="18" charset="0"/>
                            <a:ea typeface="Cambria Math" panose="02040503050406030204" pitchFamily="18" charset="0"/>
                          </a:rPr>
                          <m:t>2</m:t>
                        </m:r>
                      </m:sup>
                    </m:sSup>
                  </m:oMath>
                </a14:m>
                <a:endParaRPr lang="en-GB" dirty="0"/>
              </a:p>
              <a:p>
                <a:r>
                  <a:rPr lang="cs-CZ" dirty="0" err="1"/>
                  <a:t>logarithmic</a:t>
                </a:r>
                <a:r>
                  <a:rPr lang="cs-CZ" dirty="0"/>
                  <a:t> </a:t>
                </a:r>
                <a:r>
                  <a:rPr lang="en-GB" dirty="0"/>
                  <a:t>regression</a:t>
                </a:r>
                <a:r>
                  <a:rPr lang="cs-CZ" dirty="0"/>
                  <a:t>		</a:t>
                </a:r>
                <a14:m>
                  <m:oMath xmlns:m="http://schemas.openxmlformats.org/officeDocument/2006/math">
                    <m:r>
                      <a:rPr lang="cs-CZ" i="1">
                        <a:latin typeface="Cambria Math" panose="02040503050406030204" pitchFamily="18" charset="0"/>
                      </a:rPr>
                      <m:t>𝑌</m:t>
                    </m:r>
                    <m:r>
                      <a:rPr lang="cs-CZ" i="1">
                        <a:latin typeface="Cambria Math" panose="02040503050406030204" pitchFamily="18" charset="0"/>
                      </a:rPr>
                      <m:t>=</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𝛽</m:t>
                        </m:r>
                      </m:e>
                      <m:sub>
                        <m:r>
                          <a:rPr lang="cs-CZ" i="1">
                            <a:latin typeface="Cambria Math" panose="02040503050406030204" pitchFamily="18" charset="0"/>
                            <a:ea typeface="Cambria Math" panose="02040503050406030204" pitchFamily="18" charset="0"/>
                          </a:rPr>
                          <m:t>0</m:t>
                        </m:r>
                      </m:sub>
                    </m:sSub>
                    <m:r>
                      <a:rPr lang="cs-CZ" i="1">
                        <a:latin typeface="Cambria Math" panose="02040503050406030204" pitchFamily="18" charset="0"/>
                        <a:ea typeface="Cambria Math" panose="02040503050406030204" pitchFamily="18" charset="0"/>
                      </a:rPr>
                      <m:t>+</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𝛽</m:t>
                        </m:r>
                      </m:e>
                      <m:sub>
                        <m:r>
                          <a:rPr lang="cs-CZ" i="1">
                            <a:latin typeface="Cambria Math" panose="02040503050406030204" pitchFamily="18" charset="0"/>
                            <a:ea typeface="Cambria Math" panose="02040503050406030204" pitchFamily="18" charset="0"/>
                          </a:rPr>
                          <m:t>1</m:t>
                        </m:r>
                      </m:sub>
                    </m:sSub>
                    <m:func>
                      <m:funcPr>
                        <m:ctrlPr>
                          <a:rPr lang="cs-CZ" b="0" i="1" smtClean="0">
                            <a:latin typeface="Cambria Math" panose="02040503050406030204" pitchFamily="18" charset="0"/>
                            <a:ea typeface="Cambria Math" panose="02040503050406030204" pitchFamily="18" charset="0"/>
                          </a:rPr>
                        </m:ctrlPr>
                      </m:funcPr>
                      <m:fName>
                        <m:r>
                          <m:rPr>
                            <m:sty m:val="p"/>
                          </m:rPr>
                          <a:rPr lang="cs-CZ" b="0" i="0" smtClean="0">
                            <a:latin typeface="Cambria Math" panose="02040503050406030204" pitchFamily="18" charset="0"/>
                            <a:ea typeface="Cambria Math" panose="02040503050406030204" pitchFamily="18" charset="0"/>
                          </a:rPr>
                          <m:t>ln</m:t>
                        </m:r>
                      </m:fName>
                      <m:e>
                        <m:r>
                          <a:rPr lang="cs-CZ" b="0" i="1" smtClean="0">
                            <a:latin typeface="Cambria Math" panose="02040503050406030204" pitchFamily="18" charset="0"/>
                            <a:ea typeface="Cambria Math" panose="02040503050406030204" pitchFamily="18" charset="0"/>
                          </a:rPr>
                          <m:t>𝑥</m:t>
                        </m:r>
                      </m:e>
                    </m:func>
                  </m:oMath>
                </a14:m>
                <a:endParaRPr lang="en-GB" dirty="0"/>
              </a:p>
              <a:p>
                <a:r>
                  <a:rPr lang="en-GB" dirty="0"/>
                  <a:t>regression hyperbola</a:t>
                </a:r>
                <a:r>
                  <a:rPr lang="cs-CZ" dirty="0"/>
                  <a:t>		</a:t>
                </a:r>
                <a14:m>
                  <m:oMath xmlns:m="http://schemas.openxmlformats.org/officeDocument/2006/math">
                    <m:r>
                      <a:rPr lang="cs-CZ" i="1">
                        <a:latin typeface="Cambria Math" panose="02040503050406030204" pitchFamily="18" charset="0"/>
                      </a:rPr>
                      <m:t>𝑌</m:t>
                    </m:r>
                    <m:r>
                      <a:rPr lang="cs-CZ" i="1">
                        <a:latin typeface="Cambria Math" panose="02040503050406030204" pitchFamily="18" charset="0"/>
                      </a:rPr>
                      <m:t>=</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𝛽</m:t>
                        </m:r>
                      </m:e>
                      <m:sub>
                        <m:r>
                          <a:rPr lang="cs-CZ" i="1">
                            <a:latin typeface="Cambria Math" panose="02040503050406030204" pitchFamily="18" charset="0"/>
                            <a:ea typeface="Cambria Math" panose="02040503050406030204" pitchFamily="18" charset="0"/>
                          </a:rPr>
                          <m:t>0</m:t>
                        </m:r>
                      </m:sub>
                    </m:sSub>
                    <m:r>
                      <a:rPr lang="cs-CZ" i="1">
                        <a:latin typeface="Cambria Math" panose="02040503050406030204" pitchFamily="18" charset="0"/>
                        <a:ea typeface="Cambria Math" panose="02040503050406030204" pitchFamily="18" charset="0"/>
                      </a:rPr>
                      <m:t>+</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𝛽</m:t>
                        </m:r>
                      </m:e>
                      <m:sub>
                        <m:r>
                          <a:rPr lang="cs-CZ" i="1">
                            <a:latin typeface="Cambria Math" panose="02040503050406030204" pitchFamily="18" charset="0"/>
                            <a:ea typeface="Cambria Math" panose="02040503050406030204" pitchFamily="18" charset="0"/>
                          </a:rPr>
                          <m:t>1</m:t>
                        </m:r>
                      </m:sub>
                    </m:sSub>
                    <m:f>
                      <m:fPr>
                        <m:ctrlPr>
                          <a:rPr lang="cs-CZ" i="1" smtClean="0">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1</m:t>
                        </m:r>
                      </m:num>
                      <m:den>
                        <m:r>
                          <a:rPr lang="cs-CZ" b="0" i="1" smtClean="0">
                            <a:latin typeface="Cambria Math" panose="02040503050406030204" pitchFamily="18" charset="0"/>
                            <a:ea typeface="Cambria Math" panose="02040503050406030204" pitchFamily="18" charset="0"/>
                          </a:rPr>
                          <m:t>𝑥</m:t>
                        </m:r>
                      </m:den>
                    </m:f>
                  </m:oMath>
                </a14:m>
                <a:endParaRPr lang="cs-CZ" dirty="0"/>
              </a:p>
              <a:p>
                <a:endParaRPr lang="cs-CZ" dirty="0"/>
              </a:p>
              <a:p>
                <a:pPr marL="0" indent="0">
                  <a:buNone/>
                </a:pPr>
                <a:r>
                  <a:rPr lang="en-GB" dirty="0">
                    <a:solidFill>
                      <a:srgbClr val="FF0000"/>
                    </a:solidFill>
                  </a:rPr>
                  <a:t>Coefficient of determination R</a:t>
                </a:r>
                <a:r>
                  <a:rPr lang="en-GB" baseline="30000" dirty="0">
                    <a:solidFill>
                      <a:srgbClr val="FF0000"/>
                    </a:solidFill>
                  </a:rPr>
                  <a:t>2</a:t>
                </a:r>
                <a:r>
                  <a:rPr lang="en-GB" dirty="0"/>
                  <a:t> - how well the data fit the regression model (how well the model explains the data).</a:t>
                </a:r>
              </a:p>
              <a:p>
                <a:r>
                  <a:rPr lang="en-GB" b="1" dirty="0"/>
                  <a:t>A value of 0</a:t>
                </a:r>
                <a:r>
                  <a:rPr lang="en-GB" dirty="0"/>
                  <a:t> </a:t>
                </a:r>
                <a:r>
                  <a:rPr lang="cs-CZ" dirty="0"/>
                  <a:t>- </a:t>
                </a:r>
                <a:r>
                  <a:rPr lang="en-GB" dirty="0"/>
                  <a:t>the model does not explain any variability in the dependent variable. </a:t>
                </a:r>
                <a:endParaRPr lang="cs-CZ" dirty="0"/>
              </a:p>
              <a:p>
                <a:r>
                  <a:rPr lang="en-GB" b="1" dirty="0"/>
                  <a:t>A value of 1</a:t>
                </a:r>
                <a:r>
                  <a:rPr lang="en-GB" dirty="0"/>
                  <a:t> </a:t>
                </a:r>
                <a:r>
                  <a:rPr lang="cs-CZ" dirty="0"/>
                  <a:t>- </a:t>
                </a:r>
                <a:r>
                  <a:rPr lang="en-GB" dirty="0"/>
                  <a:t>the model perfectly explains all the variability in the dependent variable.</a:t>
                </a:r>
              </a:p>
              <a:p>
                <a:r>
                  <a:rPr lang="en-GB" dirty="0"/>
                  <a:t>A higher R</a:t>
                </a:r>
                <a:r>
                  <a:rPr lang="en-GB" baseline="30000" dirty="0"/>
                  <a:t>2</a:t>
                </a:r>
                <a:r>
                  <a:rPr lang="en-GB" dirty="0"/>
                  <a:t> value means that the model better explains the variability of the dependent variable. However, it is important to keep in mind that a higher R</a:t>
                </a:r>
                <a:r>
                  <a:rPr lang="en-GB" baseline="30000" dirty="0"/>
                  <a:t>2</a:t>
                </a:r>
                <a:r>
                  <a:rPr lang="en-GB" dirty="0"/>
                  <a:t> does not necessarily mean that the model is appropriate or accurate.</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05780" y="1241375"/>
                <a:ext cx="11305256" cy="5355977"/>
              </a:xfrm>
              <a:blipFill>
                <a:blip r:embed="rId2"/>
                <a:stretch>
                  <a:fillRect l="-324" t="-1253" b="-114"/>
                </a:stretch>
              </a:blipFill>
            </p:spPr>
            <p:txBody>
              <a:bodyPr/>
              <a:lstStyle/>
              <a:p>
                <a:r>
                  <a:rPr lang="en-GB">
                    <a:noFill/>
                  </a:rPr>
                  <a:t> </a:t>
                </a:r>
              </a:p>
            </p:txBody>
          </p:sp>
        </mc:Fallback>
      </mc:AlternateContent>
      <p:sp>
        <p:nvSpPr>
          <p:cNvPr id="22" name="Rectangle 20"/>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13192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nihy 16: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1993_TF02787940_TF02787940.potx" id="{797243EA-CA29-42BD-A803-C2ABD6CA0C6F}" vid="{0EF93BC0-5E53-47B3-A615-5E299545B8EC}"/>
    </a:ext>
  </a:extLst>
</a:theme>
</file>

<file path=ppt/theme/theme2.xml><?xml version="1.0" encoding="utf-8"?>
<a:theme xmlns:a="http://schemas.openxmlformats.org/drawingml/2006/main" name="Motiv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Motiv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01D382-32B0-43EE-932C-28906AF37617}">
  <ds:schemaRefs>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http://purl.org/dc/dcmitype/"/>
    <ds:schemaRef ds:uri="http://purl.org/dc/elements/1.1/"/>
    <ds:schemaRef ds:uri="4873beb7-5857-4685-be1f-d57550cc96c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Modrá prezentace se stohem knih (širokoúhlá)</Template>
  <TotalTime>0</TotalTime>
  <Words>2860</Words>
  <Application>Microsoft Office PowerPoint</Application>
  <PresentationFormat>Vlastní</PresentationFormat>
  <Paragraphs>362</Paragraphs>
  <Slides>43</Slides>
  <Notes>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43</vt:i4>
      </vt:variant>
    </vt:vector>
  </HeadingPairs>
  <TitlesOfParts>
    <vt:vector size="49" baseType="lpstr">
      <vt:lpstr>Arial</vt:lpstr>
      <vt:lpstr>Calibri</vt:lpstr>
      <vt:lpstr>Cambria Math</vt:lpstr>
      <vt:lpstr>Century Gothic</vt:lpstr>
      <vt:lpstr>Times New Roman</vt:lpstr>
      <vt:lpstr>Knihy 16:9</vt:lpstr>
      <vt:lpstr>Introduction to Regression  (linear, logistic, multivariate, nonlinear) and a message at the end</vt:lpstr>
      <vt:lpstr>Content</vt:lpstr>
      <vt:lpstr>What it is regression?</vt:lpstr>
      <vt:lpstr>History of regression</vt:lpstr>
      <vt:lpstr>Correlation</vt:lpstr>
      <vt:lpstr>Procedure</vt:lpstr>
      <vt:lpstr>Regression procedure</vt:lpstr>
      <vt:lpstr>I. Linear regression</vt:lpstr>
      <vt:lpstr>The most frequently used functions</vt:lpstr>
      <vt:lpstr>Example 1</vt:lpstr>
      <vt:lpstr>Example 2</vt:lpstr>
      <vt:lpstr>Example 3 - Shooting success  in basketball</vt:lpstr>
      <vt:lpstr>Example 3 - Shooting success  in basketball</vt:lpstr>
      <vt:lpstr>Example 3 - Shooting  success in basketball in SPSS</vt:lpstr>
      <vt:lpstr>Prezentace aplikace PowerPoint</vt:lpstr>
      <vt:lpstr>Example 4 – height, weight</vt:lpstr>
      <vt:lpstr>II. Logistic regression</vt:lpstr>
      <vt:lpstr>Logistic regression - example</vt:lpstr>
      <vt:lpstr>Logistic regression - example</vt:lpstr>
      <vt:lpstr>Logistic regression - example</vt:lpstr>
      <vt:lpstr>III. Multivariate Regression</vt:lpstr>
      <vt:lpstr>Multivariate Regression - example</vt:lpstr>
      <vt:lpstr>Multivariate Regression - example</vt:lpstr>
      <vt:lpstr>Multivariate Regression – example</vt:lpstr>
      <vt:lpstr>IV. Nonlinear regression - Neural net</vt:lpstr>
      <vt:lpstr>Nonlinear regression - Neural net</vt:lpstr>
      <vt:lpstr>Nonlinear regression - Neural net</vt:lpstr>
      <vt:lpstr>Example Overtraining</vt:lpstr>
      <vt:lpstr>Prezentace aplikace PowerPoint</vt:lpstr>
      <vt:lpstr>Example Overtraining</vt:lpstr>
      <vt:lpstr>Example Overtraining</vt:lpstr>
      <vt:lpstr>Prezentace aplikace PowerPoint</vt:lpstr>
      <vt:lpstr>The most important predictors of overtraining</vt:lpstr>
      <vt:lpstr>CONCLUSION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2024-01-11T17:21:45Z</dcterms:created>
  <dcterms:modified xsi:type="dcterms:W3CDTF">2024-11-25T17:40:11Z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