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>
              <a:lnSpc>
                <a:spcPts val="5000"/>
              </a:lnSpc>
            </a:pPr>
            <a:r>
              <a:rPr lang="cs-CZ" altLang="cs-CZ" dirty="0"/>
              <a:t>Cíl edukace – </a:t>
            </a:r>
            <a:br>
              <a:rPr lang="cs-CZ" altLang="cs-CZ" dirty="0"/>
            </a:br>
            <a:r>
              <a:rPr lang="cs-CZ" altLang="cs-CZ" dirty="0"/>
              <a:t>rozvoj základních kvalit osobnosti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427E99-B9BD-4171-B98E-52ED157012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F66A1A-20BD-4C8E-A6D2-8A250730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1" y="410563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Cíl edukace = seznámení a rozvoj kultury</a:t>
            </a:r>
            <a:endParaRPr lang="cs-CZ" dirty="0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94A5C6FC-44F0-4AF6-828F-FEBF5DCF0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2" y="1262062"/>
            <a:ext cx="5803896" cy="1230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   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(určuje její obsah)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00386BA-1F37-485C-AFDD-51F326A374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0911" y="2690467"/>
            <a:ext cx="0" cy="1081088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3EF77A1-F867-44B4-A49D-E8C9494DE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686" y="3771555"/>
            <a:ext cx="9426628" cy="2217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efekty edukace </a:t>
            </a:r>
            <a:r>
              <a:rPr lang="cs-CZ" altLang="cs-CZ" sz="3200" b="1" dirty="0"/>
              <a:t>= produkty edukačních procesů</a:t>
            </a:r>
            <a:br>
              <a:rPr lang="cs-CZ" altLang="cs-CZ" sz="3200" b="1" dirty="0"/>
            </a:br>
            <a:r>
              <a:rPr lang="cs-CZ" altLang="cs-CZ" sz="3200" b="1" dirty="0"/>
              <a:t>(důsledky a účinky pro člověka i společnost)</a:t>
            </a:r>
            <a:br>
              <a:rPr lang="cs-CZ" altLang="cs-CZ" sz="3200" b="1" dirty="0"/>
            </a:b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seznámení s kulturou a její rozvoj</a:t>
            </a:r>
          </a:p>
        </p:txBody>
      </p:sp>
    </p:spTree>
    <p:extLst>
      <p:ext uri="{BB962C8B-B14F-4D97-AF65-F5344CB8AC3E}">
        <p14:creationId xmlns:p14="http://schemas.microsoft.com/office/powerpoint/2010/main" val="147387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7B59A4-1B65-4152-A5D8-09F51D06D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D3F24D-CC2D-452E-85AC-884B0B68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Edukace jako rozvoj v kulturních oblastech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A4353F-037E-4C2E-8D77-ED559EC9D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9543"/>
            <a:ext cx="10753200" cy="448887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k čemu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b="1" dirty="0"/>
              <a:t>= sociální role</a:t>
            </a:r>
            <a:endParaRPr lang="cs-CZ" altLang="cs-CZ" sz="3200" b="1" i="1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čeho </a:t>
            </a:r>
            <a:r>
              <a:rPr lang="cs-CZ" altLang="cs-CZ" sz="3200" b="1" dirty="0"/>
              <a:t>=</a:t>
            </a:r>
            <a:r>
              <a:rPr lang="cs-CZ" altLang="cs-CZ" sz="3200" dirty="0"/>
              <a:t> </a:t>
            </a:r>
            <a:r>
              <a:rPr lang="cs-CZ" altLang="cs-CZ" sz="3200" b="1" dirty="0"/>
              <a:t>kvalit osobnosti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FF0000"/>
                </a:solidFill>
              </a:rPr>
              <a:t>v čem = </a:t>
            </a:r>
            <a:r>
              <a:rPr lang="cs-CZ" altLang="cs-CZ" sz="3200" b="1" dirty="0"/>
              <a:t>obsahové oblasti edukace</a:t>
            </a:r>
            <a:br>
              <a:rPr lang="cs-CZ" altLang="cs-CZ" sz="3200" dirty="0"/>
            </a:br>
            <a:r>
              <a:rPr lang="cs-CZ" altLang="cs-CZ" sz="3200" dirty="0"/>
              <a:t>(komponenty, součásti, druhy, složky) = </a:t>
            </a:r>
            <a:br>
              <a:rPr lang="cs-CZ" altLang="cs-CZ" sz="3200" dirty="0"/>
            </a:br>
            <a:r>
              <a:rPr lang="cs-CZ" altLang="cs-CZ" sz="3200" b="1" dirty="0"/>
              <a:t>seznámení s lidskou kulturou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klíčové pro tzv. </a:t>
            </a:r>
            <a:r>
              <a:rPr lang="cs-CZ" altLang="cs-CZ" sz="3200" b="1" dirty="0"/>
              <a:t>pedagogiku kultury = </a:t>
            </a:r>
            <a:br>
              <a:rPr lang="cs-CZ" altLang="cs-CZ" sz="3200" b="1" dirty="0"/>
            </a:br>
            <a:r>
              <a:rPr lang="cs-CZ" altLang="cs-CZ" sz="3200" dirty="0"/>
              <a:t>nejen se seznámit, ale i </a:t>
            </a:r>
            <a:r>
              <a:rPr lang="cs-CZ" altLang="cs-CZ" sz="3200" b="1" dirty="0">
                <a:solidFill>
                  <a:srgbClr val="FF0000"/>
                </a:solidFill>
              </a:rPr>
              <a:t>kulturu rozvíjet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20499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E34ADE-D0F2-41A2-99F3-7D0ED05B4F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AAA677-0437-462B-8474-403875112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Kultura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693F2B-83C7-4790-8678-73C51D8E1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6785"/>
            <a:ext cx="11354204" cy="453521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kultura </a:t>
            </a:r>
            <a:r>
              <a:rPr lang="cs-CZ" altLang="cs-CZ" sz="3200" dirty="0"/>
              <a:t>= sepětí člověka se světem a sebou samým = materiální kultura, umění, věda, morálka, právo, náboženství, </a:t>
            </a:r>
            <a:r>
              <a:rPr lang="cs-CZ" altLang="cs-CZ" sz="3200" b="1" dirty="0">
                <a:solidFill>
                  <a:srgbClr val="0000DC"/>
                </a:solidFill>
              </a:rPr>
              <a:t>pohybová kultura – sport</a:t>
            </a:r>
            <a:r>
              <a:rPr lang="cs-CZ" altLang="cs-CZ" sz="3200" dirty="0"/>
              <a:t>, instituce, sociální návyky, …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postmoderní kultura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respekt vůči </a:t>
            </a:r>
            <a:r>
              <a:rPr lang="cs-CZ" altLang="cs-CZ" sz="3200" b="1" dirty="0">
                <a:solidFill>
                  <a:srgbClr val="FF0000"/>
                </a:solidFill>
              </a:rPr>
              <a:t>pluralitě</a:t>
            </a:r>
            <a:r>
              <a:rPr lang="cs-CZ" altLang="cs-CZ" sz="3200" dirty="0"/>
              <a:t> kultur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i="1" dirty="0"/>
              <a:t>„Kultura leží v srdci lidského rozvoje a civilizace. Kultura je tím, co nechává lidi doufat a snít, protože podněcuje naše smysly a nabízí nám nové možnosti pohledu na skutečnost“</a:t>
            </a:r>
            <a:r>
              <a:rPr lang="cs-CZ" altLang="cs-CZ" sz="3200" dirty="0"/>
              <a:t> (</a:t>
            </a:r>
            <a:r>
              <a:rPr lang="cs-CZ" altLang="cs-CZ" sz="3200" i="1" dirty="0"/>
              <a:t>Sdělení o evropském programu pro kulturu</a:t>
            </a:r>
            <a:r>
              <a:rPr lang="cs-CZ" altLang="cs-CZ" sz="3200" dirty="0"/>
              <a:t>…, 2007)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394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FBD715-C25D-46F1-B4AC-EC6C280737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F7FAD3-65CB-44DC-9E82-4CDF6DDEB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Klasické oblasti edukace (kultury)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CE376-C81C-41E8-9F1B-85A78D3BD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  <a:buNone/>
            </a:pPr>
            <a:r>
              <a:rPr lang="cs-CZ" altLang="cs-CZ" sz="3200" dirty="0"/>
              <a:t>Koncipoval např. </a:t>
            </a:r>
            <a:r>
              <a:rPr lang="cs-CZ" altLang="cs-CZ" sz="3200" b="1" dirty="0"/>
              <a:t>Aristoteles</a:t>
            </a:r>
            <a:r>
              <a:rPr lang="cs-CZ" altLang="cs-CZ" sz="3200" dirty="0"/>
              <a:t>, </a:t>
            </a:r>
            <a:r>
              <a:rPr lang="cs-CZ" altLang="cs-CZ" sz="3200" b="1" dirty="0"/>
              <a:t>Locke</a:t>
            </a:r>
            <a:r>
              <a:rPr lang="cs-CZ" altLang="cs-CZ" sz="3200" dirty="0"/>
              <a:t>, </a:t>
            </a:r>
            <a:r>
              <a:rPr lang="cs-CZ" altLang="cs-CZ" sz="3200" b="1" dirty="0" err="1"/>
              <a:t>Spencer</a:t>
            </a:r>
            <a:r>
              <a:rPr lang="cs-CZ" altLang="cs-CZ" sz="3200" dirty="0"/>
              <a:t>: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rozumová</a:t>
            </a:r>
            <a:r>
              <a:rPr lang="cs-CZ" altLang="cs-CZ" sz="3200" dirty="0"/>
              <a:t> výchova ← věda, náboženství, …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mravní</a:t>
            </a:r>
            <a:r>
              <a:rPr lang="cs-CZ" altLang="cs-CZ" sz="3200" dirty="0"/>
              <a:t> výchova ← morálka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tělesná</a:t>
            </a:r>
            <a:r>
              <a:rPr lang="cs-CZ" altLang="cs-CZ" sz="3200" dirty="0"/>
              <a:t> výchova ← pohybová kultura,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034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578373-8ECB-49A9-934D-3A80E873DA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D11209-F044-42B3-B87D-5590CBC3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337578" cy="451576"/>
          </a:xfrm>
        </p:spPr>
        <p:txBody>
          <a:bodyPr/>
          <a:lstStyle/>
          <a:p>
            <a:r>
              <a:rPr lang="cs-CZ" altLang="cs-CZ" sz="3800" dirty="0"/>
              <a:t>Soudobé oblasti edukace (výchovy a vzdělávání)</a:t>
            </a:r>
            <a:endParaRPr lang="cs-CZ" sz="3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63D502-E33F-42A3-BE00-27015BBDE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4153"/>
            <a:ext cx="11058000" cy="546584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„</a:t>
            </a:r>
            <a:r>
              <a:rPr lang="cs-CZ" altLang="cs-CZ" sz="3200" b="1" dirty="0">
                <a:solidFill>
                  <a:srgbClr val="0000DC"/>
                </a:solidFill>
              </a:rPr>
              <a:t>Klasické</a:t>
            </a:r>
            <a:r>
              <a:rPr lang="cs-CZ" altLang="cs-CZ" sz="3200" dirty="0"/>
              <a:t>“ </a:t>
            </a:r>
            <a:r>
              <a:rPr lang="cs-CZ" altLang="cs-CZ" sz="3200" b="1" dirty="0"/>
              <a:t>oblasti edukace </a:t>
            </a:r>
            <a:r>
              <a:rPr lang="cs-CZ" altLang="cs-CZ" sz="3200" dirty="0"/>
              <a:t>(popř. </a:t>
            </a:r>
            <a:r>
              <a:rPr lang="cs-CZ" altLang="cs-CZ" sz="3200" b="1" dirty="0"/>
              <a:t>jejich další rozdělení</a:t>
            </a:r>
            <a:r>
              <a:rPr lang="cs-CZ" altLang="cs-CZ" sz="3200" dirty="0"/>
              <a:t>) +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technická a pracovní (+ informační technologie)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estetická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environmentální (ekologická)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ekonomická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politická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právní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zdravotní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dopravní výchova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/>
              <a:t>... 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26421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1F2885-5982-46B3-B2C8-80ADF9D652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FE7163FC-B2F5-4973-891D-3A5D95299471}"/>
              </a:ext>
            </a:extLst>
          </p:cNvPr>
          <p:cNvSpPr txBox="1">
            <a:spLocks noChangeArrowheads="1"/>
          </p:cNvSpPr>
          <p:nvPr/>
        </p:nvSpPr>
        <p:spPr>
          <a:xfrm>
            <a:off x="1629295" y="617438"/>
            <a:ext cx="5390630" cy="1155799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</a:pPr>
            <a:r>
              <a:rPr lang="cs-CZ" altLang="cs-CZ" sz="3200" b="1" kern="0" dirty="0">
                <a:solidFill>
                  <a:schemeClr val="bg1"/>
                </a:solidFill>
              </a:rPr>
              <a:t>   cíl</a:t>
            </a:r>
            <a:r>
              <a:rPr lang="cs-CZ" altLang="cs-CZ" sz="3200" kern="0" dirty="0">
                <a:solidFill>
                  <a:schemeClr val="bg1"/>
                </a:solidFill>
              </a:rPr>
              <a:t> </a:t>
            </a:r>
            <a:r>
              <a:rPr lang="cs-CZ" altLang="cs-CZ" sz="3200" b="1" kern="0" dirty="0">
                <a:solidFill>
                  <a:schemeClr val="bg1"/>
                </a:solidFill>
              </a:rPr>
              <a:t>edukace</a:t>
            </a:r>
            <a:br>
              <a:rPr lang="cs-CZ" altLang="cs-CZ" sz="3200" b="1" kern="0" dirty="0">
                <a:solidFill>
                  <a:schemeClr val="bg1"/>
                </a:solidFill>
              </a:rPr>
            </a:br>
            <a:r>
              <a:rPr lang="cs-CZ" altLang="cs-CZ" sz="3200" b="1" kern="0" dirty="0">
                <a:solidFill>
                  <a:schemeClr val="bg1"/>
                </a:solidFill>
              </a:rPr>
              <a:t>(určuje zaměření)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3A5884A1-E606-4C24-9CAD-6CBCA157B6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7344" y="1922637"/>
            <a:ext cx="0" cy="10810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50894F-AB44-4ED1-9C3E-965CC4EC4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83" y="3197517"/>
            <a:ext cx="8744988" cy="239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6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efekty edukace </a:t>
            </a:r>
            <a:r>
              <a:rPr lang="cs-CZ" altLang="cs-CZ" sz="3200" b="1" dirty="0"/>
              <a:t>= </a:t>
            </a:r>
            <a:br>
              <a:rPr lang="cs-CZ" altLang="cs-CZ" sz="3200" b="1" dirty="0"/>
            </a:br>
            <a:r>
              <a:rPr lang="cs-CZ" altLang="cs-CZ" sz="3200" b="1" dirty="0"/>
              <a:t>produkty edukačních procesů</a:t>
            </a:r>
            <a:br>
              <a:rPr lang="cs-CZ" altLang="cs-CZ" sz="3200" b="1" dirty="0"/>
            </a:br>
            <a:r>
              <a:rPr lang="cs-CZ" altLang="cs-CZ" sz="3200" b="1" dirty="0"/>
              <a:t>(důsledky a účinky pro jedince i společnost)</a:t>
            </a:r>
            <a:br>
              <a:rPr lang="cs-CZ" altLang="cs-CZ" sz="3200" b="1" dirty="0"/>
            </a:b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rozvoj subjektivních kvalit jedince</a:t>
            </a:r>
          </a:p>
        </p:txBody>
      </p:sp>
      <p:pic>
        <p:nvPicPr>
          <p:cNvPr id="7" name="Obrázek 11">
            <a:extLst>
              <a:ext uri="{FF2B5EF4-FFF2-40B4-BE49-F238E27FC236}">
                <a16:creationId xmlns:a16="http://schemas.microsoft.com/office/drawing/2014/main" id="{3272507F-82D3-4384-A0D5-953D0C0748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808" y="617438"/>
            <a:ext cx="3395663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CA67877C-19BF-4A34-B5B7-B3F23B5DA583}"/>
              </a:ext>
            </a:extLst>
          </p:cNvPr>
          <p:cNvCxnSpPr>
            <a:cxnSpLocks/>
          </p:cNvCxnSpPr>
          <p:nvPr/>
        </p:nvCxnSpPr>
        <p:spPr>
          <a:xfrm>
            <a:off x="10557164" y="2520222"/>
            <a:ext cx="266007" cy="161951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8">
            <a:extLst>
              <a:ext uri="{FF2B5EF4-FFF2-40B4-BE49-F238E27FC236}">
                <a16:creationId xmlns:a16="http://schemas.microsoft.com/office/drawing/2014/main" id="{5664FAAA-3AE8-4248-AB5A-54E8D2826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5644" y="4337778"/>
            <a:ext cx="1933358" cy="1257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379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98DE93-200F-485C-83E9-A555B44E1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153CB0-DE41-48AE-873A-9120C5D7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rozvoj osobnosti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57CFB9-2F62-460C-A7D3-91B3F551D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6785"/>
            <a:ext cx="10753200" cy="4986791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Historický exkurz – </a:t>
            </a:r>
            <a:r>
              <a:rPr lang="cs-CZ" altLang="cs-CZ" sz="3200" b="1" dirty="0">
                <a:solidFill>
                  <a:srgbClr val="0000DC"/>
                </a:solidFill>
              </a:rPr>
              <a:t>komplexní</a:t>
            </a:r>
            <a:r>
              <a:rPr lang="cs-CZ" altLang="cs-CZ" sz="3200" b="1" dirty="0"/>
              <a:t> rozvoj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antická </a:t>
            </a:r>
            <a:r>
              <a:rPr lang="cs-CZ" altLang="cs-CZ" sz="3200" b="1" i="1" dirty="0">
                <a:solidFill>
                  <a:srgbClr val="0000DC"/>
                </a:solidFill>
              </a:rPr>
              <a:t>kalokagathia</a:t>
            </a:r>
            <a:r>
              <a:rPr lang="cs-CZ" altLang="cs-CZ" sz="3200" b="1" i="1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= rozvoj fyzických a psychických kvalit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renesanční návrat </a:t>
            </a:r>
            <a:br>
              <a:rPr lang="cs-CZ" altLang="cs-CZ" sz="3200" b="1" i="1" dirty="0">
                <a:solidFill>
                  <a:srgbClr val="0000DC"/>
                </a:solidFill>
              </a:rPr>
            </a:br>
            <a:r>
              <a:rPr lang="cs-CZ" altLang="cs-CZ" sz="3200" dirty="0"/>
              <a:t>např. </a:t>
            </a:r>
            <a:r>
              <a:rPr lang="cs-CZ" altLang="cs-CZ" sz="3200" b="1" dirty="0" err="1"/>
              <a:t>François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Rabelais</a:t>
            </a:r>
            <a:r>
              <a:rPr lang="cs-CZ" altLang="cs-CZ" sz="3200" b="1" dirty="0"/>
              <a:t> </a:t>
            </a:r>
            <a:r>
              <a:rPr lang="cs-CZ" altLang="cs-CZ" sz="3200" dirty="0"/>
              <a:t>(1494 nebo 1483–1553) </a:t>
            </a:r>
            <a:br>
              <a:rPr lang="cs-CZ" altLang="cs-CZ" sz="3200" dirty="0"/>
            </a:br>
            <a:r>
              <a:rPr lang="cs-CZ" altLang="cs-CZ" sz="3200" dirty="0"/>
              <a:t>román </a:t>
            </a:r>
            <a:r>
              <a:rPr lang="cs-CZ" altLang="cs-CZ" sz="3200" i="1" dirty="0" err="1"/>
              <a:t>Gargantua</a:t>
            </a:r>
            <a:r>
              <a:rPr lang="cs-CZ" altLang="cs-CZ" sz="3200" i="1" dirty="0"/>
              <a:t> a </a:t>
            </a:r>
            <a:r>
              <a:rPr lang="cs-CZ" altLang="cs-CZ" sz="3200" i="1" dirty="0" err="1"/>
              <a:t>Pantagruel</a:t>
            </a:r>
            <a:r>
              <a:rPr lang="cs-CZ" altLang="cs-CZ" sz="3200" i="1" dirty="0"/>
              <a:t> </a:t>
            </a:r>
            <a:r>
              <a:rPr lang="cs-CZ" altLang="cs-CZ" sz="3200" dirty="0"/>
              <a:t>– nová výchova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J. A. Komenský</a:t>
            </a:r>
            <a:br>
              <a:rPr lang="cs-CZ" altLang="cs-CZ" sz="3200" b="1" i="1" dirty="0"/>
            </a:br>
            <a:r>
              <a:rPr lang="cs-CZ" altLang="cs-CZ" sz="3200" dirty="0"/>
              <a:t>rozvíjet </a:t>
            </a:r>
            <a:r>
              <a:rPr lang="cs-CZ" altLang="cs-CZ" sz="3200" b="1" dirty="0">
                <a:solidFill>
                  <a:srgbClr val="0000DC"/>
                </a:solidFill>
              </a:rPr>
              <a:t>hlavu, srdce a ruce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kognitivní, emocionální a konativní stránku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12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A6F233-18B3-4CF5-89D9-D6728F614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77F9D4-2220-498A-A3EE-D71200EC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5483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rozvoj osobnosti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DD5B46E-FA83-4E62-B482-5FA3F5A78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5435"/>
            <a:ext cx="11058000" cy="557456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Historický exkurz – </a:t>
            </a:r>
            <a:r>
              <a:rPr lang="cs-CZ" altLang="cs-CZ" sz="3200" b="1" dirty="0">
                <a:solidFill>
                  <a:srgbClr val="0000DC"/>
                </a:solidFill>
              </a:rPr>
              <a:t>jednostranné </a:t>
            </a:r>
            <a:r>
              <a:rPr lang="cs-CZ" altLang="cs-CZ" sz="3200" b="1" dirty="0"/>
              <a:t>koncepce</a:t>
            </a: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cs-CZ" altLang="cs-CZ" sz="3200" b="1" i="1" dirty="0"/>
              <a:t>preference </a:t>
            </a:r>
            <a:r>
              <a:rPr lang="cs-CZ" altLang="cs-CZ" sz="3200" b="1" i="1" dirty="0">
                <a:solidFill>
                  <a:srgbClr val="0000DC"/>
                </a:solidFill>
              </a:rPr>
              <a:t>intelektuálního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(kognitivního) </a:t>
            </a:r>
            <a:r>
              <a:rPr lang="cs-CZ" altLang="cs-CZ" sz="3200" b="1" i="1" dirty="0"/>
              <a:t>rozvoje </a:t>
            </a:r>
            <a:r>
              <a:rPr lang="cs-CZ" altLang="cs-CZ" sz="3200" dirty="0"/>
              <a:t>– např.:</a:t>
            </a:r>
            <a:br>
              <a:rPr lang="cs-CZ" altLang="cs-CZ" sz="3200" dirty="0"/>
            </a:br>
            <a:r>
              <a:rPr lang="cs-CZ" altLang="cs-CZ" sz="3200" dirty="0"/>
              <a:t>- Platón – rozumová výchova</a:t>
            </a:r>
            <a:br>
              <a:rPr lang="cs-CZ" altLang="cs-CZ" sz="3200" dirty="0"/>
            </a:br>
            <a:r>
              <a:rPr lang="cs-CZ" altLang="cs-CZ" sz="3200" dirty="0"/>
              <a:t>- Herbart – vzdělávání jako kognitivní proces</a:t>
            </a:r>
            <a:br>
              <a:rPr lang="cs-CZ" altLang="cs-CZ" sz="3200" dirty="0"/>
            </a:br>
            <a:r>
              <a:rPr lang="cs-CZ" altLang="cs-CZ" sz="3200" dirty="0"/>
              <a:t>- tradiční koncepce vzdělávání, „stará škola“</a:t>
            </a: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cs-CZ" altLang="cs-CZ" sz="3200" b="1" i="1" dirty="0"/>
              <a:t>preference </a:t>
            </a:r>
            <a:r>
              <a:rPr lang="cs-CZ" altLang="cs-CZ" sz="3200" b="1" i="1" dirty="0">
                <a:solidFill>
                  <a:srgbClr val="0000DC"/>
                </a:solidFill>
              </a:rPr>
              <a:t>citového a volního</a:t>
            </a:r>
            <a:r>
              <a:rPr lang="cs-CZ" altLang="cs-CZ" sz="3200" b="1" i="1" dirty="0"/>
              <a:t> rozvoje</a:t>
            </a:r>
            <a:br>
              <a:rPr lang="cs-CZ" altLang="cs-CZ" sz="3200" b="1" i="1" dirty="0"/>
            </a:br>
            <a:r>
              <a:rPr lang="cs-CZ" altLang="cs-CZ" sz="3200" dirty="0"/>
              <a:t>(emocionálního a konativního) – např.: </a:t>
            </a:r>
            <a:br>
              <a:rPr lang="cs-CZ" altLang="cs-CZ" sz="3200" dirty="0"/>
            </a:br>
            <a:r>
              <a:rPr lang="cs-CZ" altLang="cs-CZ" sz="3200" dirty="0"/>
              <a:t>- Rousseau – „pedagogika srdce“</a:t>
            </a:r>
            <a:br>
              <a:rPr lang="cs-CZ" altLang="cs-CZ" sz="3200" dirty="0"/>
            </a:br>
            <a:r>
              <a:rPr lang="cs-CZ" altLang="cs-CZ" sz="3200" dirty="0"/>
              <a:t>- Tolstoj – tvůrčí (umělecká) škola</a:t>
            </a:r>
            <a:br>
              <a:rPr lang="cs-CZ" altLang="cs-CZ" sz="3200" dirty="0"/>
            </a:br>
            <a:r>
              <a:rPr lang="cs-CZ" altLang="cs-CZ" sz="3200" dirty="0"/>
              <a:t>- reformní pedagogika → činná škola, alternativní školy,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4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122A26-7D62-4314-B53E-5901ACDC2E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7B983E-A241-4866-921C-38BC424E6AA8}"/>
              </a:ext>
            </a:extLst>
          </p:cNvPr>
          <p:cNvSpPr txBox="1">
            <a:spLocks noChangeArrowheads="1"/>
          </p:cNvSpPr>
          <p:nvPr/>
        </p:nvSpPr>
        <p:spPr>
          <a:xfrm>
            <a:off x="1163782" y="692150"/>
            <a:ext cx="10075026" cy="17605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4800"/>
              </a:lnSpc>
              <a:defRPr/>
            </a:pPr>
            <a:r>
              <a:rPr lang="cs-CZ" altLang="cs-CZ" kern="0" dirty="0"/>
              <a:t>Dvě stránky edukačního </a:t>
            </a:r>
            <a:br>
              <a:rPr lang="cs-CZ" altLang="cs-CZ" kern="0" dirty="0"/>
            </a:br>
            <a:r>
              <a:rPr lang="cs-CZ" altLang="cs-CZ" kern="0" dirty="0"/>
              <a:t>(výchovně-vzdělávacího) </a:t>
            </a:r>
            <a:br>
              <a:rPr lang="cs-CZ" altLang="cs-CZ" kern="0" dirty="0"/>
            </a:br>
            <a:r>
              <a:rPr lang="cs-CZ" altLang="cs-CZ" kern="0" dirty="0"/>
              <a:t>procesu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CD945D-0194-418F-AFD1-DB7EC66E0157}"/>
              </a:ext>
            </a:extLst>
          </p:cNvPr>
          <p:cNvSpPr txBox="1">
            <a:spLocks noChangeArrowheads="1"/>
          </p:cNvSpPr>
          <p:nvPr/>
        </p:nvSpPr>
        <p:spPr>
          <a:xfrm>
            <a:off x="666000" y="4405313"/>
            <a:ext cx="4619625" cy="8651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altLang="cs-CZ" sz="4000" b="1" kern="0" dirty="0">
                <a:solidFill>
                  <a:srgbClr val="0000DC"/>
                </a:solidFill>
              </a:rPr>
              <a:t>vzdělávání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550BA6-ECB6-4067-8DB6-DEF83A0E8FAA}"/>
              </a:ext>
            </a:extLst>
          </p:cNvPr>
          <p:cNvSpPr txBox="1">
            <a:spLocks noChangeArrowheads="1"/>
          </p:cNvSpPr>
          <p:nvPr/>
        </p:nvSpPr>
        <p:spPr>
          <a:xfrm>
            <a:off x="5930459" y="4405313"/>
            <a:ext cx="5633322" cy="17605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altLang="cs-CZ" sz="4000" b="1" kern="0" dirty="0">
                <a:solidFill>
                  <a:srgbClr val="0000DC"/>
                </a:solidFill>
              </a:rPr>
              <a:t>výchova</a:t>
            </a:r>
            <a:br>
              <a:rPr lang="cs-CZ" altLang="cs-CZ" sz="4000" b="1" i="1" kern="0" dirty="0"/>
            </a:br>
            <a:r>
              <a:rPr lang="cs-CZ" altLang="cs-CZ" sz="4000" kern="0" dirty="0"/>
              <a:t>(v užším smyslu)</a:t>
            </a: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8121AF1-DAF3-46F1-95EB-B3DA312DD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8959" y="2960687"/>
            <a:ext cx="2072283" cy="117905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401E7700-EBC5-4F48-BEDF-BFC799E37E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9851" y="2996406"/>
            <a:ext cx="1904644" cy="11433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3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2C826A-DEEF-4391-BF52-9F3174BD63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8FFE94-53B5-44E8-8C0A-512796E17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Dvě stránky edukačního procesu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D671ED-1382-408F-B8D9-066A7E71F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9542"/>
            <a:ext cx="10753200" cy="46984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A. </a:t>
            </a:r>
            <a:r>
              <a:rPr lang="cs-CZ" altLang="cs-CZ" sz="3200" b="1" dirty="0">
                <a:solidFill>
                  <a:srgbClr val="0000DC"/>
                </a:solidFill>
              </a:rPr>
              <a:t>Vzdělávání</a:t>
            </a:r>
            <a:r>
              <a:rPr lang="cs-CZ" altLang="cs-CZ" sz="3200" b="1" dirty="0"/>
              <a:t> = rozvoj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vědomostí </a:t>
            </a:r>
            <a:r>
              <a:rPr lang="cs-CZ" altLang="cs-CZ" sz="3200" dirty="0"/>
              <a:t>(= učení → osvojený poznatek)</a:t>
            </a:r>
            <a:br>
              <a:rPr lang="cs-CZ" altLang="cs-CZ" sz="3200" dirty="0"/>
            </a:br>
            <a:r>
              <a:rPr lang="cs-CZ" altLang="cs-CZ" sz="3200" dirty="0"/>
              <a:t>představy + pojmy + názvy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dovedností a návyků </a:t>
            </a:r>
            <a:r>
              <a:rPr lang="cs-CZ" altLang="cs-CZ" sz="3200" dirty="0"/>
              <a:t>(učení → dispozice → činnost)</a:t>
            </a:r>
            <a:br>
              <a:rPr lang="cs-CZ" altLang="cs-CZ" sz="3200" b="1" i="1" dirty="0"/>
            </a:br>
            <a:r>
              <a:rPr lang="cs-CZ" altLang="cs-CZ" sz="3200" dirty="0"/>
              <a:t>motorické + intelektuální + sociální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schopností </a:t>
            </a:r>
            <a:r>
              <a:rPr lang="cs-CZ" altLang="cs-CZ" sz="3200" dirty="0"/>
              <a:t>(= vlastnosti, předpoklady osobnosti)</a:t>
            </a:r>
            <a:br>
              <a:rPr lang="cs-CZ" altLang="cs-CZ" sz="3200" dirty="0"/>
            </a:br>
            <a:r>
              <a:rPr lang="cs-CZ" altLang="cs-CZ" sz="3200" dirty="0"/>
              <a:t>motorické + intelektuální + sociální</a:t>
            </a:r>
          </a:p>
        </p:txBody>
      </p:sp>
    </p:spTree>
    <p:extLst>
      <p:ext uri="{BB962C8B-B14F-4D97-AF65-F5344CB8AC3E}">
        <p14:creationId xmlns:p14="http://schemas.microsoft.com/office/powerpoint/2010/main" val="35416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3BB670-D860-48C6-AF1B-8EE0489AD9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1AAB57-A50E-4418-9AF0-B6AA72AB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Dvě stránky edukačního procesu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7DA9A4-B9A1-4BDE-BDEF-D9291DC08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1034196" cy="464170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sz="3200" b="1" dirty="0"/>
              <a:t>B. </a:t>
            </a:r>
            <a:r>
              <a:rPr lang="cs-CZ" altLang="cs-CZ" sz="3200" b="1" dirty="0">
                <a:solidFill>
                  <a:srgbClr val="0000DC"/>
                </a:solidFill>
              </a:rPr>
              <a:t>Výchova </a:t>
            </a:r>
            <a:r>
              <a:rPr lang="cs-CZ" altLang="cs-CZ" sz="3200" dirty="0"/>
              <a:t>(v užším smyslu) = </a:t>
            </a:r>
            <a:r>
              <a:rPr lang="cs-CZ" altLang="cs-CZ" sz="3200" b="1" dirty="0"/>
              <a:t>rozvoj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postojů</a:t>
            </a:r>
            <a:r>
              <a:rPr lang="cs-CZ" altLang="cs-CZ" sz="3200" b="1" i="1" dirty="0"/>
              <a:t> ke skutečnosti </a:t>
            </a:r>
            <a:r>
              <a:rPr lang="cs-CZ" altLang="cs-CZ" sz="3200" dirty="0"/>
              <a:t>(= pozitivní X negativní hodnocení)</a:t>
            </a:r>
            <a:br>
              <a:rPr lang="cs-CZ" altLang="cs-CZ" sz="3200" dirty="0"/>
            </a:br>
            <a:r>
              <a:rPr lang="cs-CZ" altLang="cs-CZ" sz="3200" dirty="0"/>
              <a:t>→ velký potenciál „výchov“ – TV, HV, VV, …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potřeb a zájmů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(= primární impulz chování)</a:t>
            </a:r>
            <a:br>
              <a:rPr lang="cs-CZ" altLang="cs-CZ" sz="3200" b="1" i="1" dirty="0"/>
            </a:br>
            <a:r>
              <a:rPr lang="cs-CZ" altLang="cs-CZ" sz="3200" dirty="0"/>
              <a:t>→ nutný rozvoj např. v TV)</a:t>
            </a:r>
            <a:r>
              <a:rPr lang="cs-CZ" altLang="cs-CZ" sz="3200" b="1" i="1" dirty="0"/>
              <a:t>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/>
              <a:t>adekvátního </a:t>
            </a:r>
            <a:r>
              <a:rPr lang="cs-CZ" altLang="cs-CZ" sz="3200" b="1" i="1" dirty="0">
                <a:solidFill>
                  <a:srgbClr val="0000DC"/>
                </a:solidFill>
              </a:rPr>
              <a:t>chování </a:t>
            </a:r>
            <a:r>
              <a:rPr lang="cs-CZ" altLang="cs-CZ" sz="3200" i="1" dirty="0"/>
              <a:t>= </a:t>
            </a:r>
            <a:r>
              <a:rPr lang="cs-CZ" altLang="cs-CZ" sz="3200" dirty="0"/>
              <a:t>složitá výslednice </a:t>
            </a:r>
            <a:br>
              <a:rPr lang="cs-CZ" altLang="cs-CZ" sz="3200" dirty="0"/>
            </a:br>
            <a:r>
              <a:rPr lang="cs-CZ" altLang="cs-CZ" sz="3200" dirty="0"/>
              <a:t>všech získaných a rozvinutých kvalit jedince</a:t>
            </a:r>
          </a:p>
        </p:txBody>
      </p:sp>
    </p:spTree>
    <p:extLst>
      <p:ext uri="{BB962C8B-B14F-4D97-AF65-F5344CB8AC3E}">
        <p14:creationId xmlns:p14="http://schemas.microsoft.com/office/powerpoint/2010/main" val="2196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225362-C3E1-4D94-9859-A50247DB4B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E26E9D-3BBB-45B0-A3D4-EFF7FFD0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062" y="623392"/>
            <a:ext cx="8753520" cy="451576"/>
          </a:xfrm>
        </p:spPr>
        <p:txBody>
          <a:bodyPr/>
          <a:lstStyle/>
          <a:p>
            <a:r>
              <a:rPr lang="cs-CZ" altLang="cs-CZ" dirty="0"/>
              <a:t>Dvě stránky edukačního procesu</a:t>
            </a:r>
            <a:endParaRPr lang="cs-CZ" dirty="0"/>
          </a:p>
        </p:txBody>
      </p:sp>
      <p:grpSp>
        <p:nvGrpSpPr>
          <p:cNvPr id="6" name="Organization Chart 7">
            <a:extLst>
              <a:ext uri="{FF2B5EF4-FFF2-40B4-BE49-F238E27FC236}">
                <a16:creationId xmlns:a16="http://schemas.microsoft.com/office/drawing/2014/main" id="{683A6D09-C820-4524-9350-007BFEFDDA0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78660" y="1301078"/>
            <a:ext cx="8894763" cy="4839561"/>
            <a:chOff x="698" y="1215"/>
            <a:chExt cx="5603" cy="3743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FF48797F-AE89-4683-81FE-D646D782DB93}"/>
                </a:ext>
              </a:extLst>
            </p:cNvPr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16200000" flipV="1">
              <a:off x="4182" y="1674"/>
              <a:ext cx="202" cy="1566"/>
            </a:xfrm>
            <a:prstGeom prst="bentConnector3">
              <a:avLst>
                <a:gd name="adj1" fmla="val 43136"/>
              </a:avLst>
            </a:prstGeom>
            <a:noFill/>
            <a:ln w="76200">
              <a:solidFill>
                <a:srgbClr val="F0192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519CE402-9201-4E97-BD4D-2215CCBD9394}"/>
                </a:ext>
              </a:extLst>
            </p:cNvPr>
            <p:cNvCxnSpPr>
              <a:cxnSpLocks noChangeShapeType="1"/>
              <a:stCxn id="8" idx="0"/>
              <a:endCxn id="7" idx="2"/>
            </p:cNvCxnSpPr>
            <p:nvPr/>
          </p:nvCxnSpPr>
          <p:spPr bwMode="auto">
            <a:xfrm rot="5400000" flipH="1" flipV="1">
              <a:off x="2644" y="1730"/>
              <a:ext cx="229" cy="1482"/>
            </a:xfrm>
            <a:prstGeom prst="bentConnector3">
              <a:avLst>
                <a:gd name="adj1" fmla="val 50000"/>
              </a:avLst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1030">
              <a:extLst>
                <a:ext uri="{FF2B5EF4-FFF2-40B4-BE49-F238E27FC236}">
                  <a16:creationId xmlns:a16="http://schemas.microsoft.com/office/drawing/2014/main" id="{9BD04207-EE8C-44CA-816D-6DEDF829E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1215"/>
              <a:ext cx="5603" cy="114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6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Komplexní edukace</a:t>
              </a:r>
              <a:br>
                <a:rPr kumimoji="0" lang="cs-CZ" altLang="cs-CZ" sz="36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600" b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(výchova v širokém smyslu)</a:t>
              </a:r>
            </a:p>
          </p:txBody>
        </p:sp>
        <p:sp>
          <p:nvSpPr>
            <p:cNvPr id="8" name="_s1031">
              <a:extLst>
                <a:ext uri="{FF2B5EF4-FFF2-40B4-BE49-F238E27FC236}">
                  <a16:creationId xmlns:a16="http://schemas.microsoft.com/office/drawing/2014/main" id="{1385639B-9B0E-4611-A1E4-4C2731A72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2585"/>
              <a:ext cx="2639" cy="237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2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vzdělávání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jako rozvoj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vědomostí,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dovedností,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návyků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a schopností</a:t>
              </a:r>
            </a:p>
          </p:txBody>
        </p:sp>
        <p:sp>
          <p:nvSpPr>
            <p:cNvPr id="9" name="_s1032">
              <a:extLst>
                <a:ext uri="{FF2B5EF4-FFF2-40B4-BE49-F238E27FC236}">
                  <a16:creationId xmlns:a16="http://schemas.microsoft.com/office/drawing/2014/main" id="{32748E7A-829F-44F8-80BB-971823D91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0" y="2558"/>
              <a:ext cx="2471" cy="237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2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výchova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jako rozvoj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postojů,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potřeb,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zájmů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a chování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035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AF466C-FFCC-4764-ABF4-33CCA32C2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80F737-CF52-412A-B234-B572B310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 edukace = rozvoj kompetencí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19F493-099D-42E3-984C-F4C006D3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6167"/>
            <a:ext cx="10753200" cy="4285833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kompetence</a:t>
            </a:r>
            <a:r>
              <a:rPr lang="cs-CZ" altLang="cs-CZ" sz="3200" dirty="0"/>
              <a:t> = vědomosti (znalosti) + jejich využití </a:t>
            </a:r>
            <a:br>
              <a:rPr lang="cs-CZ" altLang="cs-CZ" sz="3200" dirty="0"/>
            </a:br>
            <a:r>
              <a:rPr lang="cs-CZ" altLang="cs-CZ" sz="3200" dirty="0"/>
              <a:t>v praxi (dovednosti) + postoje + motivace + ...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rozvoj kompetencí </a:t>
            </a:r>
            <a:r>
              <a:rPr lang="cs-CZ" altLang="cs-CZ" sz="3200" dirty="0"/>
              <a:t>= cíl edukace (především vzdělávání)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kompetence = výstupní kategorie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použití v různých oblastech </a:t>
            </a:r>
            <a:br>
              <a:rPr lang="cs-CZ" altLang="cs-CZ" sz="3200" dirty="0"/>
            </a:br>
            <a:r>
              <a:rPr lang="cs-CZ" altLang="cs-CZ" sz="3200" dirty="0"/>
              <a:t>(škola, profese, politika,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kompetence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předpoklad úspěšného jednání </a:t>
            </a:r>
            <a:r>
              <a:rPr lang="cs-CZ" altLang="cs-CZ" sz="3200" dirty="0"/>
              <a:t>v praxi</a:t>
            </a:r>
          </a:p>
        </p:txBody>
      </p:sp>
    </p:spTree>
    <p:extLst>
      <p:ext uri="{BB962C8B-B14F-4D97-AF65-F5344CB8AC3E}">
        <p14:creationId xmlns:p14="http://schemas.microsoft.com/office/powerpoint/2010/main" val="4287714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618</TotalTime>
  <Words>696</Words>
  <Application>Microsoft Office PowerPoint</Application>
  <PresentationFormat>Širokoúhlá obrazovka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Cíl edukace –  rozvoj základních kvalit osobnosti</vt:lpstr>
      <vt:lpstr>Prezentace aplikace PowerPoint</vt:lpstr>
      <vt:lpstr>Cíl edukace = rozvoj osobnosti</vt:lpstr>
      <vt:lpstr>Cíl edukace = rozvoj osobnosti</vt:lpstr>
      <vt:lpstr>Prezentace aplikace PowerPoint</vt:lpstr>
      <vt:lpstr>Dvě stránky edukačního procesu </vt:lpstr>
      <vt:lpstr>Dvě stránky edukačního procesu</vt:lpstr>
      <vt:lpstr>Dvě stránky edukačního procesu</vt:lpstr>
      <vt:lpstr>Cíl edukace = rozvoj kompetencí</vt:lpstr>
      <vt:lpstr>Cíl edukace = seznámení a rozvoj kultury</vt:lpstr>
      <vt:lpstr>Edukace jako rozvoj v kulturních oblastech </vt:lpstr>
      <vt:lpstr>Kultura </vt:lpstr>
      <vt:lpstr>Klasické oblasti edukace (kultury) </vt:lpstr>
      <vt:lpstr>Soudobé oblasti edukace (výchovy a vzdělávání)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24</cp:revision>
  <cp:lastPrinted>1601-01-01T00:00:00Z</cp:lastPrinted>
  <dcterms:created xsi:type="dcterms:W3CDTF">2020-10-05T06:18:46Z</dcterms:created>
  <dcterms:modified xsi:type="dcterms:W3CDTF">2024-09-05T12:24:57Z</dcterms:modified>
</cp:coreProperties>
</file>