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75935"/>
            <a:ext cx="11361600" cy="982596"/>
          </a:xfrm>
        </p:spPr>
        <p:txBody>
          <a:bodyPr/>
          <a:lstStyle/>
          <a:p>
            <a:pPr algn="ctr"/>
            <a:r>
              <a:rPr lang="cs-CZ" altLang="cs-CZ" dirty="0"/>
              <a:t>Rysy soudobé edukace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21D16-FC50-4492-8DB7-FD9B548058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103216-A292-44A2-ACD5-E1883660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Rysy soudobé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43CA61-74DB-484C-8210-F31A9ACF6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0877"/>
            <a:ext cx="11196697" cy="535912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edukace </a:t>
            </a:r>
            <a:r>
              <a:rPr lang="cs-CZ" sz="3200" dirty="0"/>
              <a:t>= jedna z klíčových podmínek </a:t>
            </a:r>
            <a:r>
              <a:rPr lang="cs-CZ" sz="3200" b="1" dirty="0">
                <a:solidFill>
                  <a:srgbClr val="0000DC"/>
                </a:solidFill>
              </a:rPr>
              <a:t>existence lidstva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soudobá edukace reflektuje </a:t>
            </a:r>
            <a:r>
              <a:rPr lang="cs-CZ" sz="3200" b="1" dirty="0"/>
              <a:t>historický odkaz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různé modely edukace – historická, kulturní, </a:t>
            </a:r>
            <a:r>
              <a:rPr lang="cs-CZ" sz="3200" b="1" dirty="0">
                <a:solidFill>
                  <a:srgbClr val="0000DC"/>
                </a:solidFill>
              </a:rPr>
              <a:t>politická</a:t>
            </a:r>
            <a:r>
              <a:rPr lang="cs-CZ" sz="3200" dirty="0"/>
              <a:t>, ideologická, … </a:t>
            </a:r>
            <a:r>
              <a:rPr lang="cs-CZ" sz="3200" b="1" dirty="0">
                <a:solidFill>
                  <a:srgbClr val="0000DC"/>
                </a:solidFill>
              </a:rPr>
              <a:t>determinace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aktuální zaměření edukace ← </a:t>
            </a:r>
            <a:r>
              <a:rPr lang="cs-CZ" sz="3200" b="1" dirty="0">
                <a:solidFill>
                  <a:srgbClr val="0000DC"/>
                </a:solidFill>
              </a:rPr>
              <a:t>globální problémy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viz současná pandemie → výchova ke zdraví (zdravotní gramotnost), ekonomické vzdělávání,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edukace v pluralitní a demokratické společnosti </a:t>
            </a:r>
            <a:r>
              <a:rPr lang="cs-CZ" sz="3200" dirty="0"/>
              <a:t>X totalitní systémy (fundamentálně náboženské, komunistické)</a:t>
            </a:r>
          </a:p>
        </p:txBody>
      </p:sp>
    </p:spTree>
    <p:extLst>
      <p:ext uri="{BB962C8B-B14F-4D97-AF65-F5344CB8AC3E}">
        <p14:creationId xmlns:p14="http://schemas.microsoft.com/office/powerpoint/2010/main" val="125762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75EF8-DDC8-4527-8513-9776D1554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70981-6BB5-465A-96E6-550794CC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02012"/>
            <a:ext cx="10753200" cy="451576"/>
          </a:xfrm>
        </p:spPr>
        <p:txBody>
          <a:bodyPr/>
          <a:lstStyle/>
          <a:p>
            <a:r>
              <a:rPr lang="cs-CZ" dirty="0"/>
              <a:t>Rysy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AE8529-1E31-438E-AFD4-C5A0F0C7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3613"/>
            <a:ext cx="10753200" cy="5226387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může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- bezprostřední a přímé působení pedagoga</a:t>
            </a:r>
            <a:br>
              <a:rPr lang="cs-CZ" altLang="cs-CZ" sz="3200" dirty="0"/>
            </a:br>
            <a:r>
              <a:rPr lang="cs-CZ" altLang="cs-CZ" sz="3200" dirty="0"/>
              <a:t>- řízené učení, facilitace učení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působení upraveným prostředím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pedagogizované</a:t>
            </a:r>
            <a:r>
              <a:rPr lang="cs-CZ" altLang="cs-CZ" sz="3200" dirty="0"/>
              <a:t> materiální a sociální prostředí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(výchova druhým jedincem = intencionální edukace)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(sebevzdělávání) – cíl = její rozvoj </a:t>
            </a:r>
          </a:p>
          <a:p>
            <a:pPr>
              <a:lnSpc>
                <a:spcPts val="4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5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BB67BC-BC37-4E16-9BBB-EEF414043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A39FC-EB5E-4797-9C14-D81DD6BD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84751-1956-4A3A-A0C2-B046B11F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demokratická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rovnost šancí na vzdělání </a:t>
            </a:r>
            <a:br>
              <a:rPr lang="cs-CZ" altLang="cs-CZ" sz="3200" dirty="0"/>
            </a:br>
            <a:r>
              <a:rPr lang="cs-CZ" altLang="cs-CZ" sz="3200" dirty="0"/>
              <a:t>- zajištění </a:t>
            </a:r>
            <a:r>
              <a:rPr lang="cs-CZ" altLang="cs-CZ" sz="3200" b="1" dirty="0">
                <a:solidFill>
                  <a:srgbClr val="0000DC"/>
                </a:solidFill>
              </a:rPr>
              <a:t>rovných příležitostí </a:t>
            </a:r>
            <a:r>
              <a:rPr lang="cs-CZ" altLang="cs-CZ" sz="3200" dirty="0"/>
              <a:t>ve vzdělávání</a:t>
            </a:r>
            <a:br>
              <a:rPr lang="cs-CZ" altLang="cs-CZ" sz="3200" dirty="0"/>
            </a:br>
            <a:r>
              <a:rPr lang="cs-CZ" altLang="cs-CZ" sz="3200" dirty="0"/>
              <a:t>- vyrovnávání „startovní čáry“ (nejen u znevýhodněných)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humanistická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dílna lidskosti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orientace na </a:t>
            </a:r>
            <a:r>
              <a:rPr lang="cs-CZ" altLang="cs-CZ" sz="3200" dirty="0"/>
              <a:t>dítě, žáka, studenta, klienta, sportovce,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univerzální </a:t>
            </a:r>
            <a:r>
              <a:rPr lang="cs-CZ" altLang="cs-CZ" sz="3200" dirty="0"/>
              <a:t>– týká se každého a všude</a:t>
            </a:r>
            <a:br>
              <a:rPr lang="cs-CZ" altLang="cs-CZ" sz="3200" dirty="0"/>
            </a:br>
            <a:r>
              <a:rPr lang="cs-CZ" altLang="cs-CZ" sz="3200" dirty="0"/>
              <a:t>- = globální pokrytí vzdělávání (distanční, …)</a:t>
            </a:r>
            <a:br>
              <a:rPr lang="cs-CZ" altLang="cs-CZ" sz="3200" dirty="0"/>
            </a:br>
            <a:r>
              <a:rPr lang="cs-CZ" altLang="cs-CZ" sz="3200" dirty="0"/>
              <a:t>- např. rozvoj zdravotní, environmentální, … gramotnosti</a:t>
            </a:r>
          </a:p>
        </p:txBody>
      </p:sp>
    </p:spTree>
    <p:extLst>
      <p:ext uri="{BB962C8B-B14F-4D97-AF65-F5344CB8AC3E}">
        <p14:creationId xmlns:p14="http://schemas.microsoft.com/office/powerpoint/2010/main" val="10606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C3C8B2-C074-46D9-8788-FD82171D9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0B3FDB-7311-4D96-B779-ACFC5BC2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D4B475-7A25-4ADC-90C2-4B9E2C2AF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6336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pluralitní </a:t>
            </a:r>
            <a:r>
              <a:rPr lang="cs-CZ" altLang="cs-CZ" sz="3200" dirty="0"/>
              <a:t>(iniciátoři, cíle, obsah, pojetí) +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integrující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základní hodnotová orientace </a:t>
            </a:r>
            <a:br>
              <a:rPr lang="cs-CZ" altLang="cs-CZ" sz="3200" dirty="0"/>
            </a:br>
            <a:r>
              <a:rPr lang="cs-CZ" altLang="cs-CZ" sz="3200" dirty="0"/>
              <a:t>(škola + rodina + média + sport +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globální + teritoriální + lokální + individuální </a:t>
            </a:r>
            <a:r>
              <a:rPr lang="cs-CZ" altLang="cs-CZ" sz="3200" dirty="0"/>
              <a:t>zaměření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multikulturní </a:t>
            </a:r>
            <a:r>
              <a:rPr lang="cs-CZ" altLang="cs-CZ" sz="3200" dirty="0"/>
              <a:t>(interkulturní) = </a:t>
            </a:r>
            <a:br>
              <a:rPr lang="cs-CZ" altLang="cs-CZ" sz="3200" dirty="0"/>
            </a:br>
            <a:r>
              <a:rPr lang="cs-CZ" altLang="cs-CZ" sz="3200" dirty="0"/>
              <a:t>poznání různých kultur, náboženství, stylů života,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03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EF726-2678-4C7D-9887-C8F4C93F7B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275AE1-231C-4C44-8A21-D542B2953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A43B90-9C11-4E07-B96A-F7B96419F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9586"/>
            <a:ext cx="10753200" cy="47384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komplexní </a:t>
            </a:r>
            <a:r>
              <a:rPr lang="cs-CZ" altLang="cs-CZ" sz="3200" dirty="0"/>
              <a:t>a mnohostranná = rozvoj</a:t>
            </a:r>
            <a:br>
              <a:rPr lang="cs-CZ" altLang="cs-CZ" sz="3200" dirty="0"/>
            </a:br>
            <a:r>
              <a:rPr lang="cs-CZ" altLang="cs-CZ" sz="3200" dirty="0"/>
              <a:t>- všech </a:t>
            </a:r>
            <a:r>
              <a:rPr lang="cs-CZ" altLang="cs-CZ" sz="3200" b="1" dirty="0"/>
              <a:t>kvalit jedince </a:t>
            </a:r>
            <a:r>
              <a:rPr lang="cs-CZ" altLang="cs-CZ" sz="3200" dirty="0"/>
              <a:t>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sociálních rolí </a:t>
            </a:r>
            <a:r>
              <a:rPr lang="cs-CZ" altLang="cs-CZ" sz="3200" dirty="0"/>
              <a:t>(edukace pro život) 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ve všech oblastech </a:t>
            </a:r>
            <a:r>
              <a:rPr lang="cs-CZ" altLang="cs-CZ" sz="3200" dirty="0"/>
              <a:t>kultury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permanentní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“</a:t>
            </a:r>
            <a:r>
              <a:rPr lang="en-GB" altLang="cs-CZ" sz="3200" dirty="0"/>
              <a:t>long life education</a:t>
            </a:r>
            <a:r>
              <a:rPr lang="cs-CZ" altLang="cs-CZ" sz="3200" dirty="0"/>
              <a:t>”</a:t>
            </a:r>
            <a:br>
              <a:rPr lang="cs-CZ" altLang="cs-CZ" sz="3200" dirty="0"/>
            </a:br>
            <a:r>
              <a:rPr lang="cs-CZ" altLang="cs-CZ" sz="3200" dirty="0"/>
              <a:t>- prvotní rodina + škola + další instituce + </a:t>
            </a:r>
            <a:r>
              <a:rPr lang="cs-CZ" altLang="cs-CZ" sz="3200"/>
              <a:t>autoedukace</a:t>
            </a:r>
            <a:r>
              <a:rPr lang="cs-CZ" altLang="cs-CZ" sz="3200" dirty="0"/>
              <a:t> …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spjatá se životem </a:t>
            </a:r>
            <a:r>
              <a:rPr lang="cs-CZ" altLang="cs-CZ" sz="3200" dirty="0"/>
              <a:t>(aktuální </a:t>
            </a:r>
            <a:r>
              <a:rPr lang="cs-CZ" altLang="cs-CZ" sz="3200" b="1" dirty="0">
                <a:solidFill>
                  <a:srgbClr val="0000DC"/>
                </a:solidFill>
              </a:rPr>
              <a:t>rozvoj gramotností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5634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8D783-9AF2-487A-88AA-48B524A5F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1701B3-CE14-483E-B94E-EDA246CA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96BB091-1A0D-49D8-BC1C-3D93D34C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1058000" cy="481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Realizace </a:t>
            </a:r>
            <a:r>
              <a:rPr lang="cs-CZ" sz="3200" b="1"/>
              <a:t>edukace: </a:t>
            </a:r>
            <a:endParaRPr 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formální vzdělávání </a:t>
            </a:r>
            <a:r>
              <a:rPr lang="cs-CZ" altLang="cs-CZ" sz="3200" dirty="0"/>
              <a:t>= ve formálních vzdělávacích institucích (např. školní výuka, …) – kurikulum, ukončení, …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neformální vzdělávání </a:t>
            </a:r>
            <a:r>
              <a:rPr lang="cs-CZ" altLang="cs-CZ" sz="3200" dirty="0"/>
              <a:t>= také organizované, </a:t>
            </a:r>
            <a:br>
              <a:rPr lang="cs-CZ" altLang="cs-CZ" sz="3200" dirty="0"/>
            </a:br>
            <a:r>
              <a:rPr lang="cs-CZ" altLang="cs-CZ" sz="3200" dirty="0"/>
              <a:t>ale </a:t>
            </a:r>
            <a:r>
              <a:rPr lang="cs-CZ" altLang="cs-CZ" sz="3200" b="1" dirty="0"/>
              <a:t>mimo formální vzdělávací systém </a:t>
            </a:r>
            <a:r>
              <a:rPr lang="cs-CZ" altLang="cs-CZ" sz="3200" dirty="0"/>
              <a:t>(sportovní </a:t>
            </a:r>
            <a:br>
              <a:rPr lang="cs-CZ" altLang="cs-CZ" sz="3200" dirty="0"/>
            </a:br>
            <a:r>
              <a:rPr lang="cs-CZ" altLang="cs-CZ" sz="3200" dirty="0"/>
              <a:t>a volnočasové organizace, podnikové vzdělávání, ...)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informální vzdělávání (učení) </a:t>
            </a:r>
            <a:r>
              <a:rPr lang="cs-CZ" altLang="cs-CZ" sz="3200" dirty="0"/>
              <a:t>= </a:t>
            </a:r>
            <a:r>
              <a:rPr lang="cs-CZ" altLang="cs-CZ" sz="3200" b="1" dirty="0"/>
              <a:t>neorganizované </a:t>
            </a:r>
            <a:r>
              <a:rPr lang="cs-CZ" altLang="cs-CZ" sz="3200" dirty="0"/>
              <a:t>(každodenní zkušenost – učení v práci, sportu, VČ aktivity, masmédia, známí,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3175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55</TotalTime>
  <Words>412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Rysy soudobé edukace</vt:lpstr>
      <vt:lpstr>Rysy soudobé edukace</vt:lpstr>
      <vt:lpstr>Rysy edukace</vt:lpstr>
      <vt:lpstr>Rysy soudobé edukace</vt:lpstr>
      <vt:lpstr>Rysy soudobé edukace</vt:lpstr>
      <vt:lpstr>Rysy soudobé edukace</vt:lpstr>
      <vt:lpstr>Rysy soudobé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14</cp:revision>
  <cp:lastPrinted>2020-10-23T06:51:40Z</cp:lastPrinted>
  <dcterms:created xsi:type="dcterms:W3CDTF">2020-10-05T06:18:46Z</dcterms:created>
  <dcterms:modified xsi:type="dcterms:W3CDTF">2024-09-05T12:23:40Z</dcterms:modified>
</cp:coreProperties>
</file>