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Prvky edukačního procesu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74065E-3030-4243-AD7C-6C9315E64A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1FB820E-85A9-4FF9-9154-8D559C249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Edukační realita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D1A6F2A-29B7-4D48-BD8D-ABE6B1249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18095"/>
            <a:ext cx="10753200" cy="4413905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altLang="cs-CZ" sz="3200" dirty="0"/>
              <a:t>Průběh edukace = její realizace = </a:t>
            </a:r>
            <a:r>
              <a:rPr lang="cs-CZ" altLang="cs-CZ" sz="3200" b="1" dirty="0">
                <a:solidFill>
                  <a:srgbClr val="0000DC"/>
                </a:solidFill>
              </a:rPr>
              <a:t>edukační realita</a:t>
            </a:r>
          </a:p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Edukační proces </a:t>
            </a:r>
            <a:r>
              <a:rPr lang="cs-CZ" altLang="cs-CZ" sz="3200" dirty="0"/>
              <a:t>= výchovně-vzdělávací proces: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dirty="0"/>
              <a:t>probíhá v konkrétním </a:t>
            </a:r>
            <a:r>
              <a:rPr lang="cs-CZ" altLang="cs-CZ" sz="3200" b="1" dirty="0"/>
              <a:t>prostředí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dirty="0"/>
              <a:t>uskutečňuje se v daném </a:t>
            </a:r>
            <a:r>
              <a:rPr lang="cs-CZ" altLang="cs-CZ" sz="3200" b="1" dirty="0"/>
              <a:t>čase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dirty="0"/>
              <a:t>týká se lidí = </a:t>
            </a:r>
            <a:r>
              <a:rPr lang="cs-CZ" altLang="cs-CZ" sz="3200" b="1" dirty="0"/>
              <a:t>subjektů edukace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dirty="0"/>
              <a:t>má vymezený </a:t>
            </a:r>
            <a:r>
              <a:rPr lang="cs-CZ" altLang="cs-CZ" sz="3200" b="1" dirty="0"/>
              <a:t>cíl → obsah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dirty="0"/>
              <a:t>využívá různé </a:t>
            </a:r>
            <a:r>
              <a:rPr lang="cs-CZ" altLang="cs-CZ" sz="3200" b="1" dirty="0"/>
              <a:t>prostředky</a:t>
            </a:r>
          </a:p>
          <a:p>
            <a:endParaRPr lang="cs-CZ" altLang="cs-CZ" dirty="0"/>
          </a:p>
          <a:p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6872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0B0534C-E05F-4C2C-A0F8-79CE7D5245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9EB53A86-3A5A-47B5-AEE3-017E6F7AEA7D}"/>
              </a:ext>
            </a:extLst>
          </p:cNvPr>
          <p:cNvSpPr/>
          <p:nvPr/>
        </p:nvSpPr>
        <p:spPr>
          <a:xfrm>
            <a:off x="2750038" y="357053"/>
            <a:ext cx="695094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4000" b="1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Prvky edukačního procesu</a:t>
            </a:r>
            <a:endParaRPr lang="cs-CZ" sz="4000" b="1" dirty="0">
              <a:solidFill>
                <a:srgbClr val="0000D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val 7">
            <a:extLst>
              <a:ext uri="{FF2B5EF4-FFF2-40B4-BE49-F238E27FC236}">
                <a16:creationId xmlns:a16="http://schemas.microsoft.com/office/drawing/2014/main" id="{A99C0304-FFB5-400F-90A4-803AFC8D3D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5071" y="2511221"/>
            <a:ext cx="3401401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 err="1">
                <a:solidFill>
                  <a:schemeClr val="bg1"/>
                </a:solidFill>
              </a:rPr>
              <a:t>edukátor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pedagog</a:t>
            </a:r>
          </a:p>
        </p:txBody>
      </p:sp>
      <p:sp>
        <p:nvSpPr>
          <p:cNvPr id="6" name="Oval 8">
            <a:extLst>
              <a:ext uri="{FF2B5EF4-FFF2-40B4-BE49-F238E27FC236}">
                <a16:creationId xmlns:a16="http://schemas.microsoft.com/office/drawing/2014/main" id="{8C70C68C-2F35-4760-85C4-5EF239ECC5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7060" y="2584246"/>
            <a:ext cx="3644004" cy="12239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 err="1">
                <a:solidFill>
                  <a:schemeClr val="bg1"/>
                </a:solidFill>
              </a:rPr>
              <a:t>edukant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vychovávaný</a:t>
            </a:r>
          </a:p>
        </p:txBody>
      </p:sp>
      <p:sp>
        <p:nvSpPr>
          <p:cNvPr id="7" name="Oval 9">
            <a:extLst>
              <a:ext uri="{FF2B5EF4-FFF2-40B4-BE49-F238E27FC236}">
                <a16:creationId xmlns:a16="http://schemas.microsoft.com/office/drawing/2014/main" id="{4F2167C7-28BB-40BD-8D50-9F2FC230DF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8003" y="4168572"/>
            <a:ext cx="3030086" cy="1296984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>
                <a:solidFill>
                  <a:schemeClr val="bg1"/>
                </a:solidFill>
              </a:rPr>
              <a:t>podmínky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edukace</a:t>
            </a:r>
          </a:p>
        </p:txBody>
      </p:sp>
      <p:sp>
        <p:nvSpPr>
          <p:cNvPr id="8" name="Oval 10">
            <a:extLst>
              <a:ext uri="{FF2B5EF4-FFF2-40B4-BE49-F238E27FC236}">
                <a16:creationId xmlns:a16="http://schemas.microsoft.com/office/drawing/2014/main" id="{F510C1A6-38FC-4480-BEC2-8977655A56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1160" y="4168571"/>
            <a:ext cx="3146979" cy="129539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>
                <a:solidFill>
                  <a:schemeClr val="bg1"/>
                </a:solidFill>
              </a:rPr>
              <a:t>prostředky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edukace</a:t>
            </a:r>
          </a:p>
        </p:txBody>
      </p:sp>
      <p:sp>
        <p:nvSpPr>
          <p:cNvPr id="9" name="Line 11">
            <a:extLst>
              <a:ext uri="{FF2B5EF4-FFF2-40B4-BE49-F238E27FC236}">
                <a16:creationId xmlns:a16="http://schemas.microsoft.com/office/drawing/2014/main" id="{D93C3F67-03A8-4BBF-98B9-2B7271DF87F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34795" y="3053348"/>
            <a:ext cx="1838099" cy="768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Line 12">
            <a:extLst>
              <a:ext uri="{FF2B5EF4-FFF2-40B4-BE49-F238E27FC236}">
                <a16:creationId xmlns:a16="http://schemas.microsoft.com/office/drawing/2014/main" id="{89E4A163-EBC3-4036-A8BF-FE9665389F5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88997" y="2439784"/>
            <a:ext cx="0" cy="2808287"/>
          </a:xfrm>
          <a:prstGeom prst="line">
            <a:avLst/>
          </a:prstGeom>
          <a:noFill/>
          <a:ln w="76200">
            <a:solidFill>
              <a:srgbClr val="F01928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" name="Line 13">
            <a:extLst>
              <a:ext uri="{FF2B5EF4-FFF2-40B4-BE49-F238E27FC236}">
                <a16:creationId xmlns:a16="http://schemas.microsoft.com/office/drawing/2014/main" id="{00C17690-D51B-487C-B0F1-C880B01C874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069223" y="1865108"/>
            <a:ext cx="792163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Line 14">
            <a:extLst>
              <a:ext uri="{FF2B5EF4-FFF2-40B4-BE49-F238E27FC236}">
                <a16:creationId xmlns:a16="http://schemas.microsoft.com/office/drawing/2014/main" id="{7118DF2E-9A87-43FC-89CA-5EC6B0952B7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77272" y="3741693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" name="Line 15">
            <a:extLst>
              <a:ext uri="{FF2B5EF4-FFF2-40B4-BE49-F238E27FC236}">
                <a16:creationId xmlns:a16="http://schemas.microsoft.com/office/drawing/2014/main" id="{75FFDA41-7489-4FF6-8446-4D6A88C2408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67207" y="2368345"/>
            <a:ext cx="861427" cy="16510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Line 16">
            <a:extLst>
              <a:ext uri="{FF2B5EF4-FFF2-40B4-BE49-F238E27FC236}">
                <a16:creationId xmlns:a16="http://schemas.microsoft.com/office/drawing/2014/main" id="{CBFADFE3-427F-4639-B652-90C1162D3F0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32896" y="4744834"/>
            <a:ext cx="1232364" cy="53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" name="Line 17">
            <a:extLst>
              <a:ext uri="{FF2B5EF4-FFF2-40B4-BE49-F238E27FC236}">
                <a16:creationId xmlns:a16="http://schemas.microsoft.com/office/drawing/2014/main" id="{5742BE80-46BE-4F4C-9A19-114258818C3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46347" y="3741692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" name="Line 18">
            <a:extLst>
              <a:ext uri="{FF2B5EF4-FFF2-40B4-BE49-F238E27FC236}">
                <a16:creationId xmlns:a16="http://schemas.microsoft.com/office/drawing/2014/main" id="{27D34AE1-6BE5-48FF-8289-313C83526AC1}"/>
              </a:ext>
            </a:extLst>
          </p:cNvPr>
          <p:cNvSpPr>
            <a:spLocks noChangeShapeType="1"/>
          </p:cNvSpPr>
          <p:nvPr/>
        </p:nvSpPr>
        <p:spPr bwMode="auto">
          <a:xfrm>
            <a:off x="6549360" y="2368346"/>
            <a:ext cx="792162" cy="165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" name="Line 19">
            <a:extLst>
              <a:ext uri="{FF2B5EF4-FFF2-40B4-BE49-F238E27FC236}">
                <a16:creationId xmlns:a16="http://schemas.microsoft.com/office/drawing/2014/main" id="{03A876AE-4D85-4C98-B631-75CCCD2418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57197" y="3303384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" name="Line 20">
            <a:extLst>
              <a:ext uri="{FF2B5EF4-FFF2-40B4-BE49-F238E27FC236}">
                <a16:creationId xmlns:a16="http://schemas.microsoft.com/office/drawing/2014/main" id="{BDCE5B10-8DF7-4F14-AC6F-87E498A01A95}"/>
              </a:ext>
            </a:extLst>
          </p:cNvPr>
          <p:cNvSpPr>
            <a:spLocks noChangeShapeType="1"/>
          </p:cNvSpPr>
          <p:nvPr/>
        </p:nvSpPr>
        <p:spPr bwMode="auto">
          <a:xfrm>
            <a:off x="5757197" y="3303384"/>
            <a:ext cx="9366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" name="Oval 24">
            <a:extLst>
              <a:ext uri="{FF2B5EF4-FFF2-40B4-BE49-F238E27FC236}">
                <a16:creationId xmlns:a16="http://schemas.microsoft.com/office/drawing/2014/main" id="{AA14157C-40C7-460B-85F3-1E5D1081AF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11" y="1064939"/>
            <a:ext cx="3727328" cy="122237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>
                <a:solidFill>
                  <a:schemeClr val="bg1"/>
                </a:solidFill>
              </a:rPr>
              <a:t>cíl</a:t>
            </a:r>
            <a:r>
              <a:rPr lang="cs-CZ" altLang="cs-CZ" sz="3200" dirty="0">
                <a:solidFill>
                  <a:schemeClr val="bg1"/>
                </a:solidFill>
              </a:rPr>
              <a:t> </a:t>
            </a:r>
            <a:r>
              <a:rPr lang="cs-CZ" altLang="cs-CZ" sz="3200" b="1" dirty="0">
                <a:solidFill>
                  <a:schemeClr val="bg1"/>
                </a:solidFill>
              </a:rPr>
              <a:t>edukace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(určuje obsah)</a:t>
            </a:r>
          </a:p>
        </p:txBody>
      </p:sp>
      <p:sp>
        <p:nvSpPr>
          <p:cNvPr id="20" name="Rectangle 26">
            <a:extLst>
              <a:ext uri="{FF2B5EF4-FFF2-40B4-BE49-F238E27FC236}">
                <a16:creationId xmlns:a16="http://schemas.microsoft.com/office/drawing/2014/main" id="{06B5ECBA-611B-4D84-AA41-54F4BF2B98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4548" y="5248071"/>
            <a:ext cx="223651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4000" b="1" dirty="0">
                <a:solidFill>
                  <a:srgbClr val="FF0000"/>
                </a:solidFill>
              </a:rPr>
              <a:t>efekty</a:t>
            </a:r>
            <a:br>
              <a:rPr lang="cs-CZ" altLang="cs-CZ" sz="4000" b="1" dirty="0">
                <a:solidFill>
                  <a:srgbClr val="FF0000"/>
                </a:solidFill>
              </a:rPr>
            </a:br>
            <a:r>
              <a:rPr lang="cs-CZ" altLang="cs-CZ" sz="4000" b="1" dirty="0">
                <a:solidFill>
                  <a:srgbClr val="FF0000"/>
                </a:solidFill>
              </a:rPr>
              <a:t>edukace</a:t>
            </a:r>
          </a:p>
        </p:txBody>
      </p:sp>
      <p:sp>
        <p:nvSpPr>
          <p:cNvPr id="21" name="Line 27">
            <a:extLst>
              <a:ext uri="{FF2B5EF4-FFF2-40B4-BE49-F238E27FC236}">
                <a16:creationId xmlns:a16="http://schemas.microsoft.com/office/drawing/2014/main" id="{0989374A-C451-4D98-AC36-3CA7F766927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07781" y="1895576"/>
            <a:ext cx="64928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9136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5BD9D4A-0A9D-4DE5-AB10-88B36D6F4E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897AEBC-E285-4059-915B-3E3B78276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Podmínky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1798216-8925-48A1-8383-DE78F2A54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71600"/>
            <a:ext cx="10753200" cy="4460400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vnější</a:t>
            </a:r>
            <a:r>
              <a:rPr lang="cs-CZ" altLang="cs-CZ" sz="3200" b="1" dirty="0"/>
              <a:t> = </a:t>
            </a:r>
            <a:r>
              <a:rPr lang="cs-CZ" altLang="cs-CZ" sz="3200" b="1" dirty="0">
                <a:solidFill>
                  <a:srgbClr val="0000DC"/>
                </a:solidFill>
              </a:rPr>
              <a:t>edukační prostředí </a:t>
            </a:r>
            <a:r>
              <a:rPr lang="cs-CZ" altLang="cs-CZ" sz="3200" dirty="0"/>
              <a:t>= ekonomická, politická, vědecká, kulturní, náboženská, … determinace </a:t>
            </a:r>
            <a:br>
              <a:rPr lang="cs-CZ" altLang="cs-CZ" sz="3200" dirty="0"/>
            </a:br>
            <a:r>
              <a:rPr lang="cs-CZ" altLang="cs-CZ" sz="3200" dirty="0"/>
              <a:t>(umístění, dotace, vybavení, …)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vnitřní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(vstupní determinanty subjektů edukace) = </a:t>
            </a:r>
            <a:br>
              <a:rPr lang="cs-CZ" altLang="cs-CZ" sz="3200" dirty="0"/>
            </a:br>
            <a:r>
              <a:rPr lang="cs-CZ" altLang="cs-CZ" sz="3200" dirty="0"/>
              <a:t>fyzická, psychická, sociální, pedagogická („vzdělanostní </a:t>
            </a:r>
            <a:br>
              <a:rPr lang="cs-CZ" altLang="cs-CZ" sz="3200" dirty="0"/>
            </a:br>
            <a:r>
              <a:rPr lang="cs-CZ" altLang="cs-CZ" sz="3200" dirty="0"/>
              <a:t>a výchovná“), … determinace pedagoga a vychovávaného</a:t>
            </a:r>
          </a:p>
          <a:p>
            <a:pPr marL="0" indent="0">
              <a:lnSpc>
                <a:spcPts val="4000"/>
              </a:lnSpc>
              <a:spcBef>
                <a:spcPts val="1200"/>
              </a:spcBef>
              <a:buNone/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Funkce pedagoga </a:t>
            </a:r>
            <a:r>
              <a:rPr lang="cs-CZ" altLang="cs-CZ" sz="3200" dirty="0">
                <a:solidFill>
                  <a:srgbClr val="F01928"/>
                </a:solidFill>
              </a:rPr>
              <a:t>– </a:t>
            </a:r>
            <a:r>
              <a:rPr lang="cs-CZ" altLang="cs-CZ" sz="3200" b="1" dirty="0">
                <a:solidFill>
                  <a:srgbClr val="F01928"/>
                </a:solidFill>
              </a:rPr>
              <a:t>pozitivně ovlivňovat </a:t>
            </a:r>
            <a:br>
              <a:rPr lang="cs-CZ" altLang="cs-CZ" sz="3200" b="1" dirty="0">
                <a:solidFill>
                  <a:srgbClr val="F01928"/>
                </a:solidFill>
              </a:rPr>
            </a:br>
            <a:r>
              <a:rPr lang="cs-CZ" altLang="cs-CZ" sz="3200" dirty="0">
                <a:solidFill>
                  <a:srgbClr val="F01928"/>
                </a:solidFill>
              </a:rPr>
              <a:t>vnější a především vnitřní podmínky edukace</a:t>
            </a:r>
          </a:p>
        </p:txBody>
      </p:sp>
    </p:spTree>
    <p:extLst>
      <p:ext uri="{BB962C8B-B14F-4D97-AF65-F5344CB8AC3E}">
        <p14:creationId xmlns:p14="http://schemas.microsoft.com/office/powerpoint/2010/main" val="1219909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84F63ED-D08E-42EB-BCBC-72E73B8FC4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69D2F84-352C-4836-88A5-F33A4449C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25464"/>
            <a:ext cx="10753200" cy="551644"/>
          </a:xfrm>
        </p:spPr>
        <p:txBody>
          <a:bodyPr/>
          <a:lstStyle/>
          <a:p>
            <a:r>
              <a:rPr lang="cs-CZ" altLang="cs-CZ" dirty="0"/>
              <a:t>Prostředky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6391D7C-005B-47E0-BD0F-F6B365EF1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960896"/>
            <a:ext cx="11105207" cy="5267104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altLang="cs-CZ" sz="3200" dirty="0"/>
              <a:t>Prostředky edukace = </a:t>
            </a:r>
            <a:r>
              <a:rPr lang="cs-CZ" altLang="cs-CZ" sz="3200" b="1" dirty="0">
                <a:solidFill>
                  <a:srgbClr val="0000DC"/>
                </a:solidFill>
              </a:rPr>
              <a:t>pomoc při plnění edukačního cíle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sz="3200" dirty="0"/>
              <a:t>Možné </a:t>
            </a:r>
            <a:r>
              <a:rPr lang="cs-CZ" altLang="cs-CZ" sz="3200" b="1" dirty="0"/>
              <a:t>dělení prostředků</a:t>
            </a:r>
            <a:r>
              <a:rPr lang="cs-CZ" altLang="cs-CZ" sz="3200" dirty="0"/>
              <a:t>: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intencionální </a:t>
            </a:r>
            <a:r>
              <a:rPr lang="cs-CZ" altLang="cs-CZ" sz="3200" dirty="0"/>
              <a:t>– působí přímo, zjevně, záměrně – např. </a:t>
            </a:r>
            <a:r>
              <a:rPr lang="cs-CZ" altLang="cs-CZ" sz="3200" b="1" dirty="0"/>
              <a:t>vyučování </a:t>
            </a:r>
            <a:r>
              <a:rPr lang="cs-CZ" altLang="cs-CZ" sz="3200" dirty="0"/>
              <a:t>= základní a tradiční prostředek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funkcionální </a:t>
            </a:r>
            <a:r>
              <a:rPr lang="cs-CZ" altLang="cs-CZ" sz="3200" dirty="0"/>
              <a:t>– působí pro vychovávaného nezáměrně, bezděčně – např. </a:t>
            </a:r>
            <a:r>
              <a:rPr lang="cs-CZ" altLang="cs-CZ" sz="3200" b="1" dirty="0"/>
              <a:t>pedagogicky adaptované prostředí</a:t>
            </a:r>
            <a:endParaRPr lang="cs-CZ" altLang="cs-CZ" sz="3200" dirty="0"/>
          </a:p>
          <a:p>
            <a:pPr>
              <a:lnSpc>
                <a:spcPct val="100000"/>
              </a:lnSpc>
            </a:pPr>
            <a:r>
              <a:rPr lang="cs-CZ" altLang="cs-CZ" sz="3200" dirty="0"/>
              <a:t>další prostředky (dle situace přímé X nepřímé):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0000DC"/>
                </a:solidFill>
              </a:rPr>
              <a:t>masmédia </a:t>
            </a:r>
            <a:r>
              <a:rPr lang="cs-CZ" altLang="cs-CZ" sz="3200" dirty="0"/>
              <a:t>(TV – </a:t>
            </a:r>
            <a:r>
              <a:rPr lang="cs-CZ" altLang="cs-CZ" sz="3200" dirty="0" err="1"/>
              <a:t>UčíTelka</a:t>
            </a:r>
            <a:r>
              <a:rPr lang="cs-CZ" altLang="cs-CZ" sz="3200" dirty="0"/>
              <a:t> X kvalitní film, …)</a:t>
            </a:r>
            <a:br>
              <a:rPr lang="cs-CZ" altLang="cs-CZ" sz="3200" dirty="0"/>
            </a:br>
            <a:r>
              <a:rPr lang="cs-CZ" altLang="cs-CZ" sz="3200" b="1" dirty="0"/>
              <a:t>- práce, hra, umění, </a:t>
            </a:r>
            <a:r>
              <a:rPr lang="cs-CZ" altLang="cs-CZ" sz="3200" b="1" dirty="0">
                <a:solidFill>
                  <a:srgbClr val="0000DC"/>
                </a:solidFill>
              </a:rPr>
              <a:t>sport</a:t>
            </a:r>
            <a:r>
              <a:rPr lang="cs-CZ" altLang="cs-CZ" sz="3200" b="1" dirty="0"/>
              <a:t>, … </a:t>
            </a:r>
            <a:br>
              <a:rPr lang="cs-CZ" altLang="cs-CZ" sz="3200" b="1" dirty="0"/>
            </a:br>
            <a:r>
              <a:rPr lang="cs-CZ" altLang="cs-CZ" sz="3200" b="1" dirty="0"/>
              <a:t>- </a:t>
            </a:r>
            <a:r>
              <a:rPr lang="cs-CZ" altLang="cs-CZ" sz="3200" dirty="0"/>
              <a:t>pozitivní (edukační) vliv </a:t>
            </a:r>
            <a:r>
              <a:rPr lang="cs-CZ" altLang="cs-CZ" sz="3200" b="1" dirty="0"/>
              <a:t>sociální skupiny</a:t>
            </a:r>
            <a:br>
              <a:rPr lang="cs-CZ" altLang="cs-CZ" sz="3200" b="1" dirty="0"/>
            </a:br>
            <a:r>
              <a:rPr lang="cs-CZ" altLang="cs-CZ" sz="3200" b="1" dirty="0"/>
              <a:t>- </a:t>
            </a:r>
            <a:r>
              <a:rPr lang="cs-CZ" altLang="cs-CZ" sz="3200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1637348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1730AC4-EBAB-4819-AF17-E743D0BD64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31A49D5-6207-48C5-82EF-111F422AA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Prostředky edukace – další dělení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F63EC9B-A9AC-4D5D-9EE4-1223E07971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07391"/>
            <a:ext cx="10753200" cy="496720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nemateriální</a:t>
            </a:r>
            <a:r>
              <a:rPr lang="cs-CZ" altLang="cs-CZ" sz="3200" b="1" dirty="0"/>
              <a:t> prostředky</a:t>
            </a:r>
            <a:r>
              <a:rPr lang="cs-CZ" altLang="cs-CZ" sz="3200" dirty="0"/>
              <a:t> = </a:t>
            </a:r>
            <a:br>
              <a:rPr lang="cs-CZ" altLang="cs-CZ" sz="3200" dirty="0"/>
            </a:br>
            <a:r>
              <a:rPr lang="cs-CZ" altLang="cs-CZ" sz="3200" dirty="0"/>
              <a:t>- organizační </a:t>
            </a:r>
            <a:r>
              <a:rPr lang="cs-CZ" altLang="cs-CZ" sz="3200" b="1" dirty="0"/>
              <a:t>formy </a:t>
            </a:r>
            <a:r>
              <a:rPr lang="cs-CZ" altLang="cs-CZ" sz="3200" dirty="0"/>
              <a:t>edukace + </a:t>
            </a:r>
            <a:br>
              <a:rPr lang="cs-CZ" altLang="cs-CZ" sz="3200" dirty="0"/>
            </a:br>
            <a:r>
              <a:rPr lang="cs-CZ" altLang="cs-CZ" sz="3200" dirty="0"/>
              <a:t>- způsoby – postupy = </a:t>
            </a:r>
            <a:r>
              <a:rPr lang="cs-CZ" altLang="cs-CZ" sz="3200" b="1" dirty="0"/>
              <a:t>metody</a:t>
            </a:r>
            <a:r>
              <a:rPr lang="cs-CZ" altLang="cs-CZ" sz="3200" dirty="0"/>
              <a:t> práce v těchto formách +</a:t>
            </a:r>
            <a:br>
              <a:rPr lang="cs-CZ" altLang="cs-CZ" sz="3200" dirty="0"/>
            </a:br>
            <a:r>
              <a:rPr lang="cs-CZ" altLang="cs-CZ" sz="3200" dirty="0"/>
              <a:t>- edukační </a:t>
            </a:r>
            <a:r>
              <a:rPr lang="cs-CZ" altLang="cs-CZ" sz="3200" b="1" dirty="0"/>
              <a:t>styly</a:t>
            </a:r>
            <a:r>
              <a:rPr lang="cs-CZ" altLang="cs-CZ" sz="3200" dirty="0"/>
              <a:t> (styl výuky učitele, trenérský styl, …)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materiální</a:t>
            </a:r>
            <a:r>
              <a:rPr lang="cs-CZ" altLang="cs-CZ" sz="3200" b="1" dirty="0"/>
              <a:t> </a:t>
            </a:r>
            <a:r>
              <a:rPr lang="cs-CZ" altLang="cs-CZ" sz="3200" dirty="0"/>
              <a:t>a technické prostředky = </a:t>
            </a:r>
            <a:br>
              <a:rPr lang="cs-CZ" altLang="cs-CZ" sz="3200" dirty="0"/>
            </a:br>
            <a:r>
              <a:rPr lang="cs-CZ" altLang="cs-CZ" sz="3200" dirty="0"/>
              <a:t>- výchovné instituce, učebny a jejich vybavení, …</a:t>
            </a:r>
            <a:br>
              <a:rPr lang="cs-CZ" altLang="cs-CZ" sz="3200" dirty="0"/>
            </a:br>
            <a:r>
              <a:rPr lang="cs-CZ" altLang="cs-CZ" sz="3200" dirty="0"/>
              <a:t>- pracovní nástroje a stroje, … </a:t>
            </a:r>
            <a:br>
              <a:rPr lang="cs-CZ" altLang="cs-CZ" sz="3200" dirty="0"/>
            </a:br>
            <a:r>
              <a:rPr lang="cs-CZ" altLang="cs-CZ" sz="3200" dirty="0"/>
              <a:t>- sportovní výstroj, výzbroj, …</a:t>
            </a:r>
            <a:br>
              <a:rPr lang="cs-CZ" altLang="cs-CZ" sz="3200" dirty="0"/>
            </a:br>
            <a:r>
              <a:rPr lang="cs-CZ" altLang="cs-CZ" sz="3200" dirty="0"/>
              <a:t>- didaktická technika + vyučovací pomůcky </a:t>
            </a:r>
            <a:br>
              <a:rPr lang="cs-CZ" altLang="cs-CZ" sz="3200" dirty="0"/>
            </a:br>
            <a:r>
              <a:rPr lang="cs-CZ" altLang="cs-CZ" sz="3200" dirty="0"/>
              <a:t>- ...</a:t>
            </a:r>
          </a:p>
        </p:txBody>
      </p:sp>
    </p:spTree>
    <p:extLst>
      <p:ext uri="{BB962C8B-B14F-4D97-AF65-F5344CB8AC3E}">
        <p14:creationId xmlns:p14="http://schemas.microsoft.com/office/powerpoint/2010/main" val="277737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0D9F9E7-A69B-42F6-B6A8-B6219A63F1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22D67D5-8830-4BDF-B3C1-4DE6FFF91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16195"/>
            <a:ext cx="10753200" cy="451576"/>
          </a:xfrm>
        </p:spPr>
        <p:txBody>
          <a:bodyPr/>
          <a:lstStyle/>
          <a:p>
            <a:r>
              <a:rPr lang="cs-CZ" altLang="cs-CZ" dirty="0"/>
              <a:t>Efekty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F1C589D-16C3-447F-AC95-A15CFBBC03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185620"/>
            <a:ext cx="10753200" cy="5156185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0000DC"/>
                </a:solidFill>
              </a:rPr>
              <a:t>pozitivní produkty, důsledky a účinky </a:t>
            </a:r>
            <a:br>
              <a:rPr lang="cs-CZ" altLang="cs-CZ" sz="3200" b="1" dirty="0">
                <a:solidFill>
                  <a:srgbClr val="0000DC"/>
                </a:solidFill>
              </a:rPr>
            </a:br>
            <a:r>
              <a:rPr lang="cs-CZ" altLang="cs-CZ" sz="3200" dirty="0"/>
              <a:t>dlouhodobé povahy, jež se projevují </a:t>
            </a:r>
            <a:br>
              <a:rPr lang="cs-CZ" altLang="cs-CZ" sz="3200" dirty="0"/>
            </a:br>
            <a:r>
              <a:rPr lang="cs-CZ" altLang="cs-CZ" sz="3200" dirty="0"/>
              <a:t>v životě </a:t>
            </a:r>
            <a:r>
              <a:rPr lang="cs-CZ" altLang="cs-CZ" sz="3200" b="1" dirty="0"/>
              <a:t>jednotlivce </a:t>
            </a:r>
            <a:r>
              <a:rPr lang="cs-CZ" altLang="cs-CZ" sz="3200" dirty="0"/>
              <a:t>a </a:t>
            </a:r>
            <a:r>
              <a:rPr lang="cs-CZ" altLang="cs-CZ" sz="3200" b="1" dirty="0"/>
              <a:t>společnosti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nové vědomosti, dovednosti a rozvoj schopností, postojů, zájmů a chování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rozvoj klíčových </a:t>
            </a:r>
            <a:r>
              <a:rPr lang="cs-CZ" altLang="cs-CZ" sz="3200" b="1" dirty="0">
                <a:solidFill>
                  <a:srgbClr val="FF0000"/>
                </a:solidFill>
              </a:rPr>
              <a:t>kompetencí</a:t>
            </a:r>
            <a:r>
              <a:rPr lang="cs-CZ" altLang="cs-CZ" sz="3200" b="1" dirty="0"/>
              <a:t> </a:t>
            </a:r>
            <a:r>
              <a:rPr lang="cs-CZ" altLang="cs-CZ" sz="3200" dirty="0"/>
              <a:t>(= znát + umět + postoj)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ovlivňují profesní uplatnění, trávení volného času, politickou a kulturní orientaci, ...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významně </a:t>
            </a:r>
            <a:r>
              <a:rPr lang="cs-CZ" altLang="cs-CZ" sz="3200" b="1" dirty="0">
                <a:solidFill>
                  <a:srgbClr val="0000DC"/>
                </a:solidFill>
              </a:rPr>
              <a:t>ovlivňují </a:t>
            </a:r>
            <a:r>
              <a:rPr lang="cs-CZ" altLang="cs-CZ" sz="3200" b="1">
                <a:solidFill>
                  <a:srgbClr val="0000DC"/>
                </a:solidFill>
              </a:rPr>
              <a:t>kvalitu života </a:t>
            </a:r>
            <a:endParaRPr lang="cs-CZ" altLang="cs-CZ" sz="3200" b="1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21585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82</TotalTime>
  <Words>374</Words>
  <Application>Microsoft Office PowerPoint</Application>
  <PresentationFormat>Širokoúhlá obrazovka</PresentationFormat>
  <Paragraphs>43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Tahoma</vt:lpstr>
      <vt:lpstr>Wingdings</vt:lpstr>
      <vt:lpstr>Prezentace_MU_CZ</vt:lpstr>
      <vt:lpstr>Prvky edukačního procesu</vt:lpstr>
      <vt:lpstr>Edukační realita</vt:lpstr>
      <vt:lpstr>Prezentace aplikace PowerPoint</vt:lpstr>
      <vt:lpstr>Podmínky edukace</vt:lpstr>
      <vt:lpstr>Prostředky edukace</vt:lpstr>
      <vt:lpstr>Prostředky edukace – další dělení</vt:lpstr>
      <vt:lpstr>Efekty edukace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18</cp:revision>
  <cp:lastPrinted>2020-10-23T12:26:11Z</cp:lastPrinted>
  <dcterms:created xsi:type="dcterms:W3CDTF">2020-10-05T06:18:46Z</dcterms:created>
  <dcterms:modified xsi:type="dcterms:W3CDTF">2024-09-05T12:24:04Z</dcterms:modified>
</cp:coreProperties>
</file>