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556803"/>
            <a:ext cx="11361600" cy="872197"/>
          </a:xfrm>
        </p:spPr>
        <p:txBody>
          <a:bodyPr/>
          <a:lstStyle/>
          <a:p>
            <a:pPr algn="ctr"/>
            <a:r>
              <a:rPr lang="cs-CZ" altLang="cs-CZ" dirty="0"/>
              <a:t>Edukační (výchovné a vzdělávací) cíle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2E0693-8802-40C9-87D8-DDCB14691F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A0F188-9C2D-4416-8335-22797FAAB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4212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příprava k sociálním rolím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82B4992-42FD-484F-823D-BBB424162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67618"/>
            <a:ext cx="10753200" cy="5060381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/>
              <a:t>Sociální role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/>
              <a:t>očekávaný způsob chování</a:t>
            </a:r>
            <a:r>
              <a:rPr lang="cs-CZ" sz="3200" dirty="0"/>
              <a:t>, které se váže </a:t>
            </a:r>
            <a:br>
              <a:rPr lang="cs-CZ" sz="3200" dirty="0"/>
            </a:br>
            <a:r>
              <a:rPr lang="cs-CZ" sz="3200" dirty="0"/>
              <a:t>k určitému sociálnímu statusu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sociální status </a:t>
            </a:r>
            <a:r>
              <a:rPr lang="cs-CZ" sz="3200" dirty="0"/>
              <a:t>= pozice v sociální struktuře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každý zastává ve svém životě řadu sociálních rolí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typy rolí – nadřízené (pedagog), podřízené (žák), souřadné (kolega), ...</a:t>
            </a:r>
          </a:p>
          <a:p>
            <a:pPr marL="72000" indent="0">
              <a:lnSpc>
                <a:spcPts val="4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Edukace = </a:t>
            </a:r>
            <a:r>
              <a:rPr lang="cs-CZ" altLang="cs-CZ" sz="3200" b="1" dirty="0">
                <a:solidFill>
                  <a:srgbClr val="FF0000"/>
                </a:solidFill>
              </a:rPr>
              <a:t>příprava na život </a:t>
            </a: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příprava k sociálním rolím </a:t>
            </a:r>
            <a:r>
              <a:rPr lang="cs-CZ" altLang="cs-CZ" sz="3200" b="1" dirty="0"/>
              <a:t>= rozvoj </a:t>
            </a:r>
            <a:r>
              <a:rPr lang="cs-CZ" altLang="cs-CZ" sz="3200" b="1" dirty="0">
                <a:solidFill>
                  <a:srgbClr val="FF0000"/>
                </a:solidFill>
              </a:rPr>
              <a:t>adekvátního chování</a:t>
            </a:r>
            <a:endParaRPr lang="cs-CZ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862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754212-7F3B-400D-BA9D-056BFCADBA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33D705-39B2-489A-9CA7-3C042E31B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Cíl edukace = příprava k sociálním rolím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65591FA-3FB5-45FB-B89D-020AA35EB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800"/>
              </a:spcBef>
              <a:buNone/>
            </a:pPr>
            <a:r>
              <a:rPr lang="cs-CZ" sz="3200" b="1" dirty="0"/>
              <a:t>Pohled do historie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3200" b="1" dirty="0"/>
              <a:t>Platón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0000DC"/>
                </a:solidFill>
              </a:rPr>
              <a:t>společná role – občan </a:t>
            </a:r>
            <a:r>
              <a:rPr lang="cs-CZ" sz="3200" dirty="0"/>
              <a:t>(viz řecká demokracie), </a:t>
            </a:r>
            <a:br>
              <a:rPr lang="cs-CZ" sz="3200" dirty="0"/>
            </a:br>
            <a:r>
              <a:rPr lang="cs-CZ" sz="3200" dirty="0"/>
              <a:t>oddělené role – filozofové + strážci + výrobci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3200" b="1" dirty="0"/>
              <a:t>středověk </a:t>
            </a:r>
            <a:r>
              <a:rPr lang="cs-CZ" sz="3200" dirty="0"/>
              <a:t>– společná role křesťan, </a:t>
            </a:r>
            <a:br>
              <a:rPr lang="cs-CZ" sz="3200" dirty="0"/>
            </a:br>
            <a:r>
              <a:rPr lang="cs-CZ" sz="3200" dirty="0"/>
              <a:t>oddělené role – rytíř, kněz – vzdělanec, poddaný, měšťan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F0000"/>
                </a:solidFill>
              </a:rPr>
              <a:t>Rousseau – Člověk + profese</a:t>
            </a:r>
          </a:p>
        </p:txBody>
      </p:sp>
    </p:spTree>
    <p:extLst>
      <p:ext uri="{BB962C8B-B14F-4D97-AF65-F5344CB8AC3E}">
        <p14:creationId xmlns:p14="http://schemas.microsoft.com/office/powerpoint/2010/main" val="2620094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D2FEA4-2050-400C-8A99-430F8CB5F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A1F607-8D38-4E2C-956A-051C478C9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15606"/>
            <a:ext cx="10753200" cy="510394"/>
          </a:xfrm>
        </p:spPr>
        <p:txBody>
          <a:bodyPr/>
          <a:lstStyle/>
          <a:p>
            <a:r>
              <a:rPr lang="cs-CZ" altLang="cs-CZ" dirty="0"/>
              <a:t>Cíl edukace = příprava k sociálním rolím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5A4C00C-CDE4-4AEA-8F13-3707E59F0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67618"/>
            <a:ext cx="10753200" cy="531238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/>
              <a:t>Pohled do historie</a:t>
            </a:r>
            <a:r>
              <a:rPr lang="cs-CZ" sz="3200" dirty="0"/>
              <a:t> – </a:t>
            </a:r>
            <a:r>
              <a:rPr lang="cs-CZ" altLang="cs-CZ" sz="3200" dirty="0"/>
              <a:t>rozvoj liberální společnosti 19. století 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Herbert </a:t>
            </a:r>
            <a:r>
              <a:rPr lang="cs-CZ" altLang="cs-CZ" sz="3200" b="1" dirty="0" err="1">
                <a:solidFill>
                  <a:srgbClr val="0000DC"/>
                </a:solidFill>
              </a:rPr>
              <a:t>Spencer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(1820–1903) </a:t>
            </a:r>
            <a:br>
              <a:rPr lang="cs-CZ" altLang="cs-CZ" sz="3200" dirty="0"/>
            </a:br>
            <a:r>
              <a:rPr lang="cs-CZ" altLang="cs-CZ" sz="3200" dirty="0"/>
              <a:t>britský sociolog, filozof a pedagog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cíl výchovy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příprava k životu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život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životní funkce </a:t>
            </a:r>
            <a:r>
              <a:rPr lang="cs-CZ" altLang="cs-CZ" sz="3200" dirty="0"/>
              <a:t>(role) → </a:t>
            </a:r>
            <a:r>
              <a:rPr lang="cs-CZ" altLang="cs-CZ" sz="3200" b="1" dirty="0">
                <a:solidFill>
                  <a:srgbClr val="FF0000"/>
                </a:solidFill>
              </a:rPr>
              <a:t>edukace pro: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přímou sebezáchovu </a:t>
            </a:r>
            <a:r>
              <a:rPr lang="cs-CZ" altLang="cs-CZ" sz="3200" dirty="0"/>
              <a:t>(„přežití“)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nepřímo sebezáchovu </a:t>
            </a:r>
            <a:r>
              <a:rPr lang="cs-CZ" altLang="cs-CZ" sz="3200" dirty="0"/>
              <a:t>(příprava na profesní činnosti)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rodičovskou roli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sociální </a:t>
            </a:r>
            <a:r>
              <a:rPr lang="cs-CZ" altLang="cs-CZ" sz="3200" dirty="0"/>
              <a:t>(občanskou) roli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volný čas </a:t>
            </a:r>
            <a:r>
              <a:rPr lang="cs-CZ" altLang="cs-CZ" sz="3200" dirty="0"/>
              <a:t>(koníčky a záliby – umění)</a:t>
            </a:r>
          </a:p>
        </p:txBody>
      </p:sp>
    </p:spTree>
    <p:extLst>
      <p:ext uri="{BB962C8B-B14F-4D97-AF65-F5344CB8AC3E}">
        <p14:creationId xmlns:p14="http://schemas.microsoft.com/office/powerpoint/2010/main" val="2905368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3832D4-EDCD-4A03-A475-99F245108B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E577A2-982E-4A9E-9FF6-50D199F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příprava k sociálním rolím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5322223-6887-432C-9F02-170A443F8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5056424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edukace = </a:t>
            </a:r>
            <a:r>
              <a:rPr lang="cs-CZ" sz="3200" b="1" dirty="0">
                <a:solidFill>
                  <a:srgbClr val="0000DC"/>
                </a:solidFill>
              </a:rPr>
              <a:t>rozvoj jedince pro</a:t>
            </a:r>
            <a:r>
              <a:rPr lang="cs-CZ" sz="3200" b="1" dirty="0"/>
              <a:t> ty </a:t>
            </a:r>
            <a:r>
              <a:rPr lang="cs-CZ" sz="3200" b="1" dirty="0">
                <a:solidFill>
                  <a:srgbClr val="0000DC"/>
                </a:solidFill>
              </a:rPr>
              <a:t>sociální role</a:t>
            </a:r>
            <a:r>
              <a:rPr lang="cs-CZ" sz="3200" dirty="0"/>
              <a:t>, </a:t>
            </a:r>
            <a:br>
              <a:rPr lang="cs-CZ" sz="3200" dirty="0"/>
            </a:br>
            <a:r>
              <a:rPr lang="cs-CZ" sz="3200" dirty="0"/>
              <a:t>které má ve společnosti zastávat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selhání jedince </a:t>
            </a:r>
            <a:r>
              <a:rPr lang="cs-CZ" sz="3200" dirty="0"/>
              <a:t>stále více postihuje celou společnost (dopravní katastrofy, ekologické katastrofy – Černobyl, vadné potraviny, politické i sportovní aféry, ...)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úkol dlouhodobý, celoživotní, permanentní: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- děti bezděčně cítí potřebu připravovat se pro život – </a:t>
            </a:r>
            <a:br>
              <a:rPr lang="cs-CZ" sz="3200" dirty="0"/>
            </a:br>
            <a:r>
              <a:rPr lang="cs-CZ" sz="3200" dirty="0"/>
              <a:t>  viz spontánní dětské hry</a:t>
            </a:r>
            <a:br>
              <a:rPr lang="cs-CZ" sz="3200" dirty="0"/>
            </a:br>
            <a:r>
              <a:rPr lang="cs-CZ" sz="3200" dirty="0"/>
              <a:t>- senioři a nové úkoly (IT gramotnost, …)</a:t>
            </a:r>
          </a:p>
        </p:txBody>
      </p:sp>
    </p:spTree>
    <p:extLst>
      <p:ext uri="{BB962C8B-B14F-4D97-AF65-F5344CB8AC3E}">
        <p14:creationId xmlns:p14="http://schemas.microsoft.com/office/powerpoint/2010/main" val="451517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FBB142-061F-4869-AC10-4F3F69D3A0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FAEC83-2174-4E32-AD82-80DFBCABE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příprava k sociálním rolím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51D5ED-BBF7-45FC-9799-F7A98C7C7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1153551"/>
            <a:ext cx="11282289" cy="498444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příprava jedince jako </a:t>
            </a:r>
            <a:r>
              <a:rPr lang="cs-CZ" altLang="cs-CZ" sz="3200" b="1" dirty="0">
                <a:solidFill>
                  <a:srgbClr val="0000DC"/>
                </a:solidFill>
              </a:rPr>
              <a:t>občana</a:t>
            </a:r>
            <a:r>
              <a:rPr lang="cs-CZ" altLang="cs-CZ" sz="3200" dirty="0"/>
              <a:t> (např. analýza nástupu fašismu = selhání demokratických občanských mechanismů)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role kvalifikovaného a úspěšného </a:t>
            </a:r>
            <a:r>
              <a:rPr lang="cs-CZ" altLang="cs-CZ" sz="3200" b="1" dirty="0">
                <a:solidFill>
                  <a:srgbClr val="0000DC"/>
                </a:solidFill>
              </a:rPr>
              <a:t>pracovníka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ochránce</a:t>
            </a:r>
            <a:r>
              <a:rPr lang="cs-CZ" altLang="cs-CZ" sz="3200" b="1" dirty="0"/>
              <a:t> a tvůrce </a:t>
            </a:r>
            <a:r>
              <a:rPr lang="cs-CZ" altLang="cs-CZ" sz="3200" b="1" dirty="0">
                <a:solidFill>
                  <a:srgbClr val="0000DC"/>
                </a:solidFill>
              </a:rPr>
              <a:t>životního prostředí </a:t>
            </a:r>
            <a:r>
              <a:rPr lang="cs-CZ" altLang="cs-CZ" sz="3200" dirty="0"/>
              <a:t>(udržitelný rozvoj, upřednostnění duchovních hodnot před konzumním stylem života, dobrovolná skromnost, …)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odpovědné </a:t>
            </a:r>
            <a:r>
              <a:rPr lang="cs-CZ" altLang="cs-CZ" sz="3200" b="1" dirty="0">
                <a:solidFill>
                  <a:srgbClr val="0000DC"/>
                </a:solidFill>
              </a:rPr>
              <a:t>partnerství</a:t>
            </a:r>
            <a:r>
              <a:rPr lang="cs-CZ" altLang="cs-CZ" sz="3200" b="1" dirty="0"/>
              <a:t> = </a:t>
            </a:r>
            <a:r>
              <a:rPr lang="cs-CZ" altLang="cs-CZ" sz="3200" dirty="0"/>
              <a:t>tolerance, pochopení, podpora, …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role </a:t>
            </a:r>
            <a:r>
              <a:rPr lang="cs-CZ" altLang="cs-CZ" sz="3200" b="1" dirty="0">
                <a:solidFill>
                  <a:srgbClr val="0000DC"/>
                </a:solidFill>
              </a:rPr>
              <a:t>rodičovská</a:t>
            </a:r>
            <a:r>
              <a:rPr lang="cs-CZ" altLang="cs-CZ" sz="3200" b="1" dirty="0"/>
              <a:t> – </a:t>
            </a:r>
            <a:r>
              <a:rPr lang="cs-CZ" altLang="cs-CZ" sz="3200" b="1" dirty="0">
                <a:solidFill>
                  <a:srgbClr val="F01928"/>
                </a:solidFill>
              </a:rPr>
              <a:t>nenahraditelná</a:t>
            </a:r>
            <a:r>
              <a:rPr lang="cs-CZ" altLang="cs-CZ" sz="3200" b="1" dirty="0"/>
              <a:t> </a:t>
            </a:r>
            <a:r>
              <a:rPr lang="cs-CZ" altLang="cs-CZ" sz="3200" dirty="0"/>
              <a:t>výchovná péče rodiny, …</a:t>
            </a:r>
          </a:p>
        </p:txBody>
      </p:sp>
    </p:spTree>
    <p:extLst>
      <p:ext uri="{BB962C8B-B14F-4D97-AF65-F5344CB8AC3E}">
        <p14:creationId xmlns:p14="http://schemas.microsoft.com/office/powerpoint/2010/main" val="563015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97A1DC-EB35-406D-B442-4F0C6E1F15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FAFDB5-A3AF-4773-97CB-5DAE69A3A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příprava k sociálním rolím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62EC26E-C960-4B4F-A4A5-F791B8470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26942"/>
            <a:ext cx="11235268" cy="5201058"/>
          </a:xfrm>
        </p:spPr>
        <p:txBody>
          <a:bodyPr/>
          <a:lstStyle/>
          <a:p>
            <a:pPr>
              <a:lnSpc>
                <a:spcPts val="3800"/>
              </a:lnSpc>
              <a:defRPr/>
            </a:pPr>
            <a:r>
              <a:rPr lang="cs-CZ" altLang="cs-CZ" sz="3200" dirty="0"/>
              <a:t>úloha jedince jako </a:t>
            </a:r>
            <a:r>
              <a:rPr lang="cs-CZ" altLang="cs-CZ" sz="3200" b="1" dirty="0">
                <a:solidFill>
                  <a:srgbClr val="0000DC"/>
                </a:solidFill>
              </a:rPr>
              <a:t>účastníka kulturního života </a:t>
            </a:r>
            <a:r>
              <a:rPr lang="cs-CZ" altLang="cs-CZ" sz="3200" b="1" dirty="0"/>
              <a:t>→</a:t>
            </a:r>
          </a:p>
          <a:p>
            <a:pPr>
              <a:lnSpc>
                <a:spcPts val="3800"/>
              </a:lnSpc>
              <a:defRPr/>
            </a:pPr>
            <a:r>
              <a:rPr lang="cs-CZ" altLang="cs-CZ" sz="3200" b="1" dirty="0"/>
              <a:t>člověk jako </a:t>
            </a:r>
            <a:r>
              <a:rPr lang="cs-CZ" altLang="cs-CZ" sz="3200" b="1" dirty="0">
                <a:solidFill>
                  <a:srgbClr val="0000DC"/>
                </a:solidFill>
              </a:rPr>
              <a:t>uživatel hodnot </a:t>
            </a:r>
            <a:r>
              <a:rPr lang="cs-CZ" altLang="cs-CZ" sz="3200" b="1" dirty="0"/>
              <a:t>= </a:t>
            </a:r>
            <a:r>
              <a:rPr lang="cs-CZ" altLang="cs-CZ" sz="3200" dirty="0"/>
              <a:t>rozvážný a odpovědný uživatel hodnot materiálních, kulturních, duchovních, … </a:t>
            </a:r>
          </a:p>
          <a:p>
            <a:pPr>
              <a:lnSpc>
                <a:spcPts val="38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účastník dopravy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– jako chodec, pasažér, řidič, cyklista, ...</a:t>
            </a:r>
            <a:endParaRPr lang="cs-CZ" altLang="cs-CZ" sz="3200" b="1" dirty="0"/>
          </a:p>
          <a:p>
            <a:pPr>
              <a:lnSpc>
                <a:spcPts val="3800"/>
              </a:lnSpc>
              <a:defRPr/>
            </a:pPr>
            <a:r>
              <a:rPr lang="cs-CZ" altLang="cs-CZ" sz="3200" b="1" dirty="0"/>
              <a:t>jedinec jako </a:t>
            </a:r>
            <a:r>
              <a:rPr lang="cs-CZ" altLang="cs-CZ" sz="3200" b="1" dirty="0">
                <a:solidFill>
                  <a:srgbClr val="0000DC"/>
                </a:solidFill>
              </a:rPr>
              <a:t>uživatel volného času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= rozvoj zájmové orientace = kulturní či </a:t>
            </a:r>
            <a:r>
              <a:rPr lang="cs-CZ" altLang="cs-CZ" sz="3200" b="1" dirty="0">
                <a:solidFill>
                  <a:srgbClr val="FF0000"/>
                </a:solidFill>
              </a:rPr>
              <a:t>sportovní</a:t>
            </a:r>
            <a:r>
              <a:rPr lang="cs-CZ" altLang="cs-CZ" sz="3200" dirty="0"/>
              <a:t> potřeby, záliby a koníčky = obrana proti drogám, gamblerství, manipulaci (reklama, sekty, sociální sítě, …) = </a:t>
            </a:r>
            <a:r>
              <a:rPr lang="cs-CZ" altLang="cs-CZ" sz="3200" b="1">
                <a:solidFill>
                  <a:srgbClr val="FF0000"/>
                </a:solidFill>
              </a:rPr>
              <a:t>primární prevence </a:t>
            </a:r>
            <a:endParaRPr lang="cs-CZ" altLang="cs-CZ" sz="3200" b="1" dirty="0">
              <a:solidFill>
                <a:srgbClr val="FF0000"/>
              </a:solidFill>
            </a:endParaRPr>
          </a:p>
          <a:p>
            <a:pPr>
              <a:lnSpc>
                <a:spcPts val="3800"/>
              </a:lnSpc>
              <a:defRPr/>
            </a:pPr>
            <a:endParaRPr lang="cs-CZ" altLang="cs-CZ" sz="3200" b="1" dirty="0">
              <a:solidFill>
                <a:srgbClr val="FF0000"/>
              </a:solidFill>
            </a:endParaRPr>
          </a:p>
          <a:p>
            <a:pPr>
              <a:lnSpc>
                <a:spcPts val="3800"/>
              </a:lnSpc>
              <a:defRPr/>
            </a:pPr>
            <a:endParaRPr lang="cs-CZ" altLang="cs-CZ" sz="3200" b="1" dirty="0">
              <a:solidFill>
                <a:srgbClr val="FF0000"/>
              </a:solidFill>
            </a:endParaRPr>
          </a:p>
          <a:p>
            <a:pPr marL="72000" indent="0">
              <a:lnSpc>
                <a:spcPts val="3800"/>
              </a:lnSpc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obecný edukační cíl – </a:t>
            </a:r>
            <a:r>
              <a:rPr lang="cs-CZ" altLang="cs-CZ" sz="3200" b="1" dirty="0">
                <a:solidFill>
                  <a:srgbClr val="F01928"/>
                </a:solidFill>
              </a:rPr>
              <a:t>komplexní rozvoj osobnosti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1EFF7F0B-7F5D-4E90-98DE-DC5F14F167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4965894"/>
            <a:ext cx="0" cy="865163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028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74B659-C6BD-4318-B314-219EA291E0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6D5A772-DE07-4942-9133-655E98A02A96}"/>
              </a:ext>
            </a:extLst>
          </p:cNvPr>
          <p:cNvSpPr/>
          <p:nvPr/>
        </p:nvSpPr>
        <p:spPr>
          <a:xfrm>
            <a:off x="2750038" y="357053"/>
            <a:ext cx="69509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4000" b="1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Prvky edukačního procesu</a:t>
            </a:r>
            <a:endParaRPr lang="cs-CZ" sz="4000" b="1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7">
            <a:extLst>
              <a:ext uri="{FF2B5EF4-FFF2-40B4-BE49-F238E27FC236}">
                <a16:creationId xmlns:a16="http://schemas.microsoft.com/office/drawing/2014/main" id="{2E2A2235-0499-4F2C-8BC2-7D254286C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071" y="2511221"/>
            <a:ext cx="3401401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 err="1">
                <a:solidFill>
                  <a:schemeClr val="bg1"/>
                </a:solidFill>
              </a:rPr>
              <a:t>edukátor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pedagog</a:t>
            </a:r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BB91C99B-254E-42E6-8DB8-F2BCCD1CA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7060" y="2584246"/>
            <a:ext cx="3644004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 err="1">
                <a:solidFill>
                  <a:schemeClr val="bg1"/>
                </a:solidFill>
              </a:rPr>
              <a:t>edukant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vychovávaný</a:t>
            </a: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B47CCABD-6C20-40F0-867F-5514C2BDD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8003" y="4168572"/>
            <a:ext cx="3030086" cy="129698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podmínky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D9041DE6-7BA0-447A-B30B-E7C4DA994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160" y="4168571"/>
            <a:ext cx="3146979" cy="12953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prostředky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13885CA9-FC48-4A6E-B2F4-4F77E4D803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4795" y="3053348"/>
            <a:ext cx="1838099" cy="768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12">
            <a:extLst>
              <a:ext uri="{FF2B5EF4-FFF2-40B4-BE49-F238E27FC236}">
                <a16:creationId xmlns:a16="http://schemas.microsoft.com/office/drawing/2014/main" id="{4290B24F-53B1-4D35-87FE-D5F8597297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88997" y="2439784"/>
            <a:ext cx="0" cy="2808287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13">
            <a:extLst>
              <a:ext uri="{FF2B5EF4-FFF2-40B4-BE49-F238E27FC236}">
                <a16:creationId xmlns:a16="http://schemas.microsoft.com/office/drawing/2014/main" id="{ADBD7D9B-F701-428F-90E1-91DBF2C2F78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69223" y="1865108"/>
            <a:ext cx="792163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14">
            <a:extLst>
              <a:ext uri="{FF2B5EF4-FFF2-40B4-BE49-F238E27FC236}">
                <a16:creationId xmlns:a16="http://schemas.microsoft.com/office/drawing/2014/main" id="{6CF12F23-B53B-40CA-B518-F65818FDF98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77272" y="374169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15">
            <a:extLst>
              <a:ext uri="{FF2B5EF4-FFF2-40B4-BE49-F238E27FC236}">
                <a16:creationId xmlns:a16="http://schemas.microsoft.com/office/drawing/2014/main" id="{25755FF7-0710-4BDF-AFF6-1575D1B4F2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67207" y="2368345"/>
            <a:ext cx="861427" cy="16510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16">
            <a:extLst>
              <a:ext uri="{FF2B5EF4-FFF2-40B4-BE49-F238E27FC236}">
                <a16:creationId xmlns:a16="http://schemas.microsoft.com/office/drawing/2014/main" id="{192F9100-C582-482B-AA03-72F03F48DD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32896" y="4744834"/>
            <a:ext cx="1232364" cy="53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9F12AD31-CC11-4987-A430-F0B18589DF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6347" y="3741692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Line 18">
            <a:extLst>
              <a:ext uri="{FF2B5EF4-FFF2-40B4-BE49-F238E27FC236}">
                <a16:creationId xmlns:a16="http://schemas.microsoft.com/office/drawing/2014/main" id="{203BB208-7FC4-4146-8835-1DA9A9D47BF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9360" y="2368346"/>
            <a:ext cx="792162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Line 19">
            <a:extLst>
              <a:ext uri="{FF2B5EF4-FFF2-40B4-BE49-F238E27FC236}">
                <a16:creationId xmlns:a16="http://schemas.microsoft.com/office/drawing/2014/main" id="{1CAA20E3-8809-4D9A-BCF6-AE014BA276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57197" y="330338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" name="Line 20">
            <a:extLst>
              <a:ext uri="{FF2B5EF4-FFF2-40B4-BE49-F238E27FC236}">
                <a16:creationId xmlns:a16="http://schemas.microsoft.com/office/drawing/2014/main" id="{8C8DF190-5E2A-4B30-AF34-06127A04FEC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7197" y="3303384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" name="Oval 24">
            <a:extLst>
              <a:ext uri="{FF2B5EF4-FFF2-40B4-BE49-F238E27FC236}">
                <a16:creationId xmlns:a16="http://schemas.microsoft.com/office/drawing/2014/main" id="{59966A04-BBAC-4D27-859B-3DF6DBFEE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11" y="1064939"/>
            <a:ext cx="3727328" cy="122237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cíl</a:t>
            </a:r>
            <a:r>
              <a:rPr lang="cs-CZ" altLang="cs-CZ" sz="3200" dirty="0">
                <a:solidFill>
                  <a:schemeClr val="bg1"/>
                </a:solidFill>
              </a:rPr>
              <a:t> </a:t>
            </a: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(určuje obsah)</a:t>
            </a:r>
          </a:p>
        </p:txBody>
      </p:sp>
      <p:sp>
        <p:nvSpPr>
          <p:cNvPr id="20" name="Rectangle 26">
            <a:extLst>
              <a:ext uri="{FF2B5EF4-FFF2-40B4-BE49-F238E27FC236}">
                <a16:creationId xmlns:a16="http://schemas.microsoft.com/office/drawing/2014/main" id="{F8E7ADCE-327F-4E08-BA6C-C858F06B6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548" y="5248071"/>
            <a:ext cx="223651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 dirty="0">
                <a:solidFill>
                  <a:srgbClr val="FF0000"/>
                </a:solidFill>
              </a:rPr>
              <a:t>efekty</a:t>
            </a:r>
            <a:br>
              <a:rPr lang="cs-CZ" altLang="cs-CZ" sz="4000" b="1" dirty="0">
                <a:solidFill>
                  <a:srgbClr val="FF0000"/>
                </a:solidFill>
              </a:rPr>
            </a:br>
            <a:r>
              <a:rPr lang="cs-CZ" altLang="cs-CZ" sz="4000" b="1" dirty="0">
                <a:solidFill>
                  <a:srgbClr val="FF0000"/>
                </a:solidFill>
              </a:rPr>
              <a:t>edukace</a:t>
            </a:r>
          </a:p>
        </p:txBody>
      </p:sp>
      <p:sp>
        <p:nvSpPr>
          <p:cNvPr id="21" name="Line 27">
            <a:extLst>
              <a:ext uri="{FF2B5EF4-FFF2-40B4-BE49-F238E27FC236}">
                <a16:creationId xmlns:a16="http://schemas.microsoft.com/office/drawing/2014/main" id="{B1144382-45D7-4FF3-A14A-46D712A29D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07781" y="1895576"/>
            <a:ext cx="6492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07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ECD4F3-EFFF-43DC-9C47-7F0B8FFE32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758758F-4B7E-4E5C-A54A-FE0481508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Cíle a efekty edukace</a:t>
            </a:r>
            <a:endParaRPr lang="cs-CZ" dirty="0"/>
          </a:p>
        </p:txBody>
      </p:sp>
      <p:sp>
        <p:nvSpPr>
          <p:cNvPr id="6" name="Line 9">
            <a:extLst>
              <a:ext uri="{FF2B5EF4-FFF2-40B4-BE49-F238E27FC236}">
                <a16:creationId xmlns:a16="http://schemas.microsoft.com/office/drawing/2014/main" id="{4E95A7D2-1A49-4579-9029-434A520173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19064" y="3429000"/>
            <a:ext cx="0" cy="1081087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Oval 18">
            <a:extLst>
              <a:ext uri="{FF2B5EF4-FFF2-40B4-BE49-F238E27FC236}">
                <a16:creationId xmlns:a16="http://schemas.microsoft.com/office/drawing/2014/main" id="{F13DB761-E985-444A-B192-1923F3B77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360" y="4581525"/>
            <a:ext cx="4164034" cy="15564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  <a:latin typeface="Arial" panose="020B0604020202020204" pitchFamily="34" charset="0"/>
              </a:rPr>
              <a:t>cíl</a:t>
            </a:r>
            <a:r>
              <a:rPr lang="cs-CZ" altLang="cs-CZ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cs-CZ" altLang="cs-CZ" b="1" dirty="0">
                <a:solidFill>
                  <a:schemeClr val="bg1"/>
                </a:solidFill>
                <a:latin typeface="Arial" panose="020B0604020202020204" pitchFamily="34" charset="0"/>
              </a:rPr>
              <a:t>edukace</a:t>
            </a:r>
            <a:br>
              <a:rPr lang="cs-CZ" altLang="cs-CZ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cs-CZ" altLang="cs-CZ" b="1" dirty="0">
                <a:solidFill>
                  <a:schemeClr val="bg1"/>
                </a:solidFill>
                <a:latin typeface="Arial" panose="020B0604020202020204" pitchFamily="34" charset="0"/>
              </a:rPr>
              <a:t>(určuje obsah)</a:t>
            </a:r>
          </a:p>
        </p:txBody>
      </p:sp>
      <p:sp>
        <p:nvSpPr>
          <p:cNvPr id="8" name="Rectangle 19">
            <a:extLst>
              <a:ext uri="{FF2B5EF4-FFF2-40B4-BE49-F238E27FC236}">
                <a16:creationId xmlns:a16="http://schemas.microsoft.com/office/drawing/2014/main" id="{1CF15595-2B25-478E-A588-1AE7C4C62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000" y="1366897"/>
            <a:ext cx="669622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  <a:latin typeface="Arial" panose="020B0604020202020204" pitchFamily="34" charset="0"/>
              </a:rPr>
              <a:t>efekty edukace </a:t>
            </a:r>
            <a:br>
              <a:rPr lang="cs-CZ" altLang="cs-CZ" b="1" dirty="0">
                <a:latin typeface="Arial" panose="020B0604020202020204" pitchFamily="34" charset="0"/>
              </a:rPr>
            </a:br>
            <a:r>
              <a:rPr lang="cs-CZ" altLang="cs-CZ" b="1" dirty="0">
                <a:latin typeface="Arial" panose="020B0604020202020204" pitchFamily="34" charset="0"/>
              </a:rPr>
              <a:t>= produkty edukačních procesů</a:t>
            </a:r>
            <a:br>
              <a:rPr lang="cs-CZ" altLang="cs-CZ" b="1" dirty="0">
                <a:latin typeface="Arial" panose="020B0604020202020204" pitchFamily="34" charset="0"/>
              </a:rPr>
            </a:br>
            <a:r>
              <a:rPr lang="cs-CZ" altLang="cs-CZ" b="1" dirty="0">
                <a:latin typeface="Arial" panose="020B0604020202020204" pitchFamily="34" charset="0"/>
              </a:rPr>
              <a:t>(důsledky a účinky </a:t>
            </a:r>
            <a:br>
              <a:rPr lang="cs-CZ" altLang="cs-CZ" b="1" dirty="0">
                <a:latin typeface="Arial" panose="020B0604020202020204" pitchFamily="34" charset="0"/>
              </a:rPr>
            </a:br>
            <a:r>
              <a:rPr lang="cs-CZ" altLang="cs-CZ" b="1" dirty="0">
                <a:latin typeface="Arial" panose="020B0604020202020204" pitchFamily="34" charset="0"/>
              </a:rPr>
              <a:t>pro člověka i celou společnost)</a:t>
            </a:r>
          </a:p>
        </p:txBody>
      </p:sp>
      <p:pic>
        <p:nvPicPr>
          <p:cNvPr id="12" name="Obrázek 3">
            <a:extLst>
              <a:ext uri="{FF2B5EF4-FFF2-40B4-BE49-F238E27FC236}">
                <a16:creationId xmlns:a16="http://schemas.microsoft.com/office/drawing/2014/main" id="{C59F0DE4-3CED-4A3D-A0ED-79A319AFD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313" y="2919795"/>
            <a:ext cx="4444976" cy="314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8E43FA36-8712-465C-AE24-A2925CE4F41F}"/>
              </a:ext>
            </a:extLst>
          </p:cNvPr>
          <p:cNvCxnSpPr>
            <a:cxnSpLocks/>
          </p:cNvCxnSpPr>
          <p:nvPr/>
        </p:nvCxnSpPr>
        <p:spPr>
          <a:xfrm flipV="1">
            <a:off x="8788490" y="2397948"/>
            <a:ext cx="763473" cy="2282864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Oval 18">
            <a:extLst>
              <a:ext uri="{FF2B5EF4-FFF2-40B4-BE49-F238E27FC236}">
                <a16:creationId xmlns:a16="http://schemas.microsoft.com/office/drawing/2014/main" id="{D7A76A2C-A9D9-4EA1-BA9F-ECB6D6482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6132" y="1397070"/>
            <a:ext cx="1871662" cy="9350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5400" b="1" dirty="0">
                <a:solidFill>
                  <a:schemeClr val="bg1"/>
                </a:solidFill>
                <a:latin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60080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A9EC78-931B-4B32-AE49-9F1845F9CE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D1C145-84B4-4597-99C7-5CC7F103D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Cíle edukace (výchovy a vzdělávání)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5801F8-6C3C-4C2D-87E5-5E4B1D1B8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55077"/>
            <a:ext cx="11237538" cy="5303520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určují </a:t>
            </a:r>
            <a:r>
              <a:rPr lang="cs-CZ" sz="3200" b="1" dirty="0">
                <a:solidFill>
                  <a:srgbClr val="0000DC"/>
                </a:solidFill>
              </a:rPr>
              <a:t>zaměření</a:t>
            </a:r>
            <a:r>
              <a:rPr lang="cs-CZ" sz="3200" b="1" dirty="0"/>
              <a:t> </a:t>
            </a:r>
            <a:r>
              <a:rPr lang="cs-CZ" sz="3200" dirty="0"/>
              <a:t>(směřování, „horizont“) </a:t>
            </a:r>
            <a:r>
              <a:rPr lang="cs-CZ" sz="3200" b="1" dirty="0"/>
              <a:t>edukační činnosti </a:t>
            </a:r>
            <a:r>
              <a:rPr lang="cs-CZ" sz="3200" dirty="0"/>
              <a:t>=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představa </a:t>
            </a:r>
            <a:r>
              <a:rPr lang="cs-CZ" sz="3200" dirty="0"/>
              <a:t>(ideál) předpokládaných a žádoucích vlastností, jež lze edukací získat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i </a:t>
            </a:r>
            <a:r>
              <a:rPr lang="cs-CZ" sz="3200" b="1" dirty="0"/>
              <a:t>negace cíle = cíl </a:t>
            </a:r>
            <a:r>
              <a:rPr lang="cs-CZ" sz="3200" dirty="0"/>
              <a:t>(„tady a teď)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historická </a:t>
            </a:r>
            <a:r>
              <a:rPr lang="cs-CZ" sz="3200" b="1" dirty="0"/>
              <a:t>kategorie:</a:t>
            </a:r>
            <a:br>
              <a:rPr lang="cs-CZ" sz="3200" dirty="0"/>
            </a:br>
            <a:r>
              <a:rPr lang="cs-CZ" sz="3200" dirty="0"/>
              <a:t>- mění se s epochou, státem a národem </a:t>
            </a:r>
            <a:br>
              <a:rPr lang="cs-CZ" sz="3200" dirty="0"/>
            </a:br>
            <a:r>
              <a:rPr lang="cs-CZ" sz="3200" dirty="0"/>
              <a:t>- s filozofií a kulturou → </a:t>
            </a:r>
            <a:r>
              <a:rPr lang="cs-CZ" sz="3200" b="1" dirty="0"/>
              <a:t>dnešek?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autonomní a samostatně myslící člověk (méně </a:t>
            </a:r>
            <a:r>
              <a:rPr lang="cs-CZ" sz="3200" dirty="0" err="1"/>
              <a:t>manipulova-telný</a:t>
            </a:r>
            <a:r>
              <a:rPr lang="cs-CZ" sz="3200" dirty="0"/>
              <a:t>) a spoluobčan (státu, EU, světa) přispívající k rozvoji pluralitního, demokratického a udržitelného světa </a:t>
            </a:r>
          </a:p>
        </p:txBody>
      </p:sp>
    </p:spTree>
    <p:extLst>
      <p:ext uri="{BB962C8B-B14F-4D97-AF65-F5344CB8AC3E}">
        <p14:creationId xmlns:p14="http://schemas.microsoft.com/office/powerpoint/2010/main" val="3675317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A8FB17-17D1-48BD-BC8D-8307635BD9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765D6A-18BB-4FD2-8DD2-39A1F65E1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Aktuální zaměření cílů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521C4C5-6632-473B-8C56-02B5BF94C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97280"/>
            <a:ext cx="11207132" cy="5130720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dirty="0"/>
              <a:t>udržitelný rozvoj (</a:t>
            </a:r>
            <a:r>
              <a:rPr lang="cs-CZ" b="1" dirty="0">
                <a:solidFill>
                  <a:srgbClr val="0000DC"/>
                </a:solidFill>
              </a:rPr>
              <a:t>environmentální gramotnost</a:t>
            </a:r>
            <a:r>
              <a:rPr lang="cs-CZ" dirty="0"/>
              <a:t>) </a:t>
            </a:r>
          </a:p>
          <a:p>
            <a:pPr>
              <a:lnSpc>
                <a:spcPts val="4000"/>
              </a:lnSpc>
            </a:pPr>
            <a:r>
              <a:rPr lang="cs-CZ" b="1" dirty="0"/>
              <a:t>multikulturnost </a:t>
            </a:r>
            <a:r>
              <a:rPr lang="cs-CZ" dirty="0"/>
              <a:t>(</a:t>
            </a:r>
            <a:r>
              <a:rPr lang="cs-CZ" dirty="0" err="1"/>
              <a:t>interkulturnost</a:t>
            </a:r>
            <a:r>
              <a:rPr lang="cs-CZ" dirty="0"/>
              <a:t>) </a:t>
            </a:r>
          </a:p>
          <a:p>
            <a:pPr>
              <a:lnSpc>
                <a:spcPts val="4000"/>
              </a:lnSpc>
            </a:pPr>
            <a:r>
              <a:rPr lang="cs-CZ" b="1" dirty="0" err="1"/>
              <a:t>irenismus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Eiréné</a:t>
            </a:r>
            <a:r>
              <a:rPr lang="cs-CZ" dirty="0"/>
              <a:t> = bohyně míru, Řím = Pax)</a:t>
            </a:r>
          </a:p>
          <a:p>
            <a:pPr>
              <a:lnSpc>
                <a:spcPts val="4000"/>
              </a:lnSpc>
            </a:pPr>
            <a:r>
              <a:rPr lang="cs-CZ" b="1" dirty="0"/>
              <a:t>řešení problémů </a:t>
            </a:r>
            <a:r>
              <a:rPr lang="cs-CZ" dirty="0"/>
              <a:t>(např. láska – sex – odpovědnost)</a:t>
            </a:r>
          </a:p>
          <a:p>
            <a:pPr>
              <a:lnSpc>
                <a:spcPts val="4000"/>
              </a:lnSpc>
            </a:pPr>
            <a:r>
              <a:rPr lang="cs-CZ" b="1" dirty="0"/>
              <a:t>schopnost argumentovat </a:t>
            </a:r>
            <a:r>
              <a:rPr lang="cs-CZ" dirty="0"/>
              <a:t>– kritika, kooperace</a:t>
            </a:r>
          </a:p>
          <a:p>
            <a:pPr>
              <a:lnSpc>
                <a:spcPts val="4000"/>
              </a:lnSpc>
            </a:pPr>
            <a:r>
              <a:rPr lang="cs-CZ" b="1" dirty="0"/>
              <a:t>rozvoj </a:t>
            </a:r>
            <a:r>
              <a:rPr lang="cs-CZ" b="1" dirty="0">
                <a:solidFill>
                  <a:srgbClr val="0000DC"/>
                </a:solidFill>
              </a:rPr>
              <a:t>zájmů </a:t>
            </a:r>
            <a:r>
              <a:rPr lang="cs-CZ" dirty="0"/>
              <a:t>(obrana proti drogám ap.) ← sportovní, umělecké, …</a:t>
            </a:r>
          </a:p>
          <a:p>
            <a:pPr>
              <a:lnSpc>
                <a:spcPts val="4000"/>
              </a:lnSpc>
            </a:pPr>
            <a:r>
              <a:rPr lang="cs-CZ" b="1" dirty="0"/>
              <a:t>informační gramotnost</a:t>
            </a:r>
          </a:p>
          <a:p>
            <a:pPr>
              <a:lnSpc>
                <a:spcPts val="4000"/>
              </a:lnSpc>
            </a:pPr>
            <a:r>
              <a:rPr lang="cs-CZ" b="1" dirty="0"/>
              <a:t>finanční gramotnost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pohybová + zdravotní gramotnost </a:t>
            </a:r>
          </a:p>
          <a:p>
            <a:pPr>
              <a:lnSpc>
                <a:spcPts val="4000"/>
              </a:lnSpc>
            </a:pPr>
            <a:r>
              <a:rPr lang="cs-CZ" dirty="0"/>
              <a:t>... </a:t>
            </a:r>
          </a:p>
        </p:txBody>
      </p:sp>
    </p:spTree>
    <p:extLst>
      <p:ext uri="{BB962C8B-B14F-4D97-AF65-F5344CB8AC3E}">
        <p14:creationId xmlns:p14="http://schemas.microsoft.com/office/powerpoint/2010/main" val="3350042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D1168E-AF18-47AE-BF79-2ADE16074A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81B693-0F82-4047-A207-2DEC99D6D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Alternativy edukačních cílů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683393A-CCC6-4345-B289-F7585503D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660892"/>
          </a:xfrm>
        </p:spPr>
        <p:txBody>
          <a:bodyPr/>
          <a:lstStyle/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b="1" dirty="0"/>
              <a:t>individuální a sociální </a:t>
            </a:r>
            <a:r>
              <a:rPr lang="cs-CZ" sz="3200" dirty="0"/>
              <a:t>(pro jedince – pro společnost)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b="1" dirty="0"/>
              <a:t>obecné a specifické </a:t>
            </a:r>
            <a:r>
              <a:rPr lang="cs-CZ" sz="3200" dirty="0"/>
              <a:t>(společné veškeré výchově, </a:t>
            </a:r>
            <a:br>
              <a:rPr lang="cs-CZ" sz="3200" dirty="0"/>
            </a:br>
            <a:r>
              <a:rPr lang="cs-CZ" sz="3200" dirty="0"/>
              <a:t>tj. plný rozvoj jedince – dané oborem, profesí, zájmy, …)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b="1" dirty="0"/>
              <a:t>materiální a formální </a:t>
            </a:r>
            <a:r>
              <a:rPr lang="cs-CZ" sz="3200" dirty="0"/>
              <a:t>(informativní a formativní) –</a:t>
            </a:r>
            <a:br>
              <a:rPr lang="cs-CZ" sz="3200" dirty="0"/>
            </a:br>
            <a:r>
              <a:rPr lang="cs-CZ" sz="3200" dirty="0"/>
              <a:t>(osvojení konkrétní látky, vědomostí a dovedností – </a:t>
            </a:r>
            <a:br>
              <a:rPr lang="cs-CZ" sz="3200" dirty="0"/>
            </a:br>
            <a:r>
              <a:rPr lang="cs-CZ" sz="3200" dirty="0"/>
              <a:t>rozvoj schopností – komplex = rozvoj </a:t>
            </a:r>
            <a:r>
              <a:rPr lang="cs-CZ" sz="3200" b="1" dirty="0">
                <a:solidFill>
                  <a:srgbClr val="0000DC"/>
                </a:solidFill>
              </a:rPr>
              <a:t>kompetencí</a:t>
            </a:r>
            <a:r>
              <a:rPr 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0693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8EC9ED-EF80-436A-A5A5-F48FF112CC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1D8795-A66C-4703-A5DA-FB5B73874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Alternativy edukačních cílů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A5FA2A3-94F8-490B-8B88-D65D7F0CB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3040"/>
            <a:ext cx="10753200" cy="4674960"/>
          </a:xfrm>
        </p:spPr>
        <p:txBody>
          <a:bodyPr/>
          <a:lstStyle/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sz="3200" b="1" dirty="0"/>
              <a:t>adaptační a anticipační </a:t>
            </a:r>
            <a:br>
              <a:rPr lang="cs-CZ" sz="3200" dirty="0"/>
            </a:br>
            <a:r>
              <a:rPr lang="cs-CZ" sz="3200" dirty="0"/>
              <a:t>(zaměřené k přítomnosti – k budoucnosti)</a:t>
            </a:r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sz="3200" b="1" dirty="0"/>
              <a:t>teoretické a praktické </a:t>
            </a:r>
            <a:br>
              <a:rPr lang="cs-CZ" sz="3200" dirty="0"/>
            </a:br>
            <a:r>
              <a:rPr lang="cs-CZ" sz="3200" dirty="0"/>
              <a:t>(těžiště ve vědomostech – v dovednostech – </a:t>
            </a:r>
            <a:br>
              <a:rPr lang="cs-CZ" sz="3200" dirty="0"/>
            </a:br>
            <a:r>
              <a:rPr lang="cs-CZ" sz="3200" dirty="0"/>
              <a:t>+ postoje = </a:t>
            </a:r>
            <a:r>
              <a:rPr lang="cs-CZ" sz="3200" b="1" dirty="0">
                <a:solidFill>
                  <a:srgbClr val="0000DC"/>
                </a:solidFill>
              </a:rPr>
              <a:t>kompetence</a:t>
            </a:r>
            <a:r>
              <a:rPr lang="cs-CZ" sz="3200" dirty="0"/>
              <a:t>)</a:t>
            </a:r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sz="3200" b="1" dirty="0"/>
              <a:t>autonomní a heteronomní </a:t>
            </a:r>
            <a:r>
              <a:rPr lang="cs-CZ" sz="3200" dirty="0"/>
              <a:t>	</a:t>
            </a:r>
            <a:br>
              <a:rPr lang="cs-CZ" sz="3200" dirty="0"/>
            </a:br>
            <a:r>
              <a:rPr lang="cs-CZ" sz="3200" dirty="0"/>
              <a:t>(stanoví si jedinec sám – určují je druzí: rodič, pedagog, skupina, společnost, …) </a:t>
            </a:r>
          </a:p>
        </p:txBody>
      </p:sp>
    </p:spTree>
    <p:extLst>
      <p:ext uri="{BB962C8B-B14F-4D97-AF65-F5344CB8AC3E}">
        <p14:creationId xmlns:p14="http://schemas.microsoft.com/office/powerpoint/2010/main" val="903837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672D14-A082-4B78-A9C5-F46C243157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250F7E-C7A2-4EFF-92C9-56328F227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Alternativy edukačních cílů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EBA1E7-06F7-43A5-B11B-042951272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22363"/>
            <a:ext cx="10753200" cy="4905637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cíle </a:t>
            </a:r>
            <a:r>
              <a:rPr lang="cs-CZ" sz="3200" dirty="0"/>
              <a:t>jednotlivých </a:t>
            </a:r>
            <a:r>
              <a:rPr lang="cs-CZ" sz="3200" b="1" dirty="0"/>
              <a:t>oblastí výchovy:</a:t>
            </a:r>
            <a:br>
              <a:rPr lang="cs-CZ" sz="3200" dirty="0"/>
            </a:br>
            <a:r>
              <a:rPr lang="cs-CZ" sz="3200" dirty="0"/>
              <a:t>- jazykové a vědecké</a:t>
            </a:r>
            <a:br>
              <a:rPr lang="cs-CZ" sz="3200" dirty="0"/>
            </a:br>
            <a:r>
              <a:rPr lang="cs-CZ" sz="3200" dirty="0"/>
              <a:t>- mravní a estetické</a:t>
            </a:r>
            <a:br>
              <a:rPr lang="cs-CZ" sz="3200" dirty="0"/>
            </a:br>
            <a:r>
              <a:rPr lang="cs-CZ" sz="3200" dirty="0"/>
              <a:t>- tělesné, pracovní, dopravní, ...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endParaRPr lang="cs-CZ" sz="3200" dirty="0"/>
          </a:p>
          <a:p>
            <a:pPr>
              <a:lnSpc>
                <a:spcPts val="4000"/>
              </a:lnSpc>
              <a:spcBef>
                <a:spcPts val="600"/>
              </a:spcBef>
            </a:pPr>
            <a:endParaRPr lang="cs-CZ" sz="3200" dirty="0"/>
          </a:p>
          <a:p>
            <a:pPr marL="72000" indent="0" algn="ctr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mnohostranný rozvoj, zdravá osobnost,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b="1" dirty="0">
                <a:solidFill>
                  <a:srgbClr val="F01928"/>
                </a:solidFill>
              </a:rPr>
              <a:t>moudrý a dobrý člověk</a:t>
            </a:r>
            <a:r>
              <a:rPr lang="cs-CZ" sz="3200" b="1" dirty="0">
                <a:solidFill>
                  <a:srgbClr val="0000DC"/>
                </a:solidFill>
              </a:rPr>
              <a:t>, ...</a:t>
            </a:r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E125F784-34CA-46EF-BAB8-775F88663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216278"/>
            <a:ext cx="0" cy="936625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76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130C3D-CC82-413C-8FBF-F1019C2DF6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950AF3-811A-4549-A867-C73FA90D6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Vzdělávací (didaktické) cíle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FBBBAD-DF47-4F91-BD9D-D8AD9BF41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50498"/>
            <a:ext cx="11124997" cy="4787502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nejčastěji ve formě </a:t>
            </a:r>
            <a:r>
              <a:rPr lang="cs-CZ" sz="3200" b="1" dirty="0"/>
              <a:t>cílů výuky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vymezují: </a:t>
            </a:r>
            <a:r>
              <a:rPr lang="cs-CZ" sz="3200" b="1" dirty="0"/>
              <a:t>záměr i výsledek výuky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současné vymezení – </a:t>
            </a:r>
            <a:r>
              <a:rPr lang="cs-CZ" sz="3200" b="1" dirty="0">
                <a:solidFill>
                  <a:srgbClr val="0000DC"/>
                </a:solidFill>
              </a:rPr>
              <a:t>dosahované kompetence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způsobilosti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komplex vědomostí, dovedností, </a:t>
            </a:r>
            <a:br>
              <a:rPr lang="cs-CZ" sz="3200" dirty="0"/>
            </a:br>
            <a:r>
              <a:rPr lang="cs-CZ" sz="3200" dirty="0"/>
              <a:t>schopností a postojů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typy vzdělávacích cílů: </a:t>
            </a:r>
            <a:br>
              <a:rPr lang="cs-CZ" sz="3200" dirty="0"/>
            </a:br>
            <a:r>
              <a:rPr lang="cs-CZ" sz="3200" dirty="0"/>
              <a:t>- oborové</a:t>
            </a:r>
            <a:br>
              <a:rPr lang="cs-CZ" sz="3200" dirty="0"/>
            </a:br>
            <a:r>
              <a:rPr lang="cs-CZ" sz="3200" dirty="0"/>
              <a:t>- předmětové, ročníkové, pro témata, výukové situace, ... </a:t>
            </a:r>
            <a:br>
              <a:rPr lang="cs-CZ" sz="3200" dirty="0"/>
            </a:br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414406811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104</TotalTime>
  <Words>897</Words>
  <Application>Microsoft Office PowerPoint</Application>
  <PresentationFormat>Širokoúhlá obrazovka</PresentationFormat>
  <Paragraphs>98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Edukační (výchovné a vzdělávací) cíle</vt:lpstr>
      <vt:lpstr>Prezentace aplikace PowerPoint</vt:lpstr>
      <vt:lpstr>Cíle a efekty edukace</vt:lpstr>
      <vt:lpstr>Cíle edukace (výchovy a vzdělávání)</vt:lpstr>
      <vt:lpstr>Aktuální zaměření cílů edukace</vt:lpstr>
      <vt:lpstr>Alternativy edukačních cílů</vt:lpstr>
      <vt:lpstr>Alternativy edukačních cílů</vt:lpstr>
      <vt:lpstr>Alternativy edukačních cílů</vt:lpstr>
      <vt:lpstr>Vzdělávací (didaktické) cíle</vt:lpstr>
      <vt:lpstr>Cíl edukace = příprava k sociálním rolím </vt:lpstr>
      <vt:lpstr>Cíl edukace = příprava k sociálním rolím</vt:lpstr>
      <vt:lpstr>Cíl edukace = příprava k sociálním rolím</vt:lpstr>
      <vt:lpstr>Cíl edukace = příprava k sociálním rolím</vt:lpstr>
      <vt:lpstr>Cíl edukace = příprava k sociálním rolím</vt:lpstr>
      <vt:lpstr>Cíl edukace = příprava k sociálním rolím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19</cp:revision>
  <cp:lastPrinted>2020-10-27T14:26:00Z</cp:lastPrinted>
  <dcterms:created xsi:type="dcterms:W3CDTF">2020-10-05T06:18:46Z</dcterms:created>
  <dcterms:modified xsi:type="dcterms:W3CDTF">2024-09-05T12:24:43Z</dcterms:modified>
</cp:coreProperties>
</file>