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80" r:id="rId1"/>
  </p:sldMasterIdLst>
  <p:sldIdLst>
    <p:sldId id="256" r:id="rId2"/>
    <p:sldId id="257" r:id="rId3"/>
    <p:sldId id="259" r:id="rId4"/>
    <p:sldId id="271" r:id="rId5"/>
    <p:sldId id="272" r:id="rId6"/>
    <p:sldId id="261" r:id="rId7"/>
    <p:sldId id="260" r:id="rId8"/>
    <p:sldId id="258" r:id="rId9"/>
    <p:sldId id="262" r:id="rId10"/>
    <p:sldId id="273" r:id="rId11"/>
    <p:sldId id="274" r:id="rId12"/>
    <p:sldId id="264" r:id="rId13"/>
    <p:sldId id="263" r:id="rId14"/>
    <p:sldId id="265" r:id="rId15"/>
    <p:sldId id="266" r:id="rId16"/>
    <p:sldId id="267" r:id="rId17"/>
    <p:sldId id="268" r:id="rId18"/>
    <p:sldId id="270" r:id="rId19"/>
    <p:sldId id="269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E1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smtClean="0"/>
              <a:t>10/30/2024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6294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smtClean="0"/>
              <a:t>10/30/2024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114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smtClean="0"/>
              <a:t>10/30/2024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112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smtClean="0"/>
              <a:t>10/30/2024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423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784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smtClean="0"/>
              <a:t>10/30/2024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8879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smtClean="0"/>
              <a:t>10/30/2024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733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smtClean="0"/>
              <a:t>10/30/2024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310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smtClean="0"/>
              <a:t>10/30/2024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294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smtClean="0"/>
              <a:t>10/30/2024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210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smtClean="0"/>
              <a:t>10/30/2024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15800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smtClean="0"/>
              <a:t>10/30/2024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1038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smtClean="0"/>
              <a:t>10/30/2024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3566617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lisafeldmanbarrett.com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1url.cz/Q1TSX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13AF21-1648-48AA-A768-C71A607753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EMOCE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BE574E1-BBE1-4191-BD3D-D2CC1566D3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Mgr. Kristýna Bláhová</a:t>
            </a: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B4DA7194-08F3-4E59-803A-9D620D036483}"/>
              </a:ext>
            </a:extLst>
          </p:cNvPr>
          <p:cNvSpPr txBox="1">
            <a:spLocks/>
          </p:cNvSpPr>
          <p:nvPr/>
        </p:nvSpPr>
        <p:spPr>
          <a:xfrm>
            <a:off x="1559446" y="1535081"/>
            <a:ext cx="9070848" cy="457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FSpS:bp4017</a:t>
            </a:r>
          </a:p>
        </p:txBody>
      </p:sp>
    </p:spTree>
    <p:extLst>
      <p:ext uri="{BB962C8B-B14F-4D97-AF65-F5344CB8AC3E}">
        <p14:creationId xmlns:p14="http://schemas.microsoft.com/office/powerpoint/2010/main" val="29376928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692D7F-E116-4C2A-AB4F-79C6B65BB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Emoční inteligence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B2E35D5-7A68-472D-8516-CD1EEAE17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sz="1900" dirty="0"/>
              <a:t>Ne vždy je emoce třeba odklánět, někdy máme dobrý důvod ji prožít takovou, jaká je (např. ztráta)</a:t>
            </a:r>
          </a:p>
          <a:p>
            <a:r>
              <a:rPr lang="cs-CZ" sz="1900" dirty="0"/>
              <a:t>Když zažíváme nepříjemné vnitřní pocity</a:t>
            </a:r>
          </a:p>
          <a:p>
            <a:pPr lvl="1"/>
            <a:r>
              <a:rPr lang="cs-CZ" sz="1900" dirty="0"/>
              <a:t>Vezmeme si léky na bolest – ty vnitřní pocity potlačí (SSRI léky)</a:t>
            </a:r>
          </a:p>
          <a:p>
            <a:pPr lvl="1"/>
            <a:r>
              <a:rPr lang="cs-CZ" sz="1900" dirty="0"/>
              <a:t>Jdeme se projít, zaběhat si – vnitřní pocity se ztiší</a:t>
            </a:r>
          </a:p>
          <a:p>
            <a:pPr lvl="2"/>
            <a:r>
              <a:rPr lang="cs-CZ" sz="1900" dirty="0"/>
              <a:t>měníme senzorické vnímání našeho těla, tím se mění i naše nálada</a:t>
            </a:r>
          </a:p>
          <a:p>
            <a:pPr lvl="2"/>
            <a:r>
              <a:rPr lang="cs-CZ" sz="1900" dirty="0"/>
              <a:t>Učíme náš systém přizpůsobit se pro zdravější budoucnost</a:t>
            </a:r>
          </a:p>
          <a:p>
            <a:r>
              <a:rPr lang="cs-CZ" sz="1900" dirty="0"/>
              <a:t>Někdy se může jednat o fyziologickou reakci</a:t>
            </a:r>
          </a:p>
          <a:p>
            <a:pPr lvl="1"/>
            <a:r>
              <a:rPr lang="cs-CZ" sz="1900" dirty="0"/>
              <a:t>Součást emoční inteligence je také o tom vědět, kdy „nekonstruovat emoci“</a:t>
            </a:r>
          </a:p>
          <a:p>
            <a:pPr lvl="1"/>
            <a:r>
              <a:rPr lang="cs-CZ" sz="1900" dirty="0"/>
              <a:t>Když zažíváme nejistotu – tělo je hodně nabuzené, připravené dozvědět se víc (učit se) – může z toho vzniknout úzkost, ale taky nemusí</a:t>
            </a:r>
          </a:p>
          <a:p>
            <a:pPr lvl="2"/>
            <a:r>
              <a:rPr lang="cs-CZ" sz="1900" dirty="0"/>
              <a:t>Úzkost = zamrznutí, útěk</a:t>
            </a:r>
          </a:p>
          <a:p>
            <a:pPr lvl="2"/>
            <a:r>
              <a:rPr lang="cs-CZ" sz="1900" dirty="0"/>
              <a:t>Nejistota = aktivní vyhledání dalších informací, zorientování se v situaci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47821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090BD2-5B43-4BCE-B592-ED1A43693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Metafora „Tělesného rozpočtu“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E16609A-342B-4926-83B0-AB0B39BDC0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Mozek řídí rozpočet těla – glukóza, sůl, živiny, kyslík, voda, …</a:t>
            </a:r>
          </a:p>
          <a:p>
            <a:r>
              <a:rPr lang="cs-CZ" dirty="0"/>
              <a:t>Půjčky (spálení glukózy), vklady (spánek, strava), spoření (přítel, kterému důvěřujeme), daně (jíme ve stresu)</a:t>
            </a:r>
          </a:p>
          <a:p>
            <a:r>
              <a:rPr lang="cs-CZ" dirty="0"/>
              <a:t>Když uvnitř našeho těla běží dluh, cítíme se špatně (afekty budou stále v rovině „nepříjemné“)</a:t>
            </a:r>
          </a:p>
          <a:p>
            <a:r>
              <a:rPr lang="cs-CZ" dirty="0"/>
              <a:t>Emocionální chřipka – den „špatného tělesného rozpočtu“ (špatně se vyspíš, máš stres ze zkoušek, nejde jíst, …)</a:t>
            </a:r>
          </a:p>
          <a:p>
            <a:r>
              <a:rPr lang="cs-CZ" dirty="0"/>
              <a:t>Deprese může znamenat něco jako „bankrot tělesného rozpočtu“ – nemůžeme se hýbat, spát, přemýšlet, …</a:t>
            </a:r>
          </a:p>
          <a:p>
            <a:pPr lvl="1"/>
            <a:r>
              <a:rPr lang="cs-CZ" dirty="0"/>
              <a:t>Nedostatek pozitivních vyhlídek na budoucnost</a:t>
            </a:r>
          </a:p>
          <a:p>
            <a:r>
              <a:rPr lang="cs-CZ" dirty="0"/>
              <a:t>Afekt využíváme k předvídání toho, co se děje ve světě – „když se cítím špatně, něco musí být špatně“</a:t>
            </a:r>
          </a:p>
          <a:p>
            <a:pPr lvl="1"/>
            <a:r>
              <a:rPr lang="cs-CZ" dirty="0"/>
              <a:t>Může to znamenat, že jsme jen špatně spali</a:t>
            </a:r>
          </a:p>
          <a:p>
            <a:r>
              <a:rPr lang="cs-CZ" dirty="0"/>
              <a:t>Nejhorší a nejlepší věc pro nervový systém člověka je nervový systém druhého člověka</a:t>
            </a:r>
          </a:p>
          <a:p>
            <a:pPr lvl="1"/>
            <a:r>
              <a:rPr lang="cs-CZ" dirty="0"/>
              <a:t>Dělat malé laskavosti druhým lidem znamená pečovat o svůj nervový systém (být pro druhé „spořením“, ne „daní“)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635562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C99627-AC4F-4E5F-8FB6-4B98CCFDF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9446" y="2495000"/>
            <a:ext cx="9070848" cy="2587752"/>
          </a:xfrm>
        </p:spPr>
        <p:txBody>
          <a:bodyPr/>
          <a:lstStyle/>
          <a:p>
            <a:r>
              <a:rPr lang="cs-CZ" dirty="0"/>
              <a:t>JAK MŮŽE VYPADAT PRÁCE S EMOCEMI VE SPORTU</a:t>
            </a: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8593C0AD-A510-44CA-AE6D-49ACD70F26E1}"/>
              </a:ext>
            </a:extLst>
          </p:cNvPr>
          <p:cNvSpPr txBox="1">
            <a:spLocks/>
          </p:cNvSpPr>
          <p:nvPr/>
        </p:nvSpPr>
        <p:spPr>
          <a:xfrm>
            <a:off x="1559446" y="1535081"/>
            <a:ext cx="9070848" cy="457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FSpS:bp4017</a:t>
            </a:r>
          </a:p>
        </p:txBody>
      </p:sp>
    </p:spTree>
    <p:extLst>
      <p:ext uri="{BB962C8B-B14F-4D97-AF65-F5344CB8AC3E}">
        <p14:creationId xmlns:p14="http://schemas.microsoft.com/office/powerpoint/2010/main" val="2357423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883194-3D0D-4D5A-AF3E-30DB5ECC5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Diagnostická fáze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4B2EB24-5253-4758-BF53-6AD349BA7A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Emoční deník sportovce</a:t>
            </a:r>
          </a:p>
          <a:p>
            <a:r>
              <a:rPr lang="cs-CZ" sz="2000" dirty="0"/>
              <a:t>Zaznamenávání emocí před, v průběhu a po výkonu</a:t>
            </a:r>
          </a:p>
          <a:p>
            <a:r>
              <a:rPr lang="cs-CZ" sz="2000" dirty="0"/>
              <a:t>Sledování intenzity emocí (1 – 10)</a:t>
            </a:r>
          </a:p>
          <a:p>
            <a:r>
              <a:rPr lang="cs-CZ" sz="2000" dirty="0"/>
              <a:t>Identifikace spouštěčů</a:t>
            </a:r>
          </a:p>
          <a:p>
            <a:r>
              <a:rPr lang="cs-CZ" sz="2000" dirty="0"/>
              <a:t>Propojení emocí s výkonem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1D29636-D327-4057-8E22-443DFC44F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2185" y="1102936"/>
            <a:ext cx="3462780" cy="5194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Zástupný symbol pro text 2">
            <a:extLst>
              <a:ext uri="{FF2B5EF4-FFF2-40B4-BE49-F238E27FC236}">
                <a16:creationId xmlns:a16="http://schemas.microsoft.com/office/drawing/2014/main" id="{0C31FE94-E2A0-45B9-AAD0-3B175AEFB4F6}"/>
              </a:ext>
            </a:extLst>
          </p:cNvPr>
          <p:cNvSpPr txBox="1">
            <a:spLocks/>
          </p:cNvSpPr>
          <p:nvPr/>
        </p:nvSpPr>
        <p:spPr>
          <a:xfrm>
            <a:off x="9195644" y="6218548"/>
            <a:ext cx="2625568" cy="4744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dirty="0"/>
              <a:t>Zdroj obrázku: www.unsplash.com</a:t>
            </a:r>
          </a:p>
        </p:txBody>
      </p:sp>
    </p:spTree>
    <p:extLst>
      <p:ext uri="{BB962C8B-B14F-4D97-AF65-F5344CB8AC3E}">
        <p14:creationId xmlns:p14="http://schemas.microsoft.com/office/powerpoint/2010/main" val="298799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4895F5-83D5-4AEA-B7B2-333E0AB31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Před výkonem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1C694B5-FE9A-4869-8CA1-E48E932F0A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Kontrola nabuzení (optimální úroveň)</a:t>
            </a:r>
          </a:p>
          <a:p>
            <a:r>
              <a:rPr lang="cs-CZ" dirty="0"/>
              <a:t>Dechová cvičení pro regulaci aktivace</a:t>
            </a:r>
          </a:p>
          <a:p>
            <a:r>
              <a:rPr lang="cs-CZ" dirty="0"/>
              <a:t>Vizualizace optimálního výkonu</a:t>
            </a:r>
          </a:p>
          <a:p>
            <a:r>
              <a:rPr lang="cs-CZ" dirty="0"/>
              <a:t>Rutinní postupy pro mentální přípravu</a:t>
            </a:r>
          </a:p>
          <a:p>
            <a:pPr lvl="1"/>
            <a:r>
              <a:rPr lang="cs-CZ" sz="1800" dirty="0"/>
              <a:t>Den před – kontrola vybavení, příprava časového harmonogramu, večerní relaxační rituál, vizualizace následujícího dne</a:t>
            </a:r>
          </a:p>
          <a:p>
            <a:pPr lvl="1"/>
            <a:r>
              <a:rPr lang="cs-CZ" sz="1800" dirty="0"/>
              <a:t>Ráno v den závodu – ranní aktivační cvičení, snídaňový rituál, mentální </a:t>
            </a:r>
            <a:r>
              <a:rPr lang="cs-CZ" sz="1800" dirty="0" err="1"/>
              <a:t>checklist</a:t>
            </a:r>
            <a:r>
              <a:rPr lang="cs-CZ" sz="1800" dirty="0"/>
              <a:t>, poslech oblíbené hudby</a:t>
            </a:r>
          </a:p>
          <a:p>
            <a:pPr lvl="1"/>
            <a:r>
              <a:rPr lang="cs-CZ" sz="1800" dirty="0"/>
              <a:t>Bezprostřední příprava před</a:t>
            </a:r>
          </a:p>
          <a:p>
            <a:pPr lvl="2"/>
            <a:r>
              <a:rPr lang="cs-CZ" sz="1800" dirty="0"/>
              <a:t>Fyzická složka – specifické rozcvičení, dechová cvičení, protažení, aktivační cviky</a:t>
            </a:r>
          </a:p>
          <a:p>
            <a:pPr lvl="2"/>
            <a:r>
              <a:rPr lang="cs-CZ" sz="1800" dirty="0"/>
              <a:t>Mentální složka – kontrola úrovně nabuzení, pozitivní </a:t>
            </a:r>
            <a:r>
              <a:rPr lang="cs-CZ" sz="1800" dirty="0" err="1"/>
              <a:t>self</a:t>
            </a:r>
            <a:r>
              <a:rPr lang="cs-CZ" sz="1800" dirty="0"/>
              <a:t> – talk (přítomnost, konkrétnost, pozitivní vyjádření – co chci), koncentrační cvičení, mentální </a:t>
            </a:r>
            <a:r>
              <a:rPr lang="cs-CZ" sz="1800" dirty="0" err="1"/>
              <a:t>rehearsal</a:t>
            </a:r>
            <a:r>
              <a:rPr lang="cs-CZ" sz="1800" dirty="0"/>
              <a:t> (nácvik)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5C211F4-A675-4E3F-9CB9-A70DC460E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3855" y="471111"/>
            <a:ext cx="4182516" cy="2957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Zástupný symbol pro text 2">
            <a:extLst>
              <a:ext uri="{FF2B5EF4-FFF2-40B4-BE49-F238E27FC236}">
                <a16:creationId xmlns:a16="http://schemas.microsoft.com/office/drawing/2014/main" id="{7F08880A-D738-41BF-9573-F962F57A1F05}"/>
              </a:ext>
            </a:extLst>
          </p:cNvPr>
          <p:cNvSpPr txBox="1">
            <a:spLocks/>
          </p:cNvSpPr>
          <p:nvPr/>
        </p:nvSpPr>
        <p:spPr>
          <a:xfrm>
            <a:off x="9195644" y="6218548"/>
            <a:ext cx="2625568" cy="4744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dirty="0"/>
              <a:t>Zdroj obrázku: www.unsplash.com</a:t>
            </a:r>
          </a:p>
        </p:txBody>
      </p:sp>
    </p:spTree>
    <p:extLst>
      <p:ext uri="{BB962C8B-B14F-4D97-AF65-F5344CB8AC3E}">
        <p14:creationId xmlns:p14="http://schemas.microsoft.com/office/powerpoint/2010/main" val="2966166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BD7026-EE66-452F-B5FF-216877C5B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Během výkonu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33A46E4-F7AE-41A8-8493-A85CFEBE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Reset tlačítko</a:t>
            </a:r>
          </a:p>
          <a:p>
            <a:pPr lvl="1"/>
            <a:r>
              <a:rPr lang="cs-CZ" dirty="0"/>
              <a:t>Rychlé techniky pro zvládnutí vzteku/frustrace</a:t>
            </a:r>
          </a:p>
          <a:p>
            <a:pPr lvl="2"/>
            <a:r>
              <a:rPr lang="cs-CZ" dirty="0"/>
              <a:t>3D (Dotek, Dech, Dokážeme)</a:t>
            </a:r>
          </a:p>
          <a:p>
            <a:pPr lvl="2"/>
            <a:r>
              <a:rPr lang="cs-CZ" dirty="0"/>
              <a:t>CLEAR (Center – společný kruh, Listen – slovo kapitána, </a:t>
            </a:r>
            <a:r>
              <a:rPr lang="cs-CZ" dirty="0" err="1"/>
              <a:t>Energy</a:t>
            </a:r>
            <a:r>
              <a:rPr lang="cs-CZ" dirty="0"/>
              <a:t> – společný pohyb, </a:t>
            </a:r>
            <a:r>
              <a:rPr lang="cs-CZ" dirty="0" err="1"/>
              <a:t>Align</a:t>
            </a:r>
            <a:r>
              <a:rPr lang="cs-CZ" dirty="0"/>
              <a:t> – oční kontakt, </a:t>
            </a:r>
            <a:r>
              <a:rPr lang="cs-CZ" dirty="0" err="1"/>
              <a:t>Ready</a:t>
            </a:r>
            <a:r>
              <a:rPr lang="cs-CZ" dirty="0"/>
              <a:t> – týmový signál)</a:t>
            </a:r>
          </a:p>
          <a:p>
            <a:pPr lvl="1"/>
            <a:r>
              <a:rPr lang="cs-CZ" dirty="0"/>
              <a:t>Fyzický </a:t>
            </a:r>
            <a:r>
              <a:rPr lang="cs-CZ" dirty="0" err="1"/>
              <a:t>trigger</a:t>
            </a:r>
            <a:r>
              <a:rPr lang="cs-CZ" dirty="0"/>
              <a:t> (např. dotek výpletu rakety)</a:t>
            </a:r>
          </a:p>
          <a:p>
            <a:pPr lvl="1"/>
            <a:r>
              <a:rPr lang="cs-CZ" dirty="0"/>
              <a:t>Rychlé uznání chyby – vědomé vypuštění negativních myšlenek – návrat do přítomného okamžiku – zaměření na další akci</a:t>
            </a:r>
          </a:p>
          <a:p>
            <a:r>
              <a:rPr lang="cs-CZ" dirty="0"/>
              <a:t>Kotvy pro návrat do přítomnosti</a:t>
            </a:r>
          </a:p>
          <a:p>
            <a:pPr lvl="1"/>
            <a:r>
              <a:rPr lang="cs-CZ" dirty="0"/>
              <a:t>Snadno dostupná, přirozená pro daný sport, diskrétní, osobně významná</a:t>
            </a:r>
          </a:p>
          <a:p>
            <a:r>
              <a:rPr lang="cs-CZ" dirty="0"/>
              <a:t>Pozitivní </a:t>
            </a:r>
            <a:r>
              <a:rPr lang="cs-CZ" dirty="0" err="1"/>
              <a:t>self</a:t>
            </a:r>
            <a:r>
              <a:rPr lang="cs-CZ" dirty="0"/>
              <a:t> – talk</a:t>
            </a:r>
          </a:p>
          <a:p>
            <a:r>
              <a:rPr lang="cs-CZ" dirty="0"/>
              <a:t>Mini rituály pro obnovení koncentrace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13CF99C-F2A3-4CA5-839C-921721C02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2298" y="3334730"/>
            <a:ext cx="3868914" cy="2977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Zástupný symbol pro text 2">
            <a:extLst>
              <a:ext uri="{FF2B5EF4-FFF2-40B4-BE49-F238E27FC236}">
                <a16:creationId xmlns:a16="http://schemas.microsoft.com/office/drawing/2014/main" id="{2756630A-9DC4-4A25-9020-B1FE6E98344D}"/>
              </a:ext>
            </a:extLst>
          </p:cNvPr>
          <p:cNvSpPr txBox="1">
            <a:spLocks/>
          </p:cNvSpPr>
          <p:nvPr/>
        </p:nvSpPr>
        <p:spPr>
          <a:xfrm>
            <a:off x="9195644" y="6218548"/>
            <a:ext cx="2625568" cy="4744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dirty="0"/>
              <a:t>Zdroj obrázku: www.unsplash.com</a:t>
            </a:r>
          </a:p>
        </p:txBody>
      </p:sp>
    </p:spTree>
    <p:extLst>
      <p:ext uri="{BB962C8B-B14F-4D97-AF65-F5344CB8AC3E}">
        <p14:creationId xmlns:p14="http://schemas.microsoft.com/office/powerpoint/2010/main" val="762762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6B54C3-0C70-44B2-9708-EEA55750B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 výkonu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9812E06-A2EE-46E7-9F7A-C0CAFF7209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Emoční uzavření</a:t>
            </a:r>
          </a:p>
          <a:p>
            <a:pPr lvl="1"/>
            <a:r>
              <a:rPr lang="cs-CZ" sz="1800" dirty="0"/>
              <a:t>Reflexe výkonu bez hodnocení</a:t>
            </a:r>
          </a:p>
          <a:p>
            <a:pPr lvl="1"/>
            <a:r>
              <a:rPr lang="cs-CZ" sz="1800" dirty="0"/>
              <a:t>Zpracování případného zklamání</a:t>
            </a:r>
          </a:p>
          <a:p>
            <a:pPr lvl="1"/>
            <a:r>
              <a:rPr lang="cs-CZ" sz="1800" dirty="0"/>
              <a:t>Oslava úspěchů</a:t>
            </a:r>
          </a:p>
          <a:p>
            <a:pPr lvl="1"/>
            <a:r>
              <a:rPr lang="cs-CZ" sz="1800" dirty="0"/>
              <a:t>Učení se z emočních reakcí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BCF1543-AFAD-427D-BDA8-6E16E8267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672" y="1036949"/>
            <a:ext cx="4545748" cy="5284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364EF21-0BAD-4E2E-AE28-1A91A959B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4996" y="536258"/>
            <a:ext cx="2168351" cy="2012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Zástupný symbol pro text 2">
            <a:extLst>
              <a:ext uri="{FF2B5EF4-FFF2-40B4-BE49-F238E27FC236}">
                <a16:creationId xmlns:a16="http://schemas.microsoft.com/office/drawing/2014/main" id="{BE086CB3-7798-4A0C-9E64-CD9791AE43E3}"/>
              </a:ext>
            </a:extLst>
          </p:cNvPr>
          <p:cNvSpPr txBox="1">
            <a:spLocks/>
          </p:cNvSpPr>
          <p:nvPr/>
        </p:nvSpPr>
        <p:spPr>
          <a:xfrm>
            <a:off x="9195644" y="6218548"/>
            <a:ext cx="2625568" cy="4744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dirty="0"/>
              <a:t>Zdroj obrázků: www.unsplash.com</a:t>
            </a:r>
          </a:p>
        </p:txBody>
      </p:sp>
    </p:spTree>
    <p:extLst>
      <p:ext uri="{BB962C8B-B14F-4D97-AF65-F5344CB8AC3E}">
        <p14:creationId xmlns:p14="http://schemas.microsoft.com/office/powerpoint/2010/main" val="16893102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64DE91-26F3-4582-8939-F60BF24B7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Preventivní strategie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A629E38-9817-47FF-AEE5-CA6023838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Vytvoření emočního plánu</a:t>
            </a:r>
          </a:p>
          <a:p>
            <a:pPr lvl="1"/>
            <a:r>
              <a:rPr lang="cs-CZ" dirty="0"/>
              <a:t>Strategie pro různé situace</a:t>
            </a:r>
          </a:p>
          <a:p>
            <a:r>
              <a:rPr lang="cs-CZ" dirty="0"/>
              <a:t>Identifikace rizikových momentů</a:t>
            </a:r>
          </a:p>
          <a:p>
            <a:r>
              <a:rPr lang="cs-CZ" dirty="0"/>
              <a:t>Plán pro zvládání stresu</a:t>
            </a:r>
          </a:p>
          <a:p>
            <a:r>
              <a:rPr lang="cs-CZ" dirty="0"/>
              <a:t>Podpůrné rutiny</a:t>
            </a:r>
          </a:p>
          <a:p>
            <a:pPr lvl="1"/>
            <a:r>
              <a:rPr lang="cs-CZ" dirty="0"/>
              <a:t>Pravidelná kontrola stavu</a:t>
            </a:r>
          </a:p>
          <a:p>
            <a:pPr lvl="1"/>
            <a:r>
              <a:rPr lang="cs-CZ" dirty="0"/>
              <a:t>Dodržování regeneračního plánu</a:t>
            </a:r>
          </a:p>
          <a:p>
            <a:pPr lvl="1"/>
            <a:r>
              <a:rPr lang="cs-CZ" dirty="0"/>
              <a:t>Psychologická příprava</a:t>
            </a:r>
          </a:p>
          <a:p>
            <a:pPr lvl="1"/>
            <a:r>
              <a:rPr lang="cs-CZ" dirty="0"/>
              <a:t>Týmová podpora a kultura</a:t>
            </a:r>
          </a:p>
          <a:p>
            <a:pPr lvl="1"/>
            <a:r>
              <a:rPr lang="cs-CZ" dirty="0"/>
              <a:t>Spolupráce odborníků</a:t>
            </a:r>
          </a:p>
          <a:p>
            <a:pPr lvl="1"/>
            <a:r>
              <a:rPr lang="cs-CZ" dirty="0"/>
              <a:t>Vzdělávání v oblasti sportovní psychologie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12B8305-2192-463C-AFB7-0C3038973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0686" y="1564457"/>
            <a:ext cx="4650949" cy="4650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Zástupný symbol pro text 2">
            <a:extLst>
              <a:ext uri="{FF2B5EF4-FFF2-40B4-BE49-F238E27FC236}">
                <a16:creationId xmlns:a16="http://schemas.microsoft.com/office/drawing/2014/main" id="{387911A6-D978-4B89-87FF-E12B1B1EF315}"/>
              </a:ext>
            </a:extLst>
          </p:cNvPr>
          <p:cNvSpPr txBox="1">
            <a:spLocks/>
          </p:cNvSpPr>
          <p:nvPr/>
        </p:nvSpPr>
        <p:spPr>
          <a:xfrm>
            <a:off x="9195644" y="6218548"/>
            <a:ext cx="2625568" cy="4744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dirty="0"/>
              <a:t>Zdroj obrázku: www.unsplash.com</a:t>
            </a:r>
          </a:p>
        </p:txBody>
      </p:sp>
    </p:spTree>
    <p:extLst>
      <p:ext uri="{BB962C8B-B14F-4D97-AF65-F5344CB8AC3E}">
        <p14:creationId xmlns:p14="http://schemas.microsoft.com/office/powerpoint/2010/main" val="3556999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31A131-A4F4-422F-875D-D56725378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1751B36-7242-4895-BF35-C073CB2EB5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Plháková, A. (2023). Učebnice obecné psychologie. Praha: Academia, 648s., ISBN 9788020033475</a:t>
            </a:r>
          </a:p>
          <a:p>
            <a:r>
              <a:rPr lang="cs-CZ" dirty="0"/>
              <a:t>Dostál, D. (2009). Role emocí v rozhodování. UPOL, Olomouc. (diplomová práce)</a:t>
            </a:r>
          </a:p>
          <a:p>
            <a:r>
              <a:rPr lang="cs-CZ" dirty="0" err="1"/>
              <a:t>Barrett</a:t>
            </a:r>
            <a:r>
              <a:rPr lang="cs-CZ" dirty="0"/>
              <a:t>, L. F. (2018). </a:t>
            </a:r>
            <a:r>
              <a:rPr lang="cs-CZ" dirty="0" err="1"/>
              <a:t>How</a:t>
            </a:r>
            <a:r>
              <a:rPr lang="cs-CZ" dirty="0"/>
              <a:t> </a:t>
            </a:r>
            <a:r>
              <a:rPr lang="cs-CZ" dirty="0" err="1"/>
              <a:t>emotions</a:t>
            </a:r>
            <a:r>
              <a:rPr lang="cs-CZ" dirty="0"/>
              <a:t> are made. </a:t>
            </a:r>
            <a:r>
              <a:rPr lang="cs-CZ" dirty="0" err="1"/>
              <a:t>McMillan</a:t>
            </a:r>
            <a:r>
              <a:rPr lang="cs-CZ" dirty="0"/>
              <a:t> Publisher International, 448s., ISBN 9781509837526.</a:t>
            </a:r>
          </a:p>
          <a:p>
            <a:r>
              <a:rPr lang="cs-CZ" dirty="0"/>
              <a:t>Šafář a kol. (2022). Sportovní psychologie: Průvodce teorií a praxí pro mladé sportovce, jejich rodiče a trenéry. Praha: </a:t>
            </a:r>
            <a:r>
              <a:rPr lang="cs-CZ" dirty="0" err="1"/>
              <a:t>Grada</a:t>
            </a:r>
            <a:r>
              <a:rPr lang="cs-CZ" dirty="0"/>
              <a:t>, 240s., ISBN 978-80-271-3136-5.</a:t>
            </a:r>
          </a:p>
          <a:p>
            <a:r>
              <a:rPr lang="cs-CZ" dirty="0"/>
              <a:t>Slepička, P., </a:t>
            </a:r>
            <a:r>
              <a:rPr lang="cs-CZ" dirty="0" err="1"/>
              <a:t>Hátlová</a:t>
            </a:r>
            <a:r>
              <a:rPr lang="cs-CZ" dirty="0"/>
              <a:t>, B., Hošek, V. (2009). Psychologie sportu. Praha: Karolinum, 242s., ISBN 978-80-246-1602-5.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Doporučuji k navštívení web </a:t>
            </a:r>
            <a:r>
              <a:rPr lang="cs-CZ" dirty="0">
                <a:hlinkClick r:id="rId2"/>
              </a:rPr>
              <a:t>https://lisafeldmanbarrett.com/</a:t>
            </a:r>
            <a:r>
              <a:rPr lang="cs-CZ" dirty="0"/>
              <a:t> - sekce „</a:t>
            </a:r>
            <a:r>
              <a:rPr lang="cs-CZ" dirty="0" err="1"/>
              <a:t>watch</a:t>
            </a:r>
            <a:r>
              <a:rPr lang="cs-CZ" dirty="0"/>
              <a:t> and listen“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00059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E9E2E6-3CFB-4DF4-AB3A-2422EF44A6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1708" y="2512498"/>
            <a:ext cx="9068586" cy="2590800"/>
          </a:xfrm>
        </p:spPr>
        <p:txBody>
          <a:bodyPr/>
          <a:lstStyle/>
          <a:p>
            <a:r>
              <a:rPr lang="cs-CZ" dirty="0"/>
              <a:t>DĚKUJI ZA VAŠI POZORNOST </a:t>
            </a:r>
            <a:br>
              <a:rPr lang="cs-CZ" dirty="0"/>
            </a:br>
            <a:r>
              <a:rPr lang="cs-CZ" dirty="0">
                <a:sym typeface="Wingdings" panose="05000000000000000000" pitchFamily="2" charset="2"/>
              </a:rPr>
              <a:t>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F1FDBCE-8CF5-4EBA-B4F3-7EA402EAD0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2100" y="5072478"/>
            <a:ext cx="9070848" cy="457201"/>
          </a:xfrm>
        </p:spPr>
        <p:txBody>
          <a:bodyPr/>
          <a:lstStyle/>
          <a:p>
            <a:r>
              <a:rPr lang="cs-CZ" dirty="0"/>
              <a:t>Těším se na naše příští setkání.</a:t>
            </a: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6A89AAD4-7609-4997-8239-38636E5A27FB}"/>
              </a:ext>
            </a:extLst>
          </p:cNvPr>
          <p:cNvSpPr txBox="1">
            <a:spLocks/>
          </p:cNvSpPr>
          <p:nvPr/>
        </p:nvSpPr>
        <p:spPr>
          <a:xfrm>
            <a:off x="1559446" y="1535081"/>
            <a:ext cx="9070848" cy="457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FSpS:bp4017</a:t>
            </a:r>
          </a:p>
        </p:txBody>
      </p:sp>
    </p:spTree>
    <p:extLst>
      <p:ext uri="{BB962C8B-B14F-4D97-AF65-F5344CB8AC3E}">
        <p14:creationId xmlns:p14="http://schemas.microsoft.com/office/powerpoint/2010/main" val="1825487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F07AEA-3873-47EC-9ABD-A4439F681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Emoce podle tradiční větve psychologů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D147AB0F-10A1-4F9A-A6A7-124A243D4C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6251" y="1925267"/>
            <a:ext cx="10058400" cy="3193487"/>
          </a:xfrm>
        </p:spPr>
        <p:txBody>
          <a:bodyPr>
            <a:normAutofit fontScale="92500" lnSpcReduction="10000"/>
          </a:bodyPr>
          <a:lstStyle/>
          <a:p>
            <a:r>
              <a:rPr lang="cs-CZ" sz="2000" dirty="0"/>
              <a:t>Automatické hodnocení situace</a:t>
            </a:r>
          </a:p>
          <a:p>
            <a:r>
              <a:rPr lang="cs-CZ" sz="2000" dirty="0"/>
              <a:t>Objevují se náhle, jejich vznik je nedobrovolný (mimovolní)</a:t>
            </a:r>
          </a:p>
          <a:p>
            <a:r>
              <a:rPr lang="cs-CZ" sz="2000" dirty="0"/>
              <a:t>Máme odlišné fyziologické vzorce pro každou emoci</a:t>
            </a:r>
          </a:p>
          <a:p>
            <a:r>
              <a:rPr lang="cs-CZ" sz="2000" dirty="0"/>
              <a:t>Existují univerzální spouštěče a také koherentní vzorce reakcí (vrozené okruhy emocí)</a:t>
            </a:r>
          </a:p>
          <a:p>
            <a:r>
              <a:rPr lang="cs-CZ" sz="2000" dirty="0"/>
              <a:t>Základní emoce (sdílené napříč světem) jsou: radost, smutek, strach, odpor, překvapení, zlost (+ opovržení) – Paul </a:t>
            </a:r>
            <a:r>
              <a:rPr lang="cs-CZ" sz="2000" dirty="0" err="1"/>
              <a:t>Ekman</a:t>
            </a:r>
            <a:r>
              <a:rPr lang="cs-CZ" sz="2000" dirty="0"/>
              <a:t> a jeho výzkumy</a:t>
            </a:r>
          </a:p>
          <a:p>
            <a:pPr lvl="1"/>
            <a:r>
              <a:rPr lang="cs-CZ" sz="1800" dirty="0" err="1"/>
              <a:t>Mikrovýrazy</a:t>
            </a:r>
            <a:r>
              <a:rPr lang="cs-CZ" sz="1800" dirty="0"/>
              <a:t> (</a:t>
            </a:r>
            <a:r>
              <a:rPr lang="cs-CZ" sz="1800" dirty="0" err="1"/>
              <a:t>mikroexprese</a:t>
            </a:r>
            <a:r>
              <a:rPr lang="cs-CZ" sz="2000" dirty="0"/>
              <a:t>)</a:t>
            </a:r>
          </a:p>
          <a:p>
            <a:r>
              <a:rPr lang="cs-CZ" sz="2200" dirty="0"/>
              <a:t>Teorie: James – </a:t>
            </a:r>
            <a:r>
              <a:rPr lang="cs-CZ" sz="2200" dirty="0" err="1"/>
              <a:t>Langeova</a:t>
            </a:r>
            <a:r>
              <a:rPr lang="cs-CZ" sz="2200" dirty="0"/>
              <a:t> (pocitová), </a:t>
            </a:r>
            <a:r>
              <a:rPr lang="cs-CZ" sz="2200" dirty="0" err="1"/>
              <a:t>Cannon</a:t>
            </a:r>
            <a:r>
              <a:rPr lang="cs-CZ" sz="2200" dirty="0"/>
              <a:t> – Bardova (behavioristická), M. Arnoldová (kognitivní)</a:t>
            </a:r>
          </a:p>
        </p:txBody>
      </p:sp>
      <p:sp>
        <p:nvSpPr>
          <p:cNvPr id="8" name="Zástupný symbol pro text 3">
            <a:extLst>
              <a:ext uri="{FF2B5EF4-FFF2-40B4-BE49-F238E27FC236}">
                <a16:creationId xmlns:a16="http://schemas.microsoft.com/office/drawing/2014/main" id="{14A29400-1A52-48DD-AD19-05FA0A934A6D}"/>
              </a:ext>
            </a:extLst>
          </p:cNvPr>
          <p:cNvSpPr txBox="1">
            <a:spLocks/>
          </p:cNvSpPr>
          <p:nvPr/>
        </p:nvSpPr>
        <p:spPr>
          <a:xfrm>
            <a:off x="1066800" y="5196684"/>
            <a:ext cx="10058400" cy="12826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b="1" dirty="0"/>
              <a:t>EMOČNÍ OKRUH</a:t>
            </a:r>
          </a:p>
          <a:p>
            <a:pPr marL="0" indent="0" algn="ctr">
              <a:buNone/>
            </a:pPr>
            <a:r>
              <a:rPr lang="cs-CZ" dirty="0"/>
              <a:t>SPOUŠTĚČ – AUTOMATICKÉ HODNOCENÍ – FYZIOLOGICKÁ ZMĚNA – VÝRAZ TVÁŘE – BEHAVIORÁLNÍ REAKCE</a:t>
            </a:r>
          </a:p>
        </p:txBody>
      </p:sp>
    </p:spTree>
    <p:extLst>
      <p:ext uri="{BB962C8B-B14F-4D97-AF65-F5344CB8AC3E}">
        <p14:creationId xmlns:p14="http://schemas.microsoft.com/office/powerpoint/2010/main" val="272486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11DA01-6DE2-4239-8BB1-A97EA0DC4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Co to jsou emoce podle Lisy </a:t>
            </a:r>
            <a:r>
              <a:rPr lang="cs-CZ" dirty="0" err="1"/>
              <a:t>Feldman</a:t>
            </a:r>
            <a:r>
              <a:rPr lang="cs-CZ" dirty="0"/>
              <a:t> </a:t>
            </a:r>
            <a:r>
              <a:rPr lang="cs-CZ" dirty="0" err="1"/>
              <a:t>Barrett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FBEEF4C-FCCE-4A05-B4A5-6924E49D5C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Emoce jsou </a:t>
            </a:r>
            <a:r>
              <a:rPr lang="cs-CZ" b="1" dirty="0"/>
              <a:t>odhady</a:t>
            </a:r>
            <a:r>
              <a:rPr lang="cs-CZ" dirty="0"/>
              <a:t> našeho mozku</a:t>
            </a:r>
          </a:p>
          <a:p>
            <a:r>
              <a:rPr lang="cs-CZ" dirty="0"/>
              <a:t>Nejsou nám dány, když se narodíme – postupně si je tvoříme (vysoce individuální)</a:t>
            </a:r>
          </a:p>
          <a:p>
            <a:r>
              <a:rPr lang="cs-CZ" dirty="0"/>
              <a:t>Když prožíváme pocity – mozek se snaží dobře odhadnout, o jakou se jedná emoci</a:t>
            </a:r>
          </a:p>
          <a:p>
            <a:r>
              <a:rPr lang="cs-CZ" dirty="0"/>
              <a:t>Mozek je konstruován tak, aby vytvořit některé základní pocity</a:t>
            </a:r>
          </a:p>
          <a:p>
            <a:pPr lvl="1"/>
            <a:r>
              <a:rPr lang="cs-CZ" dirty="0"/>
              <a:t>Rozrušení, pohodlí, nepohodlí, klid</a:t>
            </a:r>
          </a:p>
          <a:p>
            <a:pPr lvl="1"/>
            <a:r>
              <a:rPr lang="cs-CZ" dirty="0"/>
              <a:t>Vnitřní barometr – shrnutí toho, co se děje uvnitř našeho těla</a:t>
            </a:r>
          </a:p>
          <a:p>
            <a:r>
              <a:rPr lang="cs-CZ" dirty="0"/>
              <a:t>Základní pocity neobsahují mnoho detailů – mozek detaily potřebuje (vytvořit plán další akce)</a:t>
            </a:r>
          </a:p>
          <a:p>
            <a:pPr lvl="1"/>
            <a:r>
              <a:rPr lang="cs-CZ" dirty="0"/>
              <a:t>Začne detaily domýšlet - interpretovat, předvídat, odhadovat</a:t>
            </a:r>
          </a:p>
          <a:p>
            <a:pPr lvl="1"/>
            <a:r>
              <a:rPr lang="cs-CZ" dirty="0"/>
              <a:t>Tímto konstruktem našeho mozku je někdy emoce</a:t>
            </a:r>
          </a:p>
          <a:p>
            <a:r>
              <a:rPr lang="cs-CZ" dirty="0"/>
              <a:t>Emoce tedy nejsou jednoduché pocity – jsou to interpretace našeho mozku o těchto pocitech v daném kontextu (příklad žaludek vs. pekárna – čekárna)</a:t>
            </a:r>
          </a:p>
        </p:txBody>
      </p:sp>
    </p:spTree>
    <p:extLst>
      <p:ext uri="{BB962C8B-B14F-4D97-AF65-F5344CB8AC3E}">
        <p14:creationId xmlns:p14="http://schemas.microsoft.com/office/powerpoint/2010/main" val="1679367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8518D5-7C8C-471A-9C8C-E22E297A6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Rozpoznání emocí druhých lidí</a:t>
            </a:r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0578344-04BB-42A4-8478-212D1281EC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Paul </a:t>
            </a:r>
            <a:r>
              <a:rPr lang="cs-CZ" dirty="0" err="1"/>
              <a:t>Ekman</a:t>
            </a:r>
            <a:endParaRPr lang="cs-CZ" dirty="0"/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7EEF0758-526E-41D7-8243-648E14CC34A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dirty="0"/>
              <a:t>Mimické projevy, spojené s konkrétními emocemi, jsou univerzální pro kultury napříč světem (gramotné národy)</a:t>
            </a:r>
          </a:p>
          <a:p>
            <a:r>
              <a:rPr lang="cs-CZ" dirty="0"/>
              <a:t>Existují tzv. </a:t>
            </a:r>
            <a:r>
              <a:rPr lang="cs-CZ" dirty="0" err="1"/>
              <a:t>mikroexprese</a:t>
            </a:r>
            <a:r>
              <a:rPr lang="cs-CZ" dirty="0"/>
              <a:t>, které jednoznačně ukazují na konkrétní emoci – nelze je ovládnout</a:t>
            </a:r>
          </a:p>
          <a:p>
            <a:r>
              <a:rPr lang="cs-CZ" dirty="0"/>
              <a:t>1978 s </a:t>
            </a:r>
            <a:r>
              <a:rPr lang="cs-CZ" dirty="0" err="1"/>
              <a:t>Friesenem</a:t>
            </a:r>
            <a:r>
              <a:rPr lang="cs-CZ" dirty="0"/>
              <a:t> – </a:t>
            </a:r>
            <a:r>
              <a:rPr lang="cs-CZ" dirty="0" err="1"/>
              <a:t>Facial</a:t>
            </a:r>
            <a:r>
              <a:rPr lang="cs-CZ" dirty="0"/>
              <a:t> </a:t>
            </a:r>
            <a:r>
              <a:rPr lang="cs-CZ" dirty="0" err="1"/>
              <a:t>Action</a:t>
            </a:r>
            <a:r>
              <a:rPr lang="cs-CZ" dirty="0"/>
              <a:t> </a:t>
            </a:r>
            <a:r>
              <a:rPr lang="cs-CZ" dirty="0" err="1"/>
              <a:t>Coding</a:t>
            </a:r>
            <a:r>
              <a:rPr lang="cs-CZ" dirty="0"/>
              <a:t> </a:t>
            </a:r>
            <a:r>
              <a:rPr lang="cs-CZ" dirty="0" err="1"/>
              <a:t>System</a:t>
            </a:r>
            <a:r>
              <a:rPr lang="cs-CZ" dirty="0"/>
              <a:t>, popisuje veškeré pohyby obličeje, jednotka akce AU</a:t>
            </a:r>
          </a:p>
          <a:p>
            <a:r>
              <a:rPr lang="cs-CZ" dirty="0"/>
              <a:t>Svého času používáno jako doprovodný nástroj detektoru lži (měření aktivity mimických svalů)</a:t>
            </a:r>
          </a:p>
          <a:p>
            <a:endParaRPr lang="cs-CZ" dirty="0"/>
          </a:p>
        </p:txBody>
      </p:sp>
      <p:sp>
        <p:nvSpPr>
          <p:cNvPr id="8" name="Zástupný symbol pro text 7">
            <a:extLst>
              <a:ext uri="{FF2B5EF4-FFF2-40B4-BE49-F238E27FC236}">
                <a16:creationId xmlns:a16="http://schemas.microsoft.com/office/drawing/2014/main" id="{8583B609-1540-44FF-96C1-016EEA659F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Lisa </a:t>
            </a:r>
            <a:r>
              <a:rPr lang="cs-CZ" dirty="0" err="1"/>
              <a:t>Feldman</a:t>
            </a:r>
            <a:r>
              <a:rPr lang="cs-CZ" dirty="0"/>
              <a:t> </a:t>
            </a:r>
            <a:r>
              <a:rPr lang="cs-CZ" dirty="0" err="1"/>
              <a:t>Barrett</a:t>
            </a:r>
            <a:endParaRPr lang="cs-CZ" dirty="0"/>
          </a:p>
        </p:txBody>
      </p:sp>
      <p:sp>
        <p:nvSpPr>
          <p:cNvPr id="9" name="Zástupný symbol pro obsah 8">
            <a:extLst>
              <a:ext uri="{FF2B5EF4-FFF2-40B4-BE49-F238E27FC236}">
                <a16:creationId xmlns:a16="http://schemas.microsoft.com/office/drawing/2014/main" id="{EC1DEDF8-0321-46A9-A5DF-9EAFA22D485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cs-CZ" dirty="0"/>
              <a:t>Z výrazu obličeje druhých lidí nelze číst emoce se stoprocentní jistotou</a:t>
            </a:r>
          </a:p>
          <a:p>
            <a:r>
              <a:rPr lang="cs-CZ" dirty="0"/>
              <a:t>Když se snažíme číst emoce druhých lidí, jsme v kontaktu s našimi předpověďmi (mozek jako </a:t>
            </a:r>
            <a:r>
              <a:rPr lang="cs-CZ" dirty="0" err="1"/>
              <a:t>guessing</a:t>
            </a:r>
            <a:r>
              <a:rPr lang="cs-CZ" dirty="0"/>
              <a:t> </a:t>
            </a:r>
            <a:r>
              <a:rPr lang="cs-CZ" dirty="0" err="1"/>
              <a:t>machine</a:t>
            </a:r>
            <a:r>
              <a:rPr lang="cs-CZ" dirty="0"/>
              <a:t>)</a:t>
            </a:r>
          </a:p>
          <a:p>
            <a:r>
              <a:rPr lang="cs-CZ" dirty="0"/>
              <a:t>V našem mozku probíhá spolupráce miliardy neuronů na snaze propojit naše zkušenosti s tím, co vidíme před sebou – předpovědět budoucnost</a:t>
            </a:r>
          </a:p>
          <a:p>
            <a:r>
              <a:rPr lang="cs-CZ" dirty="0"/>
              <a:t>Emoce, které čteme u druhých, pocházejí z naší hlavy</a:t>
            </a:r>
          </a:p>
        </p:txBody>
      </p:sp>
    </p:spTree>
    <p:extLst>
      <p:ext uri="{BB962C8B-B14F-4D97-AF65-F5344CB8AC3E}">
        <p14:creationId xmlns:p14="http://schemas.microsoft.com/office/powerpoint/2010/main" val="358764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80F066-CDEA-4BC8-B9B4-A1A5C0947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AFEKT vs. NÁLADA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F1FA76E-6DE4-4406-ADAE-6BCB32DD6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19"/>
            <a:ext cx="10058400" cy="4335387"/>
          </a:xfrm>
        </p:spPr>
        <p:txBody>
          <a:bodyPr/>
          <a:lstStyle/>
          <a:p>
            <a:r>
              <a:rPr lang="cs-CZ" dirty="0"/>
              <a:t>Na vnitřní pochody nemáme senzory, dokud vše funguje tak, jak má</a:t>
            </a:r>
          </a:p>
          <a:p>
            <a:pPr lvl="1"/>
            <a:r>
              <a:rPr lang="cs-CZ" dirty="0"/>
              <a:t>Místo toho dělá tělo určitý souhrn stavu vnitřního prostředí – afekt i nálada</a:t>
            </a:r>
          </a:p>
          <a:p>
            <a:pPr lvl="1"/>
            <a:r>
              <a:rPr lang="cs-CZ" dirty="0"/>
              <a:t>Jedná se o jakési podhoubí (podklad) pro tvorbu emocí</a:t>
            </a:r>
          </a:p>
          <a:p>
            <a:r>
              <a:rPr lang="cs-CZ" dirty="0"/>
              <a:t>AFEKT</a:t>
            </a:r>
          </a:p>
          <a:p>
            <a:pPr lvl="1"/>
            <a:r>
              <a:rPr lang="cs-CZ" dirty="0"/>
              <a:t>Je </a:t>
            </a:r>
            <a:r>
              <a:rPr lang="cs-CZ" dirty="0" err="1"/>
              <a:t>prekoncepční</a:t>
            </a:r>
            <a:r>
              <a:rPr lang="cs-CZ" dirty="0"/>
              <a:t> (předchází vědomému zpracování)</a:t>
            </a:r>
          </a:p>
          <a:p>
            <a:pPr lvl="1"/>
            <a:r>
              <a:rPr lang="cs-CZ" dirty="0"/>
              <a:t>Je stále přítomný (Tady a teď)</a:t>
            </a:r>
          </a:p>
          <a:p>
            <a:pPr lvl="1"/>
            <a:r>
              <a:rPr lang="cs-CZ" dirty="0"/>
              <a:t>Je univerzální napříč kulturami</a:t>
            </a:r>
          </a:p>
          <a:p>
            <a:pPr lvl="1"/>
            <a:r>
              <a:rPr lang="cs-CZ" dirty="0"/>
              <a:t>Má dvě základní dimenze – Valence a Nabuzení (</a:t>
            </a:r>
            <a:r>
              <a:rPr lang="cs-CZ" dirty="0" err="1"/>
              <a:t>Arousal</a:t>
            </a:r>
            <a:r>
              <a:rPr lang="cs-CZ" dirty="0"/>
              <a:t>)</a:t>
            </a:r>
          </a:p>
          <a:p>
            <a:r>
              <a:rPr lang="cs-CZ" dirty="0"/>
              <a:t>NÁLADA</a:t>
            </a:r>
          </a:p>
          <a:p>
            <a:pPr lvl="1"/>
            <a:r>
              <a:rPr lang="cs-CZ" dirty="0"/>
              <a:t>Delší časový stav – kognitivně zpracovaná</a:t>
            </a:r>
          </a:p>
          <a:p>
            <a:pPr lvl="1"/>
            <a:r>
              <a:rPr lang="cs-CZ" dirty="0"/>
              <a:t>Ovlivněna (kulturním) kontextem</a:t>
            </a:r>
          </a:p>
          <a:p>
            <a:pPr lvl="1"/>
            <a:r>
              <a:rPr lang="cs-CZ" dirty="0"/>
              <a:t>Může trvat hodiny až dny</a:t>
            </a:r>
          </a:p>
          <a:p>
            <a:pPr lvl="1"/>
            <a:r>
              <a:rPr lang="cs-CZ" dirty="0"/>
              <a:t>Je méně intenzivní, difuzní (více rozptýlená), nemusí mít jasný spouštěč</a:t>
            </a:r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152A7B8-1279-478F-9FFB-A269517DA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2653" y="2625015"/>
            <a:ext cx="4711748" cy="3739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Zástupný symbol pro text 2">
            <a:extLst>
              <a:ext uri="{FF2B5EF4-FFF2-40B4-BE49-F238E27FC236}">
                <a16:creationId xmlns:a16="http://schemas.microsoft.com/office/drawing/2014/main" id="{125B533C-3801-44B8-BBF2-FFF5713A7A6F}"/>
              </a:ext>
            </a:extLst>
          </p:cNvPr>
          <p:cNvSpPr txBox="1">
            <a:spLocks/>
          </p:cNvSpPr>
          <p:nvPr/>
        </p:nvSpPr>
        <p:spPr>
          <a:xfrm>
            <a:off x="8879183" y="6238227"/>
            <a:ext cx="3063711" cy="4744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dirty="0"/>
              <a:t>Zdroj obrázku: </a:t>
            </a:r>
            <a:r>
              <a:rPr lang="cs-CZ" sz="1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https://1url.cz/Q1TSX</a:t>
            </a:r>
            <a:endParaRPr lang="cs-CZ" sz="1400" dirty="0"/>
          </a:p>
        </p:txBody>
      </p:sp>
      <p:sp>
        <p:nvSpPr>
          <p:cNvPr id="7" name="Zástupný symbol pro text 2">
            <a:extLst>
              <a:ext uri="{FF2B5EF4-FFF2-40B4-BE49-F238E27FC236}">
                <a16:creationId xmlns:a16="http://schemas.microsoft.com/office/drawing/2014/main" id="{FC7423B9-BC5F-41C2-962A-C85247842893}"/>
              </a:ext>
            </a:extLst>
          </p:cNvPr>
          <p:cNvSpPr txBox="1">
            <a:spLocks/>
          </p:cNvSpPr>
          <p:nvPr/>
        </p:nvSpPr>
        <p:spPr>
          <a:xfrm>
            <a:off x="7887737" y="2590797"/>
            <a:ext cx="3585469" cy="4744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 err="1"/>
              <a:t>Cirkumplexní</a:t>
            </a:r>
            <a:r>
              <a:rPr lang="cs-CZ" dirty="0"/>
              <a:t> model emocí J. </a:t>
            </a:r>
            <a:r>
              <a:rPr lang="cs-CZ" dirty="0" err="1"/>
              <a:t>Russela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27517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A99E25-6076-4ED6-AFBA-2D00AF7D8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zjištění o emocích (L. F. </a:t>
            </a:r>
            <a:r>
              <a:rPr lang="cs-CZ" dirty="0" err="1"/>
              <a:t>Barrett</a:t>
            </a:r>
            <a:r>
              <a:rPr lang="cs-CZ" dirty="0"/>
              <a:t>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2F69AB0-2E91-44E1-9C54-8EF2DE924E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Emoce není podstatné jméno, ale sloveso -  je to proces</a:t>
            </a:r>
          </a:p>
          <a:p>
            <a:r>
              <a:rPr lang="cs-CZ" sz="2000" dirty="0"/>
              <a:t>Vysoce variabilní seskupování všech příkladů</a:t>
            </a:r>
          </a:p>
          <a:p>
            <a:pPr lvl="1"/>
            <a:r>
              <a:rPr lang="cs-CZ" sz="2000" dirty="0"/>
              <a:t>Například všech příkladů projevu vzteku, který jsme kdy viděli, nebo osobně zažili</a:t>
            </a:r>
          </a:p>
          <a:p>
            <a:pPr lvl="1"/>
            <a:r>
              <a:rPr lang="cs-CZ" sz="2000" dirty="0"/>
              <a:t>Co potom dělá tělo ve vzteku, závisí na tom, na jaký pohyb se chystá – to záleží na situaci, ve které se nacházíme a na cíli, který sledujeme</a:t>
            </a:r>
          </a:p>
          <a:p>
            <a:r>
              <a:rPr lang="cs-CZ" sz="2000" dirty="0"/>
              <a:t>Mozek zažívá určitou zkušenost – vychází z předchozích, míchá různé pocity (je tam trochu vzteku, trochu strachu), k tomu sleduje fyziologický doprovod</a:t>
            </a:r>
          </a:p>
          <a:p>
            <a:pPr lvl="1"/>
            <a:r>
              <a:rPr lang="cs-CZ" sz="2000" dirty="0"/>
              <a:t>Vytváří díky tomu odhad, co se stane v budoucnosti – připravuje tělo na akci</a:t>
            </a:r>
          </a:p>
          <a:p>
            <a:r>
              <a:rPr lang="cs-CZ" sz="2000" dirty="0"/>
              <a:t>Pro základní orientaci začíná mozek jednoduchým odhadem (např. „je to vztek“), který se později snaží maximálně upřesnit</a:t>
            </a:r>
          </a:p>
        </p:txBody>
      </p:sp>
    </p:spTree>
    <p:extLst>
      <p:ext uri="{BB962C8B-B14F-4D97-AF65-F5344CB8AC3E}">
        <p14:creationId xmlns:p14="http://schemas.microsoft.com/office/powerpoint/2010/main" val="2790676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82F518-DBF7-4590-8B27-66C227822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Emoce se nám nedějí – my je tvoříme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5254D80-A515-4A9B-A4BD-9311915A9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Nejsme vydáni na pospas prastarým emočním okruhům hluboko v našem mozku</a:t>
            </a:r>
          </a:p>
          <a:p>
            <a:r>
              <a:rPr lang="cs-CZ" sz="2000" dirty="0"/>
              <a:t>Nad vlastními emocemi máme větší kontrolu, než si myslíme</a:t>
            </a:r>
          </a:p>
          <a:p>
            <a:r>
              <a:rPr lang="cs-CZ" sz="2000" dirty="0"/>
              <a:t>Neznamená to, že je můžeme změnit lusknutím prstu</a:t>
            </a:r>
          </a:p>
          <a:p>
            <a:r>
              <a:rPr lang="cs-CZ" sz="2000" dirty="0"/>
              <a:t>Když ale „změníme ingredience, ze kterých mozek emoce vaří“, můžeme postupně změnit náš emoční život</a:t>
            </a:r>
          </a:p>
          <a:p>
            <a:pPr lvl="1"/>
            <a:r>
              <a:rPr lang="cs-CZ" sz="2000" dirty="0"/>
              <a:t>Můžeme tak být architektem své vlastní zkušenosti</a:t>
            </a:r>
          </a:p>
          <a:p>
            <a:r>
              <a:rPr lang="cs-CZ" sz="2000" dirty="0"/>
              <a:t>Více kontroly nad vlastními emocemi znamená také více odpovědnosti</a:t>
            </a:r>
          </a:p>
          <a:p>
            <a:pPr lvl="1"/>
            <a:r>
              <a:rPr lang="cs-CZ" sz="2000" dirty="0"/>
              <a:t>Kdo je zodpovědný za to, když se nechováme podle představ?</a:t>
            </a:r>
          </a:p>
          <a:p>
            <a:pPr lvl="1"/>
            <a:r>
              <a:rPr lang="cs-CZ" sz="2000" dirty="0"/>
              <a:t>Zodpovědnost ne ve smyslu „viny“, ale ve smyslu „být tím jediným, kdo může něco změnit“</a:t>
            </a:r>
          </a:p>
          <a:p>
            <a:r>
              <a:rPr lang="cs-CZ" sz="2000" dirty="0"/>
              <a:t>Cesta ke zdravějšímu tělu, flexibilnějšímu a silnějšímu citovému životu</a:t>
            </a:r>
          </a:p>
        </p:txBody>
      </p:sp>
    </p:spTree>
    <p:extLst>
      <p:ext uri="{BB962C8B-B14F-4D97-AF65-F5344CB8AC3E}">
        <p14:creationId xmlns:p14="http://schemas.microsoft.com/office/powerpoint/2010/main" val="3382307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52945C-7A1B-4A91-B0A1-2CB0941B4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476" y="731520"/>
            <a:ext cx="10415047" cy="1371600"/>
          </a:xfrm>
        </p:spPr>
        <p:txBody>
          <a:bodyPr>
            <a:normAutofit fontScale="90000"/>
          </a:bodyPr>
          <a:lstStyle/>
          <a:p>
            <a:r>
              <a:rPr lang="cs-CZ" dirty="0"/>
              <a:t>Máme-li emoce pod vlastní kontrolou, můžeme: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9A27468-C7C9-45F1-A504-BFD146B1F16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Lépe rozumět vlastním emocím</a:t>
            </a:r>
          </a:p>
          <a:p>
            <a:r>
              <a:rPr lang="cs-CZ" sz="2000" dirty="0"/>
              <a:t>Rozvinout bohatší emoční život</a:t>
            </a:r>
          </a:p>
          <a:p>
            <a:r>
              <a:rPr lang="cs-CZ" sz="2000" dirty="0"/>
              <a:t>Zlepšit schopnost regulace emocí</a:t>
            </a:r>
          </a:p>
          <a:p>
            <a:r>
              <a:rPr lang="cs-CZ" sz="2000" dirty="0"/>
              <a:t>Zvýšit emoční flexibilitu a adaptabilitu</a:t>
            </a:r>
          </a:p>
          <a:p>
            <a:r>
              <a:rPr lang="cs-CZ" sz="2000" dirty="0"/>
              <a:t>Vytvořit si zdravější vztah ke svým emocím</a:t>
            </a:r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8EAB2922-6A73-41B3-9378-4CC008B4D1D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/>
              <a:t>Což přináší dlouhodobější cíle jako:</a:t>
            </a:r>
          </a:p>
          <a:p>
            <a:r>
              <a:rPr lang="cs-CZ" dirty="0"/>
              <a:t>Zlepšení vztahových dovedností</a:t>
            </a:r>
          </a:p>
          <a:p>
            <a:r>
              <a:rPr lang="cs-CZ" dirty="0"/>
              <a:t>Rozvoj </a:t>
            </a:r>
            <a:r>
              <a:rPr lang="cs-CZ" dirty="0" err="1"/>
              <a:t>sebeporozumění</a:t>
            </a:r>
            <a:endParaRPr lang="cs-CZ" dirty="0"/>
          </a:p>
          <a:p>
            <a:r>
              <a:rPr lang="cs-CZ" dirty="0"/>
              <a:t>Posílení autonomie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C71440E-9D6F-484B-A1F9-AF781E55B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004" y="4363302"/>
            <a:ext cx="3010922" cy="2007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FC6E035-1D12-4CA5-B2F0-DD794488D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736" y="3698643"/>
            <a:ext cx="3663688" cy="2649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Zástupný symbol pro text 2">
            <a:extLst>
              <a:ext uri="{FF2B5EF4-FFF2-40B4-BE49-F238E27FC236}">
                <a16:creationId xmlns:a16="http://schemas.microsoft.com/office/drawing/2014/main" id="{F066A9F6-D8BE-4314-B02C-0263563DDA18}"/>
              </a:ext>
            </a:extLst>
          </p:cNvPr>
          <p:cNvSpPr txBox="1">
            <a:spLocks/>
          </p:cNvSpPr>
          <p:nvPr/>
        </p:nvSpPr>
        <p:spPr>
          <a:xfrm>
            <a:off x="9195644" y="6237402"/>
            <a:ext cx="2625568" cy="4744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dirty="0"/>
              <a:t>Zdroj obrázků: www.unsplash.com</a:t>
            </a:r>
          </a:p>
        </p:txBody>
      </p:sp>
    </p:spTree>
    <p:extLst>
      <p:ext uri="{BB962C8B-B14F-4D97-AF65-F5344CB8AC3E}">
        <p14:creationId xmlns:p14="http://schemas.microsoft.com/office/powerpoint/2010/main" val="20151139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9A62F1-C1B1-4E5D-B6EF-2248FF0F4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 práci s emocemi mohou být užitečné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AEF2C4F-F288-443D-87D3-E310F4612F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Individualizovaný přístup</a:t>
            </a:r>
          </a:p>
          <a:p>
            <a:pPr lvl="1"/>
            <a:r>
              <a:rPr lang="cs-CZ" sz="1800" dirty="0"/>
              <a:t>Respekt k osobní historii, osobní významy emocí, subjektivní prožívání</a:t>
            </a:r>
          </a:p>
          <a:p>
            <a:r>
              <a:rPr lang="cs-CZ" dirty="0"/>
              <a:t>Přerámování a rekonstrukce emocí</a:t>
            </a:r>
          </a:p>
          <a:p>
            <a:pPr lvl="1"/>
            <a:r>
              <a:rPr lang="cs-CZ" sz="1800" dirty="0"/>
              <a:t>Emoce nejsou pevně dané, nové interpretace, práce s přesvědčeními o emocích, nové emoční významy</a:t>
            </a:r>
          </a:p>
          <a:p>
            <a:r>
              <a:rPr lang="cs-CZ" dirty="0"/>
              <a:t>Práce s tělem</a:t>
            </a:r>
          </a:p>
          <a:p>
            <a:pPr lvl="1"/>
            <a:r>
              <a:rPr lang="cs-CZ" sz="1800" dirty="0"/>
              <a:t>Propojování emocí s tělem, techniky uzemňování (</a:t>
            </a:r>
            <a:r>
              <a:rPr lang="cs-CZ" sz="1800" dirty="0" err="1"/>
              <a:t>grounding</a:t>
            </a:r>
            <a:r>
              <a:rPr lang="cs-CZ" sz="1800" dirty="0"/>
              <a:t>), tělesná paměť, rozvoj tělesného uvědomění</a:t>
            </a:r>
          </a:p>
          <a:p>
            <a:r>
              <a:rPr lang="cs-CZ" dirty="0"/>
              <a:t>Práce s kontextem</a:t>
            </a:r>
          </a:p>
          <a:p>
            <a:pPr lvl="1"/>
            <a:r>
              <a:rPr lang="cs-CZ" sz="1800" dirty="0"/>
              <a:t>Zkoumání situačních faktorů, vztahových vzorců, sociální kontext, prostředí člověka</a:t>
            </a:r>
          </a:p>
          <a:p>
            <a:r>
              <a:rPr lang="cs-CZ" dirty="0"/>
              <a:t>Práce s kulturními aspekty</a:t>
            </a:r>
          </a:p>
          <a:p>
            <a:pPr lvl="1"/>
            <a:r>
              <a:rPr lang="cs-CZ" sz="1800" dirty="0"/>
              <a:t>Různé způsoby vyjadřování, zohlednění kulturních norem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315209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736059"/>
      </a:dk2>
      <a:lt2>
        <a:srgbClr val="E7E0C7"/>
      </a:lt2>
      <a:accent1>
        <a:srgbClr val="92B0C8"/>
      </a:accent1>
      <a:accent2>
        <a:srgbClr val="E37C3D"/>
      </a:accent2>
      <a:accent3>
        <a:srgbClr val="A5AB81"/>
      </a:accent3>
      <a:accent4>
        <a:srgbClr val="E9B635"/>
      </a:accent4>
      <a:accent5>
        <a:srgbClr val="7BA79D"/>
      </a:accent5>
      <a:accent6>
        <a:srgbClr val="968C8C"/>
      </a:accent6>
      <a:hlink>
        <a:srgbClr val="F7A115"/>
      </a:hlink>
      <a:folHlink>
        <a:srgbClr val="969696"/>
      </a:folHlink>
    </a:clrScheme>
    <a:fontScheme name="Savo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3F20CFC1-E34F-405B-AA49-5BE0E194F1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2018</TotalTime>
  <Words>1695</Words>
  <Application>Microsoft Office PowerPoint</Application>
  <PresentationFormat>Širokoúhlá obrazovka</PresentationFormat>
  <Paragraphs>180</Paragraphs>
  <Slides>19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2" baseType="lpstr">
      <vt:lpstr>Garamond</vt:lpstr>
      <vt:lpstr>Wingdings</vt:lpstr>
      <vt:lpstr>Savon</vt:lpstr>
      <vt:lpstr>EMOCE</vt:lpstr>
      <vt:lpstr>Emoce podle tradiční větve psychologů</vt:lpstr>
      <vt:lpstr>Co to jsou emoce podle Lisy Feldman Barrett</vt:lpstr>
      <vt:lpstr>Rozpoznání emocí druhých lidí</vt:lpstr>
      <vt:lpstr>AFEKT vs. NÁLADA</vt:lpstr>
      <vt:lpstr>Další zjištění o emocích (L. F. Barrett)</vt:lpstr>
      <vt:lpstr>Emoce se nám nedějí – my je tvoříme</vt:lpstr>
      <vt:lpstr>Máme-li emoce pod vlastní kontrolou, můžeme:</vt:lpstr>
      <vt:lpstr>V práci s emocemi mohou být užitečné</vt:lpstr>
      <vt:lpstr>Emoční inteligence</vt:lpstr>
      <vt:lpstr>Metafora „Tělesného rozpočtu“</vt:lpstr>
      <vt:lpstr>JAK MŮŽE VYPADAT PRÁCE S EMOCEMI VE SPORTU</vt:lpstr>
      <vt:lpstr>Diagnostická fáze</vt:lpstr>
      <vt:lpstr>Před výkonem</vt:lpstr>
      <vt:lpstr>Během výkonu</vt:lpstr>
      <vt:lpstr>Po výkonu</vt:lpstr>
      <vt:lpstr>Preventivní strategie</vt:lpstr>
      <vt:lpstr>Zdroje</vt:lpstr>
      <vt:lpstr>DĚKUJI ZA VAŠI POZORNOST  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EMOCE</dc:title>
  <dc:creator>Kristýna Baumová</dc:creator>
  <cp:lastModifiedBy>Kristýna Baumová</cp:lastModifiedBy>
  <cp:revision>30</cp:revision>
  <dcterms:created xsi:type="dcterms:W3CDTF">2024-10-22T12:41:39Z</dcterms:created>
  <dcterms:modified xsi:type="dcterms:W3CDTF">2024-10-30T15:42:49Z</dcterms:modified>
</cp:coreProperties>
</file>