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23"/>
  </p:notesMasterIdLst>
  <p:handoutMasterIdLst>
    <p:handoutMasterId r:id="rId24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</p:sldIdLst>
  <p:sldSz cx="12192000" cy="6858000"/>
  <p:notesSz cx="9926638" cy="67976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F01928"/>
    <a:srgbClr val="5AC8AF"/>
    <a:srgbClr val="9100DC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78" autoAdjust="0"/>
    <p:restoredTop sz="96259" autoAdjust="0"/>
  </p:normalViewPr>
  <p:slideViewPr>
    <p:cSldViewPr snapToGrid="0">
      <p:cViewPr varScale="1">
        <p:scale>
          <a:sx n="123" d="100"/>
          <a:sy n="123" d="100"/>
        </p:scale>
        <p:origin x="108" y="258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25095" y="0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457791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25095" y="6457791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622798" y="0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697163" y="509588"/>
            <a:ext cx="4532312" cy="25495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2664" y="3228896"/>
            <a:ext cx="7941310" cy="30589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456612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22798" y="6456612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noProof="0"/>
              <a:t>Kliknutím lze upravit styl.</a:t>
            </a:r>
            <a:endParaRPr lang="cs-CZ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–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pic>
        <p:nvPicPr>
          <p:cNvPr id="14" name="Obrázek 8">
            <a:extLst>
              <a:ext uri="{FF2B5EF4-FFF2-40B4-BE49-F238E27FC236}">
                <a16:creationId xmlns:a16="http://schemas.microsoft.com/office/drawing/2014/main" id="{01347CA9-B0B6-4B43-8E34-677378B3B0B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68277596-EA23-DF44-929A-9B0D78A6994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8" name="Obrázek 5">
            <a:extLst>
              <a:ext uri="{FF2B5EF4-FFF2-40B4-BE49-F238E27FC236}">
                <a16:creationId xmlns:a16="http://schemas.microsoft.com/office/drawing/2014/main" id="{B88FA9D0-954F-4C4B-8BD6-8BB1AE21234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32A24F60-2216-D24D-8AF4-EDE82D1B96C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440"/>
            <a:ext cx="2019358" cy="1064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83B273DC-8AF2-7346-98F7-0EC8B0DA01E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440"/>
            <a:ext cx="2019358" cy="1064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pic>
        <p:nvPicPr>
          <p:cNvPr id="5" name="Obrázek 8">
            <a:extLst>
              <a:ext uri="{FF2B5EF4-FFF2-40B4-BE49-F238E27FC236}">
                <a16:creationId xmlns:a16="http://schemas.microsoft.com/office/drawing/2014/main" id="{B0AF483F-06C1-0C43-8A12-6F19D117139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247"/>
            <a:ext cx="1132477" cy="597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PORT slide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412678" y="2014200"/>
            <a:ext cx="5366645" cy="282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.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5998D61E-B532-6143-8F43-1D653FBA95C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697990F2-D034-7443-84B0-98643CCCD9C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2" name="Obrázek 8">
            <a:extLst>
              <a:ext uri="{FF2B5EF4-FFF2-40B4-BE49-F238E27FC236}">
                <a16:creationId xmlns:a16="http://schemas.microsoft.com/office/drawing/2014/main" id="{13B8C9E6-BD21-D147-8A0C-DF4FEB48235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A3ECAA4E-9CED-0E4C-ABDC-4FC7431079B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17" name="Obrázek 8">
            <a:extLst>
              <a:ext uri="{FF2B5EF4-FFF2-40B4-BE49-F238E27FC236}">
                <a16:creationId xmlns:a16="http://schemas.microsoft.com/office/drawing/2014/main" id="{FB2076EC-28EC-BD48-9329-D9104D15A4E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1EDF74AA-0C1F-3B43-BA4D-2E12940B793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14A8D01D-1D17-BC47-B8D2-62EE057F992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endParaRPr lang="cs-CZ" dirty="0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endParaRPr lang="cs-CZ" noProof="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ED9988BB-4174-FC44-A6BD-8393E85FF42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A94A9E4-E64E-8046-9D7E-B7FD994B83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Didaktické metody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5439130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1645DFA-A18F-48C8-8B10-92329559F37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D970483-997C-4341-AA63-175D757243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Dělení didaktických metod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7310DADC-17F4-4AC2-B134-B6D5BC527B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spcBef>
                <a:spcPts val="1200"/>
              </a:spcBef>
              <a:buNone/>
            </a:pPr>
            <a:r>
              <a:rPr lang="cs-CZ" sz="3200" b="1" dirty="0"/>
              <a:t>Mnoho didaktických metod → nutno </a:t>
            </a:r>
            <a:r>
              <a:rPr lang="cs-CZ" sz="3200" b="1" dirty="0">
                <a:solidFill>
                  <a:srgbClr val="0000DC"/>
                </a:solidFill>
              </a:rPr>
              <a:t>zvážit </a:t>
            </a:r>
          </a:p>
          <a:p>
            <a:pPr>
              <a:spcBef>
                <a:spcPts val="1200"/>
              </a:spcBef>
            </a:pPr>
            <a:r>
              <a:rPr lang="cs-CZ" sz="3200" dirty="0"/>
              <a:t>vhodnost dle </a:t>
            </a:r>
            <a:r>
              <a:rPr lang="cs-CZ" sz="3200" b="1" dirty="0"/>
              <a:t>kritérií jejich dělení </a:t>
            </a:r>
          </a:p>
          <a:p>
            <a:pPr>
              <a:spcBef>
                <a:spcPts val="1200"/>
              </a:spcBef>
            </a:pPr>
            <a:r>
              <a:rPr lang="cs-CZ" sz="3200" dirty="0"/>
              <a:t>využití ve </a:t>
            </a:r>
            <a:r>
              <a:rPr lang="cs-CZ" sz="3200" b="1" dirty="0"/>
              <a:t>formálním</a:t>
            </a:r>
            <a:r>
              <a:rPr lang="cs-CZ" sz="3200" dirty="0"/>
              <a:t> X </a:t>
            </a:r>
            <a:r>
              <a:rPr lang="cs-CZ" sz="3200" b="1" dirty="0"/>
              <a:t>neformálním</a:t>
            </a:r>
            <a:r>
              <a:rPr lang="cs-CZ" sz="3200" dirty="0"/>
              <a:t> vzdělávání</a:t>
            </a:r>
          </a:p>
          <a:p>
            <a:pPr>
              <a:spcBef>
                <a:spcPts val="1200"/>
              </a:spcBef>
            </a:pPr>
            <a:r>
              <a:rPr lang="cs-CZ" sz="3200" b="1" dirty="0"/>
              <a:t>pozitiva</a:t>
            </a:r>
            <a:r>
              <a:rPr lang="cs-CZ" sz="3200" dirty="0"/>
              <a:t> i </a:t>
            </a:r>
            <a:r>
              <a:rPr lang="cs-CZ" sz="3200" b="1" dirty="0"/>
              <a:t>omezení</a:t>
            </a:r>
            <a:r>
              <a:rPr lang="cs-CZ" sz="3200" dirty="0"/>
              <a:t> </a:t>
            </a:r>
          </a:p>
          <a:p>
            <a:pPr>
              <a:spcBef>
                <a:spcPts val="1200"/>
              </a:spcBef>
            </a:pPr>
            <a:r>
              <a:rPr lang="cs-CZ" sz="3200" b="1" dirty="0">
                <a:solidFill>
                  <a:srgbClr val="F01928"/>
                </a:solidFill>
              </a:rPr>
              <a:t>efektivitu</a:t>
            </a:r>
            <a:r>
              <a:rPr lang="cs-CZ" sz="3200" dirty="0">
                <a:solidFill>
                  <a:srgbClr val="F01928"/>
                </a:solidFill>
              </a:rPr>
              <a:t> X </a:t>
            </a:r>
            <a:r>
              <a:rPr lang="cs-CZ" sz="3200" b="1" dirty="0">
                <a:solidFill>
                  <a:srgbClr val="F01928"/>
                </a:solidFill>
              </a:rPr>
              <a:t>časovou</a:t>
            </a:r>
            <a:r>
              <a:rPr lang="cs-CZ" sz="3200" dirty="0">
                <a:solidFill>
                  <a:srgbClr val="F01928"/>
                </a:solidFill>
              </a:rPr>
              <a:t> </a:t>
            </a:r>
            <a:r>
              <a:rPr lang="cs-CZ" sz="3200" b="1" dirty="0">
                <a:solidFill>
                  <a:srgbClr val="F01928"/>
                </a:solidFill>
              </a:rPr>
              <a:t>náročnost</a:t>
            </a:r>
            <a:r>
              <a:rPr lang="cs-CZ" sz="3200" dirty="0">
                <a:solidFill>
                  <a:srgbClr val="F01928"/>
                </a:solidFill>
              </a:rPr>
              <a:t> </a:t>
            </a:r>
          </a:p>
          <a:p>
            <a:pPr>
              <a:spcBef>
                <a:spcPts val="1200"/>
              </a:spcBef>
            </a:pPr>
            <a:r>
              <a:rPr lang="cs-CZ" sz="3200" dirty="0"/>
              <a:t>vzájemnou </a:t>
            </a:r>
            <a:r>
              <a:rPr lang="cs-CZ" sz="3200" b="1" dirty="0"/>
              <a:t>návaznost</a:t>
            </a:r>
            <a:r>
              <a:rPr lang="cs-CZ" sz="3200" dirty="0"/>
              <a:t>, </a:t>
            </a:r>
            <a:r>
              <a:rPr lang="cs-CZ" sz="3200" b="1" dirty="0"/>
              <a:t>prolínání</a:t>
            </a:r>
            <a:r>
              <a:rPr lang="cs-CZ" sz="3200" dirty="0"/>
              <a:t> metod</a:t>
            </a:r>
          </a:p>
          <a:p>
            <a:pPr>
              <a:spcBef>
                <a:spcPts val="1200"/>
              </a:spcBef>
            </a:pPr>
            <a:r>
              <a:rPr lang="cs-CZ" sz="3200" dirty="0"/>
              <a:t>…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705365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47D8833-9C34-4587-8A72-28F3A475854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51C8746-7112-4752-8718-FEAABB54CB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39" y="378000"/>
            <a:ext cx="10753200" cy="451576"/>
          </a:xfrm>
        </p:spPr>
        <p:txBody>
          <a:bodyPr/>
          <a:lstStyle/>
          <a:p>
            <a:r>
              <a:rPr lang="cs-CZ" dirty="0"/>
              <a:t>Kritéria dělení didaktických metod</a:t>
            </a:r>
            <a:br>
              <a:rPr lang="cs-CZ" dirty="0"/>
            </a:b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76BFB265-DE2F-45F6-8D91-8CFC209CB7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8639" y="998806"/>
            <a:ext cx="11394831" cy="5229194"/>
          </a:xfrm>
        </p:spPr>
        <p:txBody>
          <a:bodyPr/>
          <a:lstStyle/>
          <a:p>
            <a:pPr marL="72000" indent="0">
              <a:lnSpc>
                <a:spcPts val="4000"/>
              </a:lnSpc>
              <a:buNone/>
            </a:pPr>
            <a:r>
              <a:rPr lang="cs-CZ" b="1" dirty="0"/>
              <a:t>Metody podle </a:t>
            </a:r>
            <a:r>
              <a:rPr lang="cs-CZ" b="1" dirty="0">
                <a:solidFill>
                  <a:srgbClr val="FF0000"/>
                </a:solidFill>
              </a:rPr>
              <a:t>logického</a:t>
            </a:r>
            <a:r>
              <a:rPr lang="cs-CZ" b="1" dirty="0"/>
              <a:t> postupu</a:t>
            </a:r>
            <a:endParaRPr lang="cs-CZ" dirty="0"/>
          </a:p>
          <a:p>
            <a:pPr>
              <a:lnSpc>
                <a:spcPts val="4000"/>
              </a:lnSpc>
            </a:pPr>
            <a:r>
              <a:rPr lang="cs-CZ" b="1" dirty="0">
                <a:solidFill>
                  <a:srgbClr val="0000DC"/>
                </a:solidFill>
              </a:rPr>
              <a:t>dogmatická</a:t>
            </a:r>
            <a:r>
              <a:rPr lang="cs-CZ" b="1" dirty="0"/>
              <a:t> </a:t>
            </a:r>
            <a:r>
              <a:rPr lang="cs-CZ" dirty="0"/>
              <a:t>metoda ← dogma = autoritativní výrok → bez diskuse</a:t>
            </a:r>
          </a:p>
          <a:p>
            <a:pPr>
              <a:lnSpc>
                <a:spcPts val="4000"/>
              </a:lnSpc>
            </a:pPr>
            <a:r>
              <a:rPr lang="cs-CZ" b="1" dirty="0">
                <a:solidFill>
                  <a:srgbClr val="0000DC"/>
                </a:solidFill>
              </a:rPr>
              <a:t>deduktivní</a:t>
            </a:r>
            <a:r>
              <a:rPr lang="cs-CZ" b="1" dirty="0"/>
              <a:t> </a:t>
            </a:r>
            <a:r>
              <a:rPr lang="cs-CZ" dirty="0"/>
              <a:t>metoda – obecné → jednotlivé </a:t>
            </a:r>
          </a:p>
          <a:p>
            <a:pPr>
              <a:lnSpc>
                <a:spcPts val="4000"/>
              </a:lnSpc>
            </a:pPr>
            <a:r>
              <a:rPr lang="cs-CZ" b="1" dirty="0">
                <a:solidFill>
                  <a:srgbClr val="0000DC"/>
                </a:solidFill>
              </a:rPr>
              <a:t>induktivní</a:t>
            </a:r>
            <a:r>
              <a:rPr lang="cs-CZ" b="1" dirty="0"/>
              <a:t> </a:t>
            </a:r>
            <a:r>
              <a:rPr lang="cs-CZ" dirty="0"/>
              <a:t>metoda – jednotlivé → obecné </a:t>
            </a:r>
            <a:br>
              <a:rPr lang="cs-CZ" dirty="0"/>
            </a:br>
            <a:r>
              <a:rPr lang="cs-CZ" dirty="0"/>
              <a:t>(= počátek moderní vědy → moderní vzdělávání)</a:t>
            </a:r>
          </a:p>
          <a:p>
            <a:pPr>
              <a:lnSpc>
                <a:spcPts val="4000"/>
              </a:lnSpc>
            </a:pPr>
            <a:r>
              <a:rPr lang="cs-CZ" b="1" dirty="0">
                <a:solidFill>
                  <a:srgbClr val="0000DC"/>
                </a:solidFill>
              </a:rPr>
              <a:t>analytická</a:t>
            </a:r>
            <a:r>
              <a:rPr lang="cs-CZ" b="1" dirty="0"/>
              <a:t> </a:t>
            </a:r>
            <a:r>
              <a:rPr lang="cs-CZ" dirty="0"/>
              <a:t>metoda – celek → pochopit části</a:t>
            </a:r>
          </a:p>
          <a:p>
            <a:pPr>
              <a:lnSpc>
                <a:spcPts val="4000"/>
              </a:lnSpc>
            </a:pPr>
            <a:r>
              <a:rPr lang="cs-CZ" b="1" dirty="0">
                <a:solidFill>
                  <a:srgbClr val="0000DC"/>
                </a:solidFill>
              </a:rPr>
              <a:t>syntetická</a:t>
            </a:r>
            <a:r>
              <a:rPr lang="cs-CZ" b="1" dirty="0"/>
              <a:t> </a:t>
            </a:r>
            <a:r>
              <a:rPr lang="cs-CZ" dirty="0"/>
              <a:t>metoda – části → pochopit celek</a:t>
            </a:r>
          </a:p>
          <a:p>
            <a:pPr>
              <a:lnSpc>
                <a:spcPts val="4000"/>
              </a:lnSpc>
            </a:pPr>
            <a:r>
              <a:rPr lang="cs-CZ" b="1" dirty="0">
                <a:solidFill>
                  <a:srgbClr val="0000DC"/>
                </a:solidFill>
              </a:rPr>
              <a:t>analyticko-syntetická</a:t>
            </a:r>
            <a:r>
              <a:rPr lang="cs-CZ" b="1" dirty="0"/>
              <a:t> </a:t>
            </a:r>
            <a:r>
              <a:rPr lang="cs-CZ" dirty="0"/>
              <a:t>metoda (např. výuka čtení)</a:t>
            </a:r>
          </a:p>
          <a:p>
            <a:pPr>
              <a:lnSpc>
                <a:spcPts val="4000"/>
              </a:lnSpc>
            </a:pPr>
            <a:r>
              <a:rPr lang="cs-CZ" b="1" dirty="0">
                <a:solidFill>
                  <a:srgbClr val="0000DC"/>
                </a:solidFill>
              </a:rPr>
              <a:t>komparativní</a:t>
            </a:r>
            <a:r>
              <a:rPr lang="cs-CZ" b="1" dirty="0"/>
              <a:t> </a:t>
            </a:r>
            <a:r>
              <a:rPr lang="cs-CZ" dirty="0"/>
              <a:t>metoda – srovnávání (např. synchronní, diachronní, …)  </a:t>
            </a:r>
          </a:p>
          <a:p>
            <a:pPr>
              <a:lnSpc>
                <a:spcPts val="4000"/>
              </a:lnSpc>
            </a:pPr>
            <a:r>
              <a:rPr lang="cs-CZ" b="1" dirty="0">
                <a:solidFill>
                  <a:srgbClr val="0000DC"/>
                </a:solidFill>
              </a:rPr>
              <a:t>synkritická</a:t>
            </a:r>
            <a:r>
              <a:rPr lang="cs-CZ" b="1" dirty="0"/>
              <a:t> </a:t>
            </a:r>
            <a:r>
              <a:rPr lang="cs-CZ" dirty="0"/>
              <a:t>metoda – srovnávání částí s částmi, celků s celky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416621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3BF4DAC-7F0F-4534-BD2A-3BC4255E574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3ED6001-7DA2-4B71-8456-FA5EB28BF3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380548"/>
            <a:ext cx="10753200" cy="451576"/>
          </a:xfrm>
        </p:spPr>
        <p:txBody>
          <a:bodyPr/>
          <a:lstStyle/>
          <a:p>
            <a:r>
              <a:rPr lang="cs-CZ" dirty="0"/>
              <a:t>Kritéria dělení didaktických metod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4DC0EFCC-24C8-4B32-A790-99515AE98E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026943"/>
            <a:ext cx="11096862" cy="5111058"/>
          </a:xfrm>
        </p:spPr>
        <p:txBody>
          <a:bodyPr/>
          <a:lstStyle/>
          <a:p>
            <a:pPr marL="72000" indent="0">
              <a:lnSpc>
                <a:spcPts val="4000"/>
              </a:lnSpc>
              <a:buNone/>
            </a:pPr>
            <a:r>
              <a:rPr lang="cs-CZ" sz="3200" b="1" dirty="0"/>
              <a:t>Metody podle </a:t>
            </a:r>
            <a:r>
              <a:rPr lang="cs-CZ" sz="3200" b="1" dirty="0">
                <a:solidFill>
                  <a:srgbClr val="FF0000"/>
                </a:solidFill>
              </a:rPr>
              <a:t>zdroje poznání</a:t>
            </a:r>
            <a:endParaRPr lang="cs-CZ" sz="3200" dirty="0">
              <a:solidFill>
                <a:srgbClr val="FF0000"/>
              </a:solidFill>
            </a:endParaRPr>
          </a:p>
          <a:p>
            <a:pPr>
              <a:lnSpc>
                <a:spcPts val="4000"/>
              </a:lnSpc>
            </a:pPr>
            <a:r>
              <a:rPr lang="cs-CZ" sz="3200" b="1" dirty="0">
                <a:solidFill>
                  <a:srgbClr val="0000DC"/>
                </a:solidFill>
              </a:rPr>
              <a:t>slovo</a:t>
            </a:r>
            <a:r>
              <a:rPr lang="cs-CZ" sz="3200" b="1" dirty="0"/>
              <a:t> </a:t>
            </a:r>
            <a:r>
              <a:rPr lang="cs-CZ" sz="3200" dirty="0"/>
              <a:t>– text → </a:t>
            </a:r>
            <a:r>
              <a:rPr lang="cs-CZ" sz="3200" b="1" dirty="0">
                <a:solidFill>
                  <a:srgbClr val="0000DC"/>
                </a:solidFill>
              </a:rPr>
              <a:t>metody slovní</a:t>
            </a:r>
            <a:r>
              <a:rPr lang="cs-CZ" sz="3200" dirty="0"/>
              <a:t>: vyprávění, vysvětlování, přednáška, práce s textem, rozhovor, …</a:t>
            </a:r>
          </a:p>
          <a:p>
            <a:pPr>
              <a:lnSpc>
                <a:spcPts val="4000"/>
              </a:lnSpc>
            </a:pPr>
            <a:r>
              <a:rPr lang="cs-CZ" sz="3200" b="1" dirty="0">
                <a:solidFill>
                  <a:srgbClr val="0000DC"/>
                </a:solidFill>
              </a:rPr>
              <a:t>smysly</a:t>
            </a:r>
            <a:r>
              <a:rPr lang="cs-CZ" sz="3200" b="1" dirty="0"/>
              <a:t> </a:t>
            </a:r>
            <a:r>
              <a:rPr lang="cs-CZ" sz="3200" dirty="0"/>
              <a:t>(zrak, …) – ukázka – obraz – video – … → </a:t>
            </a:r>
            <a:r>
              <a:rPr lang="cs-CZ" sz="3200" b="1" dirty="0">
                <a:solidFill>
                  <a:srgbClr val="0000DC"/>
                </a:solidFill>
              </a:rPr>
              <a:t>metody názorně-demonstrační</a:t>
            </a:r>
            <a:r>
              <a:rPr lang="cs-CZ" sz="3200" dirty="0"/>
              <a:t>: předvádění a pozorování, </a:t>
            </a:r>
            <a:br>
              <a:rPr lang="cs-CZ" sz="3200" dirty="0"/>
            </a:br>
            <a:r>
              <a:rPr lang="cs-CZ" sz="3200" dirty="0"/>
              <a:t>práce s obrazem/videem, instruktáž, … = </a:t>
            </a:r>
            <a:br>
              <a:rPr lang="cs-CZ" sz="3200" dirty="0"/>
            </a:br>
            <a:r>
              <a:rPr lang="cs-CZ" sz="3200" b="1" dirty="0"/>
              <a:t>propojení smyslového poznání + myšlení</a:t>
            </a:r>
          </a:p>
          <a:p>
            <a:pPr>
              <a:lnSpc>
                <a:spcPts val="4000"/>
              </a:lnSpc>
            </a:pPr>
            <a:r>
              <a:rPr lang="cs-CZ" sz="3200" dirty="0"/>
              <a:t>vlastní </a:t>
            </a:r>
            <a:r>
              <a:rPr lang="cs-CZ" sz="3200" b="1" dirty="0">
                <a:solidFill>
                  <a:srgbClr val="0000DC"/>
                </a:solidFill>
              </a:rPr>
              <a:t>činnost</a:t>
            </a:r>
            <a:r>
              <a:rPr lang="cs-CZ" sz="3200" b="1" dirty="0"/>
              <a:t> </a:t>
            </a:r>
            <a:r>
              <a:rPr lang="cs-CZ" sz="3200" dirty="0"/>
              <a:t>→ </a:t>
            </a:r>
            <a:r>
              <a:rPr lang="cs-CZ" sz="3200" b="1" dirty="0">
                <a:solidFill>
                  <a:srgbClr val="0000DC"/>
                </a:solidFill>
              </a:rPr>
              <a:t>metody </a:t>
            </a:r>
            <a:r>
              <a:rPr lang="cs-CZ" sz="3200" b="1" dirty="0" err="1">
                <a:solidFill>
                  <a:srgbClr val="0000DC"/>
                </a:solidFill>
              </a:rPr>
              <a:t>dovednostně</a:t>
            </a:r>
            <a:r>
              <a:rPr lang="cs-CZ" sz="3200" b="1" dirty="0">
                <a:solidFill>
                  <a:srgbClr val="0000DC"/>
                </a:solidFill>
              </a:rPr>
              <a:t>-praktické</a:t>
            </a:r>
            <a:r>
              <a:rPr lang="cs-CZ" sz="3200" dirty="0"/>
              <a:t>: napodobování, manipulování, laborování, experimentování, nácvik dovedností, produkční metody, …</a:t>
            </a:r>
          </a:p>
        </p:txBody>
      </p:sp>
    </p:spTree>
    <p:extLst>
      <p:ext uri="{BB962C8B-B14F-4D97-AF65-F5344CB8AC3E}">
        <p14:creationId xmlns:p14="http://schemas.microsoft.com/office/powerpoint/2010/main" val="46171075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421952F-5AF2-43B3-A11E-40D6EB8B29A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B831792-00AA-4C52-B6ED-C13073DBB7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378000"/>
            <a:ext cx="10753200" cy="451576"/>
          </a:xfrm>
        </p:spPr>
        <p:txBody>
          <a:bodyPr/>
          <a:lstStyle/>
          <a:p>
            <a:r>
              <a:rPr lang="cs-CZ" dirty="0"/>
              <a:t>Kritéria dělení didaktických metod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3DEBB69F-D77E-46A9-B697-000AE938D9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001" y="984738"/>
            <a:ext cx="11263402" cy="4847262"/>
          </a:xfrm>
        </p:spPr>
        <p:txBody>
          <a:bodyPr/>
          <a:lstStyle/>
          <a:p>
            <a:pPr marL="72000" indent="0">
              <a:lnSpc>
                <a:spcPts val="4000"/>
              </a:lnSpc>
              <a:buNone/>
            </a:pPr>
            <a:r>
              <a:rPr lang="cs-CZ" sz="3200" b="1" dirty="0"/>
              <a:t>Metody podle </a:t>
            </a:r>
            <a:r>
              <a:rPr lang="cs-CZ" sz="3200" b="1" dirty="0">
                <a:solidFill>
                  <a:srgbClr val="FF0000"/>
                </a:solidFill>
              </a:rPr>
              <a:t>typů výuky</a:t>
            </a:r>
            <a:endParaRPr lang="cs-CZ" sz="3200" dirty="0">
              <a:solidFill>
                <a:srgbClr val="FF0000"/>
              </a:solidFill>
            </a:endParaRPr>
          </a:p>
          <a:p>
            <a:pPr>
              <a:lnSpc>
                <a:spcPts val="4000"/>
              </a:lnSpc>
            </a:pPr>
            <a:r>
              <a:rPr lang="cs-CZ" sz="3200" b="1" dirty="0"/>
              <a:t>výuka </a:t>
            </a:r>
            <a:r>
              <a:rPr lang="cs-CZ" sz="3200" b="1" dirty="0">
                <a:solidFill>
                  <a:srgbClr val="0000DC"/>
                </a:solidFill>
              </a:rPr>
              <a:t>informativní </a:t>
            </a:r>
            <a:r>
              <a:rPr lang="cs-CZ" sz="3200" dirty="0"/>
              <a:t>→ </a:t>
            </a:r>
            <a:br>
              <a:rPr lang="cs-CZ" sz="3200" dirty="0"/>
            </a:br>
            <a:r>
              <a:rPr lang="cs-CZ" sz="3200" dirty="0"/>
              <a:t>metody slovní, názorně-demonstrační, …</a:t>
            </a:r>
          </a:p>
          <a:p>
            <a:pPr>
              <a:lnSpc>
                <a:spcPts val="4000"/>
              </a:lnSpc>
            </a:pPr>
            <a:r>
              <a:rPr lang="cs-CZ" sz="3200" b="1" dirty="0"/>
              <a:t>výuka </a:t>
            </a:r>
            <a:r>
              <a:rPr lang="cs-CZ" sz="3200" b="1" dirty="0">
                <a:solidFill>
                  <a:srgbClr val="0000DC"/>
                </a:solidFill>
              </a:rPr>
              <a:t>heuristická</a:t>
            </a:r>
            <a:r>
              <a:rPr lang="cs-CZ" sz="3200" b="1" dirty="0"/>
              <a:t> </a:t>
            </a:r>
            <a:r>
              <a:rPr lang="cs-CZ" sz="3200" dirty="0"/>
              <a:t>→ problémové – heuristické metody – „Proč?“ → vlastní řešení problému → „Aha efekt“ = </a:t>
            </a:r>
            <a:br>
              <a:rPr lang="cs-CZ" sz="3200" dirty="0"/>
            </a:br>
            <a:r>
              <a:rPr lang="cs-CZ" sz="3200" dirty="0"/>
              <a:t>řešení praktického nebo teoretického problému</a:t>
            </a:r>
          </a:p>
          <a:p>
            <a:pPr>
              <a:lnSpc>
                <a:spcPts val="4000"/>
              </a:lnSpc>
            </a:pPr>
            <a:r>
              <a:rPr lang="cs-CZ" sz="3200" b="1" dirty="0"/>
              <a:t>výuka </a:t>
            </a:r>
            <a:r>
              <a:rPr lang="cs-CZ" sz="3200" b="1" dirty="0">
                <a:solidFill>
                  <a:srgbClr val="0000DC"/>
                </a:solidFill>
              </a:rPr>
              <a:t>produkční</a:t>
            </a:r>
            <a:r>
              <a:rPr lang="cs-CZ" sz="3200" b="1" dirty="0"/>
              <a:t> </a:t>
            </a:r>
            <a:r>
              <a:rPr lang="cs-CZ" sz="3200" dirty="0"/>
              <a:t>→ tvorba vlastního produktu </a:t>
            </a:r>
            <a:br>
              <a:rPr lang="cs-CZ" sz="3200" dirty="0"/>
            </a:br>
            <a:r>
              <a:rPr lang="cs-CZ" sz="3200" dirty="0"/>
              <a:t>(pracovní, umělecký, nový pohybový prvek, …)</a:t>
            </a:r>
          </a:p>
          <a:p>
            <a:pPr>
              <a:lnSpc>
                <a:spcPts val="4000"/>
              </a:lnSpc>
            </a:pPr>
            <a:r>
              <a:rPr lang="cs-CZ" sz="3200" b="1" dirty="0"/>
              <a:t>výuka </a:t>
            </a:r>
            <a:r>
              <a:rPr lang="cs-CZ" sz="3200" b="1" dirty="0">
                <a:solidFill>
                  <a:srgbClr val="0000DC"/>
                </a:solidFill>
              </a:rPr>
              <a:t>regulativní </a:t>
            </a:r>
            <a:r>
              <a:rPr lang="cs-CZ" sz="3200" dirty="0"/>
              <a:t>→ programované učení – vychází </a:t>
            </a:r>
            <a:br>
              <a:rPr lang="cs-CZ" sz="3200" dirty="0"/>
            </a:br>
            <a:r>
              <a:rPr lang="cs-CZ" sz="3200" dirty="0"/>
              <a:t>z behaviorismu: učení = podnět → reakce → zpětná vazba → pozitivní posilování (původně knihy, dnes hlavně IT)</a:t>
            </a:r>
          </a:p>
        </p:txBody>
      </p:sp>
    </p:spTree>
    <p:extLst>
      <p:ext uri="{BB962C8B-B14F-4D97-AF65-F5344CB8AC3E}">
        <p14:creationId xmlns:p14="http://schemas.microsoft.com/office/powerpoint/2010/main" val="281723050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31757B8-E77A-4929-BBB2-264300CB1F3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340DA51-2791-49FE-AC7D-722F3952C7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000" y="378000"/>
            <a:ext cx="10753200" cy="451576"/>
          </a:xfrm>
        </p:spPr>
        <p:txBody>
          <a:bodyPr/>
          <a:lstStyle/>
          <a:p>
            <a:r>
              <a:rPr lang="cs-CZ" dirty="0"/>
              <a:t>Kritéria dělení didaktických metod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E289C3E0-091A-4AB0-98BC-946B1FC727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3999" y="998805"/>
            <a:ext cx="11599809" cy="5229195"/>
          </a:xfrm>
        </p:spPr>
        <p:txBody>
          <a:bodyPr/>
          <a:lstStyle/>
          <a:p>
            <a:pPr marL="72000" indent="0">
              <a:lnSpc>
                <a:spcPts val="3800"/>
              </a:lnSpc>
              <a:spcBef>
                <a:spcPts val="600"/>
              </a:spcBef>
              <a:buNone/>
            </a:pPr>
            <a:r>
              <a:rPr lang="cs-CZ" sz="3000" b="1" dirty="0"/>
              <a:t>Metody podle </a:t>
            </a:r>
            <a:r>
              <a:rPr lang="cs-CZ" sz="3000" b="1" dirty="0">
                <a:solidFill>
                  <a:srgbClr val="FF0000"/>
                </a:solidFill>
              </a:rPr>
              <a:t>fází výuky </a:t>
            </a:r>
            <a:r>
              <a:rPr lang="cs-CZ" sz="3000" dirty="0"/>
              <a:t>= </a:t>
            </a:r>
            <a:r>
              <a:rPr lang="cs-CZ" sz="3000" b="1" dirty="0"/>
              <a:t>prvky, sekvence výuky </a:t>
            </a:r>
            <a:r>
              <a:rPr lang="cs-CZ" sz="3000" dirty="0"/>
              <a:t>– specifický cíl</a:t>
            </a:r>
          </a:p>
          <a:p>
            <a:pPr>
              <a:lnSpc>
                <a:spcPts val="3800"/>
              </a:lnSpc>
              <a:spcBef>
                <a:spcPts val="600"/>
              </a:spcBef>
            </a:pPr>
            <a:r>
              <a:rPr lang="cs-CZ" sz="3000" b="1" dirty="0"/>
              <a:t>motivační fáze </a:t>
            </a:r>
            <a:r>
              <a:rPr lang="cs-CZ" sz="3000" dirty="0"/>
              <a:t>→ </a:t>
            </a:r>
            <a:r>
              <a:rPr lang="cs-CZ" sz="3000" b="1" dirty="0">
                <a:solidFill>
                  <a:srgbClr val="0000DC"/>
                </a:solidFill>
              </a:rPr>
              <a:t>motivační </a:t>
            </a:r>
            <a:r>
              <a:rPr lang="cs-CZ" sz="3000" b="1" dirty="0"/>
              <a:t>metody </a:t>
            </a:r>
            <a:r>
              <a:rPr lang="cs-CZ" sz="3000" dirty="0"/>
              <a:t>= regulace chování, získání zájmu, aktualizace tématu, …</a:t>
            </a:r>
          </a:p>
          <a:p>
            <a:pPr>
              <a:lnSpc>
                <a:spcPts val="3800"/>
              </a:lnSpc>
              <a:spcBef>
                <a:spcPts val="600"/>
              </a:spcBef>
            </a:pPr>
            <a:r>
              <a:rPr lang="cs-CZ" sz="3000" b="1" dirty="0"/>
              <a:t>expoziční fáze </a:t>
            </a:r>
            <a:r>
              <a:rPr lang="cs-CZ" sz="3000" dirty="0"/>
              <a:t>→ </a:t>
            </a:r>
            <a:r>
              <a:rPr lang="cs-CZ" sz="3000" b="1" dirty="0">
                <a:solidFill>
                  <a:srgbClr val="0000DC"/>
                </a:solidFill>
              </a:rPr>
              <a:t>expoziční </a:t>
            </a:r>
            <a:r>
              <a:rPr lang="cs-CZ" sz="3000" b="1" dirty="0"/>
              <a:t>metody </a:t>
            </a:r>
            <a:r>
              <a:rPr lang="cs-CZ" sz="3000" dirty="0"/>
              <a:t>= zprostředkování učiva, … </a:t>
            </a:r>
          </a:p>
          <a:p>
            <a:pPr>
              <a:lnSpc>
                <a:spcPts val="3800"/>
              </a:lnSpc>
              <a:spcBef>
                <a:spcPts val="600"/>
              </a:spcBef>
            </a:pPr>
            <a:r>
              <a:rPr lang="cs-CZ" sz="3000" b="1" dirty="0"/>
              <a:t>fixační fáze </a:t>
            </a:r>
            <a:r>
              <a:rPr lang="cs-CZ" sz="3000" dirty="0"/>
              <a:t>→ </a:t>
            </a:r>
            <a:r>
              <a:rPr lang="cs-CZ" sz="3000" b="1" dirty="0">
                <a:solidFill>
                  <a:srgbClr val="0000DC"/>
                </a:solidFill>
              </a:rPr>
              <a:t>fixační </a:t>
            </a:r>
            <a:r>
              <a:rPr lang="cs-CZ" sz="3000" b="1" dirty="0"/>
              <a:t>metody </a:t>
            </a:r>
            <a:r>
              <a:rPr lang="cs-CZ" sz="3000" dirty="0"/>
              <a:t>– upevnění a procvičení nových vědomostí, znalostí, dovedností, …</a:t>
            </a:r>
          </a:p>
          <a:p>
            <a:pPr>
              <a:lnSpc>
                <a:spcPts val="3800"/>
              </a:lnSpc>
              <a:spcBef>
                <a:spcPts val="600"/>
              </a:spcBef>
            </a:pPr>
            <a:r>
              <a:rPr lang="cs-CZ" sz="3000" b="1" dirty="0"/>
              <a:t>diagnostická fáze </a:t>
            </a:r>
            <a:r>
              <a:rPr lang="cs-CZ" sz="3000" dirty="0"/>
              <a:t>→ </a:t>
            </a:r>
            <a:r>
              <a:rPr lang="cs-CZ" sz="3000" b="1" dirty="0">
                <a:solidFill>
                  <a:srgbClr val="0000DC"/>
                </a:solidFill>
              </a:rPr>
              <a:t>diagnostické </a:t>
            </a:r>
            <a:r>
              <a:rPr lang="cs-CZ" sz="3000" b="1" dirty="0"/>
              <a:t>metody </a:t>
            </a:r>
            <a:r>
              <a:rPr lang="cs-CZ" sz="3000" dirty="0"/>
              <a:t>= zjišťování, prověřování, hodnocení, testování, … výsledků vzdělávání</a:t>
            </a:r>
          </a:p>
          <a:p>
            <a:pPr>
              <a:lnSpc>
                <a:spcPts val="3800"/>
              </a:lnSpc>
              <a:spcBef>
                <a:spcPts val="600"/>
              </a:spcBef>
            </a:pPr>
            <a:r>
              <a:rPr lang="cs-CZ" sz="3000" b="1" dirty="0"/>
              <a:t>aplikační fáze </a:t>
            </a:r>
            <a:r>
              <a:rPr lang="cs-CZ" sz="3000" dirty="0"/>
              <a:t>→ </a:t>
            </a:r>
            <a:r>
              <a:rPr lang="cs-CZ" sz="3000" b="1" dirty="0">
                <a:solidFill>
                  <a:srgbClr val="0000DC"/>
                </a:solidFill>
              </a:rPr>
              <a:t>aplikační </a:t>
            </a:r>
            <a:r>
              <a:rPr lang="cs-CZ" sz="3000" b="1" dirty="0"/>
              <a:t>metody </a:t>
            </a:r>
            <a:r>
              <a:rPr lang="cs-CZ" sz="3000" dirty="0"/>
              <a:t>= ověření + uplatnění v praxi – řešení úloh, dokončení projektu, …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4314613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1F49027-6E4D-466B-8BCC-A8516749AF2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47F3363-F842-4340-BEC1-08121B34E8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2024" y="494212"/>
            <a:ext cx="10167176" cy="451576"/>
          </a:xfrm>
        </p:spPr>
        <p:txBody>
          <a:bodyPr/>
          <a:lstStyle/>
          <a:p>
            <a:r>
              <a:rPr lang="cs-CZ" dirty="0"/>
              <a:t>Kritéria dělení didaktických metod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5A21CA4C-4906-4FA7-B2B1-624B3F5F5B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2024" y="1195754"/>
            <a:ext cx="10221175" cy="4942246"/>
          </a:xfrm>
        </p:spPr>
        <p:txBody>
          <a:bodyPr/>
          <a:lstStyle/>
          <a:p>
            <a:pPr marL="72000" indent="0">
              <a:buNone/>
            </a:pPr>
            <a:r>
              <a:rPr lang="cs-CZ" sz="3200" b="1" dirty="0"/>
              <a:t>Metody podle </a:t>
            </a:r>
            <a:r>
              <a:rPr lang="cs-CZ" sz="3200" b="1" dirty="0">
                <a:solidFill>
                  <a:srgbClr val="FF0000"/>
                </a:solidFill>
              </a:rPr>
              <a:t>inovativnosti</a:t>
            </a:r>
            <a:endParaRPr lang="cs-CZ" sz="3200" dirty="0">
              <a:solidFill>
                <a:srgbClr val="FF0000"/>
              </a:solidFill>
            </a:endParaRPr>
          </a:p>
          <a:p>
            <a:r>
              <a:rPr lang="cs-CZ" sz="3200" b="1" dirty="0"/>
              <a:t>tradiční – </a:t>
            </a:r>
            <a:r>
              <a:rPr lang="cs-CZ" sz="3200" b="1" dirty="0">
                <a:solidFill>
                  <a:srgbClr val="0000DC"/>
                </a:solidFill>
              </a:rPr>
              <a:t>klasické</a:t>
            </a:r>
            <a:r>
              <a:rPr lang="cs-CZ" sz="3200" b="1" dirty="0"/>
              <a:t>: </a:t>
            </a:r>
            <a:br>
              <a:rPr lang="cs-CZ" sz="3200" b="1" dirty="0"/>
            </a:br>
            <a:r>
              <a:rPr lang="cs-CZ" sz="3200" dirty="0"/>
              <a:t>- výklad</a:t>
            </a:r>
            <a:br>
              <a:rPr lang="cs-CZ" sz="3200" dirty="0"/>
            </a:br>
            <a:r>
              <a:rPr lang="cs-CZ" sz="3200" dirty="0"/>
              <a:t>- rozhovor</a:t>
            </a:r>
            <a:br>
              <a:rPr lang="cs-CZ" sz="3200" dirty="0"/>
            </a:br>
            <a:r>
              <a:rPr lang="cs-CZ" sz="3200" dirty="0"/>
              <a:t>- práce s textem </a:t>
            </a:r>
            <a:br>
              <a:rPr lang="cs-CZ" sz="3200" dirty="0"/>
            </a:br>
            <a:r>
              <a:rPr lang="cs-CZ" sz="3200" dirty="0"/>
              <a:t>- …</a:t>
            </a:r>
          </a:p>
          <a:p>
            <a:r>
              <a:rPr lang="cs-CZ" sz="3200" b="1" dirty="0"/>
              <a:t>alternativní – </a:t>
            </a:r>
            <a:r>
              <a:rPr lang="cs-CZ" sz="3200" b="1" dirty="0">
                <a:solidFill>
                  <a:srgbClr val="0000DC"/>
                </a:solidFill>
              </a:rPr>
              <a:t>inovativní</a:t>
            </a:r>
            <a:r>
              <a:rPr lang="cs-CZ" sz="3200" b="1" dirty="0"/>
              <a:t>:</a:t>
            </a:r>
            <a:br>
              <a:rPr lang="cs-CZ" sz="3200" b="1" dirty="0"/>
            </a:br>
            <a:r>
              <a:rPr lang="cs-CZ" sz="3200" b="1" dirty="0"/>
              <a:t>- </a:t>
            </a:r>
            <a:r>
              <a:rPr lang="cs-CZ" sz="3200" dirty="0"/>
              <a:t>projektová výuka </a:t>
            </a:r>
            <a:br>
              <a:rPr lang="cs-CZ" sz="3200" dirty="0"/>
            </a:br>
            <a:r>
              <a:rPr lang="cs-CZ" sz="3200" dirty="0"/>
              <a:t>- brainstorming </a:t>
            </a:r>
            <a:br>
              <a:rPr lang="cs-CZ" sz="3200" dirty="0"/>
            </a:br>
            <a:r>
              <a:rPr lang="cs-CZ" sz="3200" dirty="0"/>
              <a:t>- televizní výuka </a:t>
            </a:r>
            <a:br>
              <a:rPr lang="cs-CZ" sz="3200" dirty="0"/>
            </a:br>
            <a:r>
              <a:rPr lang="cs-CZ" sz="3200" dirty="0"/>
              <a:t>- …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183536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74BC4CC-90CF-463D-B195-5A0584A7873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B18D741-B91E-4B4F-91B5-7AB2A12D70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574424"/>
            <a:ext cx="10753200" cy="451576"/>
          </a:xfrm>
        </p:spPr>
        <p:txBody>
          <a:bodyPr/>
          <a:lstStyle/>
          <a:p>
            <a:r>
              <a:rPr lang="cs-CZ" dirty="0"/>
              <a:t>Kritéria dělení didaktických metod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4D9B6E02-3094-4A6B-8C49-5C4D40A8B3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378634"/>
            <a:ext cx="10753200" cy="4453366"/>
          </a:xfrm>
        </p:spPr>
        <p:txBody>
          <a:bodyPr/>
          <a:lstStyle/>
          <a:p>
            <a:pPr marL="72000" indent="0">
              <a:lnSpc>
                <a:spcPts val="4000"/>
              </a:lnSpc>
              <a:spcBef>
                <a:spcPts val="1200"/>
              </a:spcBef>
              <a:buNone/>
            </a:pPr>
            <a:r>
              <a:rPr lang="cs-CZ" sz="3200" b="1" dirty="0"/>
              <a:t>Metody dle </a:t>
            </a:r>
            <a:r>
              <a:rPr lang="cs-CZ" sz="3200" b="1" dirty="0">
                <a:solidFill>
                  <a:srgbClr val="FF0000"/>
                </a:solidFill>
              </a:rPr>
              <a:t>aktivity </a:t>
            </a:r>
            <a:r>
              <a:rPr lang="cs-CZ" sz="3200" b="1" dirty="0" err="1">
                <a:solidFill>
                  <a:srgbClr val="FF0000"/>
                </a:solidFill>
              </a:rPr>
              <a:t>edukanta</a:t>
            </a:r>
            <a:r>
              <a:rPr lang="cs-CZ" sz="3200" b="1" dirty="0">
                <a:solidFill>
                  <a:srgbClr val="FF0000"/>
                </a:solidFill>
              </a:rPr>
              <a:t> </a:t>
            </a:r>
            <a:br>
              <a:rPr lang="cs-CZ" sz="3200" b="1" dirty="0">
                <a:solidFill>
                  <a:srgbClr val="0000DC"/>
                </a:solidFill>
              </a:rPr>
            </a:br>
            <a:r>
              <a:rPr lang="cs-CZ" sz="3200" dirty="0"/>
              <a:t>(podrobněji viz MAŇÁK, Josef a Vlastimil ŠVEC. </a:t>
            </a:r>
            <a:r>
              <a:rPr lang="cs-CZ" sz="3200" i="1" dirty="0"/>
              <a:t>Výukové metody</a:t>
            </a:r>
            <a:r>
              <a:rPr lang="cs-CZ" sz="3200" dirty="0"/>
              <a:t>. Brno: </a:t>
            </a:r>
            <a:r>
              <a:rPr lang="cs-CZ" sz="3200" dirty="0" err="1"/>
              <a:t>Paido</a:t>
            </a:r>
            <a:r>
              <a:rPr lang="cs-CZ" sz="3200" dirty="0"/>
              <a:t>, 2003)</a:t>
            </a:r>
          </a:p>
          <a:p>
            <a:pPr marL="586350" indent="-514350">
              <a:lnSpc>
                <a:spcPts val="4000"/>
              </a:lnSpc>
              <a:spcBef>
                <a:spcPts val="1200"/>
              </a:spcBef>
              <a:buFont typeface="+mj-lt"/>
              <a:buAutoNum type="arabicPeriod"/>
            </a:pPr>
            <a:r>
              <a:rPr lang="cs-CZ" sz="3200" b="1" dirty="0">
                <a:solidFill>
                  <a:srgbClr val="0000DC"/>
                </a:solidFill>
              </a:rPr>
              <a:t>Klasické metody:</a:t>
            </a:r>
            <a:br>
              <a:rPr lang="cs-CZ" sz="3200" b="1" dirty="0"/>
            </a:br>
            <a:r>
              <a:rPr lang="cs-CZ" sz="3200" dirty="0"/>
              <a:t>- viz metody slovní + </a:t>
            </a:r>
            <a:br>
              <a:rPr lang="cs-CZ" sz="3200" dirty="0"/>
            </a:br>
            <a:r>
              <a:rPr lang="cs-CZ" sz="3200" dirty="0"/>
              <a:t>- metody názorně-demonstrační + </a:t>
            </a:r>
            <a:br>
              <a:rPr lang="cs-CZ" sz="3200" dirty="0"/>
            </a:br>
            <a:r>
              <a:rPr lang="cs-CZ" sz="3200" dirty="0"/>
              <a:t>- </a:t>
            </a:r>
            <a:r>
              <a:rPr lang="cs-CZ" sz="3200" dirty="0" err="1"/>
              <a:t>dovednostně</a:t>
            </a:r>
            <a:r>
              <a:rPr lang="cs-CZ" sz="3200" dirty="0"/>
              <a:t>-praktické</a:t>
            </a:r>
          </a:p>
        </p:txBody>
      </p:sp>
    </p:spTree>
    <p:extLst>
      <p:ext uri="{BB962C8B-B14F-4D97-AF65-F5344CB8AC3E}">
        <p14:creationId xmlns:p14="http://schemas.microsoft.com/office/powerpoint/2010/main" val="39889339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F850E91-7227-479E-B4C4-8D96E58CF98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C48A576-8FB5-4CDA-9929-B9772C6A50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Metody dle </a:t>
            </a:r>
            <a:r>
              <a:rPr lang="cs-CZ" dirty="0">
                <a:solidFill>
                  <a:srgbClr val="0000DC"/>
                </a:solidFill>
              </a:rPr>
              <a:t>aktivity </a:t>
            </a:r>
            <a:r>
              <a:rPr lang="cs-CZ" dirty="0" err="1">
                <a:solidFill>
                  <a:srgbClr val="0000DC"/>
                </a:solidFill>
              </a:rPr>
              <a:t>edukanta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1AB09281-F620-4BFB-95FF-51B7DE1D7A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77108"/>
            <a:ext cx="10753200" cy="4354892"/>
          </a:xfrm>
        </p:spPr>
        <p:txBody>
          <a:bodyPr/>
          <a:lstStyle/>
          <a:p>
            <a:pPr marL="72000" indent="0">
              <a:lnSpc>
                <a:spcPts val="4000"/>
              </a:lnSpc>
              <a:spcBef>
                <a:spcPts val="1200"/>
              </a:spcBef>
              <a:buNone/>
            </a:pPr>
            <a:r>
              <a:rPr lang="cs-CZ" sz="3200" b="1" dirty="0">
                <a:solidFill>
                  <a:srgbClr val="0000DC"/>
                </a:solidFill>
              </a:rPr>
              <a:t>2. Aktivizující metody</a:t>
            </a:r>
            <a:endParaRPr lang="cs-CZ" sz="3200" dirty="0">
              <a:solidFill>
                <a:srgbClr val="0000DC"/>
              </a:solidFill>
            </a:endParaRPr>
          </a:p>
          <a:p>
            <a:pPr>
              <a:lnSpc>
                <a:spcPts val="4000"/>
              </a:lnSpc>
              <a:spcBef>
                <a:spcPts val="1200"/>
              </a:spcBef>
            </a:pPr>
            <a:r>
              <a:rPr lang="cs-CZ" sz="3200" dirty="0"/>
              <a:t>zvýšení aktivity učících se jedinců = </a:t>
            </a:r>
          </a:p>
          <a:p>
            <a:pPr>
              <a:lnSpc>
                <a:spcPts val="4000"/>
              </a:lnSpc>
              <a:spcBef>
                <a:spcPts val="1200"/>
              </a:spcBef>
            </a:pPr>
            <a:r>
              <a:rPr lang="cs-CZ" sz="3200" dirty="0"/>
              <a:t>nejen rozvoj vědomostí a dovedností → </a:t>
            </a:r>
          </a:p>
          <a:p>
            <a:pPr>
              <a:lnSpc>
                <a:spcPts val="4000"/>
              </a:lnSpc>
              <a:spcBef>
                <a:spcPts val="1200"/>
              </a:spcBef>
            </a:pPr>
            <a:r>
              <a:rPr lang="cs-CZ" sz="3200" dirty="0"/>
              <a:t>současně důraz na motivaci + aktivaci =</a:t>
            </a:r>
          </a:p>
          <a:p>
            <a:pPr>
              <a:lnSpc>
                <a:spcPts val="4000"/>
              </a:lnSpc>
              <a:spcBef>
                <a:spcPts val="1200"/>
              </a:spcBef>
            </a:pPr>
            <a:r>
              <a:rPr lang="cs-CZ" sz="3200" dirty="0"/>
              <a:t>hlavní rys současné didaktiky →</a:t>
            </a:r>
          </a:p>
          <a:p>
            <a:pPr>
              <a:lnSpc>
                <a:spcPts val="4000"/>
              </a:lnSpc>
              <a:spcBef>
                <a:spcPts val="1200"/>
              </a:spcBef>
            </a:pPr>
            <a:r>
              <a:rPr lang="cs-CZ" sz="3200" dirty="0"/>
              <a:t>snaha o maximální využití ve všech oblastech vzdělávání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3753312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50F1A52-078C-4770-8B72-4ECB27D0FC9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11AB7C4-5484-4055-AFDE-1D4C2F1950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494212"/>
            <a:ext cx="10753200" cy="451576"/>
          </a:xfrm>
        </p:spPr>
        <p:txBody>
          <a:bodyPr/>
          <a:lstStyle/>
          <a:p>
            <a:r>
              <a:rPr lang="cs-CZ" dirty="0"/>
              <a:t>Metody dle </a:t>
            </a:r>
            <a:r>
              <a:rPr lang="cs-CZ" dirty="0">
                <a:solidFill>
                  <a:srgbClr val="0000DC"/>
                </a:solidFill>
              </a:rPr>
              <a:t>aktivity </a:t>
            </a:r>
            <a:r>
              <a:rPr lang="cs-CZ" dirty="0" err="1">
                <a:solidFill>
                  <a:srgbClr val="0000DC"/>
                </a:solidFill>
              </a:rPr>
              <a:t>edukanta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D9185505-C268-47ED-AE1D-DC33B05E96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266093"/>
            <a:ext cx="10753200" cy="4871908"/>
          </a:xfrm>
        </p:spPr>
        <p:txBody>
          <a:bodyPr/>
          <a:lstStyle/>
          <a:p>
            <a:pPr marL="72000" indent="0">
              <a:lnSpc>
                <a:spcPts val="4000"/>
              </a:lnSpc>
              <a:spcBef>
                <a:spcPts val="600"/>
              </a:spcBef>
              <a:buNone/>
            </a:pPr>
            <a:r>
              <a:rPr lang="cs-CZ" sz="3200" b="1" dirty="0">
                <a:solidFill>
                  <a:srgbClr val="0000DC"/>
                </a:solidFill>
              </a:rPr>
              <a:t>2. Aktivizující metody</a:t>
            </a:r>
            <a:endParaRPr lang="cs-CZ" sz="3200" dirty="0"/>
          </a:p>
          <a:p>
            <a:pPr>
              <a:lnSpc>
                <a:spcPts val="4000"/>
              </a:lnSpc>
              <a:spcBef>
                <a:spcPts val="1200"/>
              </a:spcBef>
            </a:pPr>
            <a:r>
              <a:rPr lang="cs-CZ" sz="3200" dirty="0"/>
              <a:t>metody </a:t>
            </a:r>
            <a:r>
              <a:rPr lang="cs-CZ" sz="3200" b="1" dirty="0"/>
              <a:t>diskusní </a:t>
            </a:r>
            <a:r>
              <a:rPr lang="cs-CZ" sz="3200" dirty="0"/>
              <a:t>= aktivita všech zapojených do diskuse</a:t>
            </a:r>
          </a:p>
          <a:p>
            <a:pPr>
              <a:lnSpc>
                <a:spcPts val="4000"/>
              </a:lnSpc>
              <a:spcBef>
                <a:spcPts val="1200"/>
              </a:spcBef>
            </a:pPr>
            <a:r>
              <a:rPr lang="cs-CZ" sz="3200" dirty="0"/>
              <a:t>metody </a:t>
            </a:r>
            <a:r>
              <a:rPr lang="cs-CZ" sz="3200" b="1" dirty="0"/>
              <a:t>heuristické</a:t>
            </a:r>
            <a:r>
              <a:rPr lang="cs-CZ" sz="3200" dirty="0"/>
              <a:t>, řešení problémů – </a:t>
            </a:r>
            <a:br>
              <a:rPr lang="cs-CZ" sz="3200" dirty="0"/>
            </a:br>
            <a:r>
              <a:rPr lang="cs-CZ" sz="3200" dirty="0"/>
              <a:t>viz výuka heuristická </a:t>
            </a:r>
          </a:p>
          <a:p>
            <a:pPr>
              <a:lnSpc>
                <a:spcPts val="4000"/>
              </a:lnSpc>
              <a:spcBef>
                <a:spcPts val="1200"/>
              </a:spcBef>
            </a:pPr>
            <a:r>
              <a:rPr lang="cs-CZ" sz="3200" dirty="0"/>
              <a:t>metody </a:t>
            </a:r>
            <a:r>
              <a:rPr lang="cs-CZ" sz="3200" b="1" dirty="0"/>
              <a:t>situační </a:t>
            </a:r>
            <a:r>
              <a:rPr lang="cs-CZ" sz="3200" dirty="0"/>
              <a:t>= řešení nastolené (modelové) situace → vlastní studium → diskuse → návrhy řešení</a:t>
            </a:r>
          </a:p>
          <a:p>
            <a:pPr>
              <a:lnSpc>
                <a:spcPts val="4000"/>
              </a:lnSpc>
              <a:spcBef>
                <a:spcPts val="1200"/>
              </a:spcBef>
            </a:pPr>
            <a:r>
              <a:rPr lang="cs-CZ" sz="3200" dirty="0"/>
              <a:t>metody </a:t>
            </a:r>
            <a:r>
              <a:rPr lang="cs-CZ" sz="3200" b="1" dirty="0"/>
              <a:t>inscenační </a:t>
            </a:r>
            <a:r>
              <a:rPr lang="cs-CZ" sz="3200" dirty="0"/>
              <a:t>= simulace skutečných událostí</a:t>
            </a:r>
          </a:p>
          <a:p>
            <a:pPr>
              <a:lnSpc>
                <a:spcPts val="4000"/>
              </a:lnSpc>
              <a:spcBef>
                <a:spcPts val="1200"/>
              </a:spcBef>
            </a:pPr>
            <a:r>
              <a:rPr lang="cs-CZ" sz="3200" b="1" dirty="0"/>
              <a:t>didaktické hry </a:t>
            </a:r>
            <a:r>
              <a:rPr lang="cs-CZ" sz="3200" dirty="0"/>
              <a:t>= radost + potěšení + didaktické cíle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9689877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10A0758-3196-4A03-ABE1-1AAD72B6F25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5F30003-3247-408B-915C-CD71531B18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9400" y="574424"/>
            <a:ext cx="10753200" cy="451576"/>
          </a:xfrm>
        </p:spPr>
        <p:txBody>
          <a:bodyPr/>
          <a:lstStyle/>
          <a:p>
            <a:r>
              <a:rPr lang="cs-CZ" dirty="0"/>
              <a:t>Metody dle </a:t>
            </a:r>
            <a:r>
              <a:rPr lang="cs-CZ" dirty="0">
                <a:solidFill>
                  <a:srgbClr val="0000DC"/>
                </a:solidFill>
              </a:rPr>
              <a:t>aktivity </a:t>
            </a:r>
            <a:r>
              <a:rPr lang="cs-CZ" dirty="0" err="1">
                <a:solidFill>
                  <a:srgbClr val="0000DC"/>
                </a:solidFill>
              </a:rPr>
              <a:t>edukanta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73483E50-33F3-4DEE-B3C0-B3061E450B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209822"/>
            <a:ext cx="10753200" cy="5270178"/>
          </a:xfrm>
        </p:spPr>
        <p:txBody>
          <a:bodyPr/>
          <a:lstStyle/>
          <a:p>
            <a:pPr marL="72000" indent="0">
              <a:lnSpc>
                <a:spcPts val="4000"/>
              </a:lnSpc>
              <a:spcBef>
                <a:spcPts val="600"/>
              </a:spcBef>
              <a:buNone/>
            </a:pPr>
            <a:r>
              <a:rPr lang="cs-CZ" sz="3200" b="1" dirty="0">
                <a:solidFill>
                  <a:srgbClr val="0000DC"/>
                </a:solidFill>
              </a:rPr>
              <a:t>3. Komplexní metody</a:t>
            </a:r>
            <a:endParaRPr lang="cs-CZ" sz="3200" dirty="0">
              <a:solidFill>
                <a:srgbClr val="0000DC"/>
              </a:solidFill>
            </a:endParaRPr>
          </a:p>
          <a:p>
            <a:pPr marL="72000" indent="0">
              <a:lnSpc>
                <a:spcPts val="4000"/>
              </a:lnSpc>
              <a:spcBef>
                <a:spcPts val="600"/>
              </a:spcBef>
              <a:buNone/>
            </a:pPr>
            <a:r>
              <a:rPr lang="cs-CZ" sz="3200" dirty="0"/>
              <a:t>= </a:t>
            </a:r>
            <a:r>
              <a:rPr lang="cs-CZ" sz="3200" b="1" dirty="0"/>
              <a:t>propojení řady metod + forem, </a:t>
            </a:r>
            <a:r>
              <a:rPr lang="cs-CZ" sz="3200" dirty="0"/>
              <a:t>např.:</a:t>
            </a:r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sz="3200" dirty="0"/>
              <a:t>projektová výuka</a:t>
            </a:r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sz="3200" dirty="0"/>
              <a:t>výuka dramatem</a:t>
            </a:r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sz="3200" dirty="0"/>
              <a:t>otevřené vyučování</a:t>
            </a:r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sz="3200" dirty="0"/>
              <a:t>učení v životních situacích</a:t>
            </a:r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sz="3200" dirty="0"/>
              <a:t>televizní výuka</a:t>
            </a:r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sz="3200" dirty="0"/>
              <a:t>výuka podporovaná počítačem</a:t>
            </a:r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sz="3200" dirty="0"/>
              <a:t>…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819122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210BD64-46EB-49BA-966F-9BD2A4B5668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4F511E7-75EA-41BB-8DBD-1F13F84101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Didaktické metody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FE6B7828-ADAE-4F0E-8609-D0C4E87325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533378"/>
            <a:ext cx="10753200" cy="4604622"/>
          </a:xfrm>
        </p:spPr>
        <p:txBody>
          <a:bodyPr/>
          <a:lstStyle/>
          <a:p>
            <a:pPr marL="72000" indent="0">
              <a:lnSpc>
                <a:spcPts val="4000"/>
              </a:lnSpc>
              <a:buNone/>
            </a:pPr>
            <a:r>
              <a:rPr lang="cs-CZ" sz="3200" b="1" dirty="0"/>
              <a:t>Vymezení:</a:t>
            </a:r>
            <a:endParaRPr lang="cs-CZ" sz="3200" dirty="0"/>
          </a:p>
          <a:p>
            <a:pPr>
              <a:lnSpc>
                <a:spcPts val="4000"/>
              </a:lnSpc>
              <a:spcBef>
                <a:spcPts val="1200"/>
              </a:spcBef>
            </a:pPr>
            <a:r>
              <a:rPr lang="cs-CZ" sz="3200" dirty="0"/>
              <a:t>didaktické metody = </a:t>
            </a:r>
            <a:r>
              <a:rPr lang="cs-CZ" sz="3200" b="1" dirty="0">
                <a:solidFill>
                  <a:srgbClr val="0000DC"/>
                </a:solidFill>
              </a:rPr>
              <a:t>klíčová součást </a:t>
            </a:r>
            <a:br>
              <a:rPr lang="cs-CZ" sz="3200" b="1" dirty="0">
                <a:solidFill>
                  <a:srgbClr val="0000DC"/>
                </a:solidFill>
              </a:rPr>
            </a:br>
            <a:r>
              <a:rPr lang="cs-CZ" sz="3200" b="1" dirty="0">
                <a:solidFill>
                  <a:srgbClr val="0000DC"/>
                </a:solidFill>
              </a:rPr>
              <a:t>„technologie“ vzdělávání </a:t>
            </a:r>
            <a:r>
              <a:rPr lang="cs-CZ" sz="3200" b="1" dirty="0"/>
              <a:t>(výuky) </a:t>
            </a:r>
            <a:r>
              <a:rPr lang="cs-CZ" sz="3200" dirty="0"/>
              <a:t>= </a:t>
            </a:r>
          </a:p>
          <a:p>
            <a:pPr>
              <a:lnSpc>
                <a:spcPts val="4000"/>
              </a:lnSpc>
              <a:spcBef>
                <a:spcPts val="1200"/>
              </a:spcBef>
            </a:pPr>
            <a:r>
              <a:rPr lang="cs-CZ" sz="3200" b="1" dirty="0"/>
              <a:t>způsoby + postupy vzdělávání </a:t>
            </a:r>
            <a:r>
              <a:rPr lang="cs-CZ" sz="3200" dirty="0"/>
              <a:t>=</a:t>
            </a:r>
          </a:p>
          <a:p>
            <a:pPr>
              <a:lnSpc>
                <a:spcPts val="4000"/>
              </a:lnSpc>
              <a:spcBef>
                <a:spcPts val="1200"/>
              </a:spcBef>
            </a:pPr>
            <a:r>
              <a:rPr lang="cs-CZ" sz="3200" dirty="0"/>
              <a:t>komplex didaktických </a:t>
            </a:r>
            <a:r>
              <a:rPr lang="cs-CZ" sz="3200" b="1" dirty="0">
                <a:solidFill>
                  <a:srgbClr val="0000DC"/>
                </a:solidFill>
              </a:rPr>
              <a:t>metod + forem + prostředků </a:t>
            </a:r>
            <a:r>
              <a:rPr lang="cs-CZ" sz="3200" dirty="0"/>
              <a:t>=</a:t>
            </a:r>
          </a:p>
          <a:p>
            <a:pPr>
              <a:lnSpc>
                <a:spcPts val="4000"/>
              </a:lnSpc>
              <a:spcBef>
                <a:spcPts val="1200"/>
              </a:spcBef>
            </a:pPr>
            <a:r>
              <a:rPr lang="cs-CZ" sz="3200" b="1" dirty="0"/>
              <a:t>realizace vzdělávacího procesu </a:t>
            </a:r>
            <a:r>
              <a:rPr lang="cs-CZ" sz="3200" dirty="0"/>
              <a:t>= </a:t>
            </a:r>
            <a:r>
              <a:rPr lang="cs-CZ" sz="3200" b="1" dirty="0">
                <a:solidFill>
                  <a:srgbClr val="0000DC"/>
                </a:solidFill>
              </a:rPr>
              <a:t>vzdělávání </a:t>
            </a:r>
            <a:r>
              <a:rPr lang="cs-CZ" sz="3200" dirty="0"/>
              <a:t>=</a:t>
            </a:r>
          </a:p>
          <a:p>
            <a:pPr>
              <a:lnSpc>
                <a:spcPts val="4000"/>
              </a:lnSpc>
              <a:spcBef>
                <a:spcPts val="1200"/>
              </a:spcBef>
            </a:pPr>
            <a:r>
              <a:rPr lang="cs-CZ" sz="3200" b="1" dirty="0"/>
              <a:t>dosažení </a:t>
            </a:r>
            <a:r>
              <a:rPr lang="cs-CZ" sz="3200" dirty="0"/>
              <a:t>stanovených didaktických </a:t>
            </a:r>
            <a:r>
              <a:rPr lang="cs-CZ" sz="3200" b="1" dirty="0">
                <a:solidFill>
                  <a:srgbClr val="0000DC"/>
                </a:solidFill>
              </a:rPr>
              <a:t>cílů = vzdělání</a:t>
            </a:r>
          </a:p>
        </p:txBody>
      </p:sp>
    </p:spTree>
    <p:extLst>
      <p:ext uri="{BB962C8B-B14F-4D97-AF65-F5344CB8AC3E}">
        <p14:creationId xmlns:p14="http://schemas.microsoft.com/office/powerpoint/2010/main" val="144565894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C0AE643-D92D-4F29-B317-78E52A1B470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2D53D01-EAB5-418E-8998-90D4CB78AD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378000"/>
            <a:ext cx="10753200" cy="451576"/>
          </a:xfrm>
        </p:spPr>
        <p:txBody>
          <a:bodyPr/>
          <a:lstStyle/>
          <a:p>
            <a:r>
              <a:rPr lang="cs-CZ" dirty="0"/>
              <a:t>Výběr didaktické metody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38924C6A-C0FA-46F7-9C5C-C1013E6093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000" y="1026941"/>
            <a:ext cx="11305606" cy="4651157"/>
          </a:xfrm>
        </p:spPr>
        <p:txBody>
          <a:bodyPr/>
          <a:lstStyle/>
          <a:p>
            <a:pPr marL="72000" indent="0">
              <a:lnSpc>
                <a:spcPts val="4000"/>
              </a:lnSpc>
              <a:buNone/>
            </a:pPr>
            <a:r>
              <a:rPr lang="cs-CZ" sz="3000" b="1" dirty="0"/>
              <a:t>Didaktické metody = </a:t>
            </a:r>
            <a:r>
              <a:rPr lang="cs-CZ" sz="3000" b="1" dirty="0">
                <a:solidFill>
                  <a:srgbClr val="0000DC"/>
                </a:solidFill>
              </a:rPr>
              <a:t>neohraničená nabídka </a:t>
            </a:r>
            <a:r>
              <a:rPr lang="cs-CZ" sz="3000" b="1" dirty="0"/>
              <a:t>→ </a:t>
            </a:r>
          </a:p>
          <a:p>
            <a:pPr>
              <a:lnSpc>
                <a:spcPts val="4000"/>
              </a:lnSpc>
            </a:pPr>
            <a:r>
              <a:rPr lang="cs-CZ" sz="3000" dirty="0"/>
              <a:t>nutný </a:t>
            </a:r>
            <a:r>
              <a:rPr lang="cs-CZ" sz="3000" b="1" dirty="0"/>
              <a:t>adekvátní </a:t>
            </a:r>
            <a:r>
              <a:rPr lang="cs-CZ" sz="3000" b="1" dirty="0">
                <a:solidFill>
                  <a:srgbClr val="0000DC"/>
                </a:solidFill>
              </a:rPr>
              <a:t>výběr</a:t>
            </a:r>
            <a:r>
              <a:rPr lang="cs-CZ" sz="3000" b="1" dirty="0"/>
              <a:t> </a:t>
            </a:r>
            <a:endParaRPr lang="cs-CZ" sz="3000" dirty="0"/>
          </a:p>
          <a:p>
            <a:pPr>
              <a:lnSpc>
                <a:spcPts val="4000"/>
              </a:lnSpc>
            </a:pPr>
            <a:r>
              <a:rPr lang="cs-CZ" sz="3000" b="1" dirty="0"/>
              <a:t>zabránění </a:t>
            </a:r>
            <a:r>
              <a:rPr lang="cs-CZ" sz="3000" b="1" dirty="0">
                <a:solidFill>
                  <a:srgbClr val="0000DC"/>
                </a:solidFill>
              </a:rPr>
              <a:t>stereotypu</a:t>
            </a:r>
            <a:endParaRPr lang="cs-CZ" sz="3000" dirty="0">
              <a:solidFill>
                <a:srgbClr val="0000DC"/>
              </a:solidFill>
            </a:endParaRPr>
          </a:p>
          <a:p>
            <a:pPr>
              <a:lnSpc>
                <a:spcPts val="4000"/>
              </a:lnSpc>
            </a:pPr>
            <a:r>
              <a:rPr lang="cs-CZ" sz="3000" b="1" dirty="0"/>
              <a:t>obrana</a:t>
            </a:r>
            <a:r>
              <a:rPr lang="cs-CZ" sz="3000" dirty="0"/>
              <a:t> </a:t>
            </a:r>
            <a:r>
              <a:rPr lang="cs-CZ" sz="3000" b="1" dirty="0"/>
              <a:t>před </a:t>
            </a:r>
            <a:r>
              <a:rPr lang="cs-CZ" sz="3000" b="1" dirty="0">
                <a:solidFill>
                  <a:srgbClr val="0000DC"/>
                </a:solidFill>
              </a:rPr>
              <a:t>vyhořením</a:t>
            </a:r>
            <a:r>
              <a:rPr lang="cs-CZ" sz="3000" dirty="0"/>
              <a:t> </a:t>
            </a:r>
          </a:p>
          <a:p>
            <a:pPr marL="72000" indent="0">
              <a:lnSpc>
                <a:spcPts val="4000"/>
              </a:lnSpc>
              <a:spcBef>
                <a:spcPts val="1200"/>
              </a:spcBef>
              <a:buNone/>
            </a:pPr>
            <a:r>
              <a:rPr lang="cs-CZ" sz="3000" b="1" dirty="0">
                <a:solidFill>
                  <a:srgbClr val="0000DC"/>
                </a:solidFill>
              </a:rPr>
              <a:t>Kritéria výběru</a:t>
            </a:r>
            <a:r>
              <a:rPr lang="cs-CZ" sz="3000" b="1" dirty="0"/>
              <a:t> didaktické metody:</a:t>
            </a:r>
          </a:p>
          <a:p>
            <a:pPr>
              <a:lnSpc>
                <a:spcPts val="4000"/>
              </a:lnSpc>
            </a:pPr>
            <a:r>
              <a:rPr lang="cs-CZ" sz="3000" b="1" dirty="0">
                <a:solidFill>
                  <a:srgbClr val="0000DC"/>
                </a:solidFill>
              </a:rPr>
              <a:t>cíl </a:t>
            </a:r>
            <a:r>
              <a:rPr lang="cs-CZ" sz="3000" dirty="0"/>
              <a:t>vzdělávání – viz tzv. taxonomie cílů = </a:t>
            </a:r>
            <a:br>
              <a:rPr lang="cs-CZ" sz="3000" dirty="0"/>
            </a:br>
            <a:r>
              <a:rPr lang="cs-CZ" sz="3000" dirty="0"/>
              <a:t>zapamatovat – rozumět – aplikovat – analyzovat</a:t>
            </a:r>
          </a:p>
          <a:p>
            <a:pPr>
              <a:lnSpc>
                <a:spcPts val="4000"/>
              </a:lnSpc>
            </a:pPr>
            <a:r>
              <a:rPr lang="cs-CZ" sz="3000" b="1" dirty="0">
                <a:solidFill>
                  <a:srgbClr val="0000DC"/>
                </a:solidFill>
              </a:rPr>
              <a:t>typ cíle</a:t>
            </a:r>
            <a:r>
              <a:rPr lang="cs-CZ" sz="3000" dirty="0"/>
              <a:t>: </a:t>
            </a:r>
            <a:r>
              <a:rPr lang="cs-CZ" sz="3000" b="1" dirty="0"/>
              <a:t>kognitivní </a:t>
            </a:r>
            <a:r>
              <a:rPr lang="cs-CZ" sz="3000" dirty="0"/>
              <a:t>– viz výše, </a:t>
            </a:r>
            <a:r>
              <a:rPr lang="cs-CZ" sz="3000" b="1" dirty="0"/>
              <a:t>afektivní </a:t>
            </a:r>
            <a:r>
              <a:rPr lang="cs-CZ" sz="3000" dirty="0"/>
              <a:t>– rozvoj vztahů, hodnot, zájmů, </a:t>
            </a:r>
            <a:r>
              <a:rPr lang="cs-CZ" sz="3000" b="1" dirty="0"/>
              <a:t>psychomotorický</a:t>
            </a:r>
            <a:r>
              <a:rPr lang="cs-CZ" sz="3000" dirty="0"/>
              <a:t> (senzomotorický) – rozvoj motorických dovedností (návyků, zručnosti, …) – sport, umění, práce, …</a:t>
            </a:r>
          </a:p>
        </p:txBody>
      </p:sp>
    </p:spTree>
    <p:extLst>
      <p:ext uri="{BB962C8B-B14F-4D97-AF65-F5344CB8AC3E}">
        <p14:creationId xmlns:p14="http://schemas.microsoft.com/office/powerpoint/2010/main" val="279343599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7B12BF1-3915-4F24-8A61-1D89357943F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A70D49A-F6D7-4AE6-96E5-ABD784E691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3901" y="324681"/>
            <a:ext cx="10753200" cy="451576"/>
          </a:xfrm>
        </p:spPr>
        <p:txBody>
          <a:bodyPr/>
          <a:lstStyle/>
          <a:p>
            <a:r>
              <a:rPr lang="cs-CZ" dirty="0">
                <a:solidFill>
                  <a:srgbClr val="0000DC"/>
                </a:solidFill>
              </a:rPr>
              <a:t>Kritéria výběru</a:t>
            </a:r>
            <a:r>
              <a:rPr lang="cs-CZ" dirty="0"/>
              <a:t> didaktické metody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BC1B9C84-B113-4723-B97F-DF93E87A6C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3901" y="836908"/>
            <a:ext cx="11729908" cy="6021091"/>
          </a:xfrm>
        </p:spPr>
        <p:txBody>
          <a:bodyPr/>
          <a:lstStyle/>
          <a:p>
            <a:r>
              <a:rPr lang="cs-CZ" sz="3000" b="1" dirty="0">
                <a:solidFill>
                  <a:srgbClr val="0000DC"/>
                </a:solidFill>
              </a:rPr>
              <a:t>obsah </a:t>
            </a:r>
            <a:r>
              <a:rPr lang="cs-CZ" sz="3000" dirty="0"/>
              <a:t>vzdělávání – konkrétní téma</a:t>
            </a:r>
          </a:p>
          <a:p>
            <a:r>
              <a:rPr lang="cs-CZ" sz="3000" dirty="0"/>
              <a:t>převládající </a:t>
            </a:r>
            <a:r>
              <a:rPr lang="cs-CZ" sz="3000" b="1" dirty="0">
                <a:solidFill>
                  <a:srgbClr val="0000DC"/>
                </a:solidFill>
              </a:rPr>
              <a:t>typ učení </a:t>
            </a:r>
            <a:r>
              <a:rPr lang="cs-CZ" sz="3000" dirty="0"/>
              <a:t>← kognitivní, afektivní, sociální, motorické</a:t>
            </a:r>
          </a:p>
          <a:p>
            <a:r>
              <a:rPr lang="cs-CZ" sz="3000" dirty="0"/>
              <a:t>celkový </a:t>
            </a:r>
            <a:r>
              <a:rPr lang="cs-CZ" sz="3000" b="1" dirty="0">
                <a:solidFill>
                  <a:srgbClr val="0000DC"/>
                </a:solidFill>
              </a:rPr>
              <a:t>kontext </a:t>
            </a:r>
            <a:r>
              <a:rPr lang="cs-CZ" sz="3000" dirty="0"/>
              <a:t>vzdělávání</a:t>
            </a:r>
          </a:p>
          <a:p>
            <a:r>
              <a:rPr lang="cs-CZ" sz="3000" b="1" dirty="0" err="1">
                <a:solidFill>
                  <a:srgbClr val="0000DC"/>
                </a:solidFill>
              </a:rPr>
              <a:t>edukátor</a:t>
            </a:r>
            <a:r>
              <a:rPr lang="cs-CZ" sz="3000" dirty="0"/>
              <a:t> = pedagogické kompetence + empirie ← styl výuky</a:t>
            </a:r>
          </a:p>
          <a:p>
            <a:r>
              <a:rPr lang="cs-CZ" sz="3000" dirty="0"/>
              <a:t>specifika </a:t>
            </a:r>
            <a:r>
              <a:rPr lang="cs-CZ" sz="3000" b="1" dirty="0" err="1">
                <a:solidFill>
                  <a:srgbClr val="0000DC"/>
                </a:solidFill>
              </a:rPr>
              <a:t>edukantů</a:t>
            </a:r>
            <a:r>
              <a:rPr lang="cs-CZ" sz="3000" b="1" dirty="0">
                <a:solidFill>
                  <a:srgbClr val="0000DC"/>
                </a:solidFill>
              </a:rPr>
              <a:t> </a:t>
            </a:r>
            <a:r>
              <a:rPr lang="cs-CZ" sz="3000" dirty="0"/>
              <a:t>(osobnost, věk, vzdělanostní úroveň, empirie, motivace, …) ← styl učení</a:t>
            </a:r>
          </a:p>
          <a:p>
            <a:r>
              <a:rPr lang="cs-CZ" sz="3000" dirty="0"/>
              <a:t>dostupné </a:t>
            </a:r>
            <a:r>
              <a:rPr lang="cs-CZ" sz="3000" b="1" dirty="0">
                <a:solidFill>
                  <a:srgbClr val="0000DC"/>
                </a:solidFill>
              </a:rPr>
              <a:t>didaktické prostředky </a:t>
            </a:r>
          </a:p>
          <a:p>
            <a:r>
              <a:rPr lang="cs-CZ" sz="3000" b="1" dirty="0">
                <a:solidFill>
                  <a:srgbClr val="0000DC"/>
                </a:solidFill>
              </a:rPr>
              <a:t>časová dotace</a:t>
            </a:r>
          </a:p>
          <a:p>
            <a:r>
              <a:rPr lang="cs-CZ" sz="3000" b="1" dirty="0">
                <a:solidFill>
                  <a:srgbClr val="0000DC"/>
                </a:solidFill>
              </a:rPr>
              <a:t>čas na přípravu </a:t>
            </a:r>
            <a:r>
              <a:rPr lang="cs-CZ" sz="3000" dirty="0"/>
              <a:t>– tradiční metody (méně času) X aktivizující</a:t>
            </a:r>
          </a:p>
          <a:p>
            <a:r>
              <a:rPr lang="cs-CZ" sz="3000" b="1" dirty="0">
                <a:solidFill>
                  <a:srgbClr val="0000DC"/>
                </a:solidFill>
              </a:rPr>
              <a:t>absolvované koncepce vzdělávání </a:t>
            </a:r>
            <a:r>
              <a:rPr lang="cs-CZ" sz="3000" dirty="0"/>
              <a:t>– např. problém „tradiční“ → alternativní vzdělávání</a:t>
            </a:r>
          </a:p>
          <a:p>
            <a:r>
              <a:rPr lang="cs-CZ" sz="3000"/>
              <a:t>…</a:t>
            </a:r>
            <a:endParaRPr lang="cs-CZ" sz="3000" dirty="0"/>
          </a:p>
        </p:txBody>
      </p:sp>
    </p:spTree>
    <p:extLst>
      <p:ext uri="{BB962C8B-B14F-4D97-AF65-F5344CB8AC3E}">
        <p14:creationId xmlns:p14="http://schemas.microsoft.com/office/powerpoint/2010/main" val="14580146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A850F00-B1F1-463F-B30B-78B26C13BDD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58751" y="6228000"/>
            <a:ext cx="252000" cy="252000"/>
          </a:xfrm>
        </p:spPr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8E6DCC9-C152-4FFC-A654-7F510D8166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404212"/>
            <a:ext cx="10753200" cy="451576"/>
          </a:xfrm>
        </p:spPr>
        <p:txBody>
          <a:bodyPr/>
          <a:lstStyle/>
          <a:p>
            <a:r>
              <a:rPr lang="cs-CZ" dirty="0"/>
              <a:t>Didaktická metoda – vymezení 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F073DBBF-CE2E-485A-BA28-14B9E36BF1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171576"/>
            <a:ext cx="10753200" cy="5056424"/>
          </a:xfrm>
        </p:spPr>
        <p:txBody>
          <a:bodyPr/>
          <a:lstStyle/>
          <a:p>
            <a:pPr>
              <a:lnSpc>
                <a:spcPts val="4000"/>
              </a:lnSpc>
            </a:pPr>
            <a:r>
              <a:rPr lang="cs-CZ" sz="3200" b="1" dirty="0" err="1"/>
              <a:t>methodos</a:t>
            </a:r>
            <a:r>
              <a:rPr lang="cs-CZ" sz="3200" dirty="0"/>
              <a:t> (řečtina) = cesta směřující k cíli</a:t>
            </a:r>
          </a:p>
          <a:p>
            <a:pPr>
              <a:lnSpc>
                <a:spcPts val="4000"/>
              </a:lnSpc>
            </a:pPr>
            <a:r>
              <a:rPr lang="cs-CZ" sz="3200" b="1" dirty="0">
                <a:solidFill>
                  <a:srgbClr val="0000DC"/>
                </a:solidFill>
              </a:rPr>
              <a:t>didaktická metoda </a:t>
            </a:r>
            <a:r>
              <a:rPr lang="cs-CZ" sz="3200" dirty="0"/>
              <a:t>= koordinovaný + </a:t>
            </a:r>
            <a:br>
              <a:rPr lang="cs-CZ" sz="3200" dirty="0"/>
            </a:br>
            <a:r>
              <a:rPr lang="cs-CZ" sz="3200" b="1" dirty="0"/>
              <a:t>vzájemně propojený systém </a:t>
            </a:r>
            <a:br>
              <a:rPr lang="cs-CZ" sz="3200" dirty="0"/>
            </a:br>
            <a:r>
              <a:rPr lang="cs-CZ" sz="3200" dirty="0"/>
              <a:t>- </a:t>
            </a:r>
            <a:r>
              <a:rPr lang="cs-CZ" sz="3200" b="1" dirty="0">
                <a:solidFill>
                  <a:srgbClr val="0000DC"/>
                </a:solidFill>
              </a:rPr>
              <a:t>vyučovacích činností </a:t>
            </a:r>
            <a:r>
              <a:rPr lang="cs-CZ" sz="3200" b="1" dirty="0" err="1">
                <a:solidFill>
                  <a:srgbClr val="0000DC"/>
                </a:solidFill>
              </a:rPr>
              <a:t>edukátora</a:t>
            </a:r>
            <a:r>
              <a:rPr lang="cs-CZ" sz="3200" b="1" dirty="0">
                <a:solidFill>
                  <a:srgbClr val="0000DC"/>
                </a:solidFill>
              </a:rPr>
              <a:t> </a:t>
            </a:r>
            <a:r>
              <a:rPr lang="cs-CZ" sz="3200" dirty="0"/>
              <a:t>+ </a:t>
            </a:r>
            <a:br>
              <a:rPr lang="cs-CZ" sz="3200" dirty="0"/>
            </a:br>
            <a:r>
              <a:rPr lang="cs-CZ" sz="3200" dirty="0"/>
              <a:t>-</a:t>
            </a:r>
            <a:r>
              <a:rPr lang="cs-CZ" sz="3200" b="1" dirty="0">
                <a:solidFill>
                  <a:srgbClr val="0000DC"/>
                </a:solidFill>
              </a:rPr>
              <a:t> pracovních činností </a:t>
            </a:r>
            <a:r>
              <a:rPr lang="cs-CZ" sz="3200" b="1" dirty="0" err="1">
                <a:solidFill>
                  <a:srgbClr val="0000DC"/>
                </a:solidFill>
              </a:rPr>
              <a:t>edukanta</a:t>
            </a:r>
            <a:r>
              <a:rPr lang="cs-CZ" sz="3200" dirty="0"/>
              <a:t> (</a:t>
            </a:r>
            <a:r>
              <a:rPr lang="cs-CZ" sz="3200" dirty="0" err="1"/>
              <a:t>edukantů</a:t>
            </a:r>
            <a:r>
              <a:rPr lang="cs-CZ" sz="3200" dirty="0"/>
              <a:t>, žáků, …), </a:t>
            </a:r>
            <a:br>
              <a:rPr lang="cs-CZ" sz="3200" dirty="0"/>
            </a:br>
            <a:r>
              <a:rPr lang="cs-CZ" sz="3200" dirty="0"/>
              <a:t>který vede ke splnění stanovených didaktických cílů </a:t>
            </a:r>
            <a:br>
              <a:rPr lang="cs-CZ" sz="3200" dirty="0"/>
            </a:br>
            <a:r>
              <a:rPr lang="cs-CZ" sz="3200" dirty="0"/>
              <a:t>(upraveno dle Maňák, Švec, 2003) </a:t>
            </a:r>
          </a:p>
          <a:p>
            <a:pPr>
              <a:lnSpc>
                <a:spcPts val="4000"/>
              </a:lnSpc>
            </a:pPr>
            <a:r>
              <a:rPr lang="cs-CZ" sz="3200" b="1" dirty="0">
                <a:solidFill>
                  <a:srgbClr val="0000DC"/>
                </a:solidFill>
              </a:rPr>
              <a:t>= aktivity </a:t>
            </a:r>
            <a:r>
              <a:rPr lang="cs-CZ" sz="3200" b="1" dirty="0" err="1">
                <a:solidFill>
                  <a:srgbClr val="0000DC"/>
                </a:solidFill>
              </a:rPr>
              <a:t>edukátora</a:t>
            </a:r>
            <a:r>
              <a:rPr lang="cs-CZ" sz="3200" b="1" dirty="0">
                <a:solidFill>
                  <a:srgbClr val="0000DC"/>
                </a:solidFill>
              </a:rPr>
              <a:t> + </a:t>
            </a:r>
            <a:r>
              <a:rPr lang="cs-CZ" sz="3200" b="1" dirty="0" err="1">
                <a:solidFill>
                  <a:srgbClr val="0000DC"/>
                </a:solidFill>
              </a:rPr>
              <a:t>edukanta</a:t>
            </a:r>
            <a:r>
              <a:rPr lang="cs-CZ" sz="3200" b="1" dirty="0">
                <a:solidFill>
                  <a:srgbClr val="0000DC"/>
                </a:solidFill>
              </a:rPr>
              <a:t>/</a:t>
            </a:r>
            <a:r>
              <a:rPr lang="cs-CZ" sz="3200" b="1" dirty="0" err="1">
                <a:solidFill>
                  <a:srgbClr val="0000DC"/>
                </a:solidFill>
              </a:rPr>
              <a:t>edukantů</a:t>
            </a:r>
            <a:endParaRPr lang="cs-CZ" sz="3200" dirty="0"/>
          </a:p>
          <a:p>
            <a:pPr>
              <a:lnSpc>
                <a:spcPts val="4000"/>
              </a:lnSpc>
            </a:pPr>
            <a:r>
              <a:rPr lang="cs-CZ" sz="3200" dirty="0"/>
              <a:t>didaktická metoda = </a:t>
            </a:r>
            <a:r>
              <a:rPr lang="cs-CZ" sz="3200" b="1" dirty="0"/>
              <a:t>způsob dosahování </a:t>
            </a:r>
            <a:r>
              <a:rPr lang="cs-CZ" sz="3200" dirty="0"/>
              <a:t>stanovených výukových cílů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001749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279617B-5142-4E24-AA7B-5F8FFE5B278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246F635-D5C9-40B2-811A-6BCE1D69AA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577576"/>
            <a:ext cx="10753200" cy="451576"/>
          </a:xfrm>
        </p:spPr>
        <p:txBody>
          <a:bodyPr/>
          <a:lstStyle/>
          <a:p>
            <a:r>
              <a:rPr lang="cs-CZ" dirty="0"/>
              <a:t>Didaktická metoda – vymezení 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8B2C44BC-B4F7-450B-B5C5-25B8B3A8B8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223889"/>
            <a:ext cx="11265674" cy="4895557"/>
          </a:xfrm>
        </p:spPr>
        <p:txBody>
          <a:bodyPr/>
          <a:lstStyle/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sz="3200" dirty="0"/>
              <a:t>didaktická metoda = regulace + autoregulace učení </a:t>
            </a:r>
            <a:r>
              <a:rPr lang="cs-CZ" sz="3200" dirty="0" err="1"/>
              <a:t>edukanta</a:t>
            </a:r>
            <a:endParaRPr lang="cs-CZ" sz="3200" dirty="0"/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sz="3200" b="1" dirty="0"/>
              <a:t>regulace </a:t>
            </a:r>
            <a:r>
              <a:rPr lang="cs-CZ" sz="3200" dirty="0"/>
              <a:t>= řízení učení </a:t>
            </a:r>
            <a:r>
              <a:rPr lang="cs-CZ" sz="3200" dirty="0" err="1"/>
              <a:t>edukanta</a:t>
            </a:r>
            <a:endParaRPr lang="cs-CZ" sz="3200" dirty="0"/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sz="3200" b="1" dirty="0">
                <a:solidFill>
                  <a:srgbClr val="0000DC"/>
                </a:solidFill>
              </a:rPr>
              <a:t>autoregulace</a:t>
            </a:r>
            <a:r>
              <a:rPr lang="cs-CZ" sz="3200" dirty="0">
                <a:solidFill>
                  <a:srgbClr val="0000DC"/>
                </a:solidFill>
              </a:rPr>
              <a:t> </a:t>
            </a:r>
            <a:r>
              <a:rPr lang="cs-CZ" sz="3200" dirty="0"/>
              <a:t>= vlastní řízení učení, sebeřízení učebních aktivit → rozvoj </a:t>
            </a:r>
            <a:r>
              <a:rPr lang="cs-CZ" sz="3200" dirty="0" err="1"/>
              <a:t>metastrategie</a:t>
            </a:r>
            <a:r>
              <a:rPr lang="cs-CZ" sz="3200" dirty="0"/>
              <a:t> = </a:t>
            </a:r>
            <a:br>
              <a:rPr lang="cs-CZ" sz="3200" dirty="0"/>
            </a:br>
            <a:r>
              <a:rPr lang="cs-CZ" sz="3200" dirty="0"/>
              <a:t>sebereflexe učebních činností („Jak se učím?“)</a:t>
            </a:r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sz="3200" dirty="0"/>
              <a:t>didaktická metoda = </a:t>
            </a:r>
            <a:br>
              <a:rPr lang="cs-CZ" sz="3200" dirty="0"/>
            </a:br>
            <a:r>
              <a:rPr lang="cs-CZ" sz="3200" b="1" dirty="0">
                <a:solidFill>
                  <a:srgbClr val="0000DC"/>
                </a:solidFill>
              </a:rPr>
              <a:t>dynamické propojení všech prvků </a:t>
            </a:r>
            <a:r>
              <a:rPr lang="cs-CZ" sz="3200" dirty="0"/>
              <a:t>vzdělávání</a:t>
            </a:r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sz="3200" b="1" dirty="0">
                <a:solidFill>
                  <a:srgbClr val="0000DC"/>
                </a:solidFill>
              </a:rPr>
              <a:t>úspěšnost vzdělávání </a:t>
            </a:r>
            <a:r>
              <a:rPr lang="cs-CZ" sz="3200" dirty="0"/>
              <a:t>= </a:t>
            </a:r>
            <a:r>
              <a:rPr lang="cs-CZ" sz="3200" b="1" dirty="0">
                <a:solidFill>
                  <a:srgbClr val="0000DC"/>
                </a:solidFill>
              </a:rPr>
              <a:t>kooperace </a:t>
            </a:r>
            <a:r>
              <a:rPr lang="cs-CZ" sz="3200" dirty="0" err="1"/>
              <a:t>edukátora</a:t>
            </a:r>
            <a:r>
              <a:rPr lang="cs-CZ" sz="3200" dirty="0"/>
              <a:t> + </a:t>
            </a:r>
            <a:r>
              <a:rPr lang="cs-CZ" sz="3200" dirty="0" err="1"/>
              <a:t>edukanta</a:t>
            </a:r>
            <a:r>
              <a:rPr lang="cs-CZ" sz="3200" dirty="0"/>
              <a:t>/</a:t>
            </a:r>
            <a:r>
              <a:rPr lang="cs-CZ" sz="3200" dirty="0" err="1"/>
              <a:t>edukantů</a:t>
            </a:r>
            <a:r>
              <a:rPr lang="cs-CZ" sz="3200" dirty="0"/>
              <a:t> ← význam metod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420499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145639A-4DC4-4E9A-B689-351CED921C0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A0252D0-98AF-4886-9E02-9F0C7F90D0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Vývoj didaktických metod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008218A1-31D4-4F0F-B895-D08C3D32A1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547446"/>
            <a:ext cx="10753200" cy="4590554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cs-CZ" sz="3200" dirty="0"/>
              <a:t>dlouhý a nerovnoměrný – časté </a:t>
            </a:r>
            <a:r>
              <a:rPr lang="cs-CZ" sz="3200" b="1" dirty="0">
                <a:solidFill>
                  <a:srgbClr val="0000DC"/>
                </a:solidFill>
              </a:rPr>
              <a:t>negace + návraty</a:t>
            </a:r>
          </a:p>
          <a:p>
            <a:pPr>
              <a:spcBef>
                <a:spcPts val="600"/>
              </a:spcBef>
            </a:pPr>
            <a:r>
              <a:rPr lang="cs-CZ" sz="3200" b="1" dirty="0"/>
              <a:t>pravěk:</a:t>
            </a:r>
            <a:r>
              <a:rPr lang="cs-CZ" sz="3200" dirty="0"/>
              <a:t> </a:t>
            </a:r>
            <a:br>
              <a:rPr lang="cs-CZ" sz="3200" dirty="0"/>
            </a:br>
            <a:r>
              <a:rPr lang="cs-CZ" sz="3200" dirty="0"/>
              <a:t>- </a:t>
            </a:r>
            <a:r>
              <a:rPr lang="cs-CZ" sz="3200" b="1" dirty="0">
                <a:solidFill>
                  <a:srgbClr val="0000DC"/>
                </a:solidFill>
              </a:rPr>
              <a:t>participace, napodobování </a:t>
            </a:r>
            <a:r>
              <a:rPr lang="cs-CZ" sz="3200" dirty="0"/>
              <a:t>– „kmenové učení“, </a:t>
            </a:r>
            <a:br>
              <a:rPr lang="cs-CZ" sz="3200" dirty="0"/>
            </a:br>
            <a:r>
              <a:rPr lang="cs-CZ" sz="3200" dirty="0"/>
              <a:t>- vyprávění, … </a:t>
            </a:r>
            <a:br>
              <a:rPr lang="cs-CZ" sz="3200" dirty="0"/>
            </a:br>
            <a:r>
              <a:rPr lang="cs-CZ" sz="3200" dirty="0"/>
              <a:t>- zkoušky – praktický charakter – iniciace</a:t>
            </a:r>
          </a:p>
          <a:p>
            <a:pPr>
              <a:spcBef>
                <a:spcPts val="600"/>
              </a:spcBef>
            </a:pPr>
            <a:r>
              <a:rPr lang="cs-CZ" sz="3200" b="1" dirty="0"/>
              <a:t>starověk – antika: </a:t>
            </a:r>
            <a:br>
              <a:rPr lang="cs-CZ" sz="3200" dirty="0"/>
            </a:br>
            <a:r>
              <a:rPr lang="cs-CZ" sz="3200" dirty="0"/>
              <a:t>- přednáška, </a:t>
            </a:r>
            <a:br>
              <a:rPr lang="cs-CZ" sz="3200" dirty="0"/>
            </a:br>
            <a:r>
              <a:rPr lang="cs-CZ" sz="3200" dirty="0"/>
              <a:t>- dialog, rozhovor – vrchol = </a:t>
            </a:r>
            <a:r>
              <a:rPr lang="cs-CZ" sz="3200" b="1" dirty="0">
                <a:solidFill>
                  <a:srgbClr val="0000DC"/>
                </a:solidFill>
              </a:rPr>
              <a:t>Sokratovský rozhovor </a:t>
            </a:r>
            <a:r>
              <a:rPr lang="cs-CZ" sz="3200" dirty="0"/>
              <a:t>= </a:t>
            </a:r>
            <a:br>
              <a:rPr lang="cs-CZ" sz="3200" dirty="0"/>
            </a:br>
            <a:r>
              <a:rPr lang="cs-CZ" sz="3200" dirty="0"/>
              <a:t>- počátek </a:t>
            </a:r>
            <a:r>
              <a:rPr lang="cs-CZ" sz="3200" b="1" dirty="0">
                <a:solidFill>
                  <a:srgbClr val="0000DC"/>
                </a:solidFill>
              </a:rPr>
              <a:t>heuristických</a:t>
            </a:r>
            <a:r>
              <a:rPr lang="cs-CZ" sz="3200" dirty="0"/>
              <a:t> </a:t>
            </a:r>
            <a:r>
              <a:rPr lang="cs-CZ" sz="3200" b="1" dirty="0"/>
              <a:t>metod </a:t>
            </a:r>
          </a:p>
        </p:txBody>
      </p:sp>
    </p:spTree>
    <p:extLst>
      <p:ext uri="{BB962C8B-B14F-4D97-AF65-F5344CB8AC3E}">
        <p14:creationId xmlns:p14="http://schemas.microsoft.com/office/powerpoint/2010/main" val="12978126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24DB8CF-4CA7-4A5F-B1B0-87CA3CBC5BF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25FDB96-4970-4087-B716-FC4C9901BE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404212"/>
            <a:ext cx="10753200" cy="451576"/>
          </a:xfrm>
        </p:spPr>
        <p:txBody>
          <a:bodyPr/>
          <a:lstStyle/>
          <a:p>
            <a:r>
              <a:rPr lang="cs-CZ" dirty="0"/>
              <a:t>Vývoj didaktických metod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7780C463-C960-4D0C-9AD4-15C9FE96A6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1124244"/>
            <a:ext cx="11199966" cy="5103755"/>
          </a:xfrm>
        </p:spPr>
        <p:txBody>
          <a:bodyPr/>
          <a:lstStyle/>
          <a:p>
            <a:pPr marL="72000" indent="0">
              <a:buNone/>
            </a:pPr>
            <a:r>
              <a:rPr lang="cs-CZ" sz="3200" b="1" dirty="0"/>
              <a:t>středověk:</a:t>
            </a:r>
            <a:r>
              <a:rPr lang="cs-CZ" sz="3200" dirty="0"/>
              <a:t> </a:t>
            </a:r>
          </a:p>
          <a:p>
            <a:r>
              <a:rPr lang="cs-CZ" sz="3200" b="1" dirty="0">
                <a:solidFill>
                  <a:srgbClr val="0000DC"/>
                </a:solidFill>
              </a:rPr>
              <a:t>memorování</a:t>
            </a:r>
            <a:r>
              <a:rPr lang="cs-CZ" sz="3200" dirty="0"/>
              <a:t> textů – kritika – dnes negace = </a:t>
            </a:r>
            <a:br>
              <a:rPr lang="cs-CZ" sz="3200" dirty="0"/>
            </a:br>
            <a:r>
              <a:rPr lang="cs-CZ" sz="3200" dirty="0"/>
              <a:t>vše je na internetu, ale: </a:t>
            </a:r>
            <a:br>
              <a:rPr lang="cs-CZ" sz="3200" dirty="0"/>
            </a:br>
            <a:r>
              <a:rPr lang="cs-CZ" sz="3200" dirty="0"/>
              <a:t>1. může „padnout“, IT nefunguje (viz 4. 10. 2021 – skoro </a:t>
            </a:r>
            <a:br>
              <a:rPr lang="cs-CZ" sz="3200" dirty="0"/>
            </a:br>
            <a:r>
              <a:rPr lang="cs-CZ" sz="3200" dirty="0"/>
              <a:t>    pro 3 miliardy uživatelů nedostupné sociální sítě)</a:t>
            </a:r>
            <a:br>
              <a:rPr lang="cs-CZ" sz="3200" dirty="0"/>
            </a:br>
            <a:r>
              <a:rPr lang="cs-CZ" sz="3200" dirty="0"/>
              <a:t>2. vědomosti = základ všeho – rozvoj schopností – </a:t>
            </a:r>
            <a:br>
              <a:rPr lang="cs-CZ" sz="3200" dirty="0"/>
            </a:br>
            <a:r>
              <a:rPr lang="cs-CZ" sz="3200" dirty="0"/>
              <a:t>    zpracování nových informací → řešení problémů </a:t>
            </a:r>
            <a:br>
              <a:rPr lang="cs-CZ" sz="3200" dirty="0"/>
            </a:br>
            <a:r>
              <a:rPr lang="cs-CZ" sz="3200" dirty="0"/>
              <a:t>3. rozvoj paměti = funkcí mozku </a:t>
            </a:r>
            <a:br>
              <a:rPr lang="cs-CZ" sz="3200" dirty="0"/>
            </a:br>
            <a:r>
              <a:rPr lang="cs-CZ" sz="3200" dirty="0"/>
              <a:t>4. posilování paměti = prevence Alzheimeru, … </a:t>
            </a:r>
          </a:p>
          <a:p>
            <a:r>
              <a:rPr lang="cs-CZ" sz="3200" dirty="0"/>
              <a:t>univerzity – </a:t>
            </a:r>
            <a:r>
              <a:rPr lang="cs-CZ" sz="3200" b="1" dirty="0" err="1"/>
              <a:t>lectio</a:t>
            </a:r>
            <a:r>
              <a:rPr lang="cs-CZ" sz="3200" dirty="0"/>
              <a:t> + </a:t>
            </a:r>
            <a:r>
              <a:rPr lang="cs-CZ" sz="3200" b="1" dirty="0" err="1"/>
              <a:t>disputatio</a:t>
            </a:r>
            <a:endParaRPr lang="cs-CZ" sz="3200" b="1" dirty="0"/>
          </a:p>
          <a:p>
            <a:pPr>
              <a:spcBef>
                <a:spcPts val="600"/>
              </a:spcBef>
            </a:pPr>
            <a:r>
              <a:rPr lang="cs-CZ" sz="3200" dirty="0"/>
              <a:t>hlavní </a:t>
            </a:r>
            <a:r>
              <a:rPr lang="cs-CZ" sz="3200" b="1" dirty="0">
                <a:solidFill>
                  <a:srgbClr val="0000DC"/>
                </a:solidFill>
              </a:rPr>
              <a:t>zdroj poznání = slovo – text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711983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DC4EAE1-9A67-4D79-A104-20C476C4AB8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BC6CC69-D2A7-4864-B044-318BE3F6DD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551188"/>
            <a:ext cx="10753200" cy="451576"/>
          </a:xfrm>
        </p:spPr>
        <p:txBody>
          <a:bodyPr/>
          <a:lstStyle/>
          <a:p>
            <a:r>
              <a:rPr lang="cs-CZ" dirty="0"/>
              <a:t>Vývoj didaktických metod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23E1D2FE-AC61-4D9B-8DD7-9F9C82E71E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266092"/>
            <a:ext cx="10753200" cy="5317588"/>
          </a:xfrm>
        </p:spPr>
        <p:txBody>
          <a:bodyPr/>
          <a:lstStyle/>
          <a:p>
            <a:pPr marL="72000" indent="0">
              <a:spcBef>
                <a:spcPts val="600"/>
              </a:spcBef>
              <a:buNone/>
            </a:pPr>
            <a:r>
              <a:rPr lang="cs-CZ" sz="3200" b="1" dirty="0"/>
              <a:t>renesance:</a:t>
            </a:r>
          </a:p>
          <a:p>
            <a:pPr>
              <a:spcBef>
                <a:spcPts val="600"/>
              </a:spcBef>
            </a:pPr>
            <a:r>
              <a:rPr lang="cs-CZ" sz="3200" b="1" dirty="0">
                <a:solidFill>
                  <a:srgbClr val="0000DC"/>
                </a:solidFill>
              </a:rPr>
              <a:t>kritika</a:t>
            </a:r>
            <a:r>
              <a:rPr lang="cs-CZ" sz="3200" dirty="0"/>
              <a:t> středověkých didaktických metod → </a:t>
            </a:r>
            <a:r>
              <a:rPr lang="cs-CZ" sz="3200" b="1" dirty="0">
                <a:solidFill>
                  <a:srgbClr val="0000DC"/>
                </a:solidFill>
              </a:rPr>
              <a:t>požadavek</a:t>
            </a:r>
            <a:br>
              <a:rPr lang="cs-CZ" sz="3200" dirty="0"/>
            </a:br>
            <a:r>
              <a:rPr lang="cs-CZ" sz="3200" dirty="0"/>
              <a:t>- překonat pamětní učení → </a:t>
            </a:r>
            <a:br>
              <a:rPr lang="cs-CZ" sz="3200" dirty="0"/>
            </a:br>
            <a:r>
              <a:rPr lang="cs-CZ" sz="3200" dirty="0"/>
              <a:t>- </a:t>
            </a:r>
            <a:r>
              <a:rPr lang="cs-CZ" sz="3200" b="1" dirty="0">
                <a:solidFill>
                  <a:srgbClr val="0000DC"/>
                </a:solidFill>
              </a:rPr>
              <a:t>pozorování</a:t>
            </a:r>
            <a:r>
              <a:rPr lang="cs-CZ" sz="3200" dirty="0"/>
              <a:t> přírody i obrazů = spojení slov a reality</a:t>
            </a:r>
            <a:br>
              <a:rPr lang="cs-CZ" sz="3200" dirty="0"/>
            </a:br>
            <a:r>
              <a:rPr lang="cs-CZ" sz="3200" dirty="0"/>
              <a:t>- </a:t>
            </a:r>
            <a:r>
              <a:rPr lang="cs-CZ" sz="3200" b="1" dirty="0">
                <a:solidFill>
                  <a:srgbClr val="0000DC"/>
                </a:solidFill>
              </a:rPr>
              <a:t>praktické činnosti </a:t>
            </a:r>
            <a:r>
              <a:rPr lang="cs-CZ" sz="3200" dirty="0"/>
              <a:t>– práce, hra, …</a:t>
            </a:r>
          </a:p>
          <a:p>
            <a:pPr>
              <a:spcBef>
                <a:spcPts val="600"/>
              </a:spcBef>
            </a:pPr>
            <a:r>
              <a:rPr lang="cs-CZ" sz="3200" dirty="0"/>
              <a:t>= místo </a:t>
            </a:r>
            <a:r>
              <a:rPr lang="cs-CZ" sz="3200" b="1" dirty="0"/>
              <a:t>dogmatické </a:t>
            </a:r>
            <a:r>
              <a:rPr lang="cs-CZ" sz="3200" dirty="0"/>
              <a:t>metody </a:t>
            </a:r>
            <a:r>
              <a:rPr lang="cs-CZ" sz="3200" b="1" dirty="0">
                <a:solidFill>
                  <a:srgbClr val="FF0000"/>
                </a:solidFill>
              </a:rPr>
              <a:t>induktivní metoda </a:t>
            </a:r>
            <a:r>
              <a:rPr lang="cs-CZ" sz="3200" dirty="0"/>
              <a:t>→</a:t>
            </a:r>
          </a:p>
          <a:p>
            <a:pPr>
              <a:spcBef>
                <a:spcPts val="600"/>
              </a:spcBef>
            </a:pPr>
            <a:r>
              <a:rPr lang="cs-CZ" sz="3200" b="1" dirty="0"/>
              <a:t>didaktická syntéza </a:t>
            </a:r>
            <a:r>
              <a:rPr lang="cs-CZ" sz="3200" dirty="0"/>
              <a:t>= didaktika </a:t>
            </a:r>
            <a:r>
              <a:rPr lang="cs-CZ" sz="3200" b="1" dirty="0">
                <a:solidFill>
                  <a:srgbClr val="0000DC"/>
                </a:solidFill>
              </a:rPr>
              <a:t>Komenského</a:t>
            </a:r>
          </a:p>
          <a:p>
            <a:pPr marL="72000" indent="0">
              <a:spcBef>
                <a:spcPts val="1800"/>
              </a:spcBef>
              <a:buNone/>
            </a:pPr>
            <a:r>
              <a:rPr lang="cs-CZ" sz="3200" b="1" dirty="0">
                <a:solidFill>
                  <a:srgbClr val="0000DC"/>
                </a:solidFill>
              </a:rPr>
              <a:t>1774 – povinné vzdělávání u nás </a:t>
            </a:r>
            <a:r>
              <a:rPr lang="cs-CZ" sz="3200" dirty="0"/>
              <a:t>(veřejná škola):</a:t>
            </a:r>
          </a:p>
          <a:p>
            <a:pPr>
              <a:spcBef>
                <a:spcPts val="600"/>
              </a:spcBef>
            </a:pPr>
            <a:r>
              <a:rPr lang="cs-CZ" sz="3200" b="1" dirty="0"/>
              <a:t>hromadná výuka </a:t>
            </a:r>
            <a:r>
              <a:rPr lang="cs-CZ" sz="3200" dirty="0"/>
              <a:t>+ </a:t>
            </a:r>
          </a:p>
          <a:p>
            <a:pPr>
              <a:spcBef>
                <a:spcPts val="600"/>
              </a:spcBef>
            </a:pPr>
            <a:r>
              <a:rPr lang="cs-CZ" sz="3200" b="1" dirty="0"/>
              <a:t>výklad</a:t>
            </a:r>
            <a:r>
              <a:rPr lang="cs-CZ" sz="3200" dirty="0"/>
              <a:t>, rozhovor, společné čtení z učebnice</a:t>
            </a:r>
          </a:p>
        </p:txBody>
      </p:sp>
    </p:spTree>
    <p:extLst>
      <p:ext uri="{BB962C8B-B14F-4D97-AF65-F5344CB8AC3E}">
        <p14:creationId xmlns:p14="http://schemas.microsoft.com/office/powerpoint/2010/main" val="8378696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D609645-DD26-4BB7-B12D-92AA992340D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9EDFBD8-6C19-4847-A4DF-30D9FB7024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574424"/>
            <a:ext cx="10753200" cy="451576"/>
          </a:xfrm>
        </p:spPr>
        <p:txBody>
          <a:bodyPr/>
          <a:lstStyle/>
          <a:p>
            <a:r>
              <a:rPr lang="cs-CZ" dirty="0"/>
              <a:t>Vývoj didaktických metod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7F099BD3-B4A6-4FE1-B25D-41DE6478C8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000" y="1223889"/>
            <a:ext cx="11418147" cy="5059687"/>
          </a:xfrm>
        </p:spPr>
        <p:txBody>
          <a:bodyPr/>
          <a:lstStyle/>
          <a:p>
            <a:pPr marL="72000" indent="0">
              <a:spcBef>
                <a:spcPts val="600"/>
              </a:spcBef>
              <a:buNone/>
            </a:pPr>
            <a:r>
              <a:rPr lang="cs-CZ" sz="3200" b="1" dirty="0"/>
              <a:t>vědecký rozvoj didaktických metod </a:t>
            </a:r>
            <a:r>
              <a:rPr lang="cs-CZ" sz="3200" dirty="0"/>
              <a:t>– </a:t>
            </a:r>
            <a:r>
              <a:rPr lang="cs-CZ" sz="3200" b="1" dirty="0">
                <a:solidFill>
                  <a:srgbClr val="0000DC"/>
                </a:solidFill>
              </a:rPr>
              <a:t>Herbart</a:t>
            </a:r>
            <a:r>
              <a:rPr lang="cs-CZ" sz="3200" dirty="0"/>
              <a:t> (1776–1841): </a:t>
            </a:r>
            <a:br>
              <a:rPr lang="cs-CZ" sz="3200" dirty="0"/>
            </a:br>
            <a:r>
              <a:rPr lang="cs-CZ" sz="3200" dirty="0"/>
              <a:t>4 </a:t>
            </a:r>
            <a:r>
              <a:rPr lang="cs-CZ" sz="3200" b="1" dirty="0">
                <a:solidFill>
                  <a:srgbClr val="0000DC"/>
                </a:solidFill>
              </a:rPr>
              <a:t>formální stupně </a:t>
            </a:r>
            <a:r>
              <a:rPr lang="cs-CZ" sz="3200" dirty="0"/>
              <a:t>poznávání → vzdělávání:</a:t>
            </a:r>
          </a:p>
          <a:p>
            <a:pPr>
              <a:spcBef>
                <a:spcPts val="600"/>
              </a:spcBef>
            </a:pPr>
            <a:r>
              <a:rPr lang="cs-CZ" sz="3200" b="1" dirty="0"/>
              <a:t>jasnost</a:t>
            </a:r>
            <a:r>
              <a:rPr lang="cs-CZ" sz="3200" dirty="0"/>
              <a:t> = </a:t>
            </a:r>
            <a:r>
              <a:rPr lang="cs-CZ" sz="3200" b="1" dirty="0"/>
              <a:t>výklad</a:t>
            </a:r>
            <a:r>
              <a:rPr lang="cs-CZ" sz="3200" dirty="0"/>
              <a:t> nového učiva (= žákův klid)</a:t>
            </a:r>
          </a:p>
          <a:p>
            <a:pPr>
              <a:spcBef>
                <a:spcPts val="600"/>
              </a:spcBef>
            </a:pPr>
            <a:r>
              <a:rPr lang="cs-CZ" sz="3200" b="1" dirty="0"/>
              <a:t>asociace</a:t>
            </a:r>
            <a:r>
              <a:rPr lang="cs-CZ" sz="3200" dirty="0"/>
              <a:t> = zahloubání se do učiva – propojení s dříve známým – </a:t>
            </a:r>
            <a:r>
              <a:rPr lang="cs-CZ" sz="3200" b="1" dirty="0"/>
              <a:t>rozhovor </a:t>
            </a:r>
            <a:r>
              <a:rPr lang="cs-CZ" sz="3200" dirty="0"/>
              <a:t>učitel – žák</a:t>
            </a:r>
            <a:r>
              <a:rPr lang="cs-CZ" sz="3200" b="1" dirty="0"/>
              <a:t> </a:t>
            </a:r>
            <a:endParaRPr lang="cs-CZ" sz="3200" dirty="0"/>
          </a:p>
          <a:p>
            <a:pPr>
              <a:spcBef>
                <a:spcPts val="600"/>
              </a:spcBef>
            </a:pPr>
            <a:r>
              <a:rPr lang="cs-CZ" sz="3200" b="1" dirty="0"/>
              <a:t>systém</a:t>
            </a:r>
            <a:r>
              <a:rPr lang="cs-CZ" sz="3200" dirty="0"/>
              <a:t> = </a:t>
            </a:r>
            <a:r>
              <a:rPr lang="cs-CZ" sz="3200" b="1" dirty="0"/>
              <a:t>promýšlení, vyvozování, propojování,</a:t>
            </a:r>
            <a:r>
              <a:rPr lang="cs-CZ" sz="3200" dirty="0"/>
              <a:t> … = žákova kognitivní aktivita</a:t>
            </a:r>
          </a:p>
          <a:p>
            <a:pPr>
              <a:spcBef>
                <a:spcPts val="600"/>
              </a:spcBef>
            </a:pPr>
            <a:r>
              <a:rPr lang="cs-CZ" sz="3200" b="1" dirty="0"/>
              <a:t>metoda</a:t>
            </a:r>
            <a:r>
              <a:rPr lang="cs-CZ" sz="3200" dirty="0"/>
              <a:t> = využití poznatků v praxi = žák řeší</a:t>
            </a:r>
            <a:r>
              <a:rPr lang="cs-CZ" sz="3200" b="1" dirty="0"/>
              <a:t> úkoly</a:t>
            </a:r>
            <a:endParaRPr lang="cs-CZ" sz="3200" dirty="0"/>
          </a:p>
          <a:p>
            <a:pPr marL="72000" indent="0">
              <a:spcBef>
                <a:spcPts val="1800"/>
              </a:spcBef>
              <a:buNone/>
            </a:pPr>
            <a:r>
              <a:rPr lang="cs-CZ" sz="3200" dirty="0"/>
              <a:t>velký </a:t>
            </a:r>
            <a:r>
              <a:rPr lang="cs-CZ" sz="3200" b="1" dirty="0"/>
              <a:t>pokrok</a:t>
            </a:r>
            <a:r>
              <a:rPr lang="cs-CZ" sz="3200" dirty="0"/>
              <a:t>, ale </a:t>
            </a:r>
            <a:r>
              <a:rPr lang="cs-CZ" sz="3200" b="1" dirty="0"/>
              <a:t>stále převládání </a:t>
            </a:r>
            <a:r>
              <a:rPr lang="cs-CZ" sz="3200" dirty="0"/>
              <a:t>slov, práce s textem, pamětní učení = </a:t>
            </a:r>
            <a:r>
              <a:rPr lang="cs-CZ" sz="3200" b="1" dirty="0">
                <a:solidFill>
                  <a:srgbClr val="0000DC"/>
                </a:solidFill>
              </a:rPr>
              <a:t>kognitivní procesy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826007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1639666-DBEA-4E7C-95CC-D5BE0D4F968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2408F71-3CCB-456B-93F1-4805353C68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Vývoj didaktických metod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97E8909B-888D-42E5-B272-7E18296B2A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77108"/>
            <a:ext cx="10753200" cy="4660892"/>
          </a:xfrm>
        </p:spPr>
        <p:txBody>
          <a:bodyPr/>
          <a:lstStyle/>
          <a:p>
            <a:pPr>
              <a:spcBef>
                <a:spcPts val="1200"/>
              </a:spcBef>
            </a:pPr>
            <a:r>
              <a:rPr lang="cs-CZ" sz="3200" b="1" dirty="0">
                <a:solidFill>
                  <a:srgbClr val="0000DC"/>
                </a:solidFill>
              </a:rPr>
              <a:t>reformní pedagogika </a:t>
            </a:r>
            <a:r>
              <a:rPr lang="cs-CZ" sz="3200" dirty="0"/>
              <a:t>(od konce 19. století) = </a:t>
            </a:r>
            <a:br>
              <a:rPr lang="cs-CZ" sz="3200" dirty="0"/>
            </a:br>
            <a:r>
              <a:rPr lang="cs-CZ" sz="3200" dirty="0"/>
              <a:t>posilování </a:t>
            </a:r>
            <a:r>
              <a:rPr lang="cs-CZ" sz="3200" b="1" dirty="0">
                <a:solidFill>
                  <a:srgbClr val="0000DC"/>
                </a:solidFill>
              </a:rPr>
              <a:t>aktivizačních</a:t>
            </a:r>
            <a:r>
              <a:rPr lang="cs-CZ" sz="3200" dirty="0"/>
              <a:t> metod (</a:t>
            </a:r>
            <a:r>
              <a:rPr lang="cs-CZ" sz="3200" b="1" dirty="0">
                <a:solidFill>
                  <a:srgbClr val="0000DC"/>
                </a:solidFill>
              </a:rPr>
              <a:t>aktivní = činný</a:t>
            </a:r>
            <a:r>
              <a:rPr lang="cs-CZ" sz="3200" dirty="0"/>
              <a:t>) →</a:t>
            </a:r>
          </a:p>
          <a:p>
            <a:pPr>
              <a:spcBef>
                <a:spcPts val="1200"/>
              </a:spcBef>
            </a:pPr>
            <a:r>
              <a:rPr lang="cs-CZ" sz="3200" b="1" dirty="0"/>
              <a:t>současné alternativní a inovativní didaktické metody </a:t>
            </a:r>
          </a:p>
          <a:p>
            <a:pPr marL="72000" indent="0">
              <a:spcBef>
                <a:spcPts val="3600"/>
              </a:spcBef>
              <a:buNone/>
            </a:pPr>
            <a:r>
              <a:rPr lang="cs-CZ" sz="3200" b="1" dirty="0"/>
              <a:t>historie přinesla:</a:t>
            </a:r>
          </a:p>
          <a:p>
            <a:pPr>
              <a:spcBef>
                <a:spcPts val="1200"/>
              </a:spcBef>
            </a:pPr>
            <a:r>
              <a:rPr lang="cs-CZ" sz="3200" dirty="0"/>
              <a:t>řadu </a:t>
            </a:r>
            <a:r>
              <a:rPr lang="cs-CZ" sz="3200" b="1" dirty="0">
                <a:solidFill>
                  <a:srgbClr val="0000DC"/>
                </a:solidFill>
              </a:rPr>
              <a:t>podnětných</a:t>
            </a:r>
            <a:r>
              <a:rPr lang="cs-CZ" sz="3200" dirty="0"/>
              <a:t> „klasických“ </a:t>
            </a:r>
            <a:r>
              <a:rPr lang="cs-CZ" sz="3200" b="1" dirty="0">
                <a:solidFill>
                  <a:srgbClr val="0000DC"/>
                </a:solidFill>
              </a:rPr>
              <a:t>metod</a:t>
            </a:r>
            <a:r>
              <a:rPr lang="cs-CZ" sz="3200" dirty="0"/>
              <a:t> – stálé využití </a:t>
            </a:r>
            <a:br>
              <a:rPr lang="cs-CZ" sz="3200" dirty="0"/>
            </a:br>
            <a:r>
              <a:rPr lang="cs-CZ" sz="3200" dirty="0"/>
              <a:t>(např. sokratovský rozhovor, disputace – diskuse, …)</a:t>
            </a:r>
          </a:p>
          <a:p>
            <a:pPr>
              <a:spcBef>
                <a:spcPts val="1200"/>
              </a:spcBef>
            </a:pPr>
            <a:r>
              <a:rPr lang="cs-CZ" sz="3200" dirty="0"/>
              <a:t>řadu </a:t>
            </a:r>
            <a:r>
              <a:rPr lang="cs-CZ" sz="3200" b="1" dirty="0">
                <a:solidFill>
                  <a:srgbClr val="0000DC"/>
                </a:solidFill>
              </a:rPr>
              <a:t>kritizovaných</a:t>
            </a:r>
            <a:r>
              <a:rPr lang="cs-CZ" sz="3200" dirty="0"/>
              <a:t> „klasických“ </a:t>
            </a:r>
            <a:r>
              <a:rPr lang="cs-CZ" sz="3200" b="1" dirty="0">
                <a:solidFill>
                  <a:srgbClr val="0000DC"/>
                </a:solidFill>
              </a:rPr>
              <a:t>metod</a:t>
            </a:r>
            <a:r>
              <a:rPr lang="cs-CZ" sz="3200" dirty="0"/>
              <a:t> – přesto přetrvávají (např. frontální výuka, výklad, …)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84801793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ácia18" id="{15825CB5-9674-964F-AC5D-3BBA441E6780}" vid="{2219899D-4335-314F-91F0-F55A94288556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muni-sport-prezentace-16x9-cz</Template>
  <TotalTime>136</TotalTime>
  <Words>1353</Words>
  <Application>Microsoft Office PowerPoint</Application>
  <PresentationFormat>Širokoúhlá obrazovka</PresentationFormat>
  <Paragraphs>156</Paragraphs>
  <Slides>21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5" baseType="lpstr">
      <vt:lpstr>Arial</vt:lpstr>
      <vt:lpstr>Tahoma</vt:lpstr>
      <vt:lpstr>Wingdings</vt:lpstr>
      <vt:lpstr>Prezentace_MU_CZ</vt:lpstr>
      <vt:lpstr>Didaktické metody</vt:lpstr>
      <vt:lpstr>Didaktické metody</vt:lpstr>
      <vt:lpstr>Didaktická metoda – vymezení </vt:lpstr>
      <vt:lpstr>Didaktická metoda – vymezení </vt:lpstr>
      <vt:lpstr>Vývoj didaktických metod</vt:lpstr>
      <vt:lpstr>Vývoj didaktických metod</vt:lpstr>
      <vt:lpstr>Vývoj didaktických metod</vt:lpstr>
      <vt:lpstr>Vývoj didaktických metod</vt:lpstr>
      <vt:lpstr>Vývoj didaktických metod</vt:lpstr>
      <vt:lpstr>Dělení didaktických metod</vt:lpstr>
      <vt:lpstr>Kritéria dělení didaktických metod </vt:lpstr>
      <vt:lpstr>Kritéria dělení didaktických metod</vt:lpstr>
      <vt:lpstr>Kritéria dělení didaktických metod</vt:lpstr>
      <vt:lpstr>Kritéria dělení didaktických metod</vt:lpstr>
      <vt:lpstr>Kritéria dělení didaktických metod</vt:lpstr>
      <vt:lpstr>Kritéria dělení didaktických metod</vt:lpstr>
      <vt:lpstr>Metody dle aktivity edukanta</vt:lpstr>
      <vt:lpstr>Metody dle aktivity edukanta</vt:lpstr>
      <vt:lpstr>Metody dle aktivity edukanta</vt:lpstr>
      <vt:lpstr>Výběr didaktické metody</vt:lpstr>
      <vt:lpstr>Kritéria výběru didaktické metody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Vladimír Jůva</dc:creator>
  <cp:lastModifiedBy>Vladimír Jůva</cp:lastModifiedBy>
  <cp:revision>34</cp:revision>
  <cp:lastPrinted>2020-10-26T13:23:39Z</cp:lastPrinted>
  <dcterms:created xsi:type="dcterms:W3CDTF">2020-10-05T06:18:46Z</dcterms:created>
  <dcterms:modified xsi:type="dcterms:W3CDTF">2024-09-05T11:17:00Z</dcterms:modified>
</cp:coreProperties>
</file>