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23"/>
  </p:notesMasterIdLst>
  <p:handoutMasterIdLst>
    <p:handoutMasterId r:id="rId24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</p:sldIdLst>
  <p:sldSz cx="12192000" cy="6858000"/>
  <p:notesSz cx="9926638" cy="67976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F01928"/>
    <a:srgbClr val="5AC8AF"/>
    <a:srgbClr val="9100DC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78" autoAdjust="0"/>
    <p:restoredTop sz="96259" autoAdjust="0"/>
  </p:normalViewPr>
  <p:slideViewPr>
    <p:cSldViewPr snapToGrid="0">
      <p:cViewPr varScale="1">
        <p:scale>
          <a:sx n="123" d="100"/>
          <a:sy n="123" d="100"/>
        </p:scale>
        <p:origin x="108" y="258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25095" y="0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457791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25095" y="6457791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622798" y="0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697163" y="509588"/>
            <a:ext cx="4532312" cy="25495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2664" y="3228896"/>
            <a:ext cx="7941310" cy="30589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456612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22798" y="6456612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noProof="0"/>
              <a:t>Kliknutím lze upravit styl.</a:t>
            </a:r>
            <a:endParaRPr lang="cs-CZ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–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pic>
        <p:nvPicPr>
          <p:cNvPr id="14" name="Obrázek 8">
            <a:extLst>
              <a:ext uri="{FF2B5EF4-FFF2-40B4-BE49-F238E27FC236}">
                <a16:creationId xmlns:a16="http://schemas.microsoft.com/office/drawing/2014/main" id="{01347CA9-B0B6-4B43-8E34-677378B3B0B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68277596-EA23-DF44-929A-9B0D78A6994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8" name="Obrázek 5">
            <a:extLst>
              <a:ext uri="{FF2B5EF4-FFF2-40B4-BE49-F238E27FC236}">
                <a16:creationId xmlns:a16="http://schemas.microsoft.com/office/drawing/2014/main" id="{B88FA9D0-954F-4C4B-8BD6-8BB1AE21234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32A24F60-2216-D24D-8AF4-EDE82D1B96C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440"/>
            <a:ext cx="2019358" cy="1064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83B273DC-8AF2-7346-98F7-0EC8B0DA01E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440"/>
            <a:ext cx="2019358" cy="1064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pic>
        <p:nvPicPr>
          <p:cNvPr id="5" name="Obrázek 8">
            <a:extLst>
              <a:ext uri="{FF2B5EF4-FFF2-40B4-BE49-F238E27FC236}">
                <a16:creationId xmlns:a16="http://schemas.microsoft.com/office/drawing/2014/main" id="{B0AF483F-06C1-0C43-8A12-6F19D117139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247"/>
            <a:ext cx="1132477" cy="597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PORT slide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412678" y="2014200"/>
            <a:ext cx="5366645" cy="282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.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5998D61E-B532-6143-8F43-1D653FBA95C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697990F2-D034-7443-84B0-98643CCCD9C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2" name="Obrázek 8">
            <a:extLst>
              <a:ext uri="{FF2B5EF4-FFF2-40B4-BE49-F238E27FC236}">
                <a16:creationId xmlns:a16="http://schemas.microsoft.com/office/drawing/2014/main" id="{13B8C9E6-BD21-D147-8A0C-DF4FEB48235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A3ECAA4E-9CED-0E4C-ABDC-4FC7431079B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17" name="Obrázek 8">
            <a:extLst>
              <a:ext uri="{FF2B5EF4-FFF2-40B4-BE49-F238E27FC236}">
                <a16:creationId xmlns:a16="http://schemas.microsoft.com/office/drawing/2014/main" id="{FB2076EC-28EC-BD48-9329-D9104D15A4E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1EDF74AA-0C1F-3B43-BA4D-2E12940B793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14A8D01D-1D17-BC47-B8D2-62EE057F992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endParaRPr lang="cs-CZ" dirty="0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endParaRPr lang="cs-CZ" noProof="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ED9988BB-4174-FC44-A6BD-8393E85FF42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A94A9E4-E64E-8046-9D7E-B7FD994B83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827605"/>
            <a:ext cx="11361600" cy="1244339"/>
          </a:xfrm>
        </p:spPr>
        <p:txBody>
          <a:bodyPr/>
          <a:lstStyle/>
          <a:p>
            <a:pPr algn="ctr"/>
            <a:r>
              <a:rPr lang="cs-CZ" dirty="0"/>
              <a:t>Zájmové vzdělávání 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5439130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88C73C5-91DC-4AC2-9CDE-53A6C55E81E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915EEDD3-1BA4-4704-B7D1-A4CA4E4BAB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000" y="378000"/>
            <a:ext cx="10753200" cy="451576"/>
          </a:xfrm>
        </p:spPr>
        <p:txBody>
          <a:bodyPr/>
          <a:lstStyle/>
          <a:p>
            <a:r>
              <a:rPr lang="cs-CZ" dirty="0"/>
              <a:t>Rysy zájmového vzdělávání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14781CDE-B281-4330-A953-7EDFB95ED8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4000" y="1083212"/>
            <a:ext cx="11487268" cy="4923692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sz="3200" dirty="0"/>
              <a:t>www.msmt.cz → Mládež → Zájmové a neformální vzdělávání</a:t>
            </a:r>
          </a:p>
          <a:p>
            <a:pPr marL="7200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sz="3200" b="1" dirty="0">
                <a:solidFill>
                  <a:srgbClr val="FF0000"/>
                </a:solidFill>
              </a:rPr>
              <a:t>Zájmové a neformální vzdělávání </a:t>
            </a:r>
            <a:r>
              <a:rPr lang="cs-CZ" sz="3200" dirty="0"/>
              <a:t>=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nedílná </a:t>
            </a:r>
            <a:r>
              <a:rPr lang="cs-CZ" sz="3200" b="1" dirty="0">
                <a:solidFill>
                  <a:srgbClr val="0000DC"/>
                </a:solidFill>
              </a:rPr>
              <a:t>součást celoživotního učení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právně ukotveno ve školském zákoně (č. 561/2004 Sb.)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významná oblast </a:t>
            </a:r>
            <a:r>
              <a:rPr lang="cs-CZ" sz="3200" b="1" dirty="0">
                <a:solidFill>
                  <a:srgbClr val="0000DC"/>
                </a:solidFill>
              </a:rPr>
              <a:t>naplňování volného času jedince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>
                <a:solidFill>
                  <a:srgbClr val="0000DC"/>
                </a:solidFill>
              </a:rPr>
              <a:t>není selektivní </a:t>
            </a:r>
            <a:r>
              <a:rPr lang="cs-CZ" sz="3200" dirty="0"/>
              <a:t>= podporuje rovné příležitosti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zvláště </a:t>
            </a:r>
            <a:r>
              <a:rPr lang="cs-CZ" sz="3200" b="1" dirty="0">
                <a:solidFill>
                  <a:srgbClr val="0000DC"/>
                </a:solidFill>
              </a:rPr>
              <a:t>důležité pro děti a mládež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uskutečňuje se </a:t>
            </a:r>
            <a:r>
              <a:rPr lang="cs-CZ" sz="3200" b="1" dirty="0">
                <a:solidFill>
                  <a:srgbClr val="0000DC"/>
                </a:solidFill>
              </a:rPr>
              <a:t>ve školských zařízeních pro zájmové vzdělávání </a:t>
            </a:r>
            <a:r>
              <a:rPr lang="cs-CZ" sz="3200" dirty="0"/>
              <a:t>= ve střediscích volného času, družiny a kluby</a:t>
            </a:r>
          </a:p>
        </p:txBody>
      </p:sp>
    </p:spTree>
    <p:extLst>
      <p:ext uri="{BB962C8B-B14F-4D97-AF65-F5344CB8AC3E}">
        <p14:creationId xmlns:p14="http://schemas.microsoft.com/office/powerpoint/2010/main" val="9329730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27BEF6D-758F-49C3-A12D-4359643F90A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60297F5-C55E-43CE-9ADA-E27AF14E3D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5999" y="323366"/>
            <a:ext cx="10753200" cy="451576"/>
          </a:xfrm>
        </p:spPr>
        <p:txBody>
          <a:bodyPr/>
          <a:lstStyle/>
          <a:p>
            <a:r>
              <a:rPr lang="cs-CZ" dirty="0"/>
              <a:t>Rysy zájmového vzdělávání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AB9A9E84-A6B4-4F8C-BD22-31C1F0265E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5999" y="900332"/>
            <a:ext cx="11277471" cy="5327668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sz="3200" b="1" dirty="0">
                <a:solidFill>
                  <a:srgbClr val="0000DC"/>
                </a:solidFill>
              </a:rPr>
              <a:t>rozvoj průřezových témat </a:t>
            </a:r>
            <a:r>
              <a:rPr lang="cs-CZ" sz="3200" b="1" dirty="0" err="1">
                <a:solidFill>
                  <a:srgbClr val="0000DC"/>
                </a:solidFill>
              </a:rPr>
              <a:t>RVP</a:t>
            </a:r>
            <a:r>
              <a:rPr lang="cs-CZ" sz="3200" b="1" dirty="0">
                <a:solidFill>
                  <a:srgbClr val="0000DC"/>
                </a:solidFill>
              </a:rPr>
              <a:t> </a:t>
            </a:r>
            <a:r>
              <a:rPr lang="cs-CZ" sz="3200" dirty="0"/>
              <a:t>= osobnostní a sociální výchova, multikulturní, environmentální, mediální, … výchova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rozvoj osobnosti jedince, jeho </a:t>
            </a:r>
            <a:r>
              <a:rPr lang="cs-CZ" sz="3200" b="1" dirty="0">
                <a:solidFill>
                  <a:srgbClr val="0000DC"/>
                </a:solidFill>
              </a:rPr>
              <a:t>zájmů a nadání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objevování, podchycování a </a:t>
            </a:r>
            <a:r>
              <a:rPr lang="cs-CZ" sz="3200" b="1" dirty="0">
                <a:solidFill>
                  <a:srgbClr val="0000DC"/>
                </a:solidFill>
              </a:rPr>
              <a:t>rozvíjení nadání a talentu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možnost </a:t>
            </a:r>
            <a:r>
              <a:rPr lang="cs-CZ" sz="3200" b="1" dirty="0">
                <a:solidFill>
                  <a:srgbClr val="0000DC"/>
                </a:solidFill>
              </a:rPr>
              <a:t>pozitivně ovlivnit </a:t>
            </a:r>
            <a:r>
              <a:rPr lang="cs-CZ" sz="3200" dirty="0"/>
              <a:t>budoucí </a:t>
            </a:r>
            <a:r>
              <a:rPr lang="cs-CZ" sz="3200" b="1" dirty="0">
                <a:solidFill>
                  <a:srgbClr val="0000DC"/>
                </a:solidFill>
              </a:rPr>
              <a:t>profesní dráhu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významný </a:t>
            </a:r>
            <a:r>
              <a:rPr lang="cs-CZ" sz="3200" b="1" dirty="0">
                <a:solidFill>
                  <a:srgbClr val="0000DC"/>
                </a:solidFill>
              </a:rPr>
              <a:t>prostředek prevence rizikového chování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neposkytuje stupeň vzdělání, ale významně rozvijí osobnost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>
                <a:solidFill>
                  <a:srgbClr val="0000DC"/>
                </a:solidFill>
              </a:rPr>
              <a:t>kompenzuje</a:t>
            </a:r>
            <a:r>
              <a:rPr lang="cs-CZ" sz="3200" dirty="0"/>
              <a:t> jednostrannou zátěž ze školy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zajišťuje </a:t>
            </a:r>
            <a:r>
              <a:rPr lang="cs-CZ" sz="3200" b="1" dirty="0">
                <a:solidFill>
                  <a:srgbClr val="0000DC"/>
                </a:solidFill>
              </a:rPr>
              <a:t>duševní hygienu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171466163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7F4DAC0-31C9-461B-A2CA-32F9E377AEE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2BEF134-B6FC-4AA9-B65D-6E19C109FC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378000"/>
            <a:ext cx="10753200" cy="451576"/>
          </a:xfrm>
        </p:spPr>
        <p:txBody>
          <a:bodyPr/>
          <a:lstStyle/>
          <a:p>
            <a:r>
              <a:rPr lang="cs-CZ" dirty="0"/>
              <a:t>Funkce zájmového vzdělávání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0A87C9C6-6A5D-4133-8367-608ABAA5C7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111348"/>
            <a:ext cx="10753200" cy="5116652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>
                <a:solidFill>
                  <a:srgbClr val="0000DC"/>
                </a:solidFill>
              </a:rPr>
              <a:t>výchovná + vzdělávací </a:t>
            </a:r>
            <a:r>
              <a:rPr lang="cs-CZ" sz="3200" dirty="0"/>
              <a:t>= rozvíjí znalosti, dovednosti, schopnosti, zájmy, </a:t>
            </a:r>
            <a:r>
              <a:rPr lang="cs-CZ" sz="3200" b="1" dirty="0">
                <a:solidFill>
                  <a:srgbClr val="F01928"/>
                </a:solidFill>
              </a:rPr>
              <a:t>talent</a:t>
            </a:r>
            <a:r>
              <a:rPr lang="cs-CZ" sz="3200" dirty="0"/>
              <a:t>, …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/>
              <a:t>kulturní </a:t>
            </a:r>
            <a:r>
              <a:rPr lang="cs-CZ" sz="3200" dirty="0"/>
              <a:t>rozvoj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>
                <a:solidFill>
                  <a:srgbClr val="F01928"/>
                </a:solidFill>
              </a:rPr>
              <a:t>preventivní </a:t>
            </a:r>
            <a:r>
              <a:rPr lang="cs-CZ" sz="3200" dirty="0"/>
              <a:t>= prostředek prevence rizikového chování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>
                <a:solidFill>
                  <a:srgbClr val="F01928"/>
                </a:solidFill>
              </a:rPr>
              <a:t>zdravotní </a:t>
            </a:r>
            <a:r>
              <a:rPr lang="cs-CZ" sz="3200" dirty="0"/>
              <a:t>(relaxační a regenerační)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>
                <a:solidFill>
                  <a:srgbClr val="0000DC"/>
                </a:solidFill>
              </a:rPr>
              <a:t>sociální </a:t>
            </a:r>
            <a:r>
              <a:rPr lang="cs-CZ" sz="3200" dirty="0"/>
              <a:t>= upevňuje sociální vztahy </a:t>
            </a:r>
          </a:p>
          <a:p>
            <a:pPr marL="72000" indent="0">
              <a:lnSpc>
                <a:spcPct val="100000"/>
              </a:lnSpc>
              <a:spcBef>
                <a:spcPts val="1800"/>
              </a:spcBef>
              <a:buNone/>
            </a:pPr>
            <a:r>
              <a:rPr lang="cs-CZ" sz="3200" b="1" dirty="0">
                <a:solidFill>
                  <a:srgbClr val="0000DC"/>
                </a:solidFill>
              </a:rPr>
              <a:t>Zaměření zájmového vzdělávání </a:t>
            </a:r>
            <a:r>
              <a:rPr lang="cs-CZ" sz="3200" dirty="0"/>
              <a:t>– „klasické vzdělávání“ – rozvoj vzdělání + rekreační, zážitkové, … aktivity → </a:t>
            </a:r>
            <a:r>
              <a:rPr lang="cs-CZ" sz="3200" b="1" dirty="0">
                <a:solidFill>
                  <a:srgbClr val="F01928"/>
                </a:solidFill>
              </a:rPr>
              <a:t>nejrůznější činnosti = pedagogické zhodnocení </a:t>
            </a:r>
            <a:r>
              <a:rPr lang="cs-CZ" sz="3200" b="1" dirty="0" err="1">
                <a:solidFill>
                  <a:srgbClr val="F01928"/>
                </a:solidFill>
              </a:rPr>
              <a:t>VČ</a:t>
            </a:r>
            <a:endParaRPr lang="cs-CZ" sz="3200" b="1" dirty="0">
              <a:solidFill>
                <a:srgbClr val="F0192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031495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CC80C05-E8AE-4FAA-A5B1-0EC6F216703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E2B9FBA-1BE8-4035-96DC-CBA6FDBAE6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574424"/>
            <a:ext cx="10753200" cy="451576"/>
          </a:xfrm>
        </p:spPr>
        <p:txBody>
          <a:bodyPr/>
          <a:lstStyle/>
          <a:p>
            <a:r>
              <a:rPr lang="cs-CZ" dirty="0"/>
              <a:t>Obsahové zaměření zájmového vzdělávání 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7262BEA0-8B12-4138-8D7B-8E738192AB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237957"/>
            <a:ext cx="10753200" cy="5045619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kulturní a estetické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>
                <a:solidFill>
                  <a:srgbClr val="FF0000"/>
                </a:solidFill>
              </a:rPr>
              <a:t>pohybové a sportovní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>
                <a:solidFill>
                  <a:srgbClr val="FF0000"/>
                </a:solidFill>
              </a:rPr>
              <a:t>zdravotní – primárně zdravotní prevence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>
                <a:solidFill>
                  <a:srgbClr val="FF0000"/>
                </a:solidFill>
              </a:rPr>
              <a:t>cestování a turistika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environmentální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vědecko-technické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jazykové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náboženské a spirituální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… (</a:t>
            </a:r>
            <a:r>
              <a:rPr lang="cs-CZ" sz="3200" i="1" dirty="0" err="1"/>
              <a:t>PEN</a:t>
            </a:r>
            <a:r>
              <a:rPr lang="cs-CZ" sz="3200" dirty="0"/>
              <a:t>, 2009)</a:t>
            </a:r>
          </a:p>
        </p:txBody>
      </p:sp>
    </p:spTree>
    <p:extLst>
      <p:ext uri="{BB962C8B-B14F-4D97-AF65-F5344CB8AC3E}">
        <p14:creationId xmlns:p14="http://schemas.microsoft.com/office/powerpoint/2010/main" val="369356767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BF79FE0-D719-42B0-A663-C85265B02B4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20FDC5B-94C2-49E9-B92D-4BE2957753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1068726" cy="451576"/>
          </a:xfrm>
        </p:spPr>
        <p:txBody>
          <a:bodyPr/>
          <a:lstStyle/>
          <a:p>
            <a:r>
              <a:rPr lang="cs-CZ" dirty="0"/>
              <a:t>Zájmové vzdělávání a </a:t>
            </a:r>
            <a:r>
              <a:rPr lang="cs-CZ" dirty="0" err="1"/>
              <a:t>animativní</a:t>
            </a:r>
            <a:r>
              <a:rPr lang="cs-CZ" dirty="0"/>
              <a:t> didaktika 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68A3B85F-6A54-4420-8C83-608FDD108A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999" y="1491175"/>
            <a:ext cx="10888231" cy="4340825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sz="3200" b="1" dirty="0" err="1">
                <a:solidFill>
                  <a:srgbClr val="FF0000"/>
                </a:solidFill>
              </a:rPr>
              <a:t>animativní</a:t>
            </a:r>
            <a:r>
              <a:rPr lang="cs-CZ" sz="3200" b="1" dirty="0">
                <a:solidFill>
                  <a:srgbClr val="FF0000"/>
                </a:solidFill>
              </a:rPr>
              <a:t> didaktika</a:t>
            </a:r>
            <a:r>
              <a:rPr lang="cs-CZ" sz="3200" dirty="0">
                <a:solidFill>
                  <a:srgbClr val="FF0000"/>
                </a:solidFill>
              </a:rPr>
              <a:t> </a:t>
            </a:r>
            <a:r>
              <a:rPr lang="cs-CZ" sz="3200" dirty="0"/>
              <a:t>= propojení didaktiky + </a:t>
            </a:r>
            <a:r>
              <a:rPr lang="cs-CZ" sz="3200" b="1" dirty="0">
                <a:solidFill>
                  <a:srgbClr val="FF0000"/>
                </a:solidFill>
              </a:rPr>
              <a:t>animace</a:t>
            </a:r>
            <a:r>
              <a:rPr lang="cs-CZ" sz="3200" dirty="0"/>
              <a:t> 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>
                <a:solidFill>
                  <a:srgbClr val="0000DC"/>
                </a:solidFill>
              </a:rPr>
              <a:t>animace </a:t>
            </a:r>
            <a:r>
              <a:rPr lang="cs-CZ" sz="3200" dirty="0"/>
              <a:t>– z latiny „anima“ = duše (ekvivalent slova život)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dirty="0"/>
              <a:t>lat. </a:t>
            </a:r>
            <a:r>
              <a:rPr lang="cs-CZ" sz="3200" dirty="0" err="1"/>
              <a:t>animatione</a:t>
            </a:r>
            <a:r>
              <a:rPr lang="cs-CZ" sz="3200" dirty="0"/>
              <a:t> = animace, </a:t>
            </a:r>
            <a:r>
              <a:rPr lang="cs-CZ" sz="3200" b="1" dirty="0">
                <a:solidFill>
                  <a:srgbClr val="0000DC"/>
                </a:solidFill>
              </a:rPr>
              <a:t>oživování</a:t>
            </a:r>
            <a:r>
              <a:rPr lang="cs-CZ" sz="3200" dirty="0"/>
              <a:t>, </a:t>
            </a:r>
            <a:r>
              <a:rPr lang="cs-CZ" sz="3200" b="1" dirty="0">
                <a:solidFill>
                  <a:srgbClr val="0000DC"/>
                </a:solidFill>
              </a:rPr>
              <a:t>oživení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>
                <a:solidFill>
                  <a:srgbClr val="0000DC"/>
                </a:solidFill>
              </a:rPr>
              <a:t>animovat </a:t>
            </a:r>
            <a:r>
              <a:rPr lang="cs-CZ" sz="3200" dirty="0"/>
              <a:t>= oduševňovat, oživovat, probouzet nadšení, naplnit životem (duchem)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dirty="0"/>
              <a:t>Francie 19. století – princip animace = Bůh – Stvořitel: </a:t>
            </a:r>
            <a:br>
              <a:rPr lang="cs-CZ" sz="3200" dirty="0"/>
            </a:br>
            <a:r>
              <a:rPr lang="cs-CZ" sz="3200" dirty="0"/>
              <a:t>Bůh = dárce života – </a:t>
            </a:r>
            <a:r>
              <a:rPr lang="cs-CZ" sz="3200" i="1" dirty="0"/>
              <a:t>„animuje tím, že vdechuje energii“</a:t>
            </a:r>
            <a:r>
              <a:rPr lang="cs-CZ" altLang="cs-CZ" sz="3200" i="1" dirty="0"/>
              <a:t> </a:t>
            </a:r>
            <a:endParaRPr lang="cs-CZ" sz="3200" i="1" dirty="0"/>
          </a:p>
        </p:txBody>
      </p:sp>
    </p:spTree>
    <p:extLst>
      <p:ext uri="{BB962C8B-B14F-4D97-AF65-F5344CB8AC3E}">
        <p14:creationId xmlns:p14="http://schemas.microsoft.com/office/powerpoint/2010/main" val="316381819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A5AC2D0-B220-455C-B220-3AA75CA747F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5E1E2C7-ED53-451F-BDDA-3687520FAF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466782"/>
            <a:ext cx="10753200" cy="451576"/>
          </a:xfrm>
        </p:spPr>
        <p:txBody>
          <a:bodyPr/>
          <a:lstStyle/>
          <a:p>
            <a:r>
              <a:rPr lang="cs-CZ" dirty="0"/>
              <a:t>Zájmové vzdělávání a </a:t>
            </a:r>
            <a:r>
              <a:rPr lang="cs-CZ" dirty="0" err="1"/>
              <a:t>animativní</a:t>
            </a:r>
            <a:r>
              <a:rPr lang="cs-CZ" dirty="0"/>
              <a:t> didaktika 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87B79D37-9750-46AF-A7F0-A3A0599C59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069145"/>
            <a:ext cx="11058000" cy="5322073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 err="1"/>
              <a:t>animativní</a:t>
            </a:r>
            <a:r>
              <a:rPr lang="cs-CZ" sz="3200" dirty="0"/>
              <a:t> didaktika vychází z</a:t>
            </a:r>
            <a:r>
              <a:rPr lang="cs-CZ" sz="3200" b="1" dirty="0">
                <a:solidFill>
                  <a:srgbClr val="0000DC"/>
                </a:solidFill>
              </a:rPr>
              <a:t> podstaty volného času </a:t>
            </a:r>
            <a:r>
              <a:rPr lang="cs-CZ" sz="3200" dirty="0"/>
              <a:t>→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≠ poučování, direktivní přístup, školní vyučování, …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= </a:t>
            </a:r>
            <a:r>
              <a:rPr lang="cs-CZ" sz="3200" b="1" dirty="0" err="1">
                <a:solidFill>
                  <a:srgbClr val="0000DC"/>
                </a:solidFill>
              </a:rPr>
              <a:t>nondirektivní</a:t>
            </a:r>
            <a:r>
              <a:rPr lang="cs-CZ" sz="3200" b="1" dirty="0">
                <a:solidFill>
                  <a:srgbClr val="0000DC"/>
                </a:solidFill>
              </a:rPr>
              <a:t> podněcování</a:t>
            </a:r>
            <a:r>
              <a:rPr lang="cs-CZ" sz="3200" dirty="0"/>
              <a:t>, iniciování osob nebo skupin (Vážanský, Smékal, 1995)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= prožitek pohody, sounáležitosti s dalšími participanty, emocionálního rozvoje, objevování nových schopností, …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>
                <a:solidFill>
                  <a:srgbClr val="F01928"/>
                </a:solidFill>
              </a:rPr>
              <a:t>animátor</a:t>
            </a:r>
            <a:r>
              <a:rPr lang="cs-CZ" sz="3200" dirty="0"/>
              <a:t> = „profesionál sociálních vztahů“ – </a:t>
            </a:r>
            <a:br>
              <a:rPr lang="cs-CZ" sz="3200" dirty="0"/>
            </a:br>
            <a:r>
              <a:rPr lang="cs-CZ" sz="3200" dirty="0"/>
              <a:t>povzbuzuje účastníky, aby sami jednali a rozhodovali se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časté použití termínu animace v oblasti kultury (galerie, muzea, ...), ale i sportu (viz animátor sportovních aktivit)</a:t>
            </a:r>
          </a:p>
        </p:txBody>
      </p:sp>
    </p:spTree>
    <p:extLst>
      <p:ext uri="{BB962C8B-B14F-4D97-AF65-F5344CB8AC3E}">
        <p14:creationId xmlns:p14="http://schemas.microsoft.com/office/powerpoint/2010/main" val="75357122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A733481-CED0-4D40-AA1B-4EAB3018895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3B26862-DB3C-4712-AD9E-226DFDB4FD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Principy </a:t>
            </a:r>
            <a:r>
              <a:rPr lang="cs-CZ" dirty="0" err="1"/>
              <a:t>animativní</a:t>
            </a:r>
            <a:r>
              <a:rPr lang="cs-CZ" dirty="0"/>
              <a:t> didaktiky 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01323B40-22D7-4017-830D-5A282089D2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63040"/>
            <a:ext cx="10753200" cy="4674960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sz="3200" b="1" dirty="0">
                <a:solidFill>
                  <a:srgbClr val="0000DC"/>
                </a:solidFill>
              </a:rPr>
              <a:t>Zájmové vzdělávání </a:t>
            </a:r>
            <a:r>
              <a:rPr lang="cs-CZ" sz="3200" dirty="0"/>
              <a:t>= </a:t>
            </a:r>
            <a:br>
              <a:rPr lang="cs-CZ" sz="3200" dirty="0"/>
            </a:br>
            <a:r>
              <a:rPr lang="cs-CZ" sz="3200" dirty="0"/>
              <a:t>vzdělávání na základě </a:t>
            </a:r>
            <a:r>
              <a:rPr lang="cs-CZ" sz="3200" b="1" dirty="0">
                <a:solidFill>
                  <a:srgbClr val="F01928"/>
                </a:solidFill>
              </a:rPr>
              <a:t>svobodného rozhodnutí </a:t>
            </a:r>
            <a:r>
              <a:rPr lang="cs-CZ" sz="3200" dirty="0"/>
              <a:t>→</a:t>
            </a: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cs-CZ" sz="3200" dirty="0"/>
              <a:t>nenucenost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možnost volby a rozhodnutí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iniciativa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aktivní přístup k činnosti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dobrovolnost = vůdčí princip </a:t>
            </a:r>
            <a:r>
              <a:rPr lang="cs-CZ" sz="3200" dirty="0" err="1"/>
              <a:t>animativní</a:t>
            </a:r>
            <a:r>
              <a:rPr lang="cs-CZ" sz="3200" dirty="0"/>
              <a:t> didaktiky → tolerance absence (Vážanský, Smékal, 1995)</a:t>
            </a:r>
          </a:p>
        </p:txBody>
      </p:sp>
    </p:spTree>
    <p:extLst>
      <p:ext uri="{BB962C8B-B14F-4D97-AF65-F5344CB8AC3E}">
        <p14:creationId xmlns:p14="http://schemas.microsoft.com/office/powerpoint/2010/main" val="15958737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7445437-5E53-44BF-9331-321AE0FC25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8CE90A7-118D-409D-985A-134C86DC2D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574424"/>
            <a:ext cx="10753200" cy="451576"/>
          </a:xfrm>
        </p:spPr>
        <p:txBody>
          <a:bodyPr/>
          <a:lstStyle/>
          <a:p>
            <a:r>
              <a:rPr lang="cs-CZ" dirty="0"/>
              <a:t>Formy zájmového vzdělávání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ECEA2043-FA10-497E-A081-E5D346F523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000" y="1266093"/>
            <a:ext cx="11375944" cy="4961908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1800"/>
              </a:spcBef>
              <a:buNone/>
            </a:pPr>
            <a:r>
              <a:rPr lang="cs-CZ" sz="3200" dirty="0"/>
              <a:t>Formy zájmového vzdělávání = </a:t>
            </a:r>
            <a:r>
              <a:rPr lang="cs-CZ" sz="3200" b="1" dirty="0"/>
              <a:t>podpora </a:t>
            </a:r>
            <a:r>
              <a:rPr lang="cs-CZ" sz="3200" dirty="0"/>
              <a:t>edukačních, rekreačních, poznávacích, tvůrčích, … </a:t>
            </a:r>
            <a:br>
              <a:rPr lang="cs-CZ" sz="3200" dirty="0"/>
            </a:br>
            <a:r>
              <a:rPr lang="cs-CZ" sz="3200" b="1" dirty="0">
                <a:solidFill>
                  <a:srgbClr val="F01928"/>
                </a:solidFill>
              </a:rPr>
              <a:t>volnočasových aktivit</a:t>
            </a: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cs-CZ" sz="3200" dirty="0"/>
              <a:t>realizace – </a:t>
            </a:r>
            <a:r>
              <a:rPr lang="cs-CZ" sz="3200" b="1" dirty="0"/>
              <a:t>neformální </a:t>
            </a:r>
            <a:r>
              <a:rPr lang="cs-CZ" sz="3200" dirty="0"/>
              <a:t>i </a:t>
            </a:r>
            <a:r>
              <a:rPr lang="cs-CZ" sz="3200" b="1" dirty="0"/>
              <a:t>informální </a:t>
            </a:r>
            <a:r>
              <a:rPr lang="cs-CZ" sz="3200" dirty="0"/>
              <a:t>způsob</a:t>
            </a: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cs-CZ" sz="3200" b="1" dirty="0">
                <a:solidFill>
                  <a:srgbClr val="F01928"/>
                </a:solidFill>
              </a:rPr>
              <a:t>cíl</a:t>
            </a:r>
            <a:r>
              <a:rPr lang="cs-CZ" sz="3200" dirty="0"/>
              <a:t> = </a:t>
            </a:r>
            <a:r>
              <a:rPr lang="cs-CZ" sz="3200" b="1" dirty="0">
                <a:solidFill>
                  <a:srgbClr val="F01928"/>
                </a:solidFill>
              </a:rPr>
              <a:t>saturace individuálních zájmů</a:t>
            </a:r>
            <a:r>
              <a:rPr lang="cs-CZ" sz="3200" dirty="0"/>
              <a:t>, rozvoj </a:t>
            </a:r>
            <a:br>
              <a:rPr lang="cs-CZ" sz="3200" dirty="0"/>
            </a:br>
            <a:r>
              <a:rPr lang="cs-CZ" sz="3200" dirty="0"/>
              <a:t>a kultivace osobnosti</a:t>
            </a: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cs-CZ" sz="3200" dirty="0"/>
              <a:t>celkové </a:t>
            </a:r>
            <a:r>
              <a:rPr lang="cs-CZ" sz="3200" b="1" dirty="0">
                <a:solidFill>
                  <a:srgbClr val="0000DC"/>
                </a:solidFill>
              </a:rPr>
              <a:t>zlepšení kvality života </a:t>
            </a:r>
            <a:r>
              <a:rPr lang="cs-CZ" sz="3200" dirty="0"/>
              <a:t>jedince </a:t>
            </a:r>
            <a:br>
              <a:rPr lang="cs-CZ" sz="3200" dirty="0"/>
            </a:br>
            <a:r>
              <a:rPr lang="cs-CZ" sz="3200" dirty="0"/>
              <a:t>(Šerák in </a:t>
            </a:r>
            <a:r>
              <a:rPr lang="cs-CZ" sz="3200" dirty="0" err="1"/>
              <a:t>PEN</a:t>
            </a:r>
            <a:r>
              <a:rPr lang="cs-CZ" sz="3200" dirty="0"/>
              <a:t>, 2009)</a:t>
            </a:r>
          </a:p>
        </p:txBody>
      </p:sp>
    </p:spTree>
    <p:extLst>
      <p:ext uri="{BB962C8B-B14F-4D97-AF65-F5344CB8AC3E}">
        <p14:creationId xmlns:p14="http://schemas.microsoft.com/office/powerpoint/2010/main" val="346286118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7F1F6FE-13C3-44BE-9B75-9827FAE0AE9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55A5755-9158-4D50-8FED-744BBBF16C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9400" y="574424"/>
            <a:ext cx="10753200" cy="451576"/>
          </a:xfrm>
        </p:spPr>
        <p:txBody>
          <a:bodyPr/>
          <a:lstStyle/>
          <a:p>
            <a:r>
              <a:rPr lang="cs-CZ" dirty="0"/>
              <a:t>Formy zájmového vzdělávání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7A78D5A9-3363-4EB1-9DB2-7861A7B71D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308294"/>
            <a:ext cx="11167200" cy="4811151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cs-CZ" sz="3200" b="1" dirty="0"/>
              <a:t>Dle délky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dirty="0"/>
              <a:t>krátkodobé – střednědobé – dlouhodobé organizační formy</a:t>
            </a:r>
          </a:p>
          <a:p>
            <a:pPr marL="72000" indent="0">
              <a:lnSpc>
                <a:spcPct val="100000"/>
              </a:lnSpc>
              <a:spcBef>
                <a:spcPts val="1800"/>
              </a:spcBef>
              <a:buNone/>
            </a:pPr>
            <a:r>
              <a:rPr lang="cs-CZ" sz="3200" b="1" dirty="0"/>
              <a:t>Dle místa: </a:t>
            </a:r>
            <a:endParaRPr lang="cs-CZ" sz="3200" dirty="0"/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dirty="0"/>
              <a:t>v instituci – školní, mimoškolní, kulturní, sportovní, …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dirty="0"/>
              <a:t>v přírodě – na horách, řece, jezeru, pláži, moři, oceánu, …</a:t>
            </a:r>
          </a:p>
          <a:p>
            <a:pPr marL="72000" indent="0">
              <a:lnSpc>
                <a:spcPct val="100000"/>
              </a:lnSpc>
              <a:spcBef>
                <a:spcPts val="1800"/>
              </a:spcBef>
              <a:buNone/>
            </a:pPr>
            <a:r>
              <a:rPr lang="cs-CZ" sz="3200" b="1" dirty="0">
                <a:solidFill>
                  <a:srgbClr val="0000DC"/>
                </a:solidFill>
              </a:rPr>
              <a:t>Typická forma </a:t>
            </a:r>
            <a:r>
              <a:rPr lang="cs-CZ" sz="3200" dirty="0"/>
              <a:t>= </a:t>
            </a:r>
            <a:r>
              <a:rPr lang="cs-CZ" sz="3200" b="1" dirty="0">
                <a:solidFill>
                  <a:srgbClr val="F01928"/>
                </a:solidFill>
              </a:rPr>
              <a:t>kurz </a:t>
            </a:r>
            <a:r>
              <a:rPr lang="cs-CZ" sz="3200" dirty="0"/>
              <a:t>(podrobně viz </a:t>
            </a:r>
            <a:r>
              <a:rPr lang="cs-CZ" sz="3200" i="1" dirty="0"/>
              <a:t>Gymnasion – časopis pro zážitkovou pedagogiku, </a:t>
            </a:r>
            <a:r>
              <a:rPr lang="cs-CZ" sz="3200" dirty="0"/>
              <a:t>č. 27, r. 14 = podzim 2020 = monotematické číslo – Kurz)</a:t>
            </a:r>
          </a:p>
        </p:txBody>
      </p:sp>
    </p:spTree>
    <p:extLst>
      <p:ext uri="{BB962C8B-B14F-4D97-AF65-F5344CB8AC3E}">
        <p14:creationId xmlns:p14="http://schemas.microsoft.com/office/powerpoint/2010/main" val="182819695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58674F3-556F-46AB-AB09-A8E67BE8674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71A261E-5E8B-4474-B84F-E72F95C04E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438646"/>
            <a:ext cx="10753200" cy="451576"/>
          </a:xfrm>
        </p:spPr>
        <p:txBody>
          <a:bodyPr/>
          <a:lstStyle/>
          <a:p>
            <a:r>
              <a:rPr lang="cs-CZ" dirty="0"/>
              <a:t>Formy zájmového vzdělávání – kurz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1F6B880F-98EE-4F89-9672-39E84508A1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083212"/>
            <a:ext cx="11153132" cy="5144788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termín </a:t>
            </a:r>
            <a:r>
              <a:rPr lang="cs-CZ" sz="3200" b="1" dirty="0"/>
              <a:t>kurz </a:t>
            </a:r>
            <a:r>
              <a:rPr lang="cs-CZ" sz="3200" dirty="0"/>
              <a:t>– z latiny „</a:t>
            </a:r>
            <a:r>
              <a:rPr lang="cs-CZ" sz="3200" dirty="0" err="1"/>
              <a:t>cursus</a:t>
            </a:r>
            <a:r>
              <a:rPr lang="cs-CZ" sz="3200" dirty="0"/>
              <a:t>“ = směr, běh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opravdový zážitkový kurz = směr i běh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>
                <a:solidFill>
                  <a:srgbClr val="0000DC"/>
                </a:solidFill>
              </a:rPr>
              <a:t>kurz </a:t>
            </a:r>
            <a:r>
              <a:rPr lang="cs-CZ" sz="3200" dirty="0"/>
              <a:t>= víkendovka, akce, tábor, </a:t>
            </a:r>
            <a:r>
              <a:rPr lang="cs-CZ" sz="3200" dirty="0" err="1"/>
              <a:t>prázdninovka</a:t>
            </a:r>
            <a:r>
              <a:rPr lang="cs-CZ" sz="3200" dirty="0"/>
              <a:t>, projekt, … (Jirásek, 2019)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>
                <a:solidFill>
                  <a:srgbClr val="0000DC"/>
                </a:solidFill>
              </a:rPr>
              <a:t>zážitkový kurz </a:t>
            </a:r>
            <a:r>
              <a:rPr lang="cs-CZ" sz="3200" dirty="0"/>
              <a:t>= vícedenní akce, s: </a:t>
            </a:r>
            <a:br>
              <a:rPr lang="cs-CZ" sz="3200" dirty="0"/>
            </a:br>
            <a:r>
              <a:rPr lang="cs-CZ" sz="3200" dirty="0"/>
              <a:t>- ucelenou dramaturgií </a:t>
            </a:r>
            <a:br>
              <a:rPr lang="cs-CZ" sz="3200" dirty="0"/>
            </a:br>
            <a:r>
              <a:rPr lang="cs-CZ" sz="3200" dirty="0"/>
              <a:t>- realizovanou za využití metod zkušenostního učení </a:t>
            </a:r>
            <a:br>
              <a:rPr lang="cs-CZ" sz="3200" dirty="0"/>
            </a:br>
            <a:r>
              <a:rPr lang="cs-CZ" sz="3200" dirty="0"/>
              <a:t>- využití her, inscenačních, situačních a dialogických metod</a:t>
            </a:r>
            <a:br>
              <a:rPr lang="cs-CZ" sz="3200" dirty="0"/>
            </a:br>
            <a:r>
              <a:rPr lang="cs-CZ" sz="3200" dirty="0"/>
              <a:t>- využitím přírodního (i jinak podnětného) prostředí </a:t>
            </a:r>
            <a:br>
              <a:rPr lang="cs-CZ" sz="3200" dirty="0"/>
            </a:br>
            <a:r>
              <a:rPr lang="cs-CZ" sz="3200" dirty="0"/>
              <a:t>(Macků, 2020)</a:t>
            </a:r>
          </a:p>
        </p:txBody>
      </p:sp>
    </p:spTree>
    <p:extLst>
      <p:ext uri="{BB962C8B-B14F-4D97-AF65-F5344CB8AC3E}">
        <p14:creationId xmlns:p14="http://schemas.microsoft.com/office/powerpoint/2010/main" val="41501726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245D9DE-A685-4D79-97A2-E3FECD42A10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0A57ED6-3080-46B6-AC2B-EBEA3D44A6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585969"/>
            <a:ext cx="10753200" cy="451576"/>
          </a:xfrm>
        </p:spPr>
        <p:txBody>
          <a:bodyPr/>
          <a:lstStyle/>
          <a:p>
            <a:r>
              <a:rPr lang="cs-CZ" dirty="0"/>
              <a:t>Zájmové vzdělávání 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FDC1BEB6-172F-4992-B818-75ACDAD199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20837"/>
            <a:ext cx="11181268" cy="4807163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cs-CZ" sz="3200" b="1" dirty="0">
                <a:solidFill>
                  <a:srgbClr val="0000DC"/>
                </a:solidFill>
              </a:rPr>
              <a:t>Zájmové vzdělávání </a:t>
            </a:r>
            <a:r>
              <a:rPr lang="cs-CZ" sz="3200" dirty="0"/>
              <a:t>= </a:t>
            </a: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cs-CZ" sz="3200" dirty="0"/>
              <a:t>především </a:t>
            </a:r>
            <a:r>
              <a:rPr lang="cs-CZ" sz="3200" b="1" dirty="0">
                <a:solidFill>
                  <a:srgbClr val="F01928"/>
                </a:solidFill>
              </a:rPr>
              <a:t>neformální vzdělávání </a:t>
            </a:r>
            <a:r>
              <a:rPr lang="cs-CZ" sz="3200" dirty="0"/>
              <a:t>(+ informální učení) = </a:t>
            </a: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cs-CZ" sz="3200" dirty="0"/>
              <a:t>organizované </a:t>
            </a:r>
            <a:r>
              <a:rPr lang="cs-CZ" sz="3200" b="1" dirty="0">
                <a:solidFill>
                  <a:srgbClr val="0000DC"/>
                </a:solidFill>
              </a:rPr>
              <a:t>mimo formální vzdělávací systém </a:t>
            </a:r>
            <a:r>
              <a:rPr lang="cs-CZ" sz="3200" dirty="0"/>
              <a:t>=</a:t>
            </a: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cs-CZ" sz="3200" dirty="0"/>
              <a:t>zejména formou </a:t>
            </a:r>
            <a:r>
              <a:rPr lang="cs-CZ" sz="3200" b="1" dirty="0">
                <a:solidFill>
                  <a:srgbClr val="0000DC"/>
                </a:solidFill>
              </a:rPr>
              <a:t>aktivního trávení volného času </a:t>
            </a:r>
            <a:r>
              <a:rPr lang="cs-CZ" sz="3200" dirty="0"/>
              <a:t>=</a:t>
            </a: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cs-CZ" sz="3200" b="1" dirty="0">
                <a:solidFill>
                  <a:srgbClr val="0000DC"/>
                </a:solidFill>
              </a:rPr>
              <a:t>pedagogické zhodnocení volného času </a:t>
            </a:r>
            <a:r>
              <a:rPr lang="cs-CZ" sz="3200" b="1" dirty="0"/>
              <a:t>→</a:t>
            </a: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cs-CZ" altLang="cs-CZ" sz="3200" dirty="0"/>
              <a:t>přispívá k </a:t>
            </a:r>
            <a:r>
              <a:rPr lang="cs-CZ" altLang="cs-CZ" sz="3200" b="1" dirty="0">
                <a:solidFill>
                  <a:srgbClr val="0000DC"/>
                </a:solidFill>
              </a:rPr>
              <a:t>pozitivnímu rozvoji osobnosti </a:t>
            </a:r>
          </a:p>
        </p:txBody>
      </p:sp>
    </p:spTree>
    <p:extLst>
      <p:ext uri="{BB962C8B-B14F-4D97-AF65-F5344CB8AC3E}">
        <p14:creationId xmlns:p14="http://schemas.microsoft.com/office/powerpoint/2010/main" val="262128893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74AD4AE-4E72-47D2-8908-5E900F824D6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672CD61F-2BA9-42C2-84C7-FBB79D6D3B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378000"/>
            <a:ext cx="10753200" cy="451576"/>
          </a:xfrm>
        </p:spPr>
        <p:txBody>
          <a:bodyPr/>
          <a:lstStyle/>
          <a:p>
            <a:r>
              <a:rPr lang="cs-CZ" dirty="0"/>
              <a:t>Zájmové vzdělávání a zážitková pedagogika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8AEB4AAE-A151-4D69-BD96-EA610BB4EC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3437" y="1069383"/>
            <a:ext cx="11445499" cy="4762617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využívání prvků </a:t>
            </a:r>
            <a:r>
              <a:rPr lang="cs-CZ" sz="3200" b="1" dirty="0">
                <a:solidFill>
                  <a:srgbClr val="F01928"/>
                </a:solidFill>
              </a:rPr>
              <a:t>zážitkové pedagogiky </a:t>
            </a:r>
            <a:r>
              <a:rPr lang="cs-CZ" sz="3200" dirty="0"/>
              <a:t>= </a:t>
            </a:r>
            <a:br>
              <a:rPr lang="cs-CZ" sz="3200" dirty="0"/>
            </a:br>
            <a:r>
              <a:rPr lang="cs-CZ" sz="3200" dirty="0"/>
              <a:t>obor, který se zabývá popisem a metodikou praktického výchovného působení – </a:t>
            </a:r>
            <a:r>
              <a:rPr lang="cs-CZ" sz="3200" b="1" dirty="0">
                <a:solidFill>
                  <a:srgbClr val="F01928"/>
                </a:solidFill>
              </a:rPr>
              <a:t>výchovou prožitkem </a:t>
            </a:r>
            <a:r>
              <a:rPr lang="cs-CZ" sz="3200" dirty="0"/>
              <a:t>(Jirásek, 2008)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>
                <a:solidFill>
                  <a:srgbClr val="F01928"/>
                </a:solidFill>
              </a:rPr>
              <a:t>prožitek</a:t>
            </a:r>
            <a:r>
              <a:rPr lang="cs-CZ" sz="3200" dirty="0"/>
              <a:t> = vztah k přítomnosti = doba, kdy prožitek probíhá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>
                <a:solidFill>
                  <a:srgbClr val="F01928"/>
                </a:solidFill>
              </a:rPr>
              <a:t>zážitek</a:t>
            </a:r>
            <a:r>
              <a:rPr lang="cs-CZ" sz="3200" dirty="0"/>
              <a:t> = reflektovaný prožitek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>
                <a:solidFill>
                  <a:srgbClr val="F01928"/>
                </a:solidFill>
              </a:rPr>
              <a:t>zkušenost</a:t>
            </a:r>
            <a:r>
              <a:rPr lang="cs-CZ" sz="3200" b="1" dirty="0"/>
              <a:t> </a:t>
            </a:r>
            <a:r>
              <a:rPr lang="cs-CZ" sz="3200" dirty="0"/>
              <a:t>= výtěžek a zhodnocení prožitku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>
                <a:solidFill>
                  <a:srgbClr val="F01928"/>
                </a:solidFill>
              </a:rPr>
              <a:t>zážitkové učení</a:t>
            </a:r>
            <a:r>
              <a:rPr lang="cs-CZ" sz="3200" b="1" dirty="0"/>
              <a:t> = </a:t>
            </a:r>
            <a:r>
              <a:rPr lang="cs-CZ" sz="3200" dirty="0"/>
              <a:t>vlastní aktivita – prožitek → reflexe – zážitek → zhodnocení + zobecnění – zkušenost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= </a:t>
            </a:r>
            <a:r>
              <a:rPr lang="cs-CZ" sz="3200" b="1" dirty="0">
                <a:solidFill>
                  <a:srgbClr val="0000DC"/>
                </a:solidFill>
              </a:rPr>
              <a:t>intenzivní učení</a:t>
            </a:r>
          </a:p>
        </p:txBody>
      </p:sp>
    </p:spTree>
    <p:extLst>
      <p:ext uri="{BB962C8B-B14F-4D97-AF65-F5344CB8AC3E}">
        <p14:creationId xmlns:p14="http://schemas.microsoft.com/office/powerpoint/2010/main" val="136140619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0C465D8-7ADE-430E-8993-8AAFF1491C8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0FB7A21-D452-463F-9FBA-A71BCF0ED9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378000"/>
            <a:ext cx="10753200" cy="451576"/>
          </a:xfrm>
        </p:spPr>
        <p:txBody>
          <a:bodyPr/>
          <a:lstStyle/>
          <a:p>
            <a:r>
              <a:rPr lang="cs-CZ" dirty="0" err="1"/>
              <a:t>Edutainment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C6176CAF-409C-416B-8BCB-7603E0D5C0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000" y="998807"/>
            <a:ext cx="11207132" cy="5481194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sz="3200" b="1" dirty="0" err="1">
                <a:solidFill>
                  <a:srgbClr val="0000DC"/>
                </a:solidFill>
              </a:rPr>
              <a:t>Edutainment</a:t>
            </a:r>
            <a:r>
              <a:rPr lang="cs-CZ" sz="3200" b="1" dirty="0">
                <a:solidFill>
                  <a:srgbClr val="0000DC"/>
                </a:solidFill>
              </a:rPr>
              <a:t> </a:t>
            </a:r>
            <a:r>
              <a:rPr lang="cs-CZ" sz="3200" dirty="0"/>
              <a:t>= kombinace pojmů „</a:t>
            </a:r>
            <a:r>
              <a:rPr lang="cs-CZ" sz="3200" b="1" dirty="0" err="1">
                <a:solidFill>
                  <a:srgbClr val="0000DC"/>
                </a:solidFill>
              </a:rPr>
              <a:t>education</a:t>
            </a:r>
            <a:r>
              <a:rPr lang="cs-CZ" sz="3200" dirty="0"/>
              <a:t>“ (edukace, výchova, vzdělávání) + „</a:t>
            </a:r>
            <a:r>
              <a:rPr lang="cs-CZ" sz="3200" b="1" dirty="0" err="1">
                <a:solidFill>
                  <a:srgbClr val="0000DC"/>
                </a:solidFill>
              </a:rPr>
              <a:t>entertainment</a:t>
            </a:r>
            <a:r>
              <a:rPr lang="cs-CZ" sz="3200" dirty="0"/>
              <a:t>“ (zábava) = </a:t>
            </a:r>
            <a:br>
              <a:rPr lang="cs-CZ" sz="3200" dirty="0"/>
            </a:br>
            <a:r>
              <a:rPr lang="cs-CZ" sz="3200" dirty="0"/>
              <a:t>spojení učení se zábavou a hrou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i="1" dirty="0" err="1">
                <a:solidFill>
                  <a:srgbClr val="F01928"/>
                </a:solidFill>
              </a:rPr>
              <a:t>Edutainment</a:t>
            </a:r>
            <a:r>
              <a:rPr lang="cs-CZ" sz="3200" b="1" i="1" dirty="0"/>
              <a:t> = specifický druh zábavy, jejímž prostřednictvím se zúčastněný může vzdělávat</a:t>
            </a:r>
            <a:r>
              <a:rPr lang="cs-CZ" sz="3200" dirty="0"/>
              <a:t> </a:t>
            </a:r>
            <a:br>
              <a:rPr lang="cs-CZ" sz="3200" dirty="0"/>
            </a:br>
            <a:r>
              <a:rPr lang="cs-CZ" sz="3200" dirty="0"/>
              <a:t>(Němec in </a:t>
            </a:r>
            <a:r>
              <a:rPr lang="cs-CZ" sz="3200" dirty="0" err="1"/>
              <a:t>PEN</a:t>
            </a:r>
            <a:r>
              <a:rPr lang="cs-CZ" sz="3200" dirty="0"/>
              <a:t>, 2009)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= vzdělávání, </a:t>
            </a:r>
            <a:r>
              <a:rPr lang="cs-CZ" sz="3200" b="1" dirty="0">
                <a:solidFill>
                  <a:srgbClr val="0000DC"/>
                </a:solidFill>
              </a:rPr>
              <a:t>aniž by si to účastníci plně uvědomovali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využití </a:t>
            </a:r>
            <a:r>
              <a:rPr lang="cs-CZ" sz="3200" b="1" dirty="0">
                <a:solidFill>
                  <a:srgbClr val="0000DC"/>
                </a:solidFill>
              </a:rPr>
              <a:t>zážitkového učení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+ řady nových prostředků – zejména </a:t>
            </a:r>
            <a:r>
              <a:rPr lang="cs-CZ" sz="3200" dirty="0" err="1"/>
              <a:t>ICT</a:t>
            </a:r>
            <a:r>
              <a:rPr lang="cs-CZ" sz="3200" dirty="0"/>
              <a:t>, prvky výchovy prožitkem a dobrodružstvím</a:t>
            </a:r>
            <a:r>
              <a:rPr lang="cs-CZ" sz="3200"/>
              <a:t>, … 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6774930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8D692AF-F7F6-4F0C-9B39-ED6030EA2F0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418DCDD-D8A4-4EEA-83A7-8CA269E4D7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404212"/>
            <a:ext cx="10753200" cy="451576"/>
          </a:xfrm>
        </p:spPr>
        <p:txBody>
          <a:bodyPr/>
          <a:lstStyle/>
          <a:p>
            <a:r>
              <a:rPr lang="cs-CZ" dirty="0"/>
              <a:t>Zájmové vzdělávání 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AB1220CA-C69F-4AB9-98CF-86978CC4D8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4000" y="970671"/>
            <a:ext cx="11543538" cy="5257329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sz="3200" b="1" dirty="0"/>
              <a:t>Probíhá ve volném čase → nutné vymezení volného času</a:t>
            </a:r>
            <a:r>
              <a:rPr lang="cs-CZ" sz="3200" dirty="0"/>
              <a:t> =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opak nutné práce a povinností, doba, kdy si své činnosti můžeme svobodně vybrat, děláme je dobrovolně a rádi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>
                <a:solidFill>
                  <a:srgbClr val="0000DC"/>
                </a:solidFill>
              </a:rPr>
              <a:t>pozitivní vymezení </a:t>
            </a:r>
            <a:r>
              <a:rPr lang="cs-CZ" sz="3200" b="1" dirty="0"/>
              <a:t>– </a:t>
            </a:r>
            <a:r>
              <a:rPr lang="cs-CZ" sz="3200" dirty="0"/>
              <a:t>volný čas = </a:t>
            </a:r>
            <a:r>
              <a:rPr lang="cs-CZ" sz="3200" b="1" dirty="0">
                <a:solidFill>
                  <a:srgbClr val="F01928"/>
                </a:solidFill>
              </a:rPr>
              <a:t>disponibilní</a:t>
            </a:r>
            <a:r>
              <a:rPr lang="cs-CZ" sz="3200" dirty="0"/>
              <a:t> časový prostor – možnost svobodně nakládat s časem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>
                <a:solidFill>
                  <a:srgbClr val="0000DC"/>
                </a:solidFill>
              </a:rPr>
              <a:t>negativní </a:t>
            </a:r>
            <a:r>
              <a:rPr lang="cs-CZ" sz="3200" b="1" dirty="0"/>
              <a:t>vymezení </a:t>
            </a:r>
            <a:r>
              <a:rPr lang="cs-CZ" sz="3200" dirty="0"/>
              <a:t>– volný čas = </a:t>
            </a:r>
            <a:r>
              <a:rPr lang="cs-CZ" sz="3200" b="1" dirty="0">
                <a:solidFill>
                  <a:srgbClr val="0000DC"/>
                </a:solidFill>
              </a:rPr>
              <a:t>zbývající doba </a:t>
            </a:r>
            <a:r>
              <a:rPr lang="cs-CZ" sz="3200" dirty="0"/>
              <a:t>denního průběhu (po škole, práci, …)</a:t>
            </a:r>
          </a:p>
          <a:p>
            <a:pPr marL="7200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sz="3200" b="1" dirty="0"/>
              <a:t>Obtížné definování volného času (</a:t>
            </a:r>
            <a:r>
              <a:rPr lang="cs-CZ" sz="3200" b="1" dirty="0" err="1"/>
              <a:t>VČ</a:t>
            </a:r>
            <a:r>
              <a:rPr lang="cs-CZ" sz="3200" b="1" dirty="0"/>
              <a:t>)</a:t>
            </a:r>
            <a:r>
              <a:rPr lang="cs-CZ" sz="3200" dirty="0"/>
              <a:t>: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 err="1"/>
              <a:t>VČ</a:t>
            </a:r>
            <a:r>
              <a:rPr lang="cs-CZ" sz="3200" dirty="0"/>
              <a:t> = </a:t>
            </a:r>
            <a:r>
              <a:rPr lang="cs-CZ" sz="3200" b="1" dirty="0">
                <a:solidFill>
                  <a:srgbClr val="0000DC"/>
                </a:solidFill>
              </a:rPr>
              <a:t>cokoliv, co lidé za volný čas považují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pro </a:t>
            </a:r>
            <a:r>
              <a:rPr lang="cs-CZ" sz="3200" dirty="0" err="1"/>
              <a:t>VČ</a:t>
            </a:r>
            <a:r>
              <a:rPr lang="cs-CZ" sz="3200" dirty="0"/>
              <a:t> je významné </a:t>
            </a:r>
            <a:r>
              <a:rPr lang="cs-CZ" sz="3200" b="1" dirty="0"/>
              <a:t>prožívání, plynutí </a:t>
            </a:r>
            <a:r>
              <a:rPr lang="cs-CZ" sz="3200" dirty="0"/>
              <a:t>– </a:t>
            </a:r>
            <a:r>
              <a:rPr lang="cs-CZ" sz="3200" b="1" dirty="0">
                <a:solidFill>
                  <a:srgbClr val="F01928"/>
                </a:solidFill>
              </a:rPr>
              <a:t>stav </a:t>
            </a:r>
            <a:r>
              <a:rPr lang="cs-CZ" sz="3200" b="1" dirty="0" err="1">
                <a:solidFill>
                  <a:srgbClr val="F01928"/>
                </a:solidFill>
              </a:rPr>
              <a:t>flow</a:t>
            </a:r>
            <a:endParaRPr lang="cs-CZ" altLang="cs-CZ" sz="3200" b="1" dirty="0">
              <a:solidFill>
                <a:srgbClr val="F0192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05488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71E2B0F-6234-464A-BE55-11C1CC975B4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04477C0-AAF1-4102-9D47-A23BD4621A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9400" y="630000"/>
            <a:ext cx="10753200" cy="451576"/>
          </a:xfrm>
        </p:spPr>
        <p:txBody>
          <a:bodyPr/>
          <a:lstStyle/>
          <a:p>
            <a:r>
              <a:rPr lang="cs-CZ" dirty="0"/>
              <a:t>Zájmové vzdělávání a volný čas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2A4B9843-C225-404A-A9D1-919657867D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5999" y="1420837"/>
            <a:ext cx="11361877" cy="4807163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cs-CZ" sz="3200" b="1" dirty="0">
                <a:solidFill>
                  <a:srgbClr val="0000DC"/>
                </a:solidFill>
              </a:rPr>
              <a:t>Funkce</a:t>
            </a:r>
            <a:r>
              <a:rPr lang="cs-CZ" sz="3200" b="1" dirty="0"/>
              <a:t> volného času </a:t>
            </a:r>
            <a:r>
              <a:rPr lang="cs-CZ" sz="3200" dirty="0"/>
              <a:t>(</a:t>
            </a:r>
            <a:r>
              <a:rPr lang="cs-CZ" sz="3200" dirty="0" err="1"/>
              <a:t>Dumazedièr</a:t>
            </a:r>
            <a:r>
              <a:rPr lang="cs-CZ" sz="3200" dirty="0"/>
              <a:t>, 1962): </a:t>
            </a:r>
          </a:p>
          <a:p>
            <a:pPr marL="586350" indent="-514350">
              <a:lnSpc>
                <a:spcPct val="100000"/>
              </a:lnSpc>
              <a:spcBef>
                <a:spcPts val="1200"/>
              </a:spcBef>
              <a:buFont typeface="+mj-lt"/>
              <a:buAutoNum type="arabicPeriod"/>
            </a:pPr>
            <a:r>
              <a:rPr lang="cs-CZ" sz="3200" b="1" dirty="0">
                <a:solidFill>
                  <a:srgbClr val="0000DC"/>
                </a:solidFill>
              </a:rPr>
              <a:t>odpočinek</a:t>
            </a:r>
            <a:r>
              <a:rPr lang="cs-CZ" sz="3200" dirty="0"/>
              <a:t> = zotavení, reprodukce sil, odstranění napětí, ...</a:t>
            </a:r>
          </a:p>
          <a:p>
            <a:pPr marL="586350" indent="-514350">
              <a:lnSpc>
                <a:spcPct val="100000"/>
              </a:lnSpc>
              <a:spcBef>
                <a:spcPts val="1200"/>
              </a:spcBef>
              <a:buFont typeface="+mj-lt"/>
              <a:buAutoNum type="arabicPeriod"/>
            </a:pPr>
            <a:r>
              <a:rPr lang="cs-CZ" sz="3200" b="1" dirty="0">
                <a:solidFill>
                  <a:srgbClr val="0000DC"/>
                </a:solidFill>
              </a:rPr>
              <a:t>rozptýlení</a:t>
            </a:r>
            <a:r>
              <a:rPr lang="cs-CZ" sz="3200" dirty="0"/>
              <a:t> = zábava, kompenzace, únik (dnes nejčastěji virtuální svět, ...), …</a:t>
            </a:r>
          </a:p>
          <a:p>
            <a:pPr marL="586350" indent="-514350">
              <a:lnSpc>
                <a:spcPct val="100000"/>
              </a:lnSpc>
              <a:spcBef>
                <a:spcPts val="1200"/>
              </a:spcBef>
              <a:buFont typeface="+mj-lt"/>
              <a:buAutoNum type="arabicPeriod"/>
            </a:pPr>
            <a:r>
              <a:rPr lang="cs-CZ" sz="3200" b="1" dirty="0">
                <a:solidFill>
                  <a:srgbClr val="0000DC"/>
                </a:solidFill>
              </a:rPr>
              <a:t>rozvoj</a:t>
            </a:r>
            <a:r>
              <a:rPr lang="cs-CZ" sz="3200" dirty="0">
                <a:solidFill>
                  <a:srgbClr val="0000DC"/>
                </a:solidFill>
              </a:rPr>
              <a:t> </a:t>
            </a:r>
            <a:r>
              <a:rPr lang="cs-CZ" sz="3200" dirty="0"/>
              <a:t>= kreativní, kulturní, sociální, sportovní, ... aktivity</a:t>
            </a:r>
          </a:p>
          <a:p>
            <a:pPr>
              <a:lnSpc>
                <a:spcPct val="100000"/>
              </a:lnSpc>
              <a:spcBef>
                <a:spcPts val="2400"/>
              </a:spcBef>
            </a:pPr>
            <a:r>
              <a:rPr lang="cs-CZ" sz="3200" b="1" dirty="0">
                <a:solidFill>
                  <a:srgbClr val="F01928"/>
                </a:solidFill>
              </a:rPr>
              <a:t>na všech funkcích se podílí zájmové vzdělávání </a:t>
            </a:r>
            <a:r>
              <a:rPr lang="cs-CZ" sz="3200" dirty="0"/>
              <a:t>– </a:t>
            </a:r>
            <a:br>
              <a:rPr lang="cs-CZ" sz="3200" dirty="0"/>
            </a:br>
            <a:r>
              <a:rPr lang="cs-CZ" sz="3200" dirty="0"/>
              <a:t>především </a:t>
            </a:r>
            <a:r>
              <a:rPr lang="cs-CZ" sz="3200" b="1" dirty="0">
                <a:solidFill>
                  <a:srgbClr val="0000DC"/>
                </a:solidFill>
              </a:rPr>
              <a:t>rozvoj = pedagogické zhodnocení </a:t>
            </a:r>
            <a:r>
              <a:rPr lang="cs-CZ" sz="3200" b="1" dirty="0" err="1">
                <a:solidFill>
                  <a:srgbClr val="0000DC"/>
                </a:solidFill>
              </a:rPr>
              <a:t>VČ</a:t>
            </a:r>
            <a:endParaRPr lang="cs-CZ" sz="3200" b="1" dirty="0">
              <a:solidFill>
                <a:srgbClr val="0000D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48522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D50C3D1-F8C8-413D-8F28-5009D5F7E4E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289DA64-AD3B-41F7-B22D-B1E6068963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574947"/>
            <a:ext cx="10753200" cy="451576"/>
          </a:xfrm>
        </p:spPr>
        <p:txBody>
          <a:bodyPr/>
          <a:lstStyle/>
          <a:p>
            <a:r>
              <a:rPr lang="cs-CZ" dirty="0"/>
              <a:t>Zájmové vzdělávání a volný čas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AF30DAD5-A47E-4018-B7D4-6BF50A5FDC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000" y="1308295"/>
            <a:ext cx="11221200" cy="5171705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cs-CZ" sz="3200" b="1" dirty="0">
                <a:solidFill>
                  <a:srgbClr val="0000DC"/>
                </a:solidFill>
              </a:rPr>
              <a:t>Specifika </a:t>
            </a:r>
            <a:r>
              <a:rPr lang="cs-CZ" sz="3200" b="1" dirty="0"/>
              <a:t>volného času</a:t>
            </a:r>
            <a:r>
              <a:rPr lang="cs-CZ" sz="3200" dirty="0"/>
              <a:t> (</a:t>
            </a:r>
            <a:r>
              <a:rPr lang="cs-CZ" sz="3200" dirty="0" err="1"/>
              <a:t>Dumazedièr</a:t>
            </a:r>
            <a:r>
              <a:rPr lang="cs-CZ" sz="3200" dirty="0"/>
              <a:t>, 1962)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>
                <a:solidFill>
                  <a:srgbClr val="0000DC"/>
                </a:solidFill>
              </a:rPr>
              <a:t>svobodná</a:t>
            </a:r>
            <a:r>
              <a:rPr lang="cs-CZ" sz="3200" b="1" dirty="0"/>
              <a:t> volba</a:t>
            </a:r>
            <a:r>
              <a:rPr lang="cs-CZ" sz="3200" dirty="0"/>
              <a:t> – </a:t>
            </a:r>
            <a:r>
              <a:rPr lang="cs-CZ" sz="3200" dirty="0" err="1"/>
              <a:t>VČ</a:t>
            </a:r>
            <a:r>
              <a:rPr lang="cs-CZ" sz="3200" dirty="0"/>
              <a:t> osvobozuje od povinností (práce, …)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>
                <a:solidFill>
                  <a:srgbClr val="0000DC"/>
                </a:solidFill>
              </a:rPr>
              <a:t>absence zištného</a:t>
            </a:r>
            <a:r>
              <a:rPr lang="cs-CZ" sz="3200" dirty="0"/>
              <a:t>, utilitárního, ideologického, politického, … zaměření – je-li toto zaměření → </a:t>
            </a:r>
            <a:r>
              <a:rPr lang="cs-CZ" sz="3200" b="1" dirty="0" err="1">
                <a:solidFill>
                  <a:srgbClr val="F01928"/>
                </a:solidFill>
              </a:rPr>
              <a:t>polovolný</a:t>
            </a:r>
            <a:r>
              <a:rPr lang="cs-CZ" sz="3200" b="1" dirty="0">
                <a:solidFill>
                  <a:srgbClr val="F01928"/>
                </a:solidFill>
              </a:rPr>
              <a:t> čas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>
                <a:solidFill>
                  <a:srgbClr val="0000DC"/>
                </a:solidFill>
              </a:rPr>
              <a:t>hedonistický</a:t>
            </a:r>
            <a:r>
              <a:rPr lang="cs-CZ" sz="3200" b="1" dirty="0"/>
              <a:t> charakter </a:t>
            </a:r>
            <a:endParaRPr lang="cs-CZ" sz="3200" dirty="0"/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>
                <a:solidFill>
                  <a:srgbClr val="0000DC"/>
                </a:solidFill>
              </a:rPr>
              <a:t>naplnění individuální potřeby</a:t>
            </a:r>
            <a:r>
              <a:rPr lang="cs-CZ" sz="3200" dirty="0">
                <a:solidFill>
                  <a:srgbClr val="0000DC"/>
                </a:solidFill>
              </a:rPr>
              <a:t> </a:t>
            </a:r>
            <a:br>
              <a:rPr lang="cs-CZ" sz="3200" dirty="0">
                <a:solidFill>
                  <a:srgbClr val="0000DC"/>
                </a:solidFill>
              </a:rPr>
            </a:br>
            <a:r>
              <a:rPr lang="cs-CZ" sz="3200" dirty="0"/>
              <a:t>(i když je realizován společně – ve skupině, …)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>
                <a:solidFill>
                  <a:srgbClr val="0000DC"/>
                </a:solidFill>
              </a:rPr>
              <a:t>proměnlivost</a:t>
            </a:r>
            <a:r>
              <a:rPr lang="cs-CZ" sz="3200" dirty="0"/>
              <a:t> – hledání = rys </a:t>
            </a:r>
            <a:r>
              <a:rPr lang="cs-CZ" sz="3200" dirty="0" err="1"/>
              <a:t>VČ</a:t>
            </a:r>
            <a:endParaRPr lang="cs-CZ" sz="3200" dirty="0"/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40206665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BA9C978-9FE5-4BE4-9C6E-6D50C34FB6F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E4DD839-22E3-453D-9E40-C19DF4A3ED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378000"/>
            <a:ext cx="10753200" cy="451576"/>
          </a:xfrm>
        </p:spPr>
        <p:txBody>
          <a:bodyPr/>
          <a:lstStyle/>
          <a:p>
            <a:r>
              <a:rPr lang="cs-CZ" dirty="0"/>
              <a:t>Zájmové vzdělávání a volný čas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8489FDD6-AC47-458A-8669-42B727D0CF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000" y="1139482"/>
            <a:ext cx="11319674" cy="5088517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sz="3200" b="1" dirty="0">
                <a:solidFill>
                  <a:srgbClr val="0000DC"/>
                </a:solidFill>
              </a:rPr>
              <a:t>Základní roviny </a:t>
            </a:r>
            <a:r>
              <a:rPr lang="cs-CZ" sz="3200" b="1" dirty="0" err="1"/>
              <a:t>VČ</a:t>
            </a:r>
            <a:r>
              <a:rPr lang="cs-CZ" sz="3200" dirty="0"/>
              <a:t> (</a:t>
            </a:r>
            <a:r>
              <a:rPr lang="cs-CZ" sz="3200" dirty="0" err="1"/>
              <a:t>Krystoň</a:t>
            </a:r>
            <a:r>
              <a:rPr lang="cs-CZ" sz="3200" dirty="0"/>
              <a:t>, 2006)</a:t>
            </a:r>
          </a:p>
          <a:p>
            <a:pPr marL="586350" indent="-514350">
              <a:lnSpc>
                <a:spcPct val="10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cs-CZ" sz="3200" b="1" dirty="0">
                <a:solidFill>
                  <a:srgbClr val="0000DC"/>
                </a:solidFill>
              </a:rPr>
              <a:t>individuální </a:t>
            </a:r>
            <a:r>
              <a:rPr lang="cs-CZ" sz="3200" dirty="0"/>
              <a:t>– </a:t>
            </a:r>
            <a:r>
              <a:rPr lang="cs-CZ" sz="3200" dirty="0" err="1"/>
              <a:t>VČ</a:t>
            </a:r>
            <a:r>
              <a:rPr lang="cs-CZ" sz="3200" dirty="0"/>
              <a:t> = prostor pro seberealizaci a saturaci individuálních zájmů</a:t>
            </a:r>
          </a:p>
          <a:p>
            <a:pPr marL="586350" indent="-514350">
              <a:lnSpc>
                <a:spcPct val="10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cs-CZ" sz="3200" b="1" dirty="0">
                <a:solidFill>
                  <a:srgbClr val="0000DC"/>
                </a:solidFill>
              </a:rPr>
              <a:t>sociální </a:t>
            </a:r>
            <a:r>
              <a:rPr lang="cs-CZ" sz="3200" dirty="0"/>
              <a:t>– </a:t>
            </a:r>
            <a:r>
              <a:rPr lang="cs-CZ" sz="3200" dirty="0" err="1"/>
              <a:t>VČ</a:t>
            </a:r>
            <a:r>
              <a:rPr lang="cs-CZ" sz="3200" dirty="0"/>
              <a:t> = prevence sociálně-patologických jevů, </a:t>
            </a:r>
            <a:br>
              <a:rPr lang="cs-CZ" sz="3200" dirty="0"/>
            </a:br>
            <a:r>
              <a:rPr lang="cs-CZ" sz="3200" dirty="0" err="1"/>
              <a:t>VČ</a:t>
            </a:r>
            <a:r>
              <a:rPr lang="cs-CZ" sz="3200" dirty="0"/>
              <a:t> = součást pozitivních životních způsobů</a:t>
            </a:r>
          </a:p>
          <a:p>
            <a:pPr marL="586350" indent="-514350">
              <a:lnSpc>
                <a:spcPct val="10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cs-CZ" sz="3200" b="1" dirty="0">
                <a:solidFill>
                  <a:srgbClr val="F01928"/>
                </a:solidFill>
              </a:rPr>
              <a:t>edukační</a:t>
            </a:r>
            <a:r>
              <a:rPr lang="cs-CZ" sz="3200" dirty="0">
                <a:solidFill>
                  <a:srgbClr val="F01928"/>
                </a:solidFill>
              </a:rPr>
              <a:t> </a:t>
            </a:r>
            <a:r>
              <a:rPr lang="cs-CZ" sz="3200" dirty="0"/>
              <a:t>– </a:t>
            </a:r>
            <a:r>
              <a:rPr lang="cs-CZ" sz="3200" dirty="0" err="1"/>
              <a:t>VČ</a:t>
            </a:r>
            <a:r>
              <a:rPr lang="cs-CZ" sz="3200" dirty="0"/>
              <a:t> = prostor pro vzdělávání a celkový rozvoj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→ </a:t>
            </a:r>
            <a:r>
              <a:rPr lang="cs-CZ" sz="3200" b="1" dirty="0">
                <a:solidFill>
                  <a:srgbClr val="F01928"/>
                </a:solidFill>
              </a:rPr>
              <a:t>význam zájmového vzdělávání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 hodnotné prožívání volného času = pedagogické zhodnocení = rozvoj jedince = </a:t>
            </a:r>
            <a:r>
              <a:rPr lang="cs-CZ" sz="3200" b="1" dirty="0">
                <a:solidFill>
                  <a:srgbClr val="F01928"/>
                </a:solidFill>
              </a:rPr>
              <a:t>zájmové vzdělávání</a:t>
            </a:r>
            <a:endParaRPr lang="cs-CZ" sz="3200" dirty="0">
              <a:solidFill>
                <a:srgbClr val="F01928"/>
              </a:solidFill>
            </a:endParaRPr>
          </a:p>
          <a:p>
            <a:pPr>
              <a:lnSpc>
                <a:spcPct val="100000"/>
              </a:lnSpc>
              <a:buFont typeface="Wingdings" panose="05000000000000000000" pitchFamily="2" charset="2"/>
              <a:buNone/>
            </a:pPr>
            <a:endParaRPr lang="cs-CZ" altLang="cs-CZ" sz="3200" dirty="0"/>
          </a:p>
        </p:txBody>
      </p:sp>
    </p:spTree>
    <p:extLst>
      <p:ext uri="{BB962C8B-B14F-4D97-AF65-F5344CB8AC3E}">
        <p14:creationId xmlns:p14="http://schemas.microsoft.com/office/powerpoint/2010/main" val="11164212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200BC54-17D0-4A01-AD02-35F0E5C2461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F148B7A-8AD7-4F18-BC5F-077E8ECF1C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378000"/>
            <a:ext cx="10753200" cy="451576"/>
          </a:xfrm>
        </p:spPr>
        <p:txBody>
          <a:bodyPr/>
          <a:lstStyle/>
          <a:p>
            <a:r>
              <a:rPr lang="cs-CZ" dirty="0"/>
              <a:t>Zájmové vzdělávání a věk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E9B1E2FD-8980-43F4-90A7-54FDC488C3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1083211"/>
            <a:ext cx="11417538" cy="5008099"/>
          </a:xfrm>
        </p:spPr>
        <p:txBody>
          <a:bodyPr/>
          <a:lstStyle/>
          <a:p>
            <a:pPr marL="586350" indent="-514350">
              <a:lnSpc>
                <a:spcPct val="10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cs-CZ" sz="3200" dirty="0"/>
              <a:t>zájmové vzdělávání zaměřené zejména na </a:t>
            </a:r>
            <a:r>
              <a:rPr lang="cs-CZ" sz="3200" b="1" dirty="0">
                <a:solidFill>
                  <a:srgbClr val="F01928"/>
                </a:solidFill>
              </a:rPr>
              <a:t>děti a mládež</a:t>
            </a:r>
            <a:r>
              <a:rPr lang="cs-CZ" sz="3200" b="1" dirty="0">
                <a:solidFill>
                  <a:srgbClr val="0000DC"/>
                </a:solidFill>
              </a:rPr>
              <a:t> </a:t>
            </a:r>
            <a:r>
              <a:rPr lang="cs-CZ" sz="3200" b="1" dirty="0"/>
              <a:t>– </a:t>
            </a:r>
            <a:br>
              <a:rPr lang="cs-CZ" sz="3200" b="1" dirty="0"/>
            </a:br>
            <a:r>
              <a:rPr lang="cs-CZ" sz="3200" b="1" dirty="0">
                <a:solidFill>
                  <a:srgbClr val="0000DC"/>
                </a:solidFill>
              </a:rPr>
              <a:t>pedagogika volného času </a:t>
            </a:r>
          </a:p>
          <a:p>
            <a:pPr marL="586350" indent="-514350">
              <a:lnSpc>
                <a:spcPct val="10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cs-CZ" sz="3200" dirty="0"/>
              <a:t>zájmové vzdělávání </a:t>
            </a:r>
            <a:r>
              <a:rPr lang="cs-CZ" sz="3200" b="1" dirty="0">
                <a:solidFill>
                  <a:srgbClr val="F01928"/>
                </a:solidFill>
              </a:rPr>
              <a:t>dospělých</a:t>
            </a:r>
            <a:r>
              <a:rPr lang="cs-CZ" sz="3200" dirty="0">
                <a:solidFill>
                  <a:srgbClr val="F01928"/>
                </a:solidFill>
              </a:rPr>
              <a:t> </a:t>
            </a:r>
            <a:r>
              <a:rPr lang="cs-CZ" sz="3200" dirty="0"/>
              <a:t>– andragogika – součást </a:t>
            </a:r>
            <a:r>
              <a:rPr lang="cs-CZ" sz="3200" b="1" dirty="0" err="1">
                <a:solidFill>
                  <a:srgbClr val="0000DC"/>
                </a:solidFill>
              </a:rPr>
              <a:t>androdidaktiky</a:t>
            </a:r>
            <a:r>
              <a:rPr lang="cs-CZ" sz="3200" b="1" dirty="0">
                <a:solidFill>
                  <a:srgbClr val="0000DC"/>
                </a:solidFill>
              </a:rPr>
              <a:t> </a:t>
            </a:r>
            <a:r>
              <a:rPr lang="cs-CZ" sz="3200" dirty="0"/>
              <a:t>– teorie vzdělávání dospělých</a:t>
            </a:r>
          </a:p>
          <a:p>
            <a:pPr marL="586350" indent="-514350">
              <a:lnSpc>
                <a:spcPct val="10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cs-CZ" sz="3200" dirty="0"/>
              <a:t>zájmové vzdělávání </a:t>
            </a:r>
            <a:r>
              <a:rPr lang="cs-CZ" sz="3200" b="1" dirty="0">
                <a:solidFill>
                  <a:srgbClr val="F01928"/>
                </a:solidFill>
              </a:rPr>
              <a:t>seniorů </a:t>
            </a:r>
            <a:r>
              <a:rPr lang="cs-CZ" sz="3200" dirty="0"/>
              <a:t>– řeší </a:t>
            </a:r>
            <a:r>
              <a:rPr lang="cs-CZ" sz="3200" b="1" dirty="0" err="1">
                <a:solidFill>
                  <a:srgbClr val="0000DC"/>
                </a:solidFill>
              </a:rPr>
              <a:t>geragogika</a:t>
            </a:r>
            <a:endParaRPr lang="cs-CZ" sz="3200" dirty="0"/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cs-CZ" sz="3200" b="1" dirty="0"/>
              <a:t>různé věkové skupiny</a:t>
            </a:r>
            <a:r>
              <a:rPr lang="cs-CZ" sz="3200" dirty="0"/>
              <a:t> → odlišná očekávání </a:t>
            </a:r>
            <a:br>
              <a:rPr lang="cs-CZ" sz="3200" dirty="0"/>
            </a:br>
            <a:r>
              <a:rPr lang="cs-CZ" sz="3200" dirty="0"/>
              <a:t>od zájmového vzdělávání →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optimální = </a:t>
            </a:r>
            <a:r>
              <a:rPr lang="cs-CZ" sz="3200" b="1" dirty="0">
                <a:solidFill>
                  <a:srgbClr val="F01928"/>
                </a:solidFill>
              </a:rPr>
              <a:t>výzkumné šetření </a:t>
            </a:r>
            <a:r>
              <a:rPr lang="cs-CZ" sz="3200" dirty="0"/>
              <a:t>– viz vznik Dětského muzea W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>
                <a:solidFill>
                  <a:srgbClr val="0000DC"/>
                </a:solidFill>
              </a:rPr>
              <a:t>nejčastější klienti </a:t>
            </a:r>
            <a:r>
              <a:rPr lang="cs-CZ" sz="3200" dirty="0"/>
              <a:t>– mládež do 25 let, dospělí nad 60 let</a:t>
            </a:r>
          </a:p>
          <a:p>
            <a:pPr>
              <a:lnSpc>
                <a:spcPct val="100000"/>
              </a:lnSpc>
              <a:spcBef>
                <a:spcPts val="1200"/>
              </a:spcBef>
              <a:buFont typeface="Wingdings" panose="05000000000000000000" pitchFamily="2" charset="2"/>
              <a:buNone/>
            </a:pPr>
            <a:endParaRPr lang="cs-CZ" altLang="cs-CZ" sz="3200" dirty="0"/>
          </a:p>
        </p:txBody>
      </p:sp>
    </p:spTree>
    <p:extLst>
      <p:ext uri="{BB962C8B-B14F-4D97-AF65-F5344CB8AC3E}">
        <p14:creationId xmlns:p14="http://schemas.microsoft.com/office/powerpoint/2010/main" val="13791401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3F35653-89F8-4572-A812-C3929EE387F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7003995-FEFB-49A5-8CD2-EBE9E8887F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574424"/>
            <a:ext cx="10753200" cy="451576"/>
          </a:xfrm>
        </p:spPr>
        <p:txBody>
          <a:bodyPr/>
          <a:lstStyle/>
          <a:p>
            <a:r>
              <a:rPr lang="cs-CZ" dirty="0"/>
              <a:t>Význam zájmového vzdělávání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5996BF1D-8201-447A-8A1D-28ED22F296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1308295"/>
            <a:ext cx="11347200" cy="4919705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/>
              <a:t>vzdělávání = </a:t>
            </a:r>
            <a:r>
              <a:rPr lang="cs-CZ" sz="3200" b="1" dirty="0">
                <a:solidFill>
                  <a:srgbClr val="F01928"/>
                </a:solidFill>
              </a:rPr>
              <a:t>strategická komodita</a:t>
            </a:r>
            <a:endParaRPr lang="cs-CZ" sz="3200" dirty="0">
              <a:solidFill>
                <a:srgbClr val="F01928"/>
              </a:solidFill>
            </a:endParaRP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/>
              <a:t>školní vzdělávání </a:t>
            </a:r>
            <a:r>
              <a:rPr lang="cs-CZ" sz="3200" dirty="0"/>
              <a:t>= </a:t>
            </a:r>
            <a:r>
              <a:rPr lang="cs-CZ" sz="3200" b="1" dirty="0">
                <a:solidFill>
                  <a:srgbClr val="F01928"/>
                </a:solidFill>
              </a:rPr>
              <a:t>jen východisko </a:t>
            </a:r>
            <a:r>
              <a:rPr lang="cs-CZ" sz="3200" dirty="0"/>
              <a:t>→ </a:t>
            </a:r>
            <a:endParaRPr lang="cs-CZ" sz="3200" b="1" dirty="0">
              <a:solidFill>
                <a:srgbClr val="F01928"/>
              </a:solidFill>
            </a:endParaRP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>
                <a:solidFill>
                  <a:srgbClr val="F01928"/>
                </a:solidFill>
              </a:rPr>
              <a:t>celoživotní vzdělávání </a:t>
            </a:r>
            <a:r>
              <a:rPr lang="cs-CZ" sz="3200" dirty="0"/>
              <a:t>– koncepce od Komenského (17. st.)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>
                <a:solidFill>
                  <a:srgbClr val="0000DC"/>
                </a:solidFill>
              </a:rPr>
              <a:t>podstata celoživotního vzdělávání </a:t>
            </a:r>
            <a:r>
              <a:rPr lang="cs-CZ" sz="3200" dirty="0"/>
              <a:t>= </a:t>
            </a:r>
            <a:br>
              <a:rPr lang="cs-CZ" sz="3200" dirty="0"/>
            </a:br>
            <a:r>
              <a:rPr lang="cs-CZ" sz="3200" b="1" dirty="0">
                <a:solidFill>
                  <a:srgbClr val="F01928"/>
                </a:solidFill>
              </a:rPr>
              <a:t>zajištění vzdělávacích potřeb</a:t>
            </a:r>
            <a:r>
              <a:rPr lang="cs-CZ" sz="3200" dirty="0"/>
              <a:t> každého jedince →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dirty="0"/>
              <a:t>vzdělávání = pro práci, společenské uplatnění, …, </a:t>
            </a:r>
            <a:br>
              <a:rPr lang="cs-CZ" sz="3200" dirty="0"/>
            </a:br>
            <a:r>
              <a:rPr lang="cs-CZ" sz="3200" dirty="0"/>
              <a:t>pro </a:t>
            </a:r>
            <a:r>
              <a:rPr lang="cs-CZ" sz="3200" b="1" dirty="0">
                <a:solidFill>
                  <a:srgbClr val="F01928"/>
                </a:solidFill>
              </a:rPr>
              <a:t>volný čas = zájmové aktivity =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>
                <a:solidFill>
                  <a:srgbClr val="F01928"/>
                </a:solidFill>
              </a:rPr>
              <a:t>zájmové vzdělávání </a:t>
            </a:r>
          </a:p>
        </p:txBody>
      </p:sp>
    </p:spTree>
    <p:extLst>
      <p:ext uri="{BB962C8B-B14F-4D97-AF65-F5344CB8AC3E}">
        <p14:creationId xmlns:p14="http://schemas.microsoft.com/office/powerpoint/2010/main" val="17985647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E0A96F2-6BB8-4745-94A0-BF512C36B58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E454FA8-D41C-451B-9651-A406CEA80C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466782"/>
            <a:ext cx="10753200" cy="451576"/>
          </a:xfrm>
        </p:spPr>
        <p:txBody>
          <a:bodyPr/>
          <a:lstStyle/>
          <a:p>
            <a:r>
              <a:rPr lang="cs-CZ" dirty="0"/>
              <a:t>Vymezení zájmového vzdělávání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106BB35F-4DC3-4EBA-8EB1-6F6B1CBC04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999" y="1125415"/>
            <a:ext cx="10934725" cy="5265803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/>
              <a:t>zájmové vzdělávání</a:t>
            </a:r>
            <a:r>
              <a:rPr lang="cs-CZ" sz="3200" dirty="0"/>
              <a:t> = souhrn výchovně-vzdělávacích, poznávacích, rekreačních a dalších systematických, ale </a:t>
            </a:r>
            <a:br>
              <a:rPr lang="cs-CZ" sz="3200" dirty="0"/>
            </a:br>
            <a:r>
              <a:rPr lang="cs-CZ" sz="3200" dirty="0"/>
              <a:t>i jednorázových činností a aktivit, směřujících k účelnému </a:t>
            </a:r>
            <a:br>
              <a:rPr lang="cs-CZ" sz="3200" dirty="0"/>
            </a:br>
            <a:r>
              <a:rPr lang="cs-CZ" sz="3200" dirty="0"/>
              <a:t>a efektivnímu naplnění volného času (</a:t>
            </a:r>
            <a:r>
              <a:rPr lang="cs-CZ" sz="3200" i="1" dirty="0"/>
              <a:t>Bílá kniha</a:t>
            </a:r>
            <a:r>
              <a:rPr lang="cs-CZ" sz="3200" dirty="0"/>
              <a:t>, 2001)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/>
              <a:t>zájmové vzdělávání</a:t>
            </a:r>
            <a:r>
              <a:rPr lang="cs-CZ" sz="3200" dirty="0"/>
              <a:t> = odpovídá podstatě volného času → bez povinností – pracovních, každodenních, utilitárních, … = zájmy, záliby, koníčky, … →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nutné i </a:t>
            </a:r>
            <a:r>
              <a:rPr lang="cs-CZ" sz="3200" b="1" dirty="0">
                <a:solidFill>
                  <a:srgbClr val="F01928"/>
                </a:solidFill>
              </a:rPr>
              <a:t>vzdělávání pro volný čas </a:t>
            </a:r>
            <a:r>
              <a:rPr lang="cs-CZ" sz="3200" dirty="0"/>
              <a:t>– viz </a:t>
            </a:r>
            <a:r>
              <a:rPr lang="cs-CZ" sz="3200" dirty="0" err="1"/>
              <a:t>Spencer</a:t>
            </a:r>
            <a:r>
              <a:rPr lang="cs-CZ" sz="3200" dirty="0"/>
              <a:t> (19. st.)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>
                <a:solidFill>
                  <a:srgbClr val="F01928"/>
                </a:solidFill>
              </a:rPr>
              <a:t>zájmové vzdělávání = zlepšení kvality života </a:t>
            </a:r>
            <a:br>
              <a:rPr lang="cs-CZ" sz="3200" dirty="0"/>
            </a:br>
            <a:r>
              <a:rPr lang="cs-CZ" sz="3200" dirty="0"/>
              <a:t>(Šerák in </a:t>
            </a:r>
            <a:r>
              <a:rPr lang="cs-CZ" sz="3200" dirty="0" err="1"/>
              <a:t>PEN</a:t>
            </a:r>
            <a:r>
              <a:rPr lang="cs-CZ" sz="3200" dirty="0"/>
              <a:t>, 2009)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6080020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ácia18" id="{15825CB5-9674-964F-AC5D-3BBA441E6780}" vid="{2219899D-4335-314F-91F0-F55A94288556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muni-sport-prezentace-16x9-cz</Template>
  <TotalTime>379</TotalTime>
  <Words>1365</Words>
  <Application>Microsoft Office PowerPoint</Application>
  <PresentationFormat>Širokoúhlá obrazovka</PresentationFormat>
  <Paragraphs>163</Paragraphs>
  <Slides>21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5" baseType="lpstr">
      <vt:lpstr>Arial</vt:lpstr>
      <vt:lpstr>Tahoma</vt:lpstr>
      <vt:lpstr>Wingdings</vt:lpstr>
      <vt:lpstr>Prezentace_MU_CZ</vt:lpstr>
      <vt:lpstr>Zájmové vzdělávání </vt:lpstr>
      <vt:lpstr>Zájmové vzdělávání </vt:lpstr>
      <vt:lpstr>Zájmové vzdělávání </vt:lpstr>
      <vt:lpstr>Zájmové vzdělávání a volný čas</vt:lpstr>
      <vt:lpstr>Zájmové vzdělávání a volný čas</vt:lpstr>
      <vt:lpstr>Zájmové vzdělávání a volný čas</vt:lpstr>
      <vt:lpstr>Zájmové vzdělávání a věk</vt:lpstr>
      <vt:lpstr>Význam zájmového vzdělávání</vt:lpstr>
      <vt:lpstr>Vymezení zájmového vzdělávání</vt:lpstr>
      <vt:lpstr>Rysy zájmového vzdělávání</vt:lpstr>
      <vt:lpstr>Rysy zájmového vzdělávání</vt:lpstr>
      <vt:lpstr>Funkce zájmového vzdělávání</vt:lpstr>
      <vt:lpstr>Obsahové zaměření zájmového vzdělávání </vt:lpstr>
      <vt:lpstr>Zájmové vzdělávání a animativní didaktika </vt:lpstr>
      <vt:lpstr>Zájmové vzdělávání a animativní didaktika </vt:lpstr>
      <vt:lpstr>Principy animativní didaktiky </vt:lpstr>
      <vt:lpstr>Formy zájmového vzdělávání</vt:lpstr>
      <vt:lpstr>Formy zájmového vzdělávání</vt:lpstr>
      <vt:lpstr>Formy zájmového vzdělávání – kurz</vt:lpstr>
      <vt:lpstr>Zájmové vzdělávání a zážitková pedagogika</vt:lpstr>
      <vt:lpstr>Edutainment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Vladimír Jůva</dc:creator>
  <cp:lastModifiedBy>Vladimír Jůva</cp:lastModifiedBy>
  <cp:revision>55</cp:revision>
  <cp:lastPrinted>2020-12-01T14:36:34Z</cp:lastPrinted>
  <dcterms:created xsi:type="dcterms:W3CDTF">2020-10-05T06:18:46Z</dcterms:created>
  <dcterms:modified xsi:type="dcterms:W3CDTF">2024-09-05T11:30:14Z</dcterms:modified>
</cp:coreProperties>
</file>