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1"/>
  </p:notes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3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42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458" r:id="rId63"/>
    <p:sldId id="318" r:id="rId64"/>
    <p:sldId id="319" r:id="rId65"/>
    <p:sldId id="455" r:id="rId66"/>
    <p:sldId id="456" r:id="rId67"/>
    <p:sldId id="320" r:id="rId68"/>
    <p:sldId id="321" r:id="rId69"/>
    <p:sldId id="457" r:id="rId70"/>
    <p:sldId id="322" r:id="rId71"/>
    <p:sldId id="323" r:id="rId72"/>
    <p:sldId id="324" r:id="rId73"/>
    <p:sldId id="419" r:id="rId74"/>
    <p:sldId id="325" r:id="rId75"/>
    <p:sldId id="327" r:id="rId76"/>
    <p:sldId id="328" r:id="rId77"/>
    <p:sldId id="329" r:id="rId78"/>
    <p:sldId id="330" r:id="rId79"/>
    <p:sldId id="331" r:id="rId80"/>
    <p:sldId id="434" r:id="rId81"/>
    <p:sldId id="332" r:id="rId82"/>
    <p:sldId id="433" r:id="rId83"/>
    <p:sldId id="333" r:id="rId84"/>
    <p:sldId id="334" r:id="rId85"/>
    <p:sldId id="335" r:id="rId86"/>
    <p:sldId id="336" r:id="rId87"/>
    <p:sldId id="438" r:id="rId88"/>
    <p:sldId id="337" r:id="rId89"/>
    <p:sldId id="435" r:id="rId90"/>
    <p:sldId id="437" r:id="rId91"/>
    <p:sldId id="338" r:id="rId92"/>
    <p:sldId id="424" r:id="rId93"/>
    <p:sldId id="339" r:id="rId94"/>
    <p:sldId id="428" r:id="rId95"/>
    <p:sldId id="429" r:id="rId96"/>
    <p:sldId id="430" r:id="rId97"/>
    <p:sldId id="431" r:id="rId98"/>
    <p:sldId id="432" r:id="rId99"/>
    <p:sldId id="436" r:id="rId100"/>
    <p:sldId id="340" r:id="rId101"/>
    <p:sldId id="451" r:id="rId102"/>
    <p:sldId id="452" r:id="rId103"/>
    <p:sldId id="453" r:id="rId104"/>
    <p:sldId id="454" r:id="rId105"/>
    <p:sldId id="449" r:id="rId106"/>
    <p:sldId id="425" r:id="rId107"/>
    <p:sldId id="426" r:id="rId108"/>
    <p:sldId id="341" r:id="rId109"/>
    <p:sldId id="448" r:id="rId110"/>
    <p:sldId id="443" r:id="rId111"/>
    <p:sldId id="444" r:id="rId112"/>
    <p:sldId id="445" r:id="rId113"/>
    <p:sldId id="447" r:id="rId114"/>
    <p:sldId id="446" r:id="rId115"/>
    <p:sldId id="342" r:id="rId116"/>
    <p:sldId id="440" r:id="rId117"/>
    <p:sldId id="441" r:id="rId118"/>
    <p:sldId id="442" r:id="rId119"/>
    <p:sldId id="439" r:id="rId120"/>
    <p:sldId id="344" r:id="rId121"/>
    <p:sldId id="345" r:id="rId122"/>
    <p:sldId id="346" r:id="rId123"/>
    <p:sldId id="347" r:id="rId124"/>
    <p:sldId id="348" r:id="rId125"/>
    <p:sldId id="349" r:id="rId126"/>
    <p:sldId id="350" r:id="rId127"/>
    <p:sldId id="351" r:id="rId128"/>
    <p:sldId id="352" r:id="rId129"/>
    <p:sldId id="353" r:id="rId130"/>
    <p:sldId id="469" r:id="rId131"/>
    <p:sldId id="470" r:id="rId132"/>
    <p:sldId id="471" r:id="rId133"/>
    <p:sldId id="472" r:id="rId134"/>
    <p:sldId id="473" r:id="rId135"/>
    <p:sldId id="474" r:id="rId136"/>
    <p:sldId id="475" r:id="rId137"/>
    <p:sldId id="483" r:id="rId138"/>
    <p:sldId id="484" r:id="rId139"/>
    <p:sldId id="485" r:id="rId140"/>
    <p:sldId id="486" r:id="rId141"/>
    <p:sldId id="487" r:id="rId142"/>
    <p:sldId id="488" r:id="rId143"/>
    <p:sldId id="489" r:id="rId144"/>
    <p:sldId id="490" r:id="rId145"/>
    <p:sldId id="491" r:id="rId146"/>
    <p:sldId id="492" r:id="rId147"/>
    <p:sldId id="493" r:id="rId148"/>
    <p:sldId id="494" r:id="rId149"/>
    <p:sldId id="495" r:id="rId150"/>
    <p:sldId id="496" r:id="rId151"/>
    <p:sldId id="497" r:id="rId152"/>
    <p:sldId id="501" r:id="rId153"/>
    <p:sldId id="502" r:id="rId154"/>
    <p:sldId id="503" r:id="rId155"/>
    <p:sldId id="504" r:id="rId156"/>
    <p:sldId id="505" r:id="rId157"/>
    <p:sldId id="460" r:id="rId158"/>
    <p:sldId id="461" r:id="rId159"/>
    <p:sldId id="462" r:id="rId160"/>
    <p:sldId id="463" r:id="rId161"/>
    <p:sldId id="464" r:id="rId162"/>
    <p:sldId id="465" r:id="rId163"/>
    <p:sldId id="466" r:id="rId164"/>
    <p:sldId id="467" r:id="rId165"/>
    <p:sldId id="468" r:id="rId166"/>
    <p:sldId id="355" r:id="rId167"/>
    <p:sldId id="356" r:id="rId168"/>
    <p:sldId id="357" r:id="rId169"/>
    <p:sldId id="358" r:id="rId170"/>
    <p:sldId id="359" r:id="rId171"/>
    <p:sldId id="360" r:id="rId172"/>
    <p:sldId id="361" r:id="rId173"/>
    <p:sldId id="362" r:id="rId174"/>
    <p:sldId id="363" r:id="rId175"/>
    <p:sldId id="364" r:id="rId176"/>
    <p:sldId id="365" r:id="rId177"/>
    <p:sldId id="366" r:id="rId178"/>
    <p:sldId id="367" r:id="rId179"/>
    <p:sldId id="368" r:id="rId180"/>
    <p:sldId id="369" r:id="rId181"/>
    <p:sldId id="370" r:id="rId182"/>
    <p:sldId id="371" r:id="rId183"/>
    <p:sldId id="391" r:id="rId184"/>
    <p:sldId id="392" r:id="rId185"/>
    <p:sldId id="393" r:id="rId186"/>
    <p:sldId id="394" r:id="rId187"/>
    <p:sldId id="422" r:id="rId188"/>
    <p:sldId id="395" r:id="rId189"/>
    <p:sldId id="396" r:id="rId190"/>
    <p:sldId id="397" r:id="rId191"/>
    <p:sldId id="398" r:id="rId192"/>
    <p:sldId id="399" r:id="rId193"/>
    <p:sldId id="400" r:id="rId194"/>
    <p:sldId id="401" r:id="rId195"/>
    <p:sldId id="402" r:id="rId196"/>
    <p:sldId id="403" r:id="rId197"/>
    <p:sldId id="404" r:id="rId198"/>
    <p:sldId id="405" r:id="rId199"/>
    <p:sldId id="406" r:id="rId200"/>
    <p:sldId id="407" r:id="rId201"/>
    <p:sldId id="408" r:id="rId202"/>
    <p:sldId id="409" r:id="rId203"/>
    <p:sldId id="410" r:id="rId204"/>
    <p:sldId id="423" r:id="rId205"/>
    <p:sldId id="411" r:id="rId206"/>
    <p:sldId id="412" r:id="rId207"/>
    <p:sldId id="413" r:id="rId208"/>
    <p:sldId id="414" r:id="rId209"/>
    <p:sldId id="415" r:id="rId210"/>
    <p:sldId id="416" r:id="rId211"/>
    <p:sldId id="417" r:id="rId212"/>
    <p:sldId id="418" r:id="rId213"/>
    <p:sldId id="506" r:id="rId214"/>
    <p:sldId id="507" r:id="rId215"/>
    <p:sldId id="508" r:id="rId216"/>
    <p:sldId id="509" r:id="rId217"/>
    <p:sldId id="510" r:id="rId218"/>
    <p:sldId id="511" r:id="rId219"/>
    <p:sldId id="512" r:id="rId220"/>
    <p:sldId id="513" r:id="rId221"/>
    <p:sldId id="514" r:id="rId222"/>
    <p:sldId id="515" r:id="rId223"/>
    <p:sldId id="516" r:id="rId224"/>
    <p:sldId id="517" r:id="rId225"/>
    <p:sldId id="518" r:id="rId226"/>
    <p:sldId id="519" r:id="rId227"/>
    <p:sldId id="520" r:id="rId228"/>
    <p:sldId id="521" r:id="rId229"/>
    <p:sldId id="522" r:id="rId230"/>
  </p:sldIdLst>
  <p:sldSz cx="9144000" cy="6858000" type="screen4x3"/>
  <p:notesSz cx="6858000" cy="9144000"/>
  <p:custDataLst>
    <p:tags r:id="rId2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A9C"/>
    <a:srgbClr val="D3C35D"/>
    <a:srgbClr val="FCBB04"/>
    <a:srgbClr val="2D1C30"/>
    <a:srgbClr val="3B253F"/>
    <a:srgbClr val="4A1B1A"/>
    <a:srgbClr val="133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0" autoAdjust="0"/>
    <p:restoredTop sz="94660"/>
  </p:normalViewPr>
  <p:slideViewPr>
    <p:cSldViewPr>
      <p:cViewPr varScale="1">
        <p:scale>
          <a:sx n="93" d="100"/>
          <a:sy n="93" d="100"/>
        </p:scale>
        <p:origin x="1524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ags" Target="tags/tag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781CE-0481-4E42-B39C-98D8B3D91AB9}" type="datetimeFigureOut">
              <a:rPr lang="cs-CZ" smtClean="0"/>
              <a:t>22.10.2024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C2345-42BA-4C89-A84A-31F9B178F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23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A9450B-1F24-4914-BC01-22C71368797E}" type="slidenum">
              <a:rPr lang="cs-CZ" altLang="cs-CZ"/>
              <a:pPr eaLnBrk="1" hangingPunct="1"/>
              <a:t>213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404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82FF9E-F26D-49BD-8C5D-C0F2D22E16F5}" type="slidenum">
              <a:rPr lang="cs-CZ" altLang="cs-CZ"/>
              <a:pPr eaLnBrk="1" hangingPunct="1"/>
              <a:t>222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827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24534-23AD-400D-93F8-8DCEDCCFA6E6}" type="slidenum">
              <a:rPr lang="cs-CZ" altLang="cs-CZ"/>
              <a:pPr eaLnBrk="1" hangingPunct="1"/>
              <a:t>223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2089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A0D1BD-CC39-4FE3-B52A-46C7EE630B0B}" type="slidenum">
              <a:rPr lang="cs-CZ" altLang="cs-CZ"/>
              <a:pPr eaLnBrk="1" hangingPunct="1"/>
              <a:t>224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0973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05C26A-FF2F-4D62-B129-56DA3718B7A5}" type="slidenum">
              <a:rPr lang="cs-CZ" altLang="cs-CZ"/>
              <a:pPr eaLnBrk="1" hangingPunct="1"/>
              <a:t>225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6475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2CA790-945A-4729-88D2-B9F426735F20}" type="slidenum">
              <a:rPr lang="cs-CZ" altLang="cs-CZ"/>
              <a:pPr eaLnBrk="1" hangingPunct="1"/>
              <a:t>226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435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4179AB-C107-4F55-9598-643E819ED107}" type="slidenum">
              <a:rPr lang="cs-CZ" altLang="cs-CZ"/>
              <a:pPr eaLnBrk="1" hangingPunct="1"/>
              <a:t>227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5327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F33568-DAB8-413B-9FA7-A3766AD07134}" type="slidenum">
              <a:rPr lang="cs-CZ" altLang="cs-CZ"/>
              <a:pPr eaLnBrk="1" hangingPunct="1"/>
              <a:t>228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406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74FA76-4ED3-4AF5-9524-A0C884B1BFB8}" type="slidenum">
              <a:rPr lang="cs-CZ" altLang="cs-CZ"/>
              <a:pPr eaLnBrk="1" hangingPunct="1"/>
              <a:t>229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340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D61293-3820-497C-88B8-C1E0F642C2C0}" type="slidenum">
              <a:rPr lang="cs-CZ" altLang="cs-CZ"/>
              <a:pPr eaLnBrk="1" hangingPunct="1"/>
              <a:t>214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214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F8D92F5-1C94-4229-B6A1-19FB27008731}" type="slidenum">
              <a:rPr lang="cs-CZ" altLang="cs-CZ"/>
              <a:pPr eaLnBrk="1" hangingPunct="1"/>
              <a:t>215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889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694D47-86EA-422F-AA3F-1BD48DE909DC}" type="slidenum">
              <a:rPr lang="cs-CZ" altLang="cs-CZ"/>
              <a:pPr eaLnBrk="1" hangingPunct="1"/>
              <a:t>216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4422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DB7037-C22A-4F19-81A3-A6423E1633A2}" type="slidenum">
              <a:rPr lang="cs-CZ" altLang="cs-CZ"/>
              <a:pPr eaLnBrk="1" hangingPunct="1"/>
              <a:t>217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328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B21454-993A-4B09-A10E-B781E85A39AE}" type="slidenum">
              <a:rPr lang="cs-CZ" altLang="cs-CZ"/>
              <a:pPr eaLnBrk="1" hangingPunct="1"/>
              <a:t>218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270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6750FC-4B7A-4F06-A849-2FD5F45D6606}" type="slidenum">
              <a:rPr lang="cs-CZ" altLang="cs-CZ"/>
              <a:pPr eaLnBrk="1" hangingPunct="1"/>
              <a:t>219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0090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76C074-B1AD-404C-B6F7-126D69A3565D}" type="slidenum">
              <a:rPr lang="cs-CZ" altLang="cs-CZ"/>
              <a:pPr eaLnBrk="1" hangingPunct="1"/>
              <a:t>220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411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A44575D-B441-4461-8624-3BD2466CF53C}" type="slidenum">
              <a:rPr lang="cs-CZ" altLang="cs-CZ"/>
              <a:pPr eaLnBrk="1" hangingPunct="1"/>
              <a:t>221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377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385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38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rgbClr val="E4DA9C"/>
            </a:solidFill>
          </a:ln>
          <a:solidFill>
            <a:srgbClr val="E4DA9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Relationship Id="rId4" Type="http://schemas.openxmlformats.org/officeDocument/2006/relationships/image" Target="../media/image5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inovace-SEBS-ASEBS/elearning/prupravne-upol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hyperlink" Target="https://munispace.muni.cz/index.php/munispace/catalog/book/694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sPIzRsUtlE" TargetMode="Externa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games-iwga.org/" TargetMode="External"/><Relationship Id="rId2" Type="http://schemas.openxmlformats.org/officeDocument/2006/relationships/hyperlink" Target="http://www.tugofwar-twif.org/" TargetMode="Externa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Mk_YxLQs_U&amp;t=301s" TargetMode="External"/><Relationship Id="rId2" Type="http://schemas.openxmlformats.org/officeDocument/2006/relationships/hyperlink" Target="https://www.youtube.com/watch?v=6YNLwicEaG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sPIzRsUtlE&amp;t=9s" TargetMode="Externa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Mk_YxLQs_U" TargetMode="Externa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ka.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w9zOZ_8JlBQ&amp;feature=fvs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eXjF4uX6w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55HX87UY8Y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4" Type="http://schemas.openxmlformats.org/officeDocument/2006/relationships/hyperlink" Target="https://www.youtube.com/watch?v=rqymHKgjhcg&amp;list=PL1leaglkVMMK7dxgpP-0iIBYlIMRSjEKj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do-guide.com/footwork.html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mcDu6O9VsY&amp;list=PLoDM0Q_lJK3-JpTJF3WdKt74w9sonNOov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WingChunNews.ca/videos/730600787145736/" TargetMode="External"/><Relationship Id="rId4" Type="http://schemas.openxmlformats.org/officeDocument/2006/relationships/hyperlink" Target="https://www.youtube.com/watch?v=qBjyE5BMMP0&amp;feature=youtu.be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PrATJ-u5Rg&amp;t=2s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hyperlink" Target="https://www.youtube.com/watch?v=ZYdzA8vp4sM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E4A0k501I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3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3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Propedeutika úpolů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152728" cy="999728"/>
          </a:xfrm>
        </p:spPr>
        <p:txBody>
          <a:bodyPr>
            <a:normAutofit/>
          </a:bodyPr>
          <a:lstStyle/>
          <a:p>
            <a:endParaRPr lang="cs-CZ" sz="36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95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</a:rPr>
              <a:t>3. Základní úpoly </a:t>
            </a:r>
          </a:p>
          <a:p>
            <a:pPr marL="914400" lvl="1" indent="-514350">
              <a:buAutoNum type="alphaLcParenR"/>
            </a:pPr>
            <a:r>
              <a:rPr lang="cs-CZ" sz="2000" dirty="0">
                <a:effectLst/>
              </a:rPr>
              <a:t>přetahy </a:t>
            </a:r>
          </a:p>
          <a:p>
            <a:pPr marL="914400" lvl="1" indent="-514350">
              <a:buAutoNum type="alphaLcParenR"/>
            </a:pPr>
            <a:r>
              <a:rPr lang="cs-CZ" sz="2000" dirty="0">
                <a:effectLst/>
              </a:rPr>
              <a:t>přetlaky </a:t>
            </a:r>
          </a:p>
          <a:p>
            <a:pPr marL="914400" lvl="1" indent="-514350">
              <a:buAutoNum type="alphaLcParenR"/>
            </a:pPr>
            <a:r>
              <a:rPr lang="cs-CZ" sz="2000" dirty="0">
                <a:effectLst/>
              </a:rPr>
              <a:t>odpory </a:t>
            </a:r>
          </a:p>
          <a:p>
            <a:pPr marL="1314450" lvl="2" indent="-514350"/>
            <a:r>
              <a:rPr lang="cs-CZ" sz="1600" dirty="0">
                <a:effectLst/>
              </a:rPr>
              <a:t>Odpory s charakterem přetahů</a:t>
            </a:r>
          </a:p>
          <a:p>
            <a:pPr marL="1314450" lvl="2" indent="-514350"/>
            <a:r>
              <a:rPr lang="cs-CZ" sz="1600" dirty="0">
                <a:effectLst/>
              </a:rPr>
              <a:t>Odpory s charakterem přetlaků</a:t>
            </a:r>
          </a:p>
          <a:p>
            <a:pPr marL="1314450" lvl="2" indent="-514350"/>
            <a:r>
              <a:rPr lang="cs-CZ" sz="1600" dirty="0">
                <a:effectLst/>
              </a:rPr>
              <a:t>Odpory vlastní</a:t>
            </a:r>
          </a:p>
          <a:p>
            <a:pPr marL="914400" lvl="1" indent="-514350">
              <a:buAutoNum type="alphaLcParenR"/>
            </a:pPr>
            <a:endParaRPr lang="cs-CZ" sz="2000" dirty="0">
              <a:effectLst/>
            </a:endParaRPr>
          </a:p>
          <a:p>
            <a:pPr marL="914400" lvl="1" indent="-514350">
              <a:buAutoNum type="alphaLcParenR"/>
            </a:pPr>
            <a:endParaRPr lang="cs-CZ" sz="2000" dirty="0">
              <a:effectLst/>
            </a:endParaRPr>
          </a:p>
          <a:p>
            <a:endParaRPr lang="cs-CZ" sz="15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</a:rPr>
              <a:t>4. </a:t>
            </a:r>
            <a:r>
              <a:rPr lang="cs-CZ" sz="2000" dirty="0" err="1">
                <a:effectLst/>
              </a:rPr>
              <a:t>Úpolové</a:t>
            </a:r>
            <a:r>
              <a:rPr lang="cs-CZ" sz="2000" dirty="0">
                <a:effectLst/>
              </a:rPr>
              <a:t> hry jako forma cvičení základních úpolů </a:t>
            </a:r>
          </a:p>
          <a:p>
            <a:pPr marL="0" indent="0">
              <a:buNone/>
            </a:pPr>
            <a:endParaRPr lang="cs-CZ" sz="2000" dirty="0">
              <a:effectLst/>
            </a:endParaRPr>
          </a:p>
          <a:p>
            <a:pPr marL="0" indent="0">
              <a:buNone/>
            </a:pPr>
            <a:r>
              <a:rPr lang="cs-CZ" sz="2000" dirty="0">
                <a:effectLst/>
              </a:rPr>
              <a:t>5. Základy úpolových sportů s charakterem základních úpolů:</a:t>
            </a:r>
          </a:p>
          <a:p>
            <a:r>
              <a:rPr lang="cs-CZ" sz="2000" dirty="0" err="1">
                <a:effectLst/>
              </a:rPr>
              <a:t>armwrestling</a:t>
            </a:r>
            <a:endParaRPr lang="cs-CZ" sz="2000" dirty="0">
              <a:effectLst/>
            </a:endParaRPr>
          </a:p>
          <a:p>
            <a:r>
              <a:rPr lang="cs-CZ" sz="2000" dirty="0">
                <a:effectLst/>
              </a:rPr>
              <a:t>přetahování lanem</a:t>
            </a:r>
          </a:p>
          <a:p>
            <a:pPr marL="0" indent="0">
              <a:buNone/>
            </a:pPr>
            <a:endParaRPr lang="cs-CZ" sz="2000" dirty="0">
              <a:effectLst/>
            </a:endParaRPr>
          </a:p>
          <a:p>
            <a:pPr marL="0" indent="0">
              <a:buNone/>
            </a:pPr>
            <a:r>
              <a:rPr lang="cs-CZ" sz="2000" dirty="0">
                <a:effectLst/>
              </a:rPr>
              <a:t>6. Využití pomůcek v úpolových hrách</a:t>
            </a:r>
            <a:endParaRPr lang="cs-CZ" sz="20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5394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000" b="1" dirty="0">
                <a:latin typeface="+mn-lt"/>
              </a:rPr>
              <a:t>Šerm v Sokolské soustavě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873918" y="1628800"/>
            <a:ext cx="7396163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4000" dirty="0"/>
              <a:t>Šerm různými zbraněmi byl založen převážně na francouzské škole. </a:t>
            </a:r>
          </a:p>
          <a:p>
            <a:pPr>
              <a:lnSpc>
                <a:spcPct val="80000"/>
              </a:lnSpc>
            </a:pPr>
            <a:r>
              <a:rPr lang="cs-CZ" sz="4000" dirty="0"/>
              <a:t>Tyrš vytvořil českou terminologii jak pro šerm tak pro vojenská cvičení</a:t>
            </a:r>
            <a:r>
              <a:rPr lang="en-GB" sz="4000" dirty="0"/>
              <a:t>.</a:t>
            </a:r>
            <a:endParaRPr lang="cs-CZ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3286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Zbraně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6923112" cy="30062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6360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Chrániče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8636401" cy="530608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8486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Šerm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7" y="2060848"/>
            <a:ext cx="8751986" cy="44644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6593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Šerm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4" y="2420888"/>
            <a:ext cx="8230866" cy="38884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1462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Šerm krátkou holí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45" y="1268760"/>
            <a:ext cx="6136910" cy="525172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5391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Šerm krátkou holí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9" y="1628800"/>
            <a:ext cx="2729752" cy="3733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34" y="1628799"/>
            <a:ext cx="2551742" cy="37703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28184" y="1916832"/>
            <a:ext cx="2664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Krátká sokolská tyč původně </a:t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jako cvičná zbraň, nikoliv gymnastické náčiní.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7774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Šerm dlouhou holí (baton)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2190169" cy="30335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45" y="1556792"/>
            <a:ext cx="3009831" cy="30157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56" y="1556792"/>
            <a:ext cx="2915774" cy="3015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3572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412875"/>
            <a:ext cx="7540625" cy="4525963"/>
          </a:xfrm>
        </p:spPr>
        <p:txBody>
          <a:bodyPr>
            <a:normAutofit/>
          </a:bodyPr>
          <a:lstStyle/>
          <a:p>
            <a:r>
              <a:rPr lang="cs-CZ" sz="3600" dirty="0"/>
              <a:t>Zápas byl odlišný od olympijského zápasu. </a:t>
            </a:r>
          </a:p>
          <a:p>
            <a:endParaRPr lang="cs-CZ" sz="3600" dirty="0"/>
          </a:p>
          <a:p>
            <a:r>
              <a:rPr lang="cs-CZ" sz="3600" dirty="0"/>
              <a:t>Sokolský zápas obsahoval prvky:</a:t>
            </a:r>
          </a:p>
          <a:p>
            <a:pPr lvl="1"/>
            <a:r>
              <a:rPr lang="cs-CZ" dirty="0"/>
              <a:t>volného stylu </a:t>
            </a:r>
          </a:p>
          <a:p>
            <a:pPr lvl="1"/>
            <a:r>
              <a:rPr lang="cs-CZ" dirty="0"/>
              <a:t>sebeobrany</a:t>
            </a:r>
          </a:p>
          <a:p>
            <a:endParaRPr lang="cs-CZ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3414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417638"/>
            <a:ext cx="4680520" cy="50764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51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Výukové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Vysvětlení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názorná ukázka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Cvičení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Drily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Studium doporučené literatury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Studium publikací na e-</a:t>
            </a:r>
            <a:r>
              <a:rPr lang="cs-CZ" dirty="0" err="1">
                <a:effectLst/>
              </a:rPr>
              <a:t>learningu</a:t>
            </a:r>
            <a:r>
              <a:rPr lang="cs-CZ" dirty="0">
                <a:effectLst/>
              </a:rPr>
              <a:t> MU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</a:rPr>
              <a:t>Samostatné procvičování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6855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6" y="1988840"/>
            <a:ext cx="8513887" cy="396044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4662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535107" cy="331451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786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" y="1916831"/>
            <a:ext cx="8457356" cy="404958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8208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8" y="1988840"/>
            <a:ext cx="8469164" cy="36143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261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Zápas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67" y="1556792"/>
            <a:ext cx="3516465" cy="503569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895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v Sokolské soustavě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1268413"/>
            <a:ext cx="7559675" cy="48148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Sokolský box byl odlišný od současného olympijského boxu.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Tyrš</a:t>
            </a:r>
            <a:r>
              <a:rPr lang="en-GB" dirty="0"/>
              <a:t> </a:t>
            </a:r>
            <a:r>
              <a:rPr lang="cs-CZ" dirty="0"/>
              <a:t>převzal francouzský box – </a:t>
            </a:r>
            <a:r>
              <a:rPr lang="cs-CZ" dirty="0" err="1"/>
              <a:t>savate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 err="1"/>
              <a:t>Savate</a:t>
            </a:r>
            <a:r>
              <a:rPr lang="cs-CZ" dirty="0"/>
              <a:t> (</a:t>
            </a:r>
            <a:r>
              <a:rPr lang="en-GB" dirty="0"/>
              <a:t>La </a:t>
            </a:r>
            <a:r>
              <a:rPr lang="en-GB" dirty="0" err="1"/>
              <a:t>boxe</a:t>
            </a:r>
            <a:r>
              <a:rPr lang="en-GB" dirty="0"/>
              <a:t> </a:t>
            </a:r>
            <a:r>
              <a:rPr lang="en-GB" dirty="0" err="1"/>
              <a:t>française</a:t>
            </a:r>
            <a:r>
              <a:rPr lang="cs-CZ" dirty="0"/>
              <a:t>) obsahoval různé pěstní techniky, ale i kopy. </a:t>
            </a:r>
          </a:p>
          <a:p>
            <a:pPr>
              <a:lnSpc>
                <a:spcPct val="90000"/>
              </a:lnSpc>
            </a:pPr>
            <a:r>
              <a:rPr lang="cs-CZ" dirty="0" err="1"/>
              <a:t>Savate</a:t>
            </a:r>
            <a:r>
              <a:rPr lang="cs-CZ" dirty="0"/>
              <a:t> je původní francouzský </a:t>
            </a:r>
            <a:r>
              <a:rPr lang="cs-CZ" dirty="0" err="1"/>
              <a:t>úpolový</a:t>
            </a:r>
            <a:r>
              <a:rPr lang="cs-CZ" dirty="0"/>
              <a:t> sport i v současnosti velmi populární. </a:t>
            </a:r>
          </a:p>
          <a:p>
            <a:pPr>
              <a:lnSpc>
                <a:spcPct val="90000"/>
              </a:lnSpc>
            </a:pPr>
            <a:r>
              <a:rPr lang="cs-CZ" dirty="0"/>
              <a:t>Vnějšími znaky se mírně podobá americkému </a:t>
            </a:r>
            <a:r>
              <a:rPr lang="cs-CZ" dirty="0" err="1"/>
              <a:t>kickboxingu</a:t>
            </a:r>
            <a:r>
              <a:rPr lang="cs-CZ" dirty="0"/>
              <a:t>.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3863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9" y="1411908"/>
            <a:ext cx="7351401" cy="522569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20673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430214"/>
            <a:ext cx="6552728" cy="514491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4360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44824"/>
            <a:ext cx="8686800" cy="364504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458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8388424" cy="33534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7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Významní autoři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800" dirty="0"/>
              <a:t>V oblasti úpolů publikovali v ČR a SR zejména:</a:t>
            </a:r>
          </a:p>
          <a:p>
            <a:r>
              <a:rPr lang="cs-CZ" altLang="cs-CZ" sz="2800" dirty="0"/>
              <a:t>Roubíček</a:t>
            </a:r>
          </a:p>
          <a:p>
            <a:r>
              <a:rPr lang="cs-CZ" altLang="cs-CZ" sz="2800" dirty="0"/>
              <a:t>Pavlíček</a:t>
            </a:r>
          </a:p>
          <a:p>
            <a:r>
              <a:rPr lang="cs-CZ" altLang="cs-CZ" sz="2800" dirty="0"/>
              <a:t>Fojtík</a:t>
            </a:r>
          </a:p>
          <a:p>
            <a:r>
              <a:rPr lang="cs-CZ" altLang="cs-CZ" sz="2800" dirty="0" err="1"/>
              <a:t>Ďurech</a:t>
            </a:r>
            <a:endParaRPr lang="cs-CZ" altLang="cs-CZ" sz="2800" dirty="0"/>
          </a:p>
          <a:p>
            <a:r>
              <a:rPr lang="cs-CZ" altLang="cs-CZ" sz="2800" dirty="0"/>
              <a:t>Reguli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0013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28662" y="1071546"/>
            <a:ext cx="7286676" cy="3143272"/>
          </a:xfrm>
        </p:spPr>
        <p:txBody>
          <a:bodyPr>
            <a:normAutofit/>
          </a:bodyPr>
          <a:lstStyle/>
          <a:p>
            <a:r>
              <a:rPr lang="cs-CZ" dirty="0"/>
              <a:t>Motorické učení</a:t>
            </a:r>
            <a:br>
              <a:rPr lang="cs-CZ" dirty="0"/>
            </a:br>
            <a:r>
              <a:rPr lang="cs-CZ" dirty="0"/>
              <a:t>Pohybová schopnost</a:t>
            </a:r>
            <a:br>
              <a:rPr lang="cs-CZ" dirty="0"/>
            </a:br>
            <a:r>
              <a:rPr lang="cs-CZ" dirty="0"/>
              <a:t>Pohybová dovednost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2328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Pohybová schopnost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Motorické schopnosti jsou obecné rysy (vlastnosti) či kapacity, které podkládají výkonnost v řadě pohybových dovedností (</a:t>
            </a:r>
            <a:r>
              <a:rPr lang="cs-CZ" dirty="0" err="1"/>
              <a:t>Burton</a:t>
            </a:r>
            <a:r>
              <a:rPr lang="cs-CZ" dirty="0"/>
              <a:t>, Miller, 1998).</a:t>
            </a:r>
          </a:p>
          <a:p>
            <a:endParaRPr lang="cs-CZ" dirty="0"/>
          </a:p>
          <a:p>
            <a:r>
              <a:rPr lang="cs-CZ" dirty="0"/>
              <a:t>Dynamický komplex vybraných vlastností organismu člověka, integrovaných podle třídy pohybového úkolu a zajišťující jeho plnění (</a:t>
            </a:r>
            <a:r>
              <a:rPr lang="cs-CZ" dirty="0" err="1"/>
              <a:t>Čelikovský</a:t>
            </a:r>
            <a:r>
              <a:rPr lang="cs-CZ" dirty="0"/>
              <a:t>, 1990).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678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dovednost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Pohotovost správně a úsporně vykonávat určitou činnost (Linhart, 1982)</a:t>
            </a:r>
          </a:p>
          <a:p>
            <a:r>
              <a:rPr lang="cs-CZ" dirty="0"/>
              <a:t>Prostřednictvím učebních a cvičebních postupů na základě motorických schopností vytvořená, značně automatizovaná komponenta motorického učení (</a:t>
            </a:r>
            <a:r>
              <a:rPr lang="cs-CZ" dirty="0" err="1"/>
              <a:t>Schnabel</a:t>
            </a:r>
            <a:r>
              <a:rPr lang="cs-CZ" dirty="0"/>
              <a:t>, </a:t>
            </a:r>
            <a:r>
              <a:rPr lang="cs-CZ" dirty="0" err="1"/>
              <a:t>Thies</a:t>
            </a:r>
            <a:r>
              <a:rPr lang="cs-CZ" dirty="0"/>
              <a:t>, 1993)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1532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Schopnost x Dovednost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14400" y="1784350"/>
          <a:ext cx="7943880" cy="478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0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</a:rPr>
                        <a:t>Motorická schopnost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Motorická dovednost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9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Vymezení: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Částečně geneticky podmíněný (obecný) předpoklad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pohybové činnosti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potencionální dispozice k efektivnímu vykonávání činnosti a dosahování výkonu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Vymezení: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Učením získaná (specifická) pohotovost 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pohybové činnosti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potencionální dispozice k efektivnímu vykonávání činnosti a dosahování výkonu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23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Rozlišení: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týká se rozsahu kapacity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částečně vrozená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generalizovaná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relativně stabilní a trvalá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podkládá mnoho různých dovedností a činností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počet omezený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Rozlišení: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týká se využití kapacity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vytvořená praxí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úkolově specifická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snadněji modifikovatelná praxí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závislá na několika schopnostech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700" b="0" i="0">
                          <a:solidFill>
                            <a:srgbClr val="000000"/>
                          </a:solidFill>
                          <a:latin typeface="Times New Roman"/>
                        </a:rPr>
                        <a:t>                       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Arial"/>
                        </a:rPr>
                        <a:t>- 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počet nevyčíslitelný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0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Příklady: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schopnosti silové, rovnováhové, 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Příklady: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dovednost smečovat, řídit auto, 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0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Základní rozdělení: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Kondiční - koordinační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</a:rPr>
                        <a:t>Základní rozdělení: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</a:rPr>
                        <a:t>Otevřené - uzavřené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0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Proces rozvoje: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</a:rPr>
                        <a:t>Trénink (tělesná příprava)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</a:rPr>
                        <a:t>Proces rozvoje: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</a:rPr>
                        <a:t>Nácvik, výcvik (technická příprava)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4279116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chemeClr val="bg1"/>
                </a:solidFill>
              </a:rPr>
              <a:t>Taxonomie motorických schopností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7" y="1196752"/>
            <a:ext cx="8589086" cy="547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1393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Průpravné úpoly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Přetahy a přetlaky</a:t>
            </a:r>
          </a:p>
          <a:p>
            <a:pPr lvl="1"/>
            <a:r>
              <a:rPr lang="cs-CZ" dirty="0"/>
              <a:t>Převážně rozvoj kondičních schopností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Odpory</a:t>
            </a:r>
          </a:p>
          <a:p>
            <a:pPr lvl="1"/>
            <a:r>
              <a:rPr lang="cs-CZ" dirty="0"/>
              <a:t>Převážně rozvoj koordinačních schopností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688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Motorické 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proces, během kterého si osvojujeme pohybové dovednosti</a:t>
            </a:r>
          </a:p>
          <a:p>
            <a:pPr lvl="0"/>
            <a:r>
              <a:rPr lang="cs-CZ" dirty="0"/>
              <a:t>osvojování, zjemňování, stabilizování a využívání pohybových dovedností</a:t>
            </a:r>
            <a:br>
              <a:rPr lang="cs-CZ" dirty="0"/>
            </a:br>
            <a:r>
              <a:rPr lang="cs-CZ" dirty="0"/>
              <a:t> (</a:t>
            </a:r>
            <a:r>
              <a:rPr lang="cs-CZ" dirty="0" err="1"/>
              <a:t>Schnabel</a:t>
            </a:r>
            <a:r>
              <a:rPr lang="cs-CZ" dirty="0"/>
              <a:t>, 1973)</a:t>
            </a:r>
          </a:p>
          <a:p>
            <a:pPr lvl="0"/>
            <a:r>
              <a:rPr lang="cs-CZ" dirty="0"/>
              <a:t>motor </a:t>
            </a:r>
            <a:r>
              <a:rPr lang="cs-CZ" dirty="0" err="1"/>
              <a:t>learning</a:t>
            </a:r>
            <a:r>
              <a:rPr lang="cs-CZ" dirty="0"/>
              <a:t> Schmidt (1991): </a:t>
            </a:r>
          </a:p>
          <a:p>
            <a:r>
              <a:rPr lang="cs-CZ" i="1" dirty="0"/>
              <a:t>Množina vnitřních procesů spjatých s praxí či zkušeností vedoucí k relativně permanentním ziskům ve způsobilosti k dovedné činnosti.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20771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motorického učení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2" y="1700808"/>
            <a:ext cx="8521435" cy="4104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18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Motorické 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b="1" dirty="0" err="1"/>
              <a:t>Schnabel</a:t>
            </a:r>
            <a:r>
              <a:rPr lang="cs-CZ" sz="3200" b="1" dirty="0"/>
              <a:t>:</a:t>
            </a:r>
            <a:endParaRPr lang="cs-CZ" sz="3200" dirty="0"/>
          </a:p>
          <a:p>
            <a:pPr lvl="2"/>
            <a:r>
              <a:rPr lang="cs-CZ" b="1" dirty="0"/>
              <a:t>Hrubá koordinace</a:t>
            </a:r>
            <a:endParaRPr lang="cs-CZ" dirty="0"/>
          </a:p>
          <a:p>
            <a:pPr lvl="2"/>
            <a:r>
              <a:rPr lang="cs-CZ" b="1" dirty="0"/>
              <a:t>Jemná koordinace</a:t>
            </a:r>
          </a:p>
          <a:p>
            <a:pPr lvl="2"/>
            <a:r>
              <a:rPr lang="cs-CZ" b="1" dirty="0"/>
              <a:t>Stabilizování jemné koordinace a dosažení variabilní využitelnosti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9113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Hrubá a jemná PD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Fine – motor – </a:t>
            </a:r>
            <a:r>
              <a:rPr lang="cs-CZ" dirty="0" err="1"/>
              <a:t>skills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činnosti ruky, prstů, ústa, chodidla</a:t>
            </a:r>
          </a:p>
          <a:p>
            <a:r>
              <a:rPr lang="cs-CZ" dirty="0"/>
              <a:t>Gross – motor – </a:t>
            </a:r>
            <a:r>
              <a:rPr lang="cs-CZ" dirty="0" err="1"/>
              <a:t>skills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velkými svalovými skupinami</a:t>
            </a:r>
          </a:p>
          <a:p>
            <a:pPr>
              <a:buNone/>
            </a:pPr>
            <a:endParaRPr lang="cs-CZ" dirty="0"/>
          </a:p>
          <a:p>
            <a:r>
              <a:rPr lang="cs-CZ" dirty="0" err="1"/>
              <a:t>Siddle</a:t>
            </a:r>
            <a:r>
              <a:rPr lang="cs-CZ" dirty="0"/>
              <a:t> (1995) prokázal:</a:t>
            </a:r>
          </a:p>
          <a:p>
            <a:pPr lvl="1"/>
            <a:r>
              <a:rPr lang="cs-CZ" dirty="0"/>
              <a:t>Pod vlivem psychického stresu v bojových situacích zhoršení </a:t>
            </a:r>
          </a:p>
          <a:p>
            <a:pPr lvl="2"/>
            <a:r>
              <a:rPr lang="cs-CZ" dirty="0"/>
              <a:t>jemných motorických dovedností na hranici 115 TF</a:t>
            </a:r>
          </a:p>
          <a:p>
            <a:pPr lvl="2"/>
            <a:r>
              <a:rPr lang="cs-CZ" dirty="0"/>
              <a:t>komplexních motorických dovedností na hranici 145 TF</a:t>
            </a:r>
          </a:p>
          <a:p>
            <a:pPr lvl="2"/>
            <a:r>
              <a:rPr lang="cs-CZ" dirty="0" err="1"/>
              <a:t>hypervigilanci</a:t>
            </a:r>
            <a:r>
              <a:rPr lang="cs-CZ" dirty="0"/>
              <a:t> a iracionální jednání na hranici 175 TF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21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Studijní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None/>
            </a:pPr>
            <a:r>
              <a:rPr lang="cs-CZ" altLang="cs-CZ" sz="2400" b="1" dirty="0"/>
              <a:t>POVINNÁ</a:t>
            </a:r>
          </a:p>
          <a:p>
            <a:pPr>
              <a:buFontTx/>
              <a:buNone/>
            </a:pPr>
            <a:endParaRPr lang="cs-CZ" altLang="cs-CZ" sz="2400" b="1" dirty="0"/>
          </a:p>
          <a:p>
            <a:r>
              <a:rPr lang="cs-CZ" altLang="cs-CZ" dirty="0"/>
              <a:t>REGULI, Zdenko a Miroslav ĎURECH a Michal VÍT. </a:t>
            </a:r>
            <a:r>
              <a:rPr lang="cs-CZ" altLang="cs-CZ" i="1" dirty="0"/>
              <a:t>Teorie a didaktika úpolů ve školní tělesné výchově</a:t>
            </a:r>
            <a:r>
              <a:rPr lang="cs-CZ" altLang="cs-CZ" dirty="0"/>
              <a:t>. Brno: Masarykova univerzita, 2007. 88 s. Fakulta sportovních studií. ISBN 978-80-210-4318-3. </a:t>
            </a:r>
          </a:p>
          <a:p>
            <a:r>
              <a:rPr lang="cs-CZ" altLang="cs-CZ" dirty="0"/>
              <a:t>REGULI, Zdenko. </a:t>
            </a:r>
            <a:r>
              <a:rPr lang="cs-CZ" altLang="cs-CZ" i="1" dirty="0" err="1"/>
              <a:t>Úpolové</a:t>
            </a:r>
            <a:r>
              <a:rPr lang="cs-CZ" altLang="cs-CZ" i="1" dirty="0"/>
              <a:t> sporty (distanční studijní text)</a:t>
            </a:r>
            <a:r>
              <a:rPr lang="cs-CZ" altLang="cs-CZ" dirty="0"/>
              <a:t>. Brno: Masarykova univerzita, 2005. 133 s. ISBN 80-210-3700-8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</a:p>
          <a:p>
            <a:r>
              <a:rPr lang="cs-CZ" altLang="cs-CZ" dirty="0"/>
              <a:t>MĚKOTA, Karel a Jiří NOVOSAD. </a:t>
            </a:r>
            <a:r>
              <a:rPr lang="cs-CZ" altLang="cs-CZ" i="1" dirty="0"/>
              <a:t>Motorické schopnosti</a:t>
            </a:r>
            <a:r>
              <a:rPr lang="cs-CZ" altLang="cs-CZ" dirty="0"/>
              <a:t>. 1.vyd. Olomouc: Univerzita Palackého v Olomouci, 2005. 175 s. ISBN 80-244-0981-X. 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4367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Motorické schopnosti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800" dirty="0"/>
          </a:p>
          <a:p>
            <a:r>
              <a:rPr lang="cs-CZ" sz="2800" dirty="0"/>
              <a:t>Síla</a:t>
            </a:r>
          </a:p>
          <a:p>
            <a:r>
              <a:rPr lang="cs-CZ" sz="2800" dirty="0"/>
              <a:t>Rychlost</a:t>
            </a:r>
          </a:p>
          <a:p>
            <a:r>
              <a:rPr lang="cs-CZ" sz="2800" dirty="0"/>
              <a:t>Vytrvalost</a:t>
            </a:r>
          </a:p>
          <a:p>
            <a:r>
              <a:rPr lang="cs-CZ" sz="2800" dirty="0"/>
              <a:t>Koordinace</a:t>
            </a:r>
          </a:p>
        </p:txBody>
      </p:sp>
    </p:spTree>
    <p:extLst>
      <p:ext uri="{BB962C8B-B14F-4D97-AF65-F5344CB8AC3E}">
        <p14:creationId xmlns:p14="http://schemas.microsoft.com/office/powerpoint/2010/main" val="37957892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Síla (svalová zdatnost)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>
                <a:effectLst/>
              </a:rPr>
              <a:t>Základní pohybová schopnost, která ovlivňuje všechny ostatní pohybové schopnosti</a:t>
            </a:r>
          </a:p>
          <a:p>
            <a:r>
              <a:rPr lang="cs-CZ" sz="2000" dirty="0">
                <a:effectLst/>
              </a:rPr>
              <a:t>Schopnost překonávat nebo udržet vnější odpor svalovou kontrakcí </a:t>
            </a:r>
            <a:br>
              <a:rPr lang="cs-CZ" sz="2000" dirty="0">
                <a:effectLst/>
              </a:rPr>
            </a:br>
            <a:r>
              <a:rPr lang="cs-CZ" sz="2000" dirty="0">
                <a:effectLst/>
              </a:rPr>
              <a:t>(koncentrická, excentrická, statická)</a:t>
            </a:r>
          </a:p>
          <a:p>
            <a:endParaRPr lang="cs-CZ" sz="2000" dirty="0">
              <a:effectLst/>
            </a:endParaRPr>
          </a:p>
          <a:p>
            <a:r>
              <a:rPr lang="cs-CZ" sz="2000" dirty="0">
                <a:effectLst/>
              </a:rPr>
              <a:t>Rozdělujeme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Maximální síla – překonání nejvyššího možného odporu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Rychlá síla – (kombinace síly a rychlosti, překonání </a:t>
            </a:r>
            <a:r>
              <a:rPr lang="cs-CZ" sz="2000" dirty="0" err="1">
                <a:effectLst/>
              </a:rPr>
              <a:t>nemaximálniho</a:t>
            </a:r>
            <a:r>
              <a:rPr lang="cs-CZ" sz="2000" dirty="0">
                <a:effectLst/>
              </a:rPr>
              <a:t> odporu vysokou až maximální rychlostí)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Vytrvalostní síla – překonávat nemaximální odpor opakováním pohybu nebo odpor dlouhodobě  udržovat (dynamická nebo statická)</a:t>
            </a:r>
          </a:p>
          <a:p>
            <a:endParaRPr lang="cs-CZ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355368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Prostředky rozvoje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Volné zátěže (různé druhy činek)</a:t>
            </a:r>
          </a:p>
          <a:p>
            <a:r>
              <a:rPr lang="cs-CZ" sz="2000" dirty="0"/>
              <a:t>Stacionární posilovací stroje</a:t>
            </a:r>
          </a:p>
          <a:p>
            <a:r>
              <a:rPr lang="cs-CZ" sz="2000" dirty="0"/>
              <a:t>Variabilní odporové stroje (vytvářejí trvalý odpor v průběhu celého pohybu)</a:t>
            </a:r>
          </a:p>
          <a:p>
            <a:r>
              <a:rPr lang="cs-CZ" sz="2000" dirty="0"/>
              <a:t>Odporový trénink s elastickými pomůckami</a:t>
            </a:r>
          </a:p>
          <a:p>
            <a:r>
              <a:rPr lang="cs-CZ" sz="2000" dirty="0"/>
              <a:t>Odporový trénink s dopomocí partnera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9" y="3963250"/>
            <a:ext cx="1732361" cy="12374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42" y="3274552"/>
            <a:ext cx="1140167" cy="19832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72" y="3963250"/>
            <a:ext cx="1217657" cy="12339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3963250"/>
            <a:ext cx="1762827" cy="12339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27" y="3274553"/>
            <a:ext cx="1152322" cy="19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05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Odporový trénink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Primární prostředek rozvoje svalové zdatnosti</a:t>
            </a:r>
          </a:p>
          <a:p>
            <a:r>
              <a:rPr lang="cs-CZ" dirty="0"/>
              <a:t>Rozvíjí sílu, vytrvalost, rychlost</a:t>
            </a:r>
          </a:p>
          <a:p>
            <a:r>
              <a:rPr lang="cs-CZ" dirty="0"/>
              <a:t>Rozvoj svalstva</a:t>
            </a:r>
          </a:p>
          <a:p>
            <a:pPr lvl="1"/>
            <a:r>
              <a:rPr lang="cs-CZ" dirty="0"/>
              <a:t>Zvětšení velikosti svalových vláken (obzvláště rychlých)</a:t>
            </a:r>
          </a:p>
          <a:p>
            <a:pPr lvl="1"/>
            <a:r>
              <a:rPr lang="cs-CZ" dirty="0"/>
              <a:t>Svalový a nervový systém zapojuje svalová vlákna ve správném čase tak, aby vyprodukovaly nejvíce síly</a:t>
            </a:r>
          </a:p>
          <a:p>
            <a:r>
              <a:rPr lang="cs-CZ" dirty="0"/>
              <a:t>Zvyšuje se silová vytrvalost – zvýšená schopnost pracovat aerobně</a:t>
            </a:r>
          </a:p>
        </p:txBody>
      </p:sp>
    </p:spTree>
    <p:extLst>
      <p:ext uri="{BB962C8B-B14F-4D97-AF65-F5344CB8AC3E}">
        <p14:creationId xmlns:p14="http://schemas.microsoft.com/office/powerpoint/2010/main" val="25366680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prvky silového tréninku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Velikost zátěže (odpor) = váha nebo zátěž proti které svaly pracují určený v % OM</a:t>
            </a:r>
          </a:p>
          <a:p>
            <a:r>
              <a:rPr lang="cs-CZ" dirty="0"/>
              <a:t>Jedno opakování = jeden kompletní pohyb, který obvykle zahrnuje </a:t>
            </a:r>
          </a:p>
          <a:p>
            <a:pPr lvl="1"/>
            <a:r>
              <a:rPr lang="cs-CZ" dirty="0"/>
              <a:t>koncentrickou složku (sval se zkracuje a napíná – sportovec překonává zátěž)</a:t>
            </a:r>
          </a:p>
          <a:p>
            <a:pPr lvl="1"/>
            <a:r>
              <a:rPr lang="cs-CZ" dirty="0"/>
              <a:t>excentrickou složku (sval se protahuje a uvolňuje – např. když sportovec pokládá závaží a uvolňuje svalové napětí)</a:t>
            </a:r>
          </a:p>
          <a:p>
            <a:r>
              <a:rPr lang="cs-CZ" dirty="0"/>
              <a:t>Počet opakování v jedné sérii</a:t>
            </a:r>
          </a:p>
          <a:p>
            <a:r>
              <a:rPr lang="cs-CZ" dirty="0"/>
              <a:t>Série = počet nepřetržitých opakování jednoho cvičení bez zastavení a odpočinkové fáze</a:t>
            </a:r>
          </a:p>
          <a:p>
            <a:pPr lvl="1"/>
            <a:r>
              <a:rPr lang="cs-CZ" dirty="0"/>
              <a:t>(např. leg </a:t>
            </a:r>
            <a:r>
              <a:rPr lang="cs-CZ" dirty="0" err="1"/>
              <a:t>press</a:t>
            </a:r>
            <a:r>
              <a:rPr lang="cs-CZ" dirty="0"/>
              <a:t> 3x8x90 = 3 série po 8 opakováních se zátěží 90 kg</a:t>
            </a:r>
          </a:p>
          <a:p>
            <a:r>
              <a:rPr lang="cs-CZ" dirty="0"/>
              <a:t>Počet sérií</a:t>
            </a:r>
          </a:p>
          <a:p>
            <a:r>
              <a:rPr lang="cs-CZ" dirty="0"/>
              <a:t>Délka odpočinku mezi sériemi</a:t>
            </a:r>
          </a:p>
          <a:p>
            <a:r>
              <a:rPr lang="cs-CZ" dirty="0"/>
              <a:t>Rychlost cvičení (rychlost vedení pohybu)</a:t>
            </a:r>
          </a:p>
        </p:txBody>
      </p:sp>
    </p:spTree>
    <p:extLst>
      <p:ext uri="{BB962C8B-B14F-4D97-AF65-F5344CB8AC3E}">
        <p14:creationId xmlns:p14="http://schemas.microsoft.com/office/powerpoint/2010/main" val="9838694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Určení osobního maxima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Základ pro stanovení správného dávkování zátěže</a:t>
            </a:r>
          </a:p>
          <a:p>
            <a:r>
              <a:rPr lang="cs-CZ" dirty="0"/>
              <a:t>% maximálního výkonu (tj. nejvyšší hmotnost, se kterou provede cvičenec cvik 1x)</a:t>
            </a:r>
          </a:p>
          <a:p>
            <a:r>
              <a:rPr lang="cs-CZ" dirty="0"/>
              <a:t>Např. cvičenec zvedne vleže na lavici 1x činku o hmotnosti 100 kg</a:t>
            </a:r>
          </a:p>
          <a:p>
            <a:r>
              <a:rPr lang="cs-CZ" dirty="0"/>
              <a:t>100 % OM = 100 kg</a:t>
            </a:r>
          </a:p>
          <a:p>
            <a:r>
              <a:rPr lang="cs-CZ" dirty="0"/>
              <a:t>Anglicky 1RM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repetition</a:t>
            </a:r>
            <a:r>
              <a:rPr lang="cs-CZ" dirty="0"/>
              <a:t> maximum test („jedenkrát opakované maximum)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65678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rozvoje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400" b="1" dirty="0">
                <a:effectLst/>
              </a:rPr>
              <a:t>Rozvoj maximální síly</a:t>
            </a:r>
          </a:p>
          <a:p>
            <a:pPr lvl="1"/>
            <a:r>
              <a:rPr lang="cs-CZ" sz="1400" dirty="0">
                <a:effectLst/>
              </a:rPr>
              <a:t>Dynamický síla</a:t>
            </a:r>
          </a:p>
          <a:p>
            <a:pPr lvl="2"/>
            <a:r>
              <a:rPr lang="cs-CZ" sz="1400" dirty="0">
                <a:effectLst/>
              </a:rPr>
              <a:t>Metoda maximálních úsilí – maximální odpor</a:t>
            </a:r>
          </a:p>
          <a:p>
            <a:pPr lvl="2"/>
            <a:r>
              <a:rPr lang="cs-CZ" sz="1400" dirty="0">
                <a:effectLst/>
              </a:rPr>
              <a:t>Metoda opakovaných úsilí – opakování odporu středně velké zátěže až do únavy (poslední pokusy jsou nejdůležitější)</a:t>
            </a:r>
          </a:p>
          <a:p>
            <a:pPr lvl="1"/>
            <a:r>
              <a:rPr lang="cs-CZ" sz="1400" dirty="0">
                <a:effectLst/>
              </a:rPr>
              <a:t>Statická síla</a:t>
            </a:r>
          </a:p>
          <a:p>
            <a:pPr lvl="2"/>
            <a:r>
              <a:rPr lang="cs-CZ" sz="1400" dirty="0">
                <a:effectLst/>
              </a:rPr>
              <a:t>Metoda izometrických napětí (proti pevnému odporu)</a:t>
            </a:r>
          </a:p>
          <a:p>
            <a:endParaRPr lang="cs-CZ" sz="1400" dirty="0">
              <a:effectLst/>
            </a:endParaRPr>
          </a:p>
          <a:p>
            <a:r>
              <a:rPr lang="cs-CZ" sz="1400" b="1" dirty="0">
                <a:effectLst/>
              </a:rPr>
              <a:t>Rozvoj rychlé síly</a:t>
            </a:r>
          </a:p>
          <a:p>
            <a:pPr lvl="1"/>
            <a:r>
              <a:rPr lang="cs-CZ" sz="1400" dirty="0">
                <a:effectLst/>
              </a:rPr>
              <a:t>Metoda rychlostní (překonávání menšího odporu co největší rychlostí) </a:t>
            </a:r>
          </a:p>
          <a:p>
            <a:pPr lvl="1"/>
            <a:r>
              <a:rPr lang="cs-CZ" sz="1400" dirty="0" err="1">
                <a:effectLst/>
              </a:rPr>
              <a:t>Plyometrická</a:t>
            </a:r>
            <a:r>
              <a:rPr lang="cs-CZ" sz="1400" dirty="0">
                <a:effectLst/>
              </a:rPr>
              <a:t> metoda (rázová) např. opakované odrazy</a:t>
            </a:r>
          </a:p>
          <a:p>
            <a:pPr marL="27675" indent="0">
              <a:buNone/>
            </a:pPr>
            <a:endParaRPr lang="cs-CZ" sz="1400" dirty="0">
              <a:effectLst/>
            </a:endParaRPr>
          </a:p>
          <a:p>
            <a:pPr lvl="0"/>
            <a:r>
              <a:rPr lang="cs-CZ" sz="1400" b="1" dirty="0">
                <a:effectLst/>
              </a:rPr>
              <a:t>Rozvoj vytrvalostní síly</a:t>
            </a:r>
          </a:p>
          <a:p>
            <a:pPr lvl="1"/>
            <a:r>
              <a:rPr lang="cs-CZ" sz="1400" dirty="0">
                <a:effectLst/>
              </a:rPr>
              <a:t>Metoda vytrvalostní (překonávání menšího odporu po co nejdelší čas)</a:t>
            </a:r>
          </a:p>
        </p:txBody>
      </p:sp>
    </p:spTree>
    <p:extLst>
      <p:ext uri="{BB962C8B-B14F-4D97-AF65-F5344CB8AC3E}">
        <p14:creationId xmlns:p14="http://schemas.microsoft.com/office/powerpoint/2010/main" val="36346937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 rozvoje rychlé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Bench</a:t>
            </a:r>
            <a:r>
              <a:rPr lang="cs-CZ" dirty="0"/>
              <a:t> </a:t>
            </a:r>
            <a:r>
              <a:rPr lang="cs-CZ" dirty="0" err="1"/>
              <a:t>press</a:t>
            </a:r>
            <a:endParaRPr lang="cs-CZ" dirty="0"/>
          </a:p>
          <a:p>
            <a:pPr lvl="1"/>
            <a:r>
              <a:rPr lang="cs-CZ" dirty="0"/>
              <a:t>Hmotnost 50% maximálního výkonu 3-4 x dynamicky</a:t>
            </a:r>
          </a:p>
          <a:p>
            <a:pPr lvl="1"/>
            <a:r>
              <a:rPr lang="cs-CZ" dirty="0"/>
              <a:t>3 série</a:t>
            </a:r>
          </a:p>
          <a:p>
            <a:pPr lvl="1"/>
            <a:r>
              <a:rPr lang="cs-CZ" dirty="0"/>
              <a:t>Odpočinek 6x vlastní doba cvičení</a:t>
            </a:r>
          </a:p>
          <a:p>
            <a:endParaRPr lang="cs-CZ" dirty="0"/>
          </a:p>
          <a:p>
            <a:r>
              <a:rPr lang="cs-CZ" dirty="0"/>
              <a:t>Údery (</a:t>
            </a:r>
            <a:r>
              <a:rPr lang="cs-CZ" dirty="0" err="1"/>
              <a:t>cuki</a:t>
            </a:r>
            <a:r>
              <a:rPr lang="cs-CZ" dirty="0"/>
              <a:t>) s 1kg činkou</a:t>
            </a:r>
          </a:p>
          <a:p>
            <a:pPr lvl="1"/>
            <a:r>
              <a:rPr lang="cs-CZ" dirty="0"/>
              <a:t>3-4 x</a:t>
            </a:r>
          </a:p>
          <a:p>
            <a:pPr lvl="1"/>
            <a:r>
              <a:rPr lang="cs-CZ" dirty="0"/>
              <a:t>3 série</a:t>
            </a:r>
          </a:p>
          <a:p>
            <a:pPr marL="3375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3649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Příklady testování rychlé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Vertikální výskok</a:t>
            </a:r>
          </a:p>
          <a:p>
            <a:r>
              <a:rPr lang="cs-CZ" dirty="0"/>
              <a:t>Běh do schodů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77256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Rychlost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800" dirty="0"/>
              <a:t>Rychlost je schopnost pohybovat se co nejrychleji z A do B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Značná genetická podmíněnost (% rychlých svalových vláken)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Rychlost se skládá z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Reakčního času (jednoduchá a složitá reakce)</a:t>
            </a:r>
            <a:r>
              <a:rPr lang="cs-CZ" sz="1800" dirty="0">
                <a:effectLst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cs-CZ" sz="1800" dirty="0">
                <a:effectLst/>
              </a:rPr>
              <a:t>Času pohybu (od jeho začátku do konce)</a:t>
            </a:r>
          </a:p>
          <a:p>
            <a:pPr lvl="1">
              <a:lnSpc>
                <a:spcPct val="80000"/>
              </a:lnSpc>
            </a:pPr>
            <a:endParaRPr lang="cs-CZ" sz="18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cs-CZ" sz="1800" dirty="0"/>
              <a:t>Rozlišujeme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Rychlost acyklickou – </a:t>
            </a:r>
            <a:r>
              <a:rPr lang="cs-CZ" sz="1800" dirty="0">
                <a:effectLst/>
              </a:rPr>
              <a:t>rychlost jednotlivých pohybů (úder)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Rychlost cyklickou – </a:t>
            </a:r>
            <a:r>
              <a:rPr lang="cs-CZ" sz="1800" dirty="0">
                <a:effectLst/>
              </a:rPr>
              <a:t>vysoká frekvence opakujících se stejných pohybů (série úderů)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Rychlost komplexní – </a:t>
            </a:r>
            <a:r>
              <a:rPr lang="cs-CZ" sz="1800" dirty="0">
                <a:effectLst/>
              </a:rPr>
              <a:t>kombinace cyklických i acyklických pohybů, např. rychlost lokomoce (přemisťování v prostoru) (přeběhnutí a úder v sebeobraně)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51480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Studijní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altLang="cs-CZ" sz="4000" b="1" dirty="0"/>
              <a:t>DOPORUČENÁ</a:t>
            </a:r>
            <a:endParaRPr lang="cs-CZ" altLang="cs-CZ" b="1" dirty="0"/>
          </a:p>
          <a:p>
            <a:endParaRPr lang="cs-CZ" altLang="cs-CZ" b="1" i="1" dirty="0"/>
          </a:p>
          <a:p>
            <a:r>
              <a:rPr lang="cs-CZ" altLang="cs-CZ" dirty="0"/>
              <a:t>PAVLÍČEK, Jaroslav. Úpoly. SPN, Praha, 1953. </a:t>
            </a:r>
          </a:p>
          <a:p>
            <a:r>
              <a:rPr lang="cs-CZ" altLang="cs-CZ" dirty="0"/>
              <a:t>ROUBÍČEK, Vladimír. Úpoly I.: Rohování (box) mládeže se zřetelem ke školnímu vyučování. Praha: SPN, 1956. </a:t>
            </a:r>
          </a:p>
          <a:p>
            <a:r>
              <a:rPr lang="cs-CZ" altLang="cs-CZ" dirty="0"/>
              <a:t>FOJTÍK, Ivan. </a:t>
            </a:r>
            <a:r>
              <a:rPr lang="cs-CZ" altLang="cs-CZ" i="1" dirty="0"/>
              <a:t>Úpoly :pro 5. až 8. ročník základní školy</a:t>
            </a:r>
            <a:r>
              <a:rPr lang="cs-CZ" altLang="cs-CZ" dirty="0"/>
              <a:t>. 1. vyd. Praha: Státní pedagogické nakladatelství, 1990. 42 s. ISBN 80-04-24420-3. </a:t>
            </a:r>
          </a:p>
          <a:p>
            <a:r>
              <a:rPr lang="cs-CZ" altLang="cs-CZ" dirty="0"/>
              <a:t>FOJTÍK, Ivan. </a:t>
            </a:r>
            <a:r>
              <a:rPr lang="cs-CZ" altLang="cs-CZ" i="1" dirty="0"/>
              <a:t>Prvky bojových umění :</a:t>
            </a:r>
            <a:r>
              <a:rPr lang="cs-CZ" altLang="cs-CZ" i="1" dirty="0" err="1"/>
              <a:t>karetedó</a:t>
            </a:r>
            <a:r>
              <a:rPr lang="cs-CZ" altLang="cs-CZ" i="1" dirty="0"/>
              <a:t>, </a:t>
            </a:r>
            <a:r>
              <a:rPr lang="cs-CZ" altLang="cs-CZ" i="1" dirty="0" err="1"/>
              <a:t>aikidó</a:t>
            </a:r>
            <a:r>
              <a:rPr lang="cs-CZ" altLang="cs-CZ" i="1" dirty="0"/>
              <a:t>, </a:t>
            </a:r>
            <a:r>
              <a:rPr lang="cs-CZ" altLang="cs-CZ" i="1" dirty="0" err="1"/>
              <a:t>kendó</a:t>
            </a:r>
            <a:r>
              <a:rPr lang="cs-CZ" altLang="cs-CZ" i="1" dirty="0"/>
              <a:t>, </a:t>
            </a:r>
            <a:r>
              <a:rPr lang="cs-CZ" altLang="cs-CZ" i="1" dirty="0" err="1"/>
              <a:t>džudó</a:t>
            </a:r>
            <a:r>
              <a:rPr lang="cs-CZ" altLang="cs-CZ" dirty="0"/>
              <a:t>. Vyd. 1. Praha: Olympia, 1999. 50 s. ISBN 80-7033-613-7. </a:t>
            </a:r>
          </a:p>
          <a:p>
            <a:r>
              <a:rPr lang="cs-CZ" altLang="cs-CZ" dirty="0"/>
              <a:t>KONEČNÝ, A., TOMAJKO, D. Úvod do studia úpolů a sebeobrany. Olomouc: Univerzita palackého, Fakulta tělesné kultury, 1995. ISBN 80-7067-479-2 </a:t>
            </a:r>
          </a:p>
          <a:p>
            <a:r>
              <a:rPr lang="cs-CZ" altLang="cs-CZ" dirty="0"/>
              <a:t>FOJTÍK, Ivan. </a:t>
            </a:r>
            <a:r>
              <a:rPr lang="cs-CZ" altLang="cs-CZ" dirty="0" err="1"/>
              <a:t>Džúdó</a:t>
            </a:r>
            <a:r>
              <a:rPr lang="cs-CZ" altLang="cs-CZ" dirty="0"/>
              <a:t>, </a:t>
            </a:r>
            <a:r>
              <a:rPr lang="cs-CZ" altLang="cs-CZ" dirty="0" err="1"/>
              <a:t>karatedó</a:t>
            </a:r>
            <a:r>
              <a:rPr lang="cs-CZ" altLang="cs-CZ" dirty="0"/>
              <a:t>, </a:t>
            </a:r>
            <a:r>
              <a:rPr lang="cs-CZ" altLang="cs-CZ" dirty="0" err="1"/>
              <a:t>aikidó</a:t>
            </a:r>
            <a:r>
              <a:rPr lang="cs-CZ" altLang="cs-CZ" dirty="0"/>
              <a:t>, sebeobrana. NS SVOBODA, Praha, 1998. ISBN 80-205-0556-3 </a:t>
            </a:r>
          </a:p>
          <a:p>
            <a:r>
              <a:rPr lang="pt-BR" altLang="cs-CZ" dirty="0"/>
              <a:t>REGULI, Zdenko. </a:t>
            </a:r>
            <a:r>
              <a:rPr lang="pt-BR" altLang="cs-CZ" i="1" dirty="0"/>
              <a:t>Combative activities</a:t>
            </a:r>
            <a:r>
              <a:rPr lang="pt-BR" altLang="cs-CZ" dirty="0"/>
              <a:t>. Brno: Paido, 2004. 37 s. ISBN 80-7315-095-6. </a:t>
            </a:r>
            <a:endParaRPr lang="cs-CZ" altLang="cs-CZ" dirty="0"/>
          </a:p>
          <a:p>
            <a:r>
              <a:rPr lang="cs-CZ" altLang="cs-CZ" dirty="0"/>
              <a:t>ROUBÍČEK, </a:t>
            </a:r>
            <a:r>
              <a:rPr lang="cs-CZ" altLang="cs-CZ" dirty="0" err="1"/>
              <a:t>Vladmír</a:t>
            </a:r>
            <a:r>
              <a:rPr lang="cs-CZ" altLang="cs-CZ" dirty="0"/>
              <a:t>. Kdo s koho. </a:t>
            </a:r>
            <a:r>
              <a:rPr lang="cs-CZ" altLang="cs-CZ" dirty="0" err="1"/>
              <a:t>Úpolová</a:t>
            </a:r>
            <a:r>
              <a:rPr lang="cs-CZ" altLang="cs-CZ" dirty="0"/>
              <a:t> cvičení a hry. Praha: Olympia, 1984. </a:t>
            </a:r>
          </a:p>
          <a:p>
            <a:r>
              <a:rPr lang="cs-CZ" altLang="cs-CZ" dirty="0" err="1"/>
              <a:t>jIRSÁK</a:t>
            </a:r>
            <a:r>
              <a:rPr lang="cs-CZ" altLang="cs-CZ" dirty="0"/>
              <a:t>, Zbyněk, KUKLA, Jiří, ŠERÝ, Václav. Cvičení </a:t>
            </a:r>
            <a:r>
              <a:rPr lang="cs-CZ" altLang="cs-CZ" dirty="0" err="1"/>
              <a:t>úpolnická</a:t>
            </a:r>
            <a:r>
              <a:rPr lang="cs-CZ" altLang="cs-CZ" dirty="0"/>
              <a:t> a šerm. Praha: Tělocvičná jednota Sokol na Královských Vinohradech, 1948. </a:t>
            </a:r>
          </a:p>
          <a:p>
            <a:r>
              <a:rPr lang="cs-CZ" altLang="cs-CZ" dirty="0"/>
              <a:t>ROUBÍČEK, Vladimír. </a:t>
            </a:r>
            <a:r>
              <a:rPr lang="cs-CZ" altLang="cs-CZ" i="1" dirty="0"/>
              <a:t>Základní (průpravné) úpoly</a:t>
            </a:r>
            <a:r>
              <a:rPr lang="cs-CZ" altLang="cs-CZ" dirty="0"/>
              <a:t>. 1. vyd. Praha: Státní pedagogické nakladatelství, 1980. 108 s. : i. </a:t>
            </a:r>
          </a:p>
          <a:p>
            <a:endParaRPr lang="cs-CZ" altLang="cs-CZ" b="1" i="1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7469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rozvoje rychlosti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Rychlost je poměrně značně geneticky podmíněna</a:t>
            </a:r>
          </a:p>
          <a:p>
            <a:r>
              <a:rPr lang="cs-CZ" dirty="0"/>
              <a:t>Reakční dobu lze trénovat opakovanými pohybovými reakcemi na různé podněty </a:t>
            </a:r>
            <a:br>
              <a:rPr lang="cs-CZ" dirty="0"/>
            </a:br>
            <a:r>
              <a:rPr lang="cs-CZ" dirty="0"/>
              <a:t>(vizuální, akustické, taktilní, kinestetické) i situace</a:t>
            </a:r>
          </a:p>
          <a:p>
            <a:endParaRPr lang="cs-CZ" dirty="0"/>
          </a:p>
          <a:p>
            <a:r>
              <a:rPr lang="cs-CZ" dirty="0">
                <a:effectLst/>
              </a:rPr>
              <a:t>Metoda opakování </a:t>
            </a:r>
            <a:r>
              <a:rPr lang="cs-CZ" dirty="0"/>
              <a:t>– maximální intenzita a úsilí, krátká doba zátěže</a:t>
            </a:r>
          </a:p>
          <a:p>
            <a:pPr lvl="1"/>
            <a:r>
              <a:rPr lang="cs-CZ" dirty="0"/>
              <a:t>snaha o zvýšení rychlosti a překonání rychlostní bariéry</a:t>
            </a:r>
          </a:p>
          <a:p>
            <a:pPr lvl="1"/>
            <a:r>
              <a:rPr lang="cs-CZ" dirty="0"/>
              <a:t>! provádět správnou technikou</a:t>
            </a:r>
          </a:p>
          <a:p>
            <a:pPr lvl="1"/>
            <a:r>
              <a:rPr lang="cs-CZ" dirty="0"/>
              <a:t>ulehčení podmínek oproti soutěžím</a:t>
            </a:r>
          </a:p>
          <a:p>
            <a:r>
              <a:rPr lang="cs-CZ" dirty="0"/>
              <a:t>Testování – např. běh na 60 metrů</a:t>
            </a:r>
          </a:p>
        </p:txBody>
      </p:sp>
    </p:spTree>
    <p:extLst>
      <p:ext uri="{BB962C8B-B14F-4D97-AF65-F5344CB8AC3E}">
        <p14:creationId xmlns:p14="http://schemas.microsoft.com/office/powerpoint/2010/main" val="30729054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Mýty a klišé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85346" y="2312666"/>
            <a:ext cx="3684855" cy="3044063"/>
          </a:xfrm>
        </p:spPr>
        <p:txBody>
          <a:bodyPr/>
          <a:lstStyle/>
          <a:p>
            <a:r>
              <a:rPr lang="cs-CZ" sz="2100" dirty="0"/>
              <a:t>Bojová umění mají vést k dokonalému technickému provedení </a:t>
            </a:r>
            <a:r>
              <a:rPr lang="cs-CZ" sz="2100" dirty="0">
                <a:latin typeface="Calibri" panose="020F0502020204030204" pitchFamily="34" charset="0"/>
              </a:rPr>
              <a:t>→</a:t>
            </a:r>
            <a:r>
              <a:rPr lang="cs-CZ" sz="2100" dirty="0"/>
              <a:t> kondiční příprava do tréninku nepatří</a:t>
            </a:r>
          </a:p>
          <a:p>
            <a:r>
              <a:rPr lang="cs-CZ" sz="2100" dirty="0"/>
              <a:t>Techniky nemají být prováděny „hrubou silou“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1" y="2405158"/>
            <a:ext cx="2597090" cy="28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582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Mýty a klišé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91" y="1556792"/>
            <a:ext cx="5478587" cy="3235498"/>
          </a:xfrm>
        </p:spPr>
        <p:txBody>
          <a:bodyPr>
            <a:normAutofit fontScale="62500" lnSpcReduction="20000"/>
          </a:bodyPr>
          <a:lstStyle/>
          <a:p>
            <a:r>
              <a:rPr lang="cs-CZ" sz="3800" dirty="0"/>
              <a:t>Silový trénink</a:t>
            </a:r>
          </a:p>
          <a:p>
            <a:pPr lvl="1"/>
            <a:r>
              <a:rPr lang="cs-CZ" sz="3200" dirty="0"/>
              <a:t>Není vhodný pro děti</a:t>
            </a:r>
          </a:p>
          <a:p>
            <a:pPr lvl="2"/>
            <a:r>
              <a:rPr lang="cs-CZ" sz="2600" dirty="0"/>
              <a:t>Porovnej šplh o tyči/laně (zvedání vlastní hmotnosti proti gravitaci) a cvičení se 30-60% volnou váhou (vede k rozvoji techniky)</a:t>
            </a:r>
          </a:p>
          <a:p>
            <a:pPr lvl="2"/>
            <a:r>
              <a:rPr lang="cs-CZ" sz="2600" dirty="0"/>
              <a:t>Silový trénink zlepšuje sílu posílením svalových vláken, nedochází však k rychlému přírůstku objemu svalů </a:t>
            </a:r>
            <a:br>
              <a:rPr lang="cs-CZ" sz="2600" dirty="0"/>
            </a:br>
            <a:r>
              <a:rPr lang="cs-CZ" sz="2600" dirty="0"/>
              <a:t>(ten se více projevuje po pubertě)</a:t>
            </a:r>
          </a:p>
          <a:p>
            <a:pPr lvl="1"/>
            <a:r>
              <a:rPr lang="cs-CZ" sz="3200" dirty="0"/>
              <a:t>U žen vede k nadbytečnému rozvoji svalové hmoty </a:t>
            </a:r>
            <a:br>
              <a:rPr lang="cs-CZ" sz="3200" dirty="0"/>
            </a:br>
            <a:r>
              <a:rPr lang="cs-CZ" sz="3200" dirty="0"/>
              <a:t>(maskulinní vzhled)</a:t>
            </a:r>
          </a:p>
          <a:p>
            <a:pPr lvl="2"/>
            <a:r>
              <a:rPr lang="cs-CZ" sz="2600" dirty="0"/>
              <a:t>Cílem je kondice, tonizace, tvarování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38" y="3573016"/>
            <a:ext cx="2153272" cy="27809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48" y="1268760"/>
            <a:ext cx="2596652" cy="19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58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Vytrvalost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Schopnost organismu odolávat únavě při dlouhotrvající činnosti </a:t>
            </a:r>
            <a:r>
              <a:rPr lang="cs-CZ" dirty="0" err="1"/>
              <a:t>sumbax</a:t>
            </a:r>
            <a:r>
              <a:rPr lang="cs-CZ" dirty="0"/>
              <a:t>. intenzitou (85 %)</a:t>
            </a:r>
          </a:p>
          <a:p>
            <a:r>
              <a:rPr lang="cs-CZ" dirty="0"/>
              <a:t>Tréninkem se snižuje klidová TF (50-75)</a:t>
            </a:r>
          </a:p>
          <a:p>
            <a:r>
              <a:rPr lang="cs-CZ" dirty="0"/>
              <a:t>Maximální TF: 220 – věk = max. TF</a:t>
            </a:r>
          </a:p>
          <a:p>
            <a:r>
              <a:rPr lang="cs-CZ" dirty="0"/>
              <a:t>Příliš nízká intenzita (nízká TF) – žádný rozvoj</a:t>
            </a:r>
          </a:p>
          <a:p>
            <a:r>
              <a:rPr lang="cs-CZ" dirty="0"/>
              <a:t>Příliš vysoká intenzita (TF vyšší jak maximální) – přetížení srdce</a:t>
            </a:r>
          </a:p>
          <a:p>
            <a:r>
              <a:rPr lang="cs-CZ" dirty="0"/>
              <a:t>Při volbě metody rozvoje vytrvalosti vycházíme z % zátěže maxima</a:t>
            </a:r>
          </a:p>
          <a:p>
            <a:r>
              <a:rPr lang="cs-CZ" dirty="0"/>
              <a:t>75 % maxima cvičence 25 let</a:t>
            </a:r>
          </a:p>
          <a:p>
            <a:r>
              <a:rPr lang="cs-CZ" dirty="0"/>
              <a:t>220 – 25 = 195</a:t>
            </a:r>
          </a:p>
          <a:p>
            <a:r>
              <a:rPr lang="cs-CZ" dirty="0"/>
              <a:t>75% max. TF: 195*0,75 = 146 TF</a:t>
            </a:r>
          </a:p>
        </p:txBody>
      </p:sp>
    </p:spTree>
    <p:extLst>
      <p:ext uri="{BB962C8B-B14F-4D97-AF65-F5344CB8AC3E}">
        <p14:creationId xmlns:p14="http://schemas.microsoft.com/office/powerpoint/2010/main" val="14888841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Vytrvalost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Dlouhodobá – </a:t>
            </a:r>
            <a:r>
              <a:rPr lang="cs-CZ" sz="2000" dirty="0">
                <a:effectLst/>
              </a:rPr>
              <a:t>déle než 10 min.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Střednědobá vytrvalost – do </a:t>
            </a:r>
            <a:r>
              <a:rPr lang="cs-CZ" sz="2000" dirty="0">
                <a:effectLst/>
              </a:rPr>
              <a:t>10 min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Krátkodobá vytrvalost – do 3 min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Rychlostní vytrvalost – do 20 sec</a:t>
            </a:r>
          </a:p>
          <a:p>
            <a:pPr marL="0" indent="0">
              <a:lnSpc>
                <a:spcPct val="80000"/>
              </a:lnSpc>
              <a:buNone/>
            </a:pPr>
            <a:endParaRPr lang="cs-CZ" sz="165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90" y="3505985"/>
            <a:ext cx="6435835" cy="189024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8736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Obecná a speciální vytrvalost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380" y="1988840"/>
            <a:ext cx="8075240" cy="31249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Obecná vytrvalost (např. běh po určitou dobu souvisle)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Speciální vytrvalost (specifická pohybová činnost)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effectLst/>
              </a:rPr>
              <a:t>Opakované provádění technik a jejich kombinací (</a:t>
            </a:r>
            <a:r>
              <a:rPr lang="cs-CZ" sz="2400" dirty="0" err="1">
                <a:effectLst/>
              </a:rPr>
              <a:t>kihon</a:t>
            </a:r>
            <a:r>
              <a:rPr lang="cs-CZ" sz="2400" dirty="0">
                <a:effectLst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effectLst/>
              </a:rPr>
              <a:t>Cvičení ve dvojicích (</a:t>
            </a:r>
            <a:r>
              <a:rPr lang="cs-CZ" sz="2400" dirty="0" err="1">
                <a:effectLst/>
              </a:rPr>
              <a:t>randori</a:t>
            </a:r>
            <a:r>
              <a:rPr lang="cs-CZ" sz="2400" dirty="0">
                <a:effectLst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effectLst/>
              </a:rPr>
              <a:t>Výcvik na tréninkových pomůckách (</a:t>
            </a:r>
            <a:r>
              <a:rPr lang="cs-CZ" sz="2400" dirty="0"/>
              <a:t>údery, kopy do pytle po delší časovou jednotku)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1671968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effectLst/>
              </a:rPr>
              <a:t>Metody rozvoje vytrvalosti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1800" dirty="0"/>
              <a:t> Aerobní</a:t>
            </a:r>
          </a:p>
          <a:p>
            <a:pPr lvl="2"/>
            <a:r>
              <a:rPr lang="cs-CZ" sz="1500" dirty="0"/>
              <a:t> Metoda souvislého zatížení</a:t>
            </a:r>
          </a:p>
          <a:p>
            <a:pPr lvl="2"/>
            <a:r>
              <a:rPr lang="cs-CZ" sz="1500" dirty="0"/>
              <a:t> Metoda střídavého zatížení </a:t>
            </a:r>
          </a:p>
          <a:p>
            <a:pPr lvl="2"/>
            <a:r>
              <a:rPr lang="cs-CZ" sz="1650" dirty="0"/>
              <a:t> Metoda </a:t>
            </a:r>
            <a:r>
              <a:rPr lang="cs-CZ" sz="1650" dirty="0" err="1"/>
              <a:t>Fartlek</a:t>
            </a:r>
            <a:endParaRPr lang="cs-CZ" sz="1650" dirty="0"/>
          </a:p>
          <a:p>
            <a:pPr lvl="2"/>
            <a:r>
              <a:rPr lang="cs-CZ" sz="1650" dirty="0"/>
              <a:t> Metoda intervalová</a:t>
            </a:r>
          </a:p>
          <a:p>
            <a:pPr lvl="2"/>
            <a:endParaRPr lang="cs-CZ" sz="1650" dirty="0"/>
          </a:p>
          <a:p>
            <a:pPr lvl="1"/>
            <a:r>
              <a:rPr lang="cs-CZ" sz="1800" dirty="0"/>
              <a:t> Anaerobní</a:t>
            </a:r>
          </a:p>
          <a:p>
            <a:pPr lvl="2"/>
            <a:r>
              <a:rPr lang="cs-CZ" sz="1650" dirty="0"/>
              <a:t> Metoda intervalová</a:t>
            </a:r>
            <a:endParaRPr lang="cs-CZ" sz="1800" dirty="0"/>
          </a:p>
          <a:p>
            <a:pPr lvl="1"/>
            <a:endParaRPr lang="cs-CZ" sz="15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42190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effectLst/>
              </a:rPr>
              <a:t>Metoda souvislého zatížení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3597" lvl="3" indent="65485"/>
            <a:r>
              <a:rPr lang="cs-CZ" sz="1350" dirty="0"/>
              <a:t> </a:t>
            </a:r>
            <a:r>
              <a:rPr lang="cs-CZ" dirty="0"/>
              <a:t>obecná vytrvalost</a:t>
            </a:r>
          </a:p>
          <a:p>
            <a:pPr marL="203597" lvl="3" indent="65485"/>
            <a:r>
              <a:rPr lang="cs-CZ" dirty="0"/>
              <a:t> pro začátečníky, mládež, seniory </a:t>
            </a:r>
          </a:p>
          <a:p>
            <a:pPr marL="203597" lvl="3" indent="65485"/>
            <a:r>
              <a:rPr lang="cs-CZ" dirty="0"/>
              <a:t> jogging, hry, </a:t>
            </a:r>
            <a:r>
              <a:rPr lang="cs-CZ" dirty="0" err="1"/>
              <a:t>walking</a:t>
            </a:r>
            <a:r>
              <a:rPr lang="cs-CZ" dirty="0"/>
              <a:t> – u starších lidí (dobrý vliv na psychiku)</a:t>
            </a:r>
          </a:p>
          <a:p>
            <a:pPr marL="203597" lvl="3" indent="65485"/>
            <a:r>
              <a:rPr lang="cs-CZ" dirty="0"/>
              <a:t> cyklická cvičení (běh na dráze, běh terénem, běh na lyžích, jízda na kole) </a:t>
            </a:r>
          </a:p>
          <a:p>
            <a:pPr marL="203597" lvl="3" indent="65485"/>
            <a:r>
              <a:rPr lang="cs-CZ" dirty="0"/>
              <a:t> min 30 min nepřerušovaně </a:t>
            </a:r>
          </a:p>
          <a:p>
            <a:pPr marL="203597" lvl="3" indent="65485"/>
            <a:r>
              <a:rPr lang="cs-CZ" dirty="0"/>
              <a:t> TF cca 135</a:t>
            </a:r>
          </a:p>
          <a:p>
            <a:pPr marL="203597" lvl="3" indent="0">
              <a:buNone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960440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effectLst/>
              </a:rPr>
              <a:t>Metoda střídavého zatížení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Změny intenzity ve stanovených úsecích</a:t>
            </a:r>
          </a:p>
          <a:p>
            <a:r>
              <a:rPr lang="cs-CZ" sz="2400" dirty="0"/>
              <a:t>Rychlý úsek běhu –intenzita až 180 TF (kyslíkový dluh)</a:t>
            </a:r>
          </a:p>
          <a:p>
            <a:r>
              <a:rPr lang="cs-CZ" sz="2400" dirty="0"/>
              <a:t>Pomalý úsek – intenzita cvičení na konci úseku 120 TF</a:t>
            </a:r>
          </a:p>
          <a:p>
            <a:r>
              <a:rPr lang="cs-CZ" sz="2400" dirty="0"/>
              <a:t>Doba cvičení 30 min a více</a:t>
            </a:r>
          </a:p>
          <a:p>
            <a:pPr marL="27675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850543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Metoda </a:t>
            </a:r>
            <a:r>
              <a:rPr lang="cs-CZ" sz="4000" dirty="0" err="1"/>
              <a:t>Fartlek</a:t>
            </a:r>
            <a:r>
              <a:rPr lang="cs-CZ" sz="4000" dirty="0"/>
              <a:t> (hra s během)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Modifikace metody střídavého zatížení</a:t>
            </a:r>
          </a:p>
          <a:p>
            <a:r>
              <a:rPr lang="cs-CZ" dirty="0"/>
              <a:t>Sportovec si sám určuje změny rychlosti (intenzity) a TF</a:t>
            </a:r>
          </a:p>
          <a:p>
            <a:r>
              <a:rPr lang="cs-CZ" dirty="0"/>
              <a:t>Vyžaduje zkušenost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31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Internetové odkazy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  <a:hlinkClick r:id="rId3"/>
              </a:rPr>
              <a:t>Inovace SEBS a ASEBS</a:t>
            </a:r>
            <a:endParaRPr lang="cs-CZ" dirty="0">
              <a:effectLst/>
            </a:endParaRPr>
          </a:p>
          <a:p>
            <a:r>
              <a:rPr lang="en-US" dirty="0">
                <a:hlinkClick r:id="rId4"/>
              </a:rPr>
              <a:t>The role of </a:t>
            </a:r>
            <a:r>
              <a:rPr lang="en-US" dirty="0" err="1">
                <a:hlinkClick r:id="rId4"/>
              </a:rPr>
              <a:t>combatives</a:t>
            </a:r>
            <a:r>
              <a:rPr lang="en-US" dirty="0">
                <a:hlinkClick r:id="rId4"/>
              </a:rPr>
              <a:t> teaching in physical education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5386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Metoda intervalová (starší pojetí)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Plánované střídání zatížení a zotavení organismu</a:t>
            </a:r>
          </a:p>
          <a:p>
            <a:r>
              <a:rPr lang="cs-CZ" dirty="0"/>
              <a:t>Při odpočinku nedochází k úplnému zotavení (zůstává kyslíkový dluh)</a:t>
            </a:r>
          </a:p>
          <a:p>
            <a:r>
              <a:rPr lang="cs-CZ" dirty="0"/>
              <a:t>Relativně maximální intenzita 10-90 sec</a:t>
            </a:r>
          </a:p>
          <a:p>
            <a:r>
              <a:rPr lang="cs-CZ" dirty="0"/>
              <a:t>Po zatížení odpočinek v délce předchozí činnosti (na konci odpočinku TF 120)</a:t>
            </a:r>
          </a:p>
          <a:p>
            <a:r>
              <a:rPr lang="cs-CZ" dirty="0"/>
              <a:t>Celková doba cvičení 12 min a více (dle trénovanosti)</a:t>
            </a:r>
          </a:p>
        </p:txBody>
      </p:sp>
    </p:spTree>
    <p:extLst>
      <p:ext uri="{BB962C8B-B14F-4D97-AF65-F5344CB8AC3E}">
        <p14:creationId xmlns:p14="http://schemas.microsoft.com/office/powerpoint/2010/main" val="324317036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50" dirty="0" err="1"/>
              <a:t>Tabata</a:t>
            </a:r>
            <a:endParaRPr lang="cs-CZ" sz="405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675" indent="0" algn="ctr">
              <a:buNone/>
            </a:pPr>
            <a:r>
              <a:rPr lang="cs-CZ" sz="6000" dirty="0"/>
              <a:t>8/20/10</a:t>
            </a:r>
          </a:p>
          <a:p>
            <a:pPr marL="27675" indent="0">
              <a:buNone/>
            </a:pPr>
            <a:endParaRPr lang="cs-CZ" dirty="0"/>
          </a:p>
          <a:p>
            <a:pPr marL="27675" indent="0" algn="ctr">
              <a:buNone/>
            </a:pPr>
            <a:r>
              <a:rPr lang="cs-CZ" dirty="0"/>
              <a:t>6-8 sérií</a:t>
            </a:r>
          </a:p>
          <a:p>
            <a:pPr marL="27675" indent="0" algn="ctr">
              <a:buNone/>
            </a:pPr>
            <a:r>
              <a:rPr lang="cs-CZ" dirty="0"/>
              <a:t>20 sec 100% zatížení</a:t>
            </a:r>
          </a:p>
          <a:p>
            <a:pPr marL="27675" indent="0" algn="ctr">
              <a:buNone/>
            </a:pPr>
            <a:r>
              <a:rPr lang="cs-CZ" dirty="0"/>
              <a:t>10 sec odpočinek mezi sériemi </a:t>
            </a:r>
          </a:p>
          <a:p>
            <a:pPr marL="27675" indent="0" algn="ctr">
              <a:buNone/>
            </a:pPr>
            <a:endParaRPr lang="cs-CZ" dirty="0"/>
          </a:p>
          <a:p>
            <a:pPr marL="27675" indent="0" algn="ctr">
              <a:buNone/>
            </a:pPr>
            <a:r>
              <a:rPr lang="cs-CZ" dirty="0"/>
              <a:t>Zvýšení kapacity anaerobního i aerobního systému!</a:t>
            </a:r>
          </a:p>
        </p:txBody>
      </p:sp>
    </p:spTree>
    <p:extLst>
      <p:ext uri="{BB962C8B-B14F-4D97-AF65-F5344CB8AC3E}">
        <p14:creationId xmlns:p14="http://schemas.microsoft.com/office/powerpoint/2010/main" val="177192762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effectLst/>
              </a:rPr>
              <a:t>Metody rozvoje koordinačních schopností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37338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Rozvoj koordinačních schopností záleží na zdokonalování senzomotorických procesů pomocí</a:t>
            </a:r>
          </a:p>
          <a:p>
            <a:pPr lvl="1"/>
            <a:r>
              <a:rPr lang="cs-CZ" dirty="0">
                <a:effectLst/>
              </a:rPr>
              <a:t>změn podmínek cvičení</a:t>
            </a:r>
          </a:p>
          <a:p>
            <a:pPr lvl="1"/>
            <a:r>
              <a:rPr lang="cs-CZ" dirty="0">
                <a:effectLst/>
              </a:rPr>
              <a:t>změn způsobu provedení</a:t>
            </a:r>
          </a:p>
          <a:p>
            <a:pPr lvl="1"/>
            <a:r>
              <a:rPr lang="cs-CZ" dirty="0">
                <a:effectLst/>
              </a:rPr>
              <a:t>zkvalitňování pohybového aparátu sportovce (rehabilitace, relaxace – udržení elasticity svalů…)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49101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Pohyblivost (flexibilita)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800" dirty="0">
                <a:effectLst/>
              </a:rPr>
              <a:t>Schopnost člověka provádět pohyby v kloubech v relativně velkém rozsahu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effectLst/>
              </a:rPr>
              <a:t>Souvisí s ekonomikou pohybu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effectLst/>
              </a:rPr>
              <a:t>Riziko poranění u obou extrémů –nedostatečná (</a:t>
            </a:r>
            <a:r>
              <a:rPr lang="cs-CZ" sz="1800" dirty="0" err="1">
                <a:effectLst/>
              </a:rPr>
              <a:t>hypomobilita</a:t>
            </a:r>
            <a:r>
              <a:rPr lang="cs-CZ" sz="1800" dirty="0">
                <a:effectLst/>
              </a:rPr>
              <a:t>), nadměrná (</a:t>
            </a:r>
            <a:r>
              <a:rPr lang="cs-CZ" sz="1800" dirty="0" err="1">
                <a:effectLst/>
              </a:rPr>
              <a:t>hypermobilita</a:t>
            </a:r>
            <a:r>
              <a:rPr lang="cs-CZ" sz="1800" dirty="0">
                <a:effectLst/>
              </a:rPr>
              <a:t>)</a:t>
            </a: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>
                <a:effectLst/>
              </a:rPr>
              <a:t>Aktivní a pasivní pohyblivost 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Flexibilita závisí na řadě faktorů: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druh a tvar kloubu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pružnost tkání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reflexní aktivita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únava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psychický stav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teplota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prohřátí a rozcvičení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effectLst/>
              </a:rPr>
              <a:t>denní doba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9039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pohyblivosti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59" y="1974273"/>
            <a:ext cx="5004639" cy="3862276"/>
          </a:xfrm>
        </p:spPr>
      </p:pic>
    </p:spTree>
    <p:extLst>
      <p:ext uri="{BB962C8B-B14F-4D97-AF65-F5344CB8AC3E}">
        <p14:creationId xmlns:p14="http://schemas.microsoft.com/office/powerpoint/2010/main" val="23238831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pohyblivosti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2" y="2842559"/>
            <a:ext cx="7026946" cy="16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9214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pohyblivosti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1" y="2001145"/>
            <a:ext cx="5732702" cy="3448889"/>
          </a:xfrm>
        </p:spPr>
      </p:pic>
    </p:spTree>
    <p:extLst>
      <p:ext uri="{BB962C8B-B14F-4D97-AF65-F5344CB8AC3E}">
        <p14:creationId xmlns:p14="http://schemas.microsoft.com/office/powerpoint/2010/main" val="236495191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Reakční schopnost (RS)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1309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RS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pPr marL="27675" indent="0" algn="ctr">
              <a:buNone/>
            </a:pPr>
            <a:r>
              <a:rPr lang="cs-CZ" sz="2400" dirty="0"/>
              <a:t>Schopnost zahájit (účelný) pohyb na daný </a:t>
            </a:r>
            <a:br>
              <a:rPr lang="cs-CZ" sz="2400" dirty="0"/>
            </a:br>
            <a:r>
              <a:rPr lang="cs-CZ" sz="2400" dirty="0"/>
              <a:t> (jednoduchý nebo složitý) podnět v co nejkratším čase.</a:t>
            </a:r>
          </a:p>
          <a:p>
            <a:pPr marL="27675" indent="0" algn="ctr">
              <a:buNone/>
            </a:pPr>
            <a:endParaRPr lang="cs-CZ" sz="2400" dirty="0">
              <a:solidFill>
                <a:srgbClr val="FFFF00"/>
              </a:solidFill>
              <a:effectLst/>
            </a:endParaRPr>
          </a:p>
          <a:p>
            <a:pPr marL="27675" indent="0" algn="ctr">
              <a:buNone/>
            </a:pPr>
            <a:r>
              <a:rPr lang="cs-CZ" sz="1800" dirty="0">
                <a:effectLst/>
              </a:rPr>
              <a:t>(Měkota &amp; Novosad, 2005)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384970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RS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Člověk reaguje </a:t>
            </a:r>
          </a:p>
          <a:p>
            <a:pPr lvl="1"/>
            <a:r>
              <a:rPr lang="cs-CZ" sz="2100" dirty="0"/>
              <a:t>na řadu podnětů (signálů) z okolního prostředí:</a:t>
            </a:r>
            <a:br>
              <a:rPr lang="cs-CZ" sz="2100" dirty="0"/>
            </a:br>
            <a:r>
              <a:rPr lang="cs-CZ" sz="2100" dirty="0"/>
              <a:t>(často na pohybující se objekty)</a:t>
            </a:r>
          </a:p>
          <a:p>
            <a:pPr lvl="1"/>
            <a:r>
              <a:rPr lang="cs-CZ" sz="2100" dirty="0"/>
              <a:t>z vnitřního prostředí jedince: </a:t>
            </a:r>
            <a:br>
              <a:rPr lang="cs-CZ" sz="2100" dirty="0"/>
            </a:br>
            <a:r>
              <a:rPr lang="cs-CZ" sz="2100" dirty="0" err="1"/>
              <a:t>propriocepce</a:t>
            </a:r>
            <a:r>
              <a:rPr lang="cs-CZ" sz="2100" dirty="0"/>
              <a:t> – </a:t>
            </a:r>
            <a:r>
              <a:rPr lang="cs-CZ" sz="2100" dirty="0" err="1"/>
              <a:t>polohocit</a:t>
            </a:r>
            <a:r>
              <a:rPr lang="cs-CZ" sz="2100" dirty="0"/>
              <a:t>, </a:t>
            </a:r>
            <a:r>
              <a:rPr lang="en-US" sz="2100" dirty="0" err="1"/>
              <a:t>vestibulární</a:t>
            </a:r>
            <a:r>
              <a:rPr lang="en-US" sz="2100" dirty="0"/>
              <a:t> (</a:t>
            </a:r>
            <a:r>
              <a:rPr lang="en-US" sz="2100" dirty="0" err="1"/>
              <a:t>statokinetické</a:t>
            </a:r>
            <a:r>
              <a:rPr lang="en-US" sz="2100" dirty="0"/>
              <a:t>) </a:t>
            </a:r>
            <a:r>
              <a:rPr lang="en-US" sz="2100" dirty="0" err="1"/>
              <a:t>ústrojí</a:t>
            </a:r>
            <a:r>
              <a:rPr lang="cs-CZ" sz="2100" dirty="0"/>
              <a:t>)</a:t>
            </a:r>
          </a:p>
          <a:p>
            <a:pPr lvl="1"/>
            <a:r>
              <a:rPr lang="cs-CZ" sz="2100" dirty="0"/>
              <a:t>v různém prostředí (světelné podmínky, pod vodní hladinou, stresové podmínky aj.)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54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ÚPOLY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Definice a dělení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5136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Podněty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0961" y="1530033"/>
            <a:ext cx="4040188" cy="639762"/>
          </a:xfrm>
        </p:spPr>
        <p:txBody>
          <a:bodyPr/>
          <a:lstStyle/>
          <a:p>
            <a:r>
              <a:rPr lang="cs-CZ" dirty="0"/>
              <a:t>Nejčastější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529728"/>
            <a:ext cx="4041775" cy="639762"/>
          </a:xfrm>
        </p:spPr>
        <p:txBody>
          <a:bodyPr/>
          <a:lstStyle/>
          <a:p>
            <a:r>
              <a:rPr lang="cs-CZ" dirty="0"/>
              <a:t>Méně časté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27984" y="2169795"/>
            <a:ext cx="4041775" cy="3951288"/>
          </a:xfrm>
        </p:spPr>
        <p:txBody>
          <a:bodyPr/>
          <a:lstStyle/>
          <a:p>
            <a:endParaRPr lang="cs-CZ" dirty="0"/>
          </a:p>
          <a:p>
            <a:r>
              <a:rPr lang="cs-CZ" sz="1800" dirty="0"/>
              <a:t>Taktilní (dotykový)</a:t>
            </a:r>
          </a:p>
          <a:p>
            <a:endParaRPr lang="cs-CZ" dirty="0"/>
          </a:p>
          <a:p>
            <a:pPr marL="27675" indent="0">
              <a:buNone/>
            </a:pPr>
            <a:endParaRPr lang="cs-CZ" dirty="0"/>
          </a:p>
          <a:p>
            <a:pPr marL="27675" indent="0">
              <a:buNone/>
            </a:pPr>
            <a:endParaRPr lang="cs-CZ" dirty="0"/>
          </a:p>
          <a:p>
            <a:r>
              <a:rPr lang="cs-CZ" sz="1800" dirty="0"/>
              <a:t>Kinestetické (vnitřní)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754760" cy="3486373"/>
          </a:xfrm>
        </p:spPr>
        <p:txBody>
          <a:bodyPr/>
          <a:lstStyle/>
          <a:p>
            <a:endParaRPr lang="cs-CZ" dirty="0"/>
          </a:p>
          <a:p>
            <a:r>
              <a:rPr lang="cs-CZ" sz="1800" dirty="0"/>
              <a:t>Vizuální </a:t>
            </a:r>
            <a:endParaRPr lang="cs-CZ" dirty="0"/>
          </a:p>
          <a:p>
            <a:pPr marL="27675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800" dirty="0"/>
              <a:t>Akustický</a:t>
            </a:r>
            <a:endParaRPr lang="cs-CZ" dirty="0"/>
          </a:p>
        </p:txBody>
      </p:sp>
      <p:pic>
        <p:nvPicPr>
          <p:cNvPr id="10" name="Zástupný symbol pro obsa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419179"/>
            <a:ext cx="1772696" cy="93781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64" y="2375239"/>
            <a:ext cx="1901751" cy="126978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033924"/>
            <a:ext cx="1867844" cy="124598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789039"/>
            <a:ext cx="1772696" cy="11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987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Reakční doba (</a:t>
            </a:r>
            <a:r>
              <a:rPr lang="cs-CZ" sz="4000" dirty="0" err="1"/>
              <a:t>reaction</a:t>
            </a:r>
            <a:r>
              <a:rPr lang="cs-CZ" sz="4000" dirty="0"/>
              <a:t> </a:t>
            </a:r>
            <a:r>
              <a:rPr lang="cs-CZ" sz="4000" dirty="0" err="1"/>
              <a:t>time</a:t>
            </a:r>
            <a:r>
              <a:rPr lang="cs-CZ" sz="4000" dirty="0"/>
              <a:t> RT)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RT je indikátorem reakční schopnosti</a:t>
            </a:r>
          </a:p>
          <a:p>
            <a:r>
              <a:rPr lang="cs-CZ" dirty="0"/>
              <a:t>RT je doba, která uplyne od vyslání signálu (podnětu) k zahájení pohybu</a:t>
            </a:r>
          </a:p>
          <a:p>
            <a:r>
              <a:rPr lang="cs-CZ" dirty="0"/>
              <a:t>u některých pohybových aktů je reakční doba delší než čas potřebný k jejich uskutečnění (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), např. u boxerského úderu</a:t>
            </a:r>
          </a:p>
          <a:p>
            <a:r>
              <a:rPr lang="cs-CZ" dirty="0"/>
              <a:t>Reakční doba se vyjadřuje v milisekundách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074068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Jednoduchá RS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Podnět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Jednoduchý</a:t>
            </a:r>
          </a:p>
          <a:p>
            <a:r>
              <a:rPr lang="cs-CZ" dirty="0"/>
              <a:t>Předem známý</a:t>
            </a:r>
          </a:p>
          <a:p>
            <a:endParaRPr lang="cs-CZ" dirty="0"/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výstřel</a:t>
            </a:r>
          </a:p>
          <a:p>
            <a:pPr lvl="1"/>
            <a:r>
              <a:rPr lang="cs-CZ" dirty="0"/>
              <a:t>hvizd</a:t>
            </a:r>
          </a:p>
          <a:p>
            <a:pPr lvl="1"/>
            <a:r>
              <a:rPr lang="cs-CZ" dirty="0"/>
              <a:t>pokyn rozhodčího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Odpověď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Standardní</a:t>
            </a:r>
          </a:p>
          <a:p>
            <a:r>
              <a:rPr lang="cs-CZ" dirty="0"/>
              <a:t>Předem určené</a:t>
            </a:r>
          </a:p>
          <a:p>
            <a:endParaRPr lang="cs-CZ" dirty="0"/>
          </a:p>
          <a:p>
            <a:r>
              <a:rPr lang="cs-CZ" dirty="0"/>
              <a:t>Příklad: </a:t>
            </a:r>
          </a:p>
          <a:p>
            <a:pPr lvl="1"/>
            <a:r>
              <a:rPr lang="cs-CZ" dirty="0"/>
              <a:t>start při sprintu</a:t>
            </a:r>
          </a:p>
          <a:p>
            <a:pPr lvl="1"/>
            <a:r>
              <a:rPr lang="cs-CZ" dirty="0"/>
              <a:t>skok do vody při plavání</a:t>
            </a:r>
          </a:p>
          <a:p>
            <a:pPr lvl="1"/>
            <a:r>
              <a:rPr lang="cs-CZ" dirty="0"/>
              <a:t>zahájení zápasu v </a:t>
            </a:r>
            <a:r>
              <a:rPr lang="cs-CZ" dirty="0" err="1"/>
              <a:t>úpolovém</a:t>
            </a:r>
            <a:r>
              <a:rPr lang="cs-CZ" dirty="0"/>
              <a:t> sportu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26545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Složitá (výběrová) RS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Podněty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Více současně přicházejících signálů</a:t>
            </a:r>
          </a:p>
          <a:p>
            <a:r>
              <a:rPr lang="cs-CZ" dirty="0"/>
              <a:t>Předem neznámé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Manévrování hráče ve sportovních hrách</a:t>
            </a:r>
          </a:p>
          <a:p>
            <a:pPr lvl="1"/>
            <a:r>
              <a:rPr lang="cs-CZ" dirty="0"/>
              <a:t>Útočné akce protivníka v úpolových sportech (např. kombinace úderů a kopů)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Odpověď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Složitá, jedinec vybírá, na který signál bude reagovat</a:t>
            </a:r>
          </a:p>
          <a:p>
            <a:r>
              <a:rPr lang="cs-CZ" dirty="0"/>
              <a:t>Přiřazuje (vybírá) konkrétní pohybovou odpověď</a:t>
            </a:r>
          </a:p>
          <a:p>
            <a:endParaRPr lang="cs-CZ" dirty="0"/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Reakce fotbalového brankáře (4 možnosti)</a:t>
            </a:r>
          </a:p>
          <a:p>
            <a:pPr lvl="1"/>
            <a:r>
              <a:rPr lang="cs-CZ" dirty="0"/>
              <a:t>Reakce boxera na úder protivníka (více možností)</a:t>
            </a:r>
          </a:p>
        </p:txBody>
      </p:sp>
    </p:spTree>
    <p:extLst>
      <p:ext uri="{BB962C8B-B14F-4D97-AF65-F5344CB8AC3E}">
        <p14:creationId xmlns:p14="http://schemas.microsoft.com/office/powerpoint/2010/main" val="6206550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Reakční doba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100 </a:t>
            </a:r>
            <a:r>
              <a:rPr lang="cs-CZ" dirty="0" err="1"/>
              <a:t>ms</a:t>
            </a:r>
            <a:r>
              <a:rPr lang="cs-CZ" dirty="0"/>
              <a:t> – fyziologická hranice, pod kterou nemůže reakční doba klesnout</a:t>
            </a:r>
          </a:p>
          <a:p>
            <a:r>
              <a:rPr lang="cs-CZ" dirty="0"/>
              <a:t>200 </a:t>
            </a:r>
            <a:r>
              <a:rPr lang="cs-CZ" dirty="0" err="1"/>
              <a:t>ms</a:t>
            </a:r>
            <a:r>
              <a:rPr lang="cs-CZ" dirty="0"/>
              <a:t> – typická hodnota jednoduché reakce dospělého člověka</a:t>
            </a:r>
          </a:p>
          <a:p>
            <a:r>
              <a:rPr lang="cs-CZ" dirty="0"/>
              <a:t>500 </a:t>
            </a:r>
            <a:r>
              <a:rPr lang="cs-CZ" dirty="0" err="1"/>
              <a:t>ms</a:t>
            </a:r>
            <a:r>
              <a:rPr lang="cs-CZ" dirty="0"/>
              <a:t> – typická hodnota jednoduché reakce dítěte</a:t>
            </a:r>
          </a:p>
          <a:p>
            <a:endParaRPr lang="cs-CZ" dirty="0"/>
          </a:p>
          <a:p>
            <a:r>
              <a:rPr lang="cs-CZ" dirty="0"/>
              <a:t>Délka reakční doby závisí na modalitě podnětu</a:t>
            </a:r>
          </a:p>
          <a:p>
            <a:pPr lvl="1"/>
            <a:r>
              <a:rPr lang="cs-CZ" dirty="0"/>
              <a:t>Optický (nejdelší)</a:t>
            </a:r>
          </a:p>
          <a:p>
            <a:pPr lvl="1"/>
            <a:r>
              <a:rPr lang="cs-CZ" dirty="0"/>
              <a:t>Akustický (střední)</a:t>
            </a:r>
          </a:p>
          <a:p>
            <a:pPr lvl="1"/>
            <a:r>
              <a:rPr lang="cs-CZ" dirty="0"/>
              <a:t>Taktilní (nejkratší)</a:t>
            </a:r>
          </a:p>
          <a:p>
            <a:r>
              <a:rPr lang="cs-CZ" dirty="0"/>
              <a:t>Rozdíly jsou však malé, řádově desítky milisekund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852506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RS v úpolových sportech </a:t>
            </a:r>
            <a:br>
              <a:rPr lang="cs-CZ" sz="3600" dirty="0"/>
            </a:br>
            <a:r>
              <a:rPr lang="cs-CZ" sz="3600" dirty="0"/>
              <a:t>a sebeobraně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950" dirty="0"/>
              <a:t>RS je základním limitujícím faktorem úspěšného řešení pohybového</a:t>
            </a:r>
          </a:p>
          <a:p>
            <a:r>
              <a:rPr lang="cs-CZ" sz="1950" dirty="0"/>
              <a:t>Rozlišujeme 4 stupně reaktivity v úpolových činnostech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790304" y="3203467"/>
          <a:ext cx="7863839" cy="22631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75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5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1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Stupeň reaktivity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Způsob</a:t>
                      </a:r>
                      <a:r>
                        <a:rPr lang="cs-CZ" sz="1400" baseline="0" dirty="0"/>
                        <a:t> obrany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Motorické</a:t>
                      </a:r>
                      <a:r>
                        <a:rPr lang="cs-CZ" sz="1400" baseline="0" dirty="0"/>
                        <a:t> p</a:t>
                      </a:r>
                      <a:r>
                        <a:rPr lang="cs-CZ" sz="1400" dirty="0"/>
                        <a:t>rojevy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Název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pasivní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krytí</a:t>
                      </a:r>
                      <a:r>
                        <a:rPr lang="cs-CZ" sz="1400" baseline="0" dirty="0"/>
                        <a:t> vitálních zón bez protiakce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obrana pasivní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reaktivní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odvracení akutních</a:t>
                      </a:r>
                      <a:r>
                        <a:rPr lang="cs-CZ" sz="1400" baseline="0" dirty="0"/>
                        <a:t> útoků </a:t>
                      </a:r>
                      <a:r>
                        <a:rPr lang="cs-CZ" sz="1400" dirty="0"/>
                        <a:t>(krytí) </a:t>
                      </a:r>
                      <a:br>
                        <a:rPr lang="cs-CZ" sz="1400" dirty="0"/>
                      </a:br>
                      <a:r>
                        <a:rPr lang="cs-CZ" sz="1400" dirty="0"/>
                        <a:t>a útočení</a:t>
                      </a:r>
                      <a:r>
                        <a:rPr lang="cs-CZ" sz="1400" baseline="0" dirty="0"/>
                        <a:t> (akce-reakce)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obrana následným útokem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aktivní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protiútok</a:t>
                      </a:r>
                      <a:r>
                        <a:rPr lang="cs-CZ" sz="1400" baseline="0" dirty="0"/>
                        <a:t> provedený současné s akcí protivníka (</a:t>
                      </a:r>
                      <a:r>
                        <a:rPr lang="cs-CZ" sz="1400" dirty="0"/>
                        <a:t>kontrování)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obrana protiútokem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proaktivní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předejití akce protivníka</a:t>
                      </a:r>
                      <a:r>
                        <a:rPr lang="cs-CZ" sz="1400" baseline="0" dirty="0"/>
                        <a:t> </a:t>
                      </a:r>
                      <a:br>
                        <a:rPr lang="cs-CZ" sz="1400" baseline="0" dirty="0"/>
                      </a:br>
                      <a:r>
                        <a:rPr lang="cs-CZ" sz="1400" baseline="0" dirty="0"/>
                        <a:t>(útok, blokování jeho akce)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obrana útokem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10846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8077200" cy="2075122"/>
          </a:xfrm>
        </p:spPr>
        <p:txBody>
          <a:bodyPr/>
          <a:lstStyle/>
          <a:p>
            <a:r>
              <a:rPr lang="cs-CZ" dirty="0"/>
              <a:t>Determinanty didaktiky úpolů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91078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Determinanty didaktiky úpolů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fylogeneze lidstva</a:t>
            </a:r>
          </a:p>
          <a:p>
            <a:endParaRPr lang="cs-CZ"/>
          </a:p>
          <a:p>
            <a:r>
              <a:rPr lang="cs-CZ"/>
              <a:t>ontogeneze pohybu člověka</a:t>
            </a:r>
          </a:p>
          <a:p>
            <a:endParaRPr lang="cs-CZ"/>
          </a:p>
          <a:p>
            <a:r>
              <a:rPr lang="cs-CZ"/>
              <a:t>sociální faktory</a:t>
            </a:r>
          </a:p>
          <a:p>
            <a:endParaRPr lang="cs-CZ"/>
          </a:p>
          <a:p>
            <a:r>
              <a:rPr lang="cs-CZ"/>
              <a:t>psychologické faktory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52949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 err="1"/>
              <a:t>Fylogeneze</a:t>
            </a:r>
            <a:r>
              <a:rPr lang="sk-SK" sz="4400" dirty="0"/>
              <a:t> </a:t>
            </a:r>
            <a:r>
              <a:rPr lang="sk-SK" sz="4400" dirty="0" err="1"/>
              <a:t>lidstva</a:t>
            </a:r>
            <a:endParaRPr lang="cs-CZ" dirty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Čerpáme z </a:t>
            </a:r>
            <a:r>
              <a:rPr lang="cs-CZ" dirty="0" err="1"/>
              <a:t>paleoarcheologie</a:t>
            </a:r>
            <a:r>
              <a:rPr lang="cs-CZ" dirty="0"/>
              <a:t>, fyzický boj</a:t>
            </a:r>
            <a:r>
              <a:rPr lang="sk-SK" dirty="0"/>
              <a:t> </a:t>
            </a:r>
            <a:r>
              <a:rPr lang="sk-SK" dirty="0" err="1"/>
              <a:t>byl</a:t>
            </a:r>
            <a:r>
              <a:rPr lang="sk-SK" dirty="0"/>
              <a:t> na </a:t>
            </a:r>
            <a:r>
              <a:rPr lang="sk-SK" dirty="0" err="1"/>
              <a:t>počátku</a:t>
            </a:r>
            <a:r>
              <a:rPr lang="sk-SK" dirty="0"/>
              <a:t> </a:t>
            </a:r>
            <a:r>
              <a:rPr lang="sk-SK" dirty="0" err="1"/>
              <a:t>existence</a:t>
            </a:r>
            <a:r>
              <a:rPr lang="sk-SK" dirty="0"/>
              <a:t> </a:t>
            </a:r>
            <a:r>
              <a:rPr lang="sk-SK" dirty="0" err="1"/>
              <a:t>člověka</a:t>
            </a:r>
            <a:endParaRPr lang="sk-SK" dirty="0"/>
          </a:p>
          <a:p>
            <a:r>
              <a:rPr lang="cs-CZ" dirty="0"/>
              <a:t>Význam boje (nadřazeného úpolům) v kritických fázích vývoje lidstva</a:t>
            </a:r>
          </a:p>
          <a:p>
            <a:r>
              <a:rPr lang="cs-CZ" dirty="0"/>
              <a:t>Odraz v umění a společenských normách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314218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Fylogeneze</a:t>
            </a:r>
            <a:r>
              <a:rPr lang="sk-SK" dirty="0"/>
              <a:t> </a:t>
            </a:r>
            <a:r>
              <a:rPr lang="sk-SK" dirty="0" err="1"/>
              <a:t>lidstva</a:t>
            </a:r>
            <a:endParaRPr lang="en-US" dirty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/>
              <a:t>Zachovaly se archetypy hrdinů – jsou spojeny s úpolovými aktivitami</a:t>
            </a:r>
          </a:p>
          <a:p>
            <a:pPr>
              <a:lnSpc>
                <a:spcPct val="90000"/>
              </a:lnSpc>
            </a:pPr>
            <a:endParaRPr lang="sk-SK"/>
          </a:p>
          <a:p>
            <a:pPr>
              <a:lnSpc>
                <a:spcPct val="90000"/>
              </a:lnSpc>
            </a:pPr>
            <a:r>
              <a:rPr lang="sk-SK"/>
              <a:t>Kontaktní překonání člověka je hluboko v podvědomí, je součástí vnitřní výbavy zdravého jednotlivce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3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Definice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úpolů</a:t>
            </a:r>
            <a:r>
              <a:rPr lang="sk-SK" dirty="0">
                <a:latin typeface="+mn-lt"/>
              </a:rPr>
              <a:t> a </a:t>
            </a:r>
            <a:r>
              <a:rPr lang="sk-SK" dirty="0" err="1">
                <a:latin typeface="+mn-lt"/>
              </a:rPr>
              <a:t>její</a:t>
            </a:r>
            <a:r>
              <a:rPr lang="sk-SK" dirty="0">
                <a:latin typeface="+mn-lt"/>
              </a:rPr>
              <a:t> vývoj</a:t>
            </a:r>
            <a:endParaRPr lang="cs-CZ" dirty="0"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84313"/>
            <a:ext cx="799269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altLang="cs-CZ" sz="2400" dirty="0"/>
              <a:t>Cvičení, </a:t>
            </a:r>
            <a:r>
              <a:rPr lang="sk-SK" altLang="cs-CZ" sz="2400" dirty="0" err="1"/>
              <a:t>toliko</a:t>
            </a:r>
            <a:r>
              <a:rPr lang="sk-SK" altLang="cs-CZ" sz="2400" dirty="0"/>
              <a:t> za odporu </a:t>
            </a:r>
            <a:r>
              <a:rPr lang="sk-SK" altLang="cs-CZ" sz="2400" dirty="0" err="1"/>
              <a:t>jiného</a:t>
            </a:r>
            <a:r>
              <a:rPr lang="sk-SK" altLang="cs-CZ" sz="2400" dirty="0"/>
              <a:t> </a:t>
            </a:r>
            <a:r>
              <a:rPr lang="sk-SK" altLang="cs-CZ" sz="2400" dirty="0" err="1"/>
              <a:t>cvičence</a:t>
            </a:r>
            <a:r>
              <a:rPr lang="sk-SK" altLang="cs-CZ" sz="2400" dirty="0"/>
              <a:t> </a:t>
            </a:r>
            <a:r>
              <a:rPr lang="sk-SK" altLang="cs-CZ" sz="2400" dirty="0" err="1"/>
              <a:t>vykonatelné</a:t>
            </a:r>
            <a:r>
              <a:rPr lang="sk-SK" altLang="cs-CZ" sz="2400" dirty="0"/>
              <a:t> (</a:t>
            </a:r>
            <a:r>
              <a:rPr lang="sk-SK" altLang="cs-CZ" sz="2400" dirty="0" err="1"/>
              <a:t>Tyrš</a:t>
            </a:r>
            <a:r>
              <a:rPr lang="sk-SK" altLang="cs-CZ" sz="2400" dirty="0"/>
              <a:t> 1862).</a:t>
            </a:r>
          </a:p>
          <a:p>
            <a:pPr eaLnBrk="1" hangingPunct="1"/>
            <a:endParaRPr lang="sk-SK" altLang="cs-CZ" sz="2400" dirty="0"/>
          </a:p>
          <a:p>
            <a:pPr marL="0" indent="0" eaLnBrk="1" hangingPunct="1">
              <a:buNone/>
            </a:pPr>
            <a:r>
              <a:rPr lang="sk-SK" altLang="cs-CZ" sz="2400" dirty="0"/>
              <a:t>Cvičení, </a:t>
            </a:r>
            <a:r>
              <a:rPr lang="sk-SK" altLang="cs-CZ" sz="2400" dirty="0" err="1"/>
              <a:t>při</a:t>
            </a:r>
            <a:r>
              <a:rPr lang="sk-SK" altLang="cs-CZ" sz="2400" dirty="0"/>
              <a:t> </a:t>
            </a:r>
            <a:r>
              <a:rPr lang="sk-SK" altLang="cs-CZ" sz="2400" dirty="0" err="1"/>
              <a:t>kterém</a:t>
            </a:r>
            <a:r>
              <a:rPr lang="sk-SK" altLang="cs-CZ" sz="2400" dirty="0"/>
              <a:t> </a:t>
            </a:r>
            <a:r>
              <a:rPr lang="sk-SK" altLang="cs-CZ" sz="2400" dirty="0" err="1"/>
              <a:t>přemáháme</a:t>
            </a:r>
            <a:r>
              <a:rPr lang="sk-SK" altLang="cs-CZ" sz="2400" dirty="0"/>
              <a:t> </a:t>
            </a:r>
            <a:r>
              <a:rPr lang="sk-SK" altLang="cs-CZ" sz="2400" dirty="0" err="1"/>
              <a:t>sílu</a:t>
            </a:r>
            <a:r>
              <a:rPr lang="sk-SK" altLang="cs-CZ" sz="2400" dirty="0"/>
              <a:t> </a:t>
            </a:r>
            <a:r>
              <a:rPr lang="sk-SK" altLang="cs-CZ" sz="2400" dirty="0" err="1"/>
              <a:t>jiného</a:t>
            </a:r>
            <a:r>
              <a:rPr lang="sk-SK" altLang="cs-CZ" sz="2400" dirty="0"/>
              <a:t> </a:t>
            </a:r>
            <a:r>
              <a:rPr lang="sk-SK" altLang="cs-CZ" sz="2400" dirty="0" err="1"/>
              <a:t>cvičence</a:t>
            </a:r>
            <a:r>
              <a:rPr lang="sk-SK" altLang="cs-CZ" sz="2400" dirty="0"/>
              <a:t>, </a:t>
            </a:r>
            <a:r>
              <a:rPr lang="sk-SK" altLang="cs-CZ" sz="2400" dirty="0" err="1"/>
              <a:t>který</a:t>
            </a:r>
            <a:r>
              <a:rPr lang="sk-SK" altLang="cs-CZ" sz="2400" dirty="0"/>
              <a:t> nám klade odpor, nebo s </a:t>
            </a:r>
            <a:r>
              <a:rPr lang="sk-SK" altLang="cs-CZ" sz="2400" dirty="0" err="1"/>
              <a:t>námi</a:t>
            </a:r>
            <a:r>
              <a:rPr lang="sk-SK" altLang="cs-CZ" sz="2400" dirty="0"/>
              <a:t> zápasí (Sokolská </a:t>
            </a:r>
            <a:r>
              <a:rPr lang="sk-SK" altLang="cs-CZ" sz="2400" dirty="0" err="1"/>
              <a:t>soustava</a:t>
            </a:r>
            <a:r>
              <a:rPr lang="sk-SK" altLang="cs-CZ" sz="2400" dirty="0"/>
              <a:t> 1935).</a:t>
            </a:r>
          </a:p>
          <a:p>
            <a:pPr eaLnBrk="1" hangingPunct="1"/>
            <a:endParaRPr lang="sk-SK" altLang="cs-CZ" sz="2400" dirty="0"/>
          </a:p>
          <a:p>
            <a:pPr marL="0" indent="0" eaLnBrk="1" hangingPunct="1">
              <a:buNone/>
            </a:pPr>
            <a:r>
              <a:rPr lang="sk-SK" altLang="cs-CZ" sz="2400" dirty="0" err="1"/>
              <a:t>Tělesná</a:t>
            </a:r>
            <a:r>
              <a:rPr lang="sk-SK" altLang="cs-CZ" sz="2400" dirty="0"/>
              <a:t> cvičení, </a:t>
            </a:r>
            <a:r>
              <a:rPr lang="sk-SK" altLang="cs-CZ" sz="2400" dirty="0" err="1"/>
              <a:t>jimiž</a:t>
            </a:r>
            <a:r>
              <a:rPr lang="sk-SK" altLang="cs-CZ" sz="2400" dirty="0"/>
              <a:t> </a:t>
            </a:r>
            <a:r>
              <a:rPr lang="sk-SK" altLang="cs-CZ" sz="2400" dirty="0" err="1"/>
              <a:t>se</a:t>
            </a:r>
            <a:r>
              <a:rPr lang="sk-SK" altLang="cs-CZ" sz="2400" dirty="0"/>
              <a:t> v </a:t>
            </a:r>
            <a:r>
              <a:rPr lang="sk-SK" altLang="cs-CZ" sz="2400" dirty="0" err="1"/>
              <a:t>přímém</a:t>
            </a:r>
            <a:r>
              <a:rPr lang="sk-SK" altLang="cs-CZ" sz="2400" dirty="0"/>
              <a:t> </a:t>
            </a:r>
            <a:r>
              <a:rPr lang="sk-SK" altLang="cs-CZ" sz="2400" dirty="0" err="1"/>
              <a:t>střetnutí</a:t>
            </a:r>
            <a:r>
              <a:rPr lang="sk-SK" altLang="cs-CZ" sz="2400" dirty="0"/>
              <a:t> s </a:t>
            </a:r>
            <a:r>
              <a:rPr lang="sk-SK" altLang="cs-CZ" sz="2400" dirty="0" err="1"/>
              <a:t>protivníkem</a:t>
            </a:r>
            <a:r>
              <a:rPr lang="sk-SK" altLang="cs-CZ" sz="2400" dirty="0"/>
              <a:t> usiluje o </a:t>
            </a:r>
            <a:r>
              <a:rPr lang="sk-SK" altLang="cs-CZ" sz="2400" dirty="0" err="1"/>
              <a:t>překonání</a:t>
            </a:r>
            <a:r>
              <a:rPr lang="sk-SK" altLang="cs-CZ" sz="2400" dirty="0"/>
              <a:t> jeho odporu či jeho </a:t>
            </a:r>
            <a:r>
              <a:rPr lang="sk-SK" altLang="cs-CZ" sz="2400" dirty="0" err="1"/>
              <a:t>přemožení</a:t>
            </a:r>
            <a:r>
              <a:rPr lang="sk-SK" altLang="cs-CZ" sz="2400" dirty="0"/>
              <a:t> </a:t>
            </a:r>
            <a:br>
              <a:rPr lang="sk-SK" altLang="cs-CZ" sz="2400" dirty="0"/>
            </a:br>
            <a:r>
              <a:rPr lang="sk-SK" altLang="cs-CZ" sz="2400" dirty="0"/>
              <a:t>(</a:t>
            </a:r>
            <a:r>
              <a:rPr lang="sk-SK" altLang="cs-CZ" sz="2400" dirty="0" err="1"/>
              <a:t>Fojtík</a:t>
            </a:r>
            <a:r>
              <a:rPr lang="sk-SK" altLang="cs-CZ" sz="2400" dirty="0"/>
              <a:t> 1980-90).</a:t>
            </a:r>
            <a:endParaRPr lang="en-US" altLang="cs-CZ" sz="2400" dirty="0"/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4177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Ontogeneze pohybu</a:t>
            </a: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/>
              <a:t>Dotyk je prvním komunikačním prostředkem dítěte</a:t>
            </a:r>
          </a:p>
          <a:p>
            <a:pPr>
              <a:lnSpc>
                <a:spcPct val="90000"/>
              </a:lnSpc>
            </a:pPr>
            <a:endParaRPr lang="sk-SK"/>
          </a:p>
          <a:p>
            <a:pPr>
              <a:lnSpc>
                <a:spcPct val="90000"/>
              </a:lnSpc>
            </a:pPr>
            <a:r>
              <a:rPr lang="sk-SK"/>
              <a:t>Děti spontánně jednají úpolově – v kontaktu (nemají jiné prostředky aktivní obrany)</a:t>
            </a:r>
          </a:p>
        </p:txBody>
      </p:sp>
    </p:spTree>
    <p:extLst>
      <p:ext uri="{BB962C8B-B14F-4D97-AF65-F5344CB8AC3E}">
        <p14:creationId xmlns:p14="http://schemas.microsoft.com/office/powerpoint/2010/main" val="299097949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Ontogeneze</a:t>
            </a:r>
            <a:r>
              <a:rPr lang="sk-SK" dirty="0"/>
              <a:t> pohybu</a:t>
            </a: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/>
              <a:t>Spontánní aktivity dětí v různých obdobích zahrnují úpolové aktivity</a:t>
            </a:r>
          </a:p>
          <a:p>
            <a:pPr>
              <a:lnSpc>
                <a:spcPct val="90000"/>
              </a:lnSpc>
            </a:pPr>
            <a:endParaRPr lang="sk-SK"/>
          </a:p>
          <a:p>
            <a:pPr>
              <a:lnSpc>
                <a:spcPct val="90000"/>
              </a:lnSpc>
            </a:pPr>
            <a:r>
              <a:rPr lang="sk-SK"/>
              <a:t>Pro didaktiku úpolů je kritické období 8 – 9 let, dítě začíná chápat vztah mezi příčinou a následkem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94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Sociální faktory</a:t>
            </a: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Úpoly nelze (dlouhodobě) provádět osamotě, předpokládají fyzickou přítomnost druhého člověka a jeho aktivitu</a:t>
            </a:r>
          </a:p>
          <a:p>
            <a:endParaRPr lang="sk-SK"/>
          </a:p>
          <a:p>
            <a:r>
              <a:rPr lang="sk-SK"/>
              <a:t>Budují se sociální vazby (silněji v bojových uměních)</a:t>
            </a:r>
          </a:p>
        </p:txBody>
      </p:sp>
    </p:spTree>
    <p:extLst>
      <p:ext uri="{BB962C8B-B14F-4D97-AF65-F5344CB8AC3E}">
        <p14:creationId xmlns:p14="http://schemas.microsoft.com/office/powerpoint/2010/main" val="124946239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Sociální faktory</a:t>
            </a: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Cvičenci úpolů působí na společnost a opačně</a:t>
            </a:r>
          </a:p>
          <a:p>
            <a:endParaRPr lang="sk-SK"/>
          </a:p>
          <a:p>
            <a:r>
              <a:rPr lang="sk-SK"/>
              <a:t>Cvičení úpolů musí být spojeno s přísným dodržováním spoločenských norem (etiketa)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870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dotek je (v ontogenezi i fylogenezi) prvním a univerzálním komunikačním prostředkem člověka</a:t>
            </a:r>
          </a:p>
          <a:p>
            <a:r>
              <a:rPr lang="cs-CZ" sz="2400"/>
              <a:t>moderní, informační společnost znehodnocuje komunikační funkci doteku</a:t>
            </a:r>
          </a:p>
          <a:p>
            <a:r>
              <a:rPr lang="cs-CZ" sz="2400"/>
              <a:t>tělesná výchova a sport umožňuje znovuobjevování doteku</a:t>
            </a:r>
          </a:p>
          <a:p>
            <a:r>
              <a:rPr lang="cs-CZ" sz="2400"/>
              <a:t>cvičení je emotivní, cvičenci „zapomínají“, že se stydí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6823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cs-CZ" sz="3200"/>
              <a:t>Kontakt jako stresor</a:t>
            </a:r>
          </a:p>
          <a:p>
            <a:endParaRPr lang="cs-CZ"/>
          </a:p>
          <a:p>
            <a:r>
              <a:rPr lang="cs-CZ"/>
              <a:t>mediátor kontaktu</a:t>
            </a:r>
          </a:p>
          <a:p>
            <a:r>
              <a:rPr lang="cs-CZ"/>
              <a:t>doba trvání kontaktu</a:t>
            </a:r>
          </a:p>
          <a:p>
            <a:r>
              <a:rPr lang="cs-CZ"/>
              <a:t>velikost plochy kontaktu</a:t>
            </a:r>
          </a:p>
          <a:p>
            <a:r>
              <a:rPr lang="cs-CZ"/>
              <a:t>intenzita kontaktu</a:t>
            </a:r>
          </a:p>
          <a:p>
            <a:r>
              <a:rPr lang="cs-CZ"/>
              <a:t>taktilní zóna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1346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/>
              <a:t>Mediátor kontaktu</a:t>
            </a:r>
          </a:p>
          <a:p>
            <a:endParaRPr lang="cs-CZ"/>
          </a:p>
          <a:p>
            <a:r>
              <a:rPr lang="cs-CZ"/>
              <a:t>oděv – oděv, náčiní (např. přetláčení zády)</a:t>
            </a:r>
          </a:p>
          <a:p>
            <a:r>
              <a:rPr lang="cs-CZ"/>
              <a:t>oděv – pokožka (např. vytahování partnera za rukáv)</a:t>
            </a:r>
          </a:p>
          <a:p>
            <a:r>
              <a:rPr lang="cs-CZ"/>
              <a:t>pokožka – pokožka (např. přetláčení rukama)</a:t>
            </a:r>
          </a:p>
        </p:txBody>
      </p:sp>
    </p:spTree>
    <p:extLst>
      <p:ext uri="{BB962C8B-B14F-4D97-AF65-F5344CB8AC3E}">
        <p14:creationId xmlns:p14="http://schemas.microsoft.com/office/powerpoint/2010/main" val="408802951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/>
              <a:t>Doba trvání kontaktu</a:t>
            </a:r>
          </a:p>
          <a:p>
            <a:endParaRPr lang="cs-CZ"/>
          </a:p>
          <a:p>
            <a:r>
              <a:rPr lang="cs-CZ"/>
              <a:t>cvičení s krátkodobým kontaktem (dotknout se soupeřova ramena)</a:t>
            </a:r>
          </a:p>
          <a:p>
            <a:r>
              <a:rPr lang="cs-CZ"/>
              <a:t>cvičení s delší dobou nevyhnutelného kontaktu (udržet co nejdéle soupeřovo zápěstí)</a:t>
            </a:r>
          </a:p>
          <a:p>
            <a:pPr>
              <a:buFontTx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16304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/>
              <a:t>Velikost plochy kontaktu</a:t>
            </a:r>
          </a:p>
          <a:p>
            <a:pPr>
              <a:buFontTx/>
              <a:buNone/>
            </a:pPr>
            <a:endParaRPr lang="cs-CZ"/>
          </a:p>
          <a:p>
            <a:r>
              <a:rPr lang="cs-CZ"/>
              <a:t>v kontaktu jednou částí těla (nejčastěji ruka)</a:t>
            </a:r>
          </a:p>
          <a:p>
            <a:r>
              <a:rPr lang="cs-CZ"/>
              <a:t>v kontaktu s více částmi těla</a:t>
            </a:r>
          </a:p>
          <a:p>
            <a:r>
              <a:rPr lang="cs-CZ"/>
              <a:t>v kontaktu trupem</a:t>
            </a:r>
          </a:p>
          <a:p>
            <a:pPr>
              <a:buFontTx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5104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/>
              <a:t>Intenzita kontaktu</a:t>
            </a:r>
          </a:p>
          <a:p>
            <a:endParaRPr lang="cs-CZ"/>
          </a:p>
          <a:p>
            <a:r>
              <a:rPr lang="cs-CZ"/>
              <a:t>letmý dotyk</a:t>
            </a:r>
          </a:p>
          <a:p>
            <a:r>
              <a:rPr lang="cs-CZ"/>
              <a:t>úchop nebo objetí</a:t>
            </a:r>
          </a:p>
          <a:p>
            <a:r>
              <a:rPr lang="cs-CZ"/>
              <a:t>úder</a:t>
            </a:r>
          </a:p>
          <a:p>
            <a:pPr>
              <a:buFontTx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099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20713"/>
            <a:ext cx="7086600" cy="731837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Současná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definice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úpolů</a:t>
            </a:r>
            <a:r>
              <a:rPr lang="sk-SK" dirty="0">
                <a:latin typeface="+mn-lt"/>
              </a:rPr>
              <a:t> </a:t>
            </a:r>
            <a:endParaRPr lang="cs-CZ" dirty="0"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9" y="1557338"/>
            <a:ext cx="7776864" cy="338383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   Úpoly jsou pohybové aktivity zacílené na kontaktní fyzické překonání partnera.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Do úpolů zařazujeme i specifická cvičení, </a:t>
            </a:r>
            <a:br>
              <a:rPr lang="cs-CZ" altLang="cs-CZ" dirty="0">
                <a:cs typeface="Times New Roman" panose="02020603050405020304" pitchFamily="18" charset="0"/>
              </a:rPr>
            </a:br>
            <a:r>
              <a:rPr lang="cs-CZ" altLang="cs-CZ" dirty="0">
                <a:cs typeface="Times New Roman" panose="02020603050405020304" pitchFamily="18" charset="0"/>
              </a:rPr>
              <a:t>která jsou přímou průpravou na kontaktní překonání partnera.</a:t>
            </a:r>
            <a:r>
              <a:rPr lang="en-US" altLang="cs-CZ" dirty="0"/>
              <a:t> </a:t>
            </a:r>
          </a:p>
          <a:p>
            <a:pPr eaLnBrk="1" hangingPunct="1"/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54744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798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/>
              <a:t>Taktilní zóna</a:t>
            </a:r>
          </a:p>
          <a:p>
            <a:endParaRPr lang="cs-CZ"/>
          </a:p>
          <a:p>
            <a:r>
              <a:rPr lang="cs-CZ"/>
              <a:t>v kontaktu rukama</a:t>
            </a:r>
          </a:p>
          <a:p>
            <a:r>
              <a:rPr lang="cs-CZ"/>
              <a:t>v kontaktu zády nebo dolními končetinami</a:t>
            </a:r>
          </a:p>
          <a:p>
            <a:r>
              <a:rPr lang="cs-CZ"/>
              <a:t>v kontaktu přední části trupu, obličejem, vnitřní stranou stehen</a:t>
            </a:r>
          </a:p>
          <a:p>
            <a:pPr>
              <a:buFontTx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5759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Fyzický kontakt v úpolech</a:t>
            </a: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cs-CZ"/>
              <a:t>Respektujeme také</a:t>
            </a:r>
          </a:p>
          <a:p>
            <a:endParaRPr lang="cs-CZ"/>
          </a:p>
          <a:p>
            <a:r>
              <a:rPr lang="cs-CZ"/>
              <a:t>věk cvičenců (některá kritická období psychosexuálního vývoje)</a:t>
            </a:r>
          </a:p>
          <a:p>
            <a:r>
              <a:rPr lang="cs-CZ"/>
              <a:t>pohlaví cvičenců (zejména u koedukované výuky)</a:t>
            </a:r>
          </a:p>
          <a:p>
            <a:r>
              <a:rPr lang="cs-CZ"/>
              <a:t>individuální zkušenost s dotykem (zejména negativní)</a:t>
            </a:r>
          </a:p>
          <a:p>
            <a:pPr>
              <a:buFontTx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09213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Psychologické faktory</a:t>
            </a: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err="1"/>
              <a:t>Ztráta</a:t>
            </a:r>
            <a:r>
              <a:rPr lang="sk-SK" dirty="0"/>
              <a:t> </a:t>
            </a:r>
            <a:r>
              <a:rPr lang="sk-SK" dirty="0" err="1"/>
              <a:t>vědomé</a:t>
            </a:r>
            <a:r>
              <a:rPr lang="sk-SK" dirty="0"/>
              <a:t> </a:t>
            </a:r>
            <a:r>
              <a:rPr lang="sk-SK" dirty="0" err="1"/>
              <a:t>sebekontroly</a:t>
            </a:r>
            <a:r>
              <a:rPr lang="sk-SK" dirty="0"/>
              <a:t> po dobu cvičení</a:t>
            </a:r>
          </a:p>
          <a:p>
            <a:r>
              <a:rPr lang="sk-SK" dirty="0"/>
              <a:t>Práce s fyzickou (</a:t>
            </a:r>
            <a:r>
              <a:rPr lang="sk-SK" dirty="0" err="1"/>
              <a:t>totální</a:t>
            </a:r>
            <a:r>
              <a:rPr lang="sk-SK" dirty="0"/>
              <a:t>) porážkou, nebo </a:t>
            </a:r>
            <a:r>
              <a:rPr lang="sk-SK" dirty="0" err="1"/>
              <a:t>vítězstvím</a:t>
            </a:r>
            <a:endParaRPr lang="sk-SK" dirty="0"/>
          </a:p>
          <a:p>
            <a:r>
              <a:rPr lang="sk-SK" dirty="0"/>
              <a:t>Práce s bolestí</a:t>
            </a:r>
          </a:p>
          <a:p>
            <a:r>
              <a:rPr lang="sk-SK" dirty="0"/>
              <a:t>Agresivita </a:t>
            </a:r>
            <a:r>
              <a:rPr lang="sk-SK" dirty="0" err="1"/>
              <a:t>ano</a:t>
            </a:r>
            <a:r>
              <a:rPr lang="sk-SK" dirty="0"/>
              <a:t>, ale </a:t>
            </a:r>
            <a:r>
              <a:rPr lang="sk-SK" dirty="0" err="1"/>
              <a:t>konstruktivní</a:t>
            </a:r>
            <a:r>
              <a:rPr lang="sk-SK" dirty="0"/>
              <a:t> (</a:t>
            </a:r>
            <a:r>
              <a:rPr lang="sk-SK" dirty="0" err="1"/>
              <a:t>benigní</a:t>
            </a:r>
            <a:r>
              <a:rPr lang="sk-SK" dirty="0"/>
              <a:t>):</a:t>
            </a:r>
          </a:p>
          <a:p>
            <a:r>
              <a:rPr lang="cs-CZ" i="1" dirty="0"/>
              <a:t>Benigní agrese je společná zvířatům i lidem,</a:t>
            </a:r>
          </a:p>
          <a:p>
            <a:pPr>
              <a:buNone/>
            </a:pPr>
            <a:r>
              <a:rPr lang="cs-CZ" i="1" dirty="0"/>
              <a:t>	... je reakcí na určitý podnět, má obranný charakter a směřuje k odstranění ohrožení"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4988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6713" y="5031457"/>
            <a:ext cx="8077200" cy="162711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800" dirty="0"/>
              <a:t>Přetahování lanem </a:t>
            </a:r>
            <a:br>
              <a:rPr lang="cs-CZ" sz="4800" dirty="0"/>
            </a:br>
            <a:r>
              <a:rPr lang="cs-CZ" sz="4800" dirty="0"/>
              <a:t>(</a:t>
            </a:r>
            <a:r>
              <a:rPr lang="cs-CZ" sz="4800" dirty="0" err="1"/>
              <a:t>Tug</a:t>
            </a:r>
            <a:r>
              <a:rPr lang="cs-CZ" sz="4800" dirty="0"/>
              <a:t> </a:t>
            </a:r>
            <a:r>
              <a:rPr lang="cs-CZ" sz="4800" dirty="0" err="1"/>
              <a:t>of</a:t>
            </a:r>
            <a:r>
              <a:rPr lang="cs-CZ" sz="4800" dirty="0"/>
              <a:t> </a:t>
            </a:r>
            <a:r>
              <a:rPr lang="cs-CZ" sz="4800" dirty="0" err="1"/>
              <a:t>War</a:t>
            </a:r>
            <a:r>
              <a:rPr lang="cs-CZ" sz="4800" dirty="0"/>
              <a:t>)</a:t>
            </a:r>
          </a:p>
        </p:txBody>
      </p:sp>
      <p:pic>
        <p:nvPicPr>
          <p:cNvPr id="13314" name="Picture 2" descr="http://static.businessinsider.com/~~/f?id=4a7c03abcc2e1b7e17751b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14313"/>
            <a:ext cx="6381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503887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Definice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/>
              <a:t>Přetahování lanem</a:t>
            </a:r>
            <a:r>
              <a:rPr lang="cs-CZ"/>
              <a:t> je sport, při kterém se dva týmy snaží tahat za lano opačnými směry a překonat silou soupeřící tým</a:t>
            </a:r>
          </a:p>
          <a:p>
            <a:pPr algn="just"/>
            <a:endParaRPr lang="cs-CZ"/>
          </a:p>
          <a:p>
            <a:pPr algn="just"/>
            <a:r>
              <a:rPr lang="cs-CZ"/>
              <a:t>V mezinárodním kontextu se sport nazývá </a:t>
            </a:r>
            <a:r>
              <a:rPr lang="cs-CZ" b="1"/>
              <a:t>Tug of War (TOW)</a:t>
            </a:r>
          </a:p>
          <a:p>
            <a:pPr algn="just"/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28723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Starověký původ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Určit konkrétní dobu a čas vzniku přetahování lanem není možné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Soutěže v přetahování lanem jsou známy z dávných ceremonií a kultovních rituálů po celém světě, např.: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Evropa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Egypt,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B</a:t>
            </a:r>
            <a:r>
              <a:rPr lang="cs-CZ" dirty="0"/>
              <a:t>a</a:t>
            </a:r>
            <a:r>
              <a:rPr lang="en-US" dirty="0" err="1"/>
              <a:t>rma</a:t>
            </a:r>
            <a:r>
              <a:rPr lang="en-US" dirty="0"/>
              <a:t>,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Indi</a:t>
            </a:r>
            <a:r>
              <a:rPr lang="cs-CZ" dirty="0"/>
              <a:t>e</a:t>
            </a:r>
            <a:r>
              <a:rPr lang="en-US" dirty="0"/>
              <a:t>,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Borneo,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Jap</a:t>
            </a:r>
            <a:r>
              <a:rPr lang="cs-CZ" dirty="0" err="1"/>
              <a:t>onsko</a:t>
            </a:r>
            <a:r>
              <a:rPr lang="en-US" dirty="0"/>
              <a:t>,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Korea,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err="1"/>
              <a:t>Hawai</a:t>
            </a:r>
            <a:r>
              <a:rPr lang="cs-CZ" dirty="0"/>
              <a:t>,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Jižní </a:t>
            </a:r>
            <a:r>
              <a:rPr lang="en-US" dirty="0" err="1"/>
              <a:t>Ameri</a:t>
            </a:r>
            <a:r>
              <a:rPr lang="cs-CZ" dirty="0"/>
              <a:t>k</a:t>
            </a:r>
            <a:r>
              <a:rPr lang="en-US" dirty="0"/>
              <a:t>a.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97052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Starověký původ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Starověké přetahování lanem mělo v závislosti na kultuře různé styly provedení: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err="1"/>
              <a:t>Afg</a:t>
            </a:r>
            <a:r>
              <a:rPr lang="cs-CZ" dirty="0" err="1"/>
              <a:t>ánistán</a:t>
            </a:r>
            <a:r>
              <a:rPr lang="cs-CZ" dirty="0"/>
              <a:t>: týmy používaly místo lana dřevěnou tyč</a:t>
            </a:r>
            <a:r>
              <a:rPr lang="en-US" dirty="0"/>
              <a:t> </a:t>
            </a: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Korea</a:t>
            </a:r>
            <a:r>
              <a:rPr lang="cs-CZ" dirty="0"/>
              <a:t>: děti se pažemi objaly navzájem kolem pasu, aby vytvořili </a:t>
            </a:r>
            <a:br>
              <a:rPr lang="cs-CZ" dirty="0"/>
            </a:br>
            <a:r>
              <a:rPr lang="cs-CZ" dirty="0"/>
              <a:t>„živý řetěz“.</a:t>
            </a:r>
            <a:r>
              <a:rPr lang="en-US" dirty="0"/>
              <a:t> </a:t>
            </a:r>
            <a:r>
              <a:rPr lang="cs-CZ" dirty="0"/>
              <a:t>Kapitáni týmů musel mít velmi silný úchop, </a:t>
            </a:r>
            <a:br>
              <a:rPr lang="cs-CZ" dirty="0"/>
            </a:br>
            <a:r>
              <a:rPr lang="cs-CZ" dirty="0"/>
              <a:t>aby se oba týmy nerozpojily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None/>
              <a:defRPr/>
            </a:pP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Přetahování lanem nebylo vždy jen týmovým sportem, </a:t>
            </a:r>
            <a:br>
              <a:rPr lang="cs-CZ" dirty="0"/>
            </a:br>
            <a:r>
              <a:rPr lang="cs-CZ" dirty="0"/>
              <a:t>v některých zemích se vykonával tento sport muž proti muži: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Kanadští Eskymáci stále mají soutěž v přetahování lanem známou jako</a:t>
            </a:r>
            <a:r>
              <a:rPr lang="en-US" dirty="0"/>
              <a:t> “</a:t>
            </a:r>
            <a:r>
              <a:rPr lang="en-US" dirty="0" err="1"/>
              <a:t>ar-saaraq</a:t>
            </a:r>
            <a:r>
              <a:rPr lang="en-US" dirty="0"/>
              <a:t>”. </a:t>
            </a:r>
            <a:r>
              <a:rPr lang="cs-CZ" dirty="0"/>
              <a:t>Soutěžící sedí na zemi a používají krátké lano</a:t>
            </a:r>
            <a:r>
              <a:rPr lang="en-US" dirty="0"/>
              <a:t>.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Ten, kdo vytáhne (vychýlí) svého soupeře ze sedící pozice, vyhrává.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78079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Přetahování lanem - měření sil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05603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Soutěžní disciplína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V pozdějším období bylo přetahování lanem známo jako čistě sportovní, soutěžní disciplína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Historické záznamy o pěstování přetahování lanem dokazují existenci sportu: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Řecko 500 př. n. l. prováděno atlety na panhelénských hrách buď jako soutěžní disciplína nebo jako kondiční příprava pro ostatní sporty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Západní Evropa 1000 n. l. v pověstech o hrdinech ze Skandinávie a Německa, kteří se účastnili tzv. “</a:t>
            </a:r>
            <a:r>
              <a:rPr lang="cs-CZ" dirty="0" err="1"/>
              <a:t>kräftige</a:t>
            </a:r>
            <a:r>
              <a:rPr lang="cs-CZ" dirty="0"/>
              <a:t> </a:t>
            </a:r>
            <a:r>
              <a:rPr lang="cs-CZ" dirty="0" err="1"/>
              <a:t>spiele</a:t>
            </a:r>
            <a:r>
              <a:rPr lang="cs-CZ" dirty="0"/>
              <a:t>” („silové hry“)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444669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Soutěžní disciplína</a:t>
            </a:r>
          </a:p>
        </p:txBody>
      </p:sp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Přetahování lanem bylo jako soutěž organizováno rovněž:</a:t>
            </a:r>
          </a:p>
          <a:p>
            <a:pPr lvl="1"/>
            <a:r>
              <a:rPr lang="cs-CZ"/>
              <a:t>u dvoru Čínského císaře</a:t>
            </a:r>
          </a:p>
          <a:p>
            <a:pPr lvl="1"/>
            <a:r>
              <a:rPr lang="cs-CZ"/>
              <a:t>v Mongolsku</a:t>
            </a:r>
          </a:p>
          <a:p>
            <a:pPr lvl="1"/>
            <a:r>
              <a:rPr lang="cs-CZ"/>
              <a:t>v Turecku</a:t>
            </a:r>
          </a:p>
          <a:p>
            <a:pPr lvl="1"/>
            <a:r>
              <a:rPr lang="cs-CZ"/>
              <a:t>V 15. stol bylo přetahování lanem známo jako populární zábava na francouzských zámcích nebo ve Velké Británii</a:t>
            </a:r>
          </a:p>
        </p:txBody>
      </p:sp>
    </p:spTree>
    <p:extLst>
      <p:ext uri="{BB962C8B-B14F-4D97-AF65-F5344CB8AC3E}">
        <p14:creationId xmlns:p14="http://schemas.microsoft.com/office/powerpoint/2010/main" val="347290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Taxonomie</a:t>
            </a:r>
            <a:endParaRPr lang="cs-CZ" dirty="0"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1716" y="1417638"/>
            <a:ext cx="7560568" cy="36717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sk-SK" altLang="cs-CZ" dirty="0"/>
              <a:t>H</a:t>
            </a:r>
            <a:r>
              <a:rPr lang="sk-SK" altLang="cs-CZ" dirty="0">
                <a:cs typeface="Times New Roman" panose="02020603050405020304" pitchFamily="18" charset="0"/>
              </a:rPr>
              <a:t>ierarchické </a:t>
            </a:r>
            <a:r>
              <a:rPr lang="sk-SK" altLang="cs-CZ" dirty="0" err="1">
                <a:cs typeface="Times New Roman" panose="02020603050405020304" pitchFamily="18" charset="0"/>
              </a:rPr>
              <a:t>zařazení</a:t>
            </a:r>
            <a:r>
              <a:rPr lang="sk-SK" altLang="cs-CZ" dirty="0">
                <a:cs typeface="Times New Roman" panose="02020603050405020304" pitchFamily="18" charset="0"/>
              </a:rPr>
              <a:t> určitých </a:t>
            </a:r>
            <a:r>
              <a:rPr lang="sk-SK" altLang="cs-CZ" dirty="0" err="1">
                <a:cs typeface="Times New Roman" panose="02020603050405020304" pitchFamily="18" charset="0"/>
              </a:rPr>
              <a:t>prvků</a:t>
            </a:r>
            <a:r>
              <a:rPr lang="sk-SK" altLang="cs-CZ" dirty="0">
                <a:cs typeface="Times New Roman" panose="02020603050405020304" pitchFamily="18" charset="0"/>
              </a:rPr>
              <a:t> </a:t>
            </a:r>
            <a:r>
              <a:rPr lang="sk-SK" altLang="cs-CZ" dirty="0" err="1">
                <a:cs typeface="Times New Roman" panose="02020603050405020304" pitchFamily="18" charset="0"/>
              </a:rPr>
              <a:t>podle</a:t>
            </a:r>
            <a:r>
              <a:rPr lang="sk-SK" altLang="cs-CZ" dirty="0">
                <a:cs typeface="Times New Roman" panose="02020603050405020304" pitchFamily="18" charset="0"/>
              </a:rPr>
              <a:t> </a:t>
            </a:r>
            <a:r>
              <a:rPr lang="sk-SK" altLang="cs-CZ" dirty="0" err="1">
                <a:cs typeface="Times New Roman" panose="02020603050405020304" pitchFamily="18" charset="0"/>
              </a:rPr>
              <a:t>předem</a:t>
            </a:r>
            <a:r>
              <a:rPr lang="sk-SK" altLang="cs-CZ" dirty="0">
                <a:cs typeface="Times New Roman" panose="02020603050405020304" pitchFamily="18" charset="0"/>
              </a:rPr>
              <a:t> stanovených </a:t>
            </a:r>
            <a:r>
              <a:rPr lang="sk-SK" altLang="cs-CZ" dirty="0" err="1">
                <a:cs typeface="Times New Roman" panose="02020603050405020304" pitchFamily="18" charset="0"/>
              </a:rPr>
              <a:t>kriterií</a:t>
            </a:r>
            <a:endParaRPr lang="sk-SK" altLang="cs-CZ" dirty="0"/>
          </a:p>
          <a:p>
            <a:pPr eaLnBrk="1" hangingPunct="1"/>
            <a:r>
              <a:rPr lang="sk-SK" altLang="cs-CZ" dirty="0"/>
              <a:t>Postupuje </a:t>
            </a:r>
            <a:r>
              <a:rPr lang="sk-SK" altLang="cs-CZ" dirty="0" err="1"/>
              <a:t>se</a:t>
            </a:r>
            <a:r>
              <a:rPr lang="sk-SK" altLang="cs-CZ" dirty="0"/>
              <a:t> od </a:t>
            </a:r>
            <a:r>
              <a:rPr lang="sk-SK" altLang="cs-CZ" dirty="0" err="1"/>
              <a:t>nejjednodušších</a:t>
            </a:r>
            <a:r>
              <a:rPr lang="sk-SK" altLang="cs-CZ" dirty="0"/>
              <a:t> po </a:t>
            </a:r>
            <a:r>
              <a:rPr lang="sk-SK" altLang="cs-CZ" dirty="0" err="1"/>
              <a:t>nejsložitější</a:t>
            </a:r>
            <a:endParaRPr lang="sk-SK" altLang="cs-CZ" dirty="0"/>
          </a:p>
          <a:p>
            <a:pPr eaLnBrk="1" hangingPunct="1"/>
            <a:r>
              <a:rPr lang="sk-SK" altLang="cs-CZ" dirty="0"/>
              <a:t>Postupuje </a:t>
            </a:r>
            <a:r>
              <a:rPr lang="sk-SK" altLang="cs-CZ" dirty="0" err="1"/>
              <a:t>se</a:t>
            </a:r>
            <a:r>
              <a:rPr lang="sk-SK" altLang="cs-CZ" dirty="0"/>
              <a:t> od </a:t>
            </a:r>
            <a:r>
              <a:rPr lang="sk-SK" altLang="cs-CZ" dirty="0" err="1"/>
              <a:t>vývojově</a:t>
            </a:r>
            <a:r>
              <a:rPr lang="sk-SK" altLang="cs-CZ" dirty="0"/>
              <a:t> starších k mladším</a:t>
            </a:r>
          </a:p>
          <a:p>
            <a:pPr eaLnBrk="1" hangingPunct="1"/>
            <a:r>
              <a:rPr lang="sk-SK" altLang="cs-CZ" dirty="0"/>
              <a:t>Sleduje i d</a:t>
            </a:r>
            <a:r>
              <a:rPr lang="cs-CZ" altLang="cs-CZ" dirty="0"/>
              <a:t>i</a:t>
            </a:r>
            <a:r>
              <a:rPr lang="sk-SK" altLang="cs-CZ" dirty="0" err="1"/>
              <a:t>daktické</a:t>
            </a:r>
            <a:r>
              <a:rPr lang="sk-SK" altLang="cs-CZ" dirty="0"/>
              <a:t> </a:t>
            </a:r>
            <a:r>
              <a:rPr lang="sk-SK" altLang="cs-CZ" dirty="0" err="1"/>
              <a:t>cíle</a:t>
            </a:r>
            <a:endParaRPr lang="en-US" altLang="cs-CZ" dirty="0"/>
          </a:p>
          <a:p>
            <a:pPr eaLnBrk="1" hangingPunct="1"/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47727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Novodobé olympijské období</a:t>
            </a:r>
          </a:p>
        </p:txBody>
      </p:sp>
      <p:sp>
        <p:nvSpPr>
          <p:cNvPr id="19458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 období od 1900 do 1920 bylo přetahování lanem olympijským sportem</a:t>
            </a:r>
          </a:p>
          <a:p>
            <a:r>
              <a:rPr lang="cs-CZ"/>
              <a:t>Tabulka ukazuje medailová umístění</a:t>
            </a:r>
          </a:p>
          <a:p>
            <a:endParaRPr lang="cs-CZ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642938" y="3643313"/>
          <a:ext cx="750099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Místo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Stříbro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Bronz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Paris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Sweden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USA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France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St. Louis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USA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USA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USA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London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Great </a:t>
                      </a: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Britain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Great </a:t>
                      </a: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Britain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Great </a:t>
                      </a: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Britain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Stockholm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Sweden</a:t>
                      </a:r>
                      <a:endParaRPr kumimoji="0" lang="cs-CZ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Great </a:t>
                      </a: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Britain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Antwerp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Great </a:t>
                      </a: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Britain</a:t>
                      </a:r>
                      <a:endParaRPr kumimoji="0" lang="cs-CZ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Netherlands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Belgium</a:t>
                      </a:r>
                      <a:r>
                        <a:rPr kumimoji="0" lang="cs-CZ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96368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Novodobé olympijské období</a:t>
            </a: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 roce </a:t>
            </a:r>
            <a:r>
              <a:rPr lang="en-US"/>
              <a:t>1920 </a:t>
            </a:r>
            <a:r>
              <a:rPr lang="cs-CZ"/>
              <a:t>International Olympic Comittee přijala rozhodnutí o snížení počtu sportů na Olympijských hrách</a:t>
            </a:r>
          </a:p>
          <a:p>
            <a:r>
              <a:rPr lang="cs-CZ"/>
              <a:t>Z programu Olympijských her bylo vymazáno několik sportů, včetně přetahování lanem</a:t>
            </a:r>
          </a:p>
        </p:txBody>
      </p:sp>
    </p:spTree>
    <p:extLst>
      <p:ext uri="{BB962C8B-B14F-4D97-AF65-F5344CB8AC3E}">
        <p14:creationId xmlns:p14="http://schemas.microsoft.com/office/powerpoint/2010/main" val="421062355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Národní organizace</a:t>
            </a:r>
          </a:p>
        </p:txBody>
      </p:sp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Vyřazením TOW z programu OH vznikla potřeba organizačně zastřešit TOW jako sport</a:t>
            </a:r>
          </a:p>
          <a:p>
            <a:r>
              <a:rPr lang="cs-CZ"/>
              <a:t>Nejstarší národní asociací je Švédská Asociace Přetahování lanem „</a:t>
            </a:r>
            <a:r>
              <a:rPr lang="en-US"/>
              <a:t>Svenska Dragkamp Förbundet</a:t>
            </a:r>
            <a:r>
              <a:rPr lang="cs-CZ"/>
              <a:t>“</a:t>
            </a:r>
            <a:r>
              <a:rPr lang="en-US"/>
              <a:t>,</a:t>
            </a:r>
            <a:r>
              <a:rPr lang="cs-CZ"/>
              <a:t> založená v r. </a:t>
            </a:r>
            <a:r>
              <a:rPr lang="en-US"/>
              <a:t>1933. T</a:t>
            </a:r>
            <a:endParaRPr lang="cs-CZ"/>
          </a:p>
          <a:p>
            <a:r>
              <a:rPr lang="cs-CZ"/>
              <a:t>Švédského příkladu následovaly další země:</a:t>
            </a:r>
          </a:p>
          <a:p>
            <a:pPr lvl="1"/>
            <a:r>
              <a:rPr lang="en-US"/>
              <a:t>1958 Tug of War Association of Great Britain</a:t>
            </a:r>
            <a:endParaRPr lang="cs-CZ"/>
          </a:p>
          <a:p>
            <a:pPr lvl="1"/>
            <a:r>
              <a:rPr lang="en-US"/>
              <a:t>1959</a:t>
            </a:r>
            <a:r>
              <a:rPr lang="cs-CZ"/>
              <a:t> </a:t>
            </a:r>
            <a:r>
              <a:rPr lang="en-US"/>
              <a:t>Netherlands Tug of War Association.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36302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Tug of War International </a:t>
            </a:r>
            <a:r>
              <a:rPr lang="en-US" sz="3200" dirty="0" err="1"/>
              <a:t>Federa</a:t>
            </a:r>
            <a:r>
              <a:rPr lang="cs-CZ" sz="3200" dirty="0" err="1"/>
              <a:t>tion</a:t>
            </a:r>
            <a:r>
              <a:rPr lang="en-US" sz="3200" dirty="0"/>
              <a:t> </a:t>
            </a:r>
            <a:r>
              <a:rPr lang="cs-CZ" sz="3200" dirty="0"/>
              <a:t>(</a:t>
            </a:r>
            <a:r>
              <a:rPr lang="cs-CZ" sz="3200" i="1" dirty="0"/>
              <a:t>TWIF)</a:t>
            </a:r>
            <a:endParaRPr lang="cs-CZ" sz="3200" dirty="0"/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Současně se zakládáním národních asociací, vznikla potřeba organizace mezinárodních sportovních akcí</a:t>
            </a:r>
          </a:p>
          <a:p>
            <a:r>
              <a:rPr lang="cs-CZ"/>
              <a:t>Iniciativa založení mezinárodní TOW organizace vzešla od </a:t>
            </a:r>
            <a:r>
              <a:rPr lang="en-US"/>
              <a:t>George Hutton</a:t>
            </a:r>
            <a:r>
              <a:rPr lang="cs-CZ"/>
              <a:t>a z </a:t>
            </a:r>
            <a:r>
              <a:rPr lang="en-US"/>
              <a:t> Great Britain Association</a:t>
            </a:r>
            <a:r>
              <a:rPr lang="cs-CZ"/>
              <a:t> v r. </a:t>
            </a:r>
            <a:r>
              <a:rPr lang="en-US"/>
              <a:t>1960 </a:t>
            </a:r>
            <a:r>
              <a:rPr lang="cs-CZ"/>
              <a:t>a vedoucích osobností </a:t>
            </a:r>
            <a:r>
              <a:rPr lang="en-US"/>
              <a:t>Swedish Association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35215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Tug of War International </a:t>
            </a:r>
            <a:r>
              <a:rPr lang="en-US" sz="3200" dirty="0" err="1"/>
              <a:t>Federa</a:t>
            </a:r>
            <a:r>
              <a:rPr lang="cs-CZ" sz="3200" dirty="0" err="1"/>
              <a:t>tion</a:t>
            </a:r>
            <a:r>
              <a:rPr lang="en-US" sz="3200" dirty="0"/>
              <a:t> </a:t>
            </a:r>
            <a:r>
              <a:rPr lang="cs-CZ" sz="3200" dirty="0"/>
              <a:t>(</a:t>
            </a:r>
            <a:r>
              <a:rPr lang="cs-CZ" sz="3200" i="1" dirty="0"/>
              <a:t>TWIF)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První mezinárodní soutěž se konala na Baltských hrách v roce </a:t>
            </a:r>
            <a:r>
              <a:rPr lang="en-US" dirty="0"/>
              <a:t>1964 (</a:t>
            </a:r>
            <a:r>
              <a:rPr lang="en-US" dirty="0" err="1"/>
              <a:t>Malmö</a:t>
            </a:r>
            <a:r>
              <a:rPr lang="en-US" dirty="0"/>
              <a:t>, Sweden)</a:t>
            </a: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TWIF</a:t>
            </a:r>
            <a:r>
              <a:rPr lang="cs-CZ" dirty="0"/>
              <a:t> se účastnila se 4 zeměmi:</a:t>
            </a:r>
            <a:r>
              <a:rPr lang="en-US" dirty="0"/>
              <a:t> Great Britain, Sweden, Netherlands</a:t>
            </a:r>
            <a:r>
              <a:rPr lang="cs-CZ" dirty="0"/>
              <a:t>,</a:t>
            </a:r>
            <a:r>
              <a:rPr lang="en-US" dirty="0"/>
              <a:t> Denmark. </a:t>
            </a: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V r. </a:t>
            </a:r>
            <a:r>
              <a:rPr lang="en-US" dirty="0"/>
              <a:t>1965 </a:t>
            </a:r>
            <a:r>
              <a:rPr lang="cs-CZ" dirty="0"/>
              <a:t>zorganizovala TWIF první ME v </a:t>
            </a:r>
            <a:r>
              <a:rPr lang="en-US" dirty="0"/>
              <a:t>Crystal Palace, London Great Britain. </a:t>
            </a: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Od 1965 do 1975 se každý rok konalo ME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V roce 1975 přistoupily k TWIF mimoevropské země, a proto bylo v následujícím roce organizováno první MS v Nizozemí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V současnosti </a:t>
            </a:r>
            <a:r>
              <a:rPr lang="en-US" dirty="0"/>
              <a:t>TWIF </a:t>
            </a:r>
            <a:r>
              <a:rPr lang="en-US" dirty="0" err="1"/>
              <a:t>organi</a:t>
            </a:r>
            <a:r>
              <a:rPr lang="cs-CZ" dirty="0"/>
              <a:t>zuje MS každé 2 roky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V intervalu MS jsou organizována kontinentální mistrovství</a:t>
            </a:r>
          </a:p>
        </p:txBody>
      </p:sp>
    </p:spTree>
    <p:extLst>
      <p:ext uri="{BB962C8B-B14F-4D97-AF65-F5344CB8AC3E}">
        <p14:creationId xmlns:p14="http://schemas.microsoft.com/office/powerpoint/2010/main" val="201161549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TWIF a IOC</a:t>
            </a:r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roce </a:t>
            </a:r>
            <a:r>
              <a:rPr lang="en-US" dirty="0"/>
              <a:t>1999 </a:t>
            </a:r>
            <a:r>
              <a:rPr lang="cs-CZ" dirty="0"/>
              <a:t>byla </a:t>
            </a:r>
            <a:r>
              <a:rPr lang="en-US" dirty="0"/>
              <a:t>TWIF</a:t>
            </a:r>
            <a:r>
              <a:rPr lang="cs-CZ" dirty="0"/>
              <a:t> provizorně znovu uznáno Mezinárodním olympijským </a:t>
            </a:r>
            <a:br>
              <a:rPr lang="cs-CZ" dirty="0"/>
            </a:br>
            <a:r>
              <a:rPr lang="cs-CZ" dirty="0"/>
              <a:t>výborem (IOC)</a:t>
            </a:r>
          </a:p>
          <a:p>
            <a:r>
              <a:rPr lang="en-US" dirty="0"/>
              <a:t> </a:t>
            </a:r>
            <a:r>
              <a:rPr lang="cs-CZ" dirty="0"/>
              <a:t>V roce 2002 v </a:t>
            </a:r>
            <a:r>
              <a:rPr lang="en-US" dirty="0"/>
              <a:t>Salt Lake City </a:t>
            </a:r>
            <a:r>
              <a:rPr lang="cs-CZ" dirty="0"/>
              <a:t>byla</a:t>
            </a:r>
            <a:r>
              <a:rPr lang="en-US" dirty="0"/>
              <a:t>TWIF </a:t>
            </a:r>
            <a:r>
              <a:rPr lang="cs-CZ" dirty="0"/>
              <a:t>oficiálně uznána IOC</a:t>
            </a:r>
          </a:p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tugofwar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twif.org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worldgames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iwga.org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70028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Games</a:t>
            </a:r>
            <a:endParaRPr lang="cs-CZ" dirty="0"/>
          </a:p>
        </p:txBody>
      </p:sp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TOW je na programu Světových Her </a:t>
            </a:r>
          </a:p>
          <a:p>
            <a:r>
              <a:rPr lang="en-US"/>
              <a:t>TWIF </a:t>
            </a:r>
            <a:r>
              <a:rPr lang="cs-CZ"/>
              <a:t>se účastní WG ve třech váhových kategoriích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89230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Pravidla</a:t>
            </a:r>
          </a:p>
        </p:txBody>
      </p:sp>
      <p:sp>
        <p:nvSpPr>
          <p:cNvPr id="266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TOW je týmový sport. Týmy musí být členy TWIF. Soutěžící musí být amatéři potvrzeni TWIF a řídit se pravidly TWIF.</a:t>
            </a:r>
          </a:p>
          <a:p>
            <a:pPr>
              <a:buFont typeface="Wingdings 2" pitchFamily="18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30466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Třídy</a:t>
            </a:r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cs-CZ"/>
          </a:p>
          <a:p>
            <a:r>
              <a:rPr lang="cs-CZ"/>
              <a:t>out-door x in-door </a:t>
            </a:r>
          </a:p>
          <a:p>
            <a:r>
              <a:rPr lang="cs-CZ"/>
              <a:t>muži x ženy</a:t>
            </a:r>
          </a:p>
          <a:p>
            <a:r>
              <a:rPr lang="cs-CZ"/>
              <a:t>s</a:t>
            </a:r>
            <a:r>
              <a:rPr lang="en-US"/>
              <a:t>enio</a:t>
            </a:r>
            <a:r>
              <a:rPr lang="cs-CZ"/>
              <a:t>ři x</a:t>
            </a:r>
            <a:r>
              <a:rPr lang="en-US"/>
              <a:t> </a:t>
            </a:r>
            <a:r>
              <a:rPr lang="cs-CZ"/>
              <a:t>do 2</a:t>
            </a:r>
            <a:r>
              <a:rPr lang="en-US"/>
              <a:t>3 </a:t>
            </a:r>
            <a:r>
              <a:rPr lang="cs-CZ"/>
              <a:t>let (18 – 22 let) </a:t>
            </a:r>
            <a:br>
              <a:rPr lang="cs-CZ"/>
            </a:br>
            <a:r>
              <a:rPr lang="cs-CZ"/>
              <a:t>x j</a:t>
            </a:r>
            <a:r>
              <a:rPr lang="en-US"/>
              <a:t>unio</a:t>
            </a:r>
            <a:r>
              <a:rPr lang="cs-CZ"/>
              <a:t>ři</a:t>
            </a:r>
            <a:r>
              <a:rPr lang="en-US"/>
              <a:t> </a:t>
            </a:r>
            <a:r>
              <a:rPr lang="cs-CZ"/>
              <a:t>(15 – 18 let)</a:t>
            </a:r>
            <a:endParaRPr lang="en-US"/>
          </a:p>
          <a:p>
            <a:r>
              <a:rPr lang="cs-CZ"/>
              <a:t>m</a:t>
            </a:r>
            <a:r>
              <a:rPr lang="en-US"/>
              <a:t>ix 4x4 (4 </a:t>
            </a:r>
            <a:r>
              <a:rPr lang="cs-CZ"/>
              <a:t>muži</a:t>
            </a:r>
            <a:r>
              <a:rPr lang="en-US"/>
              <a:t> a 4 </a:t>
            </a:r>
            <a:r>
              <a:rPr lang="cs-CZ"/>
              <a:t>ženy</a:t>
            </a:r>
            <a:r>
              <a:rPr lang="en-US"/>
              <a:t>) </a:t>
            </a:r>
            <a:endParaRPr lang="cs-CZ"/>
          </a:p>
          <a:p>
            <a:endParaRPr lang="en-US"/>
          </a:p>
          <a:p>
            <a:r>
              <a:rPr lang="en-US"/>
              <a:t>TWIF</a:t>
            </a:r>
            <a:r>
              <a:rPr lang="cs-CZ"/>
              <a:t> organizuje každý rok MS pro juniorské kategorie, ženy a muže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9501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Hmotnostní kategorie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Ultra Featherweight not exceeding 480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Featherweight not exceeding 520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Lightweight not exceeding 560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Light Middleweight not exceeding 600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Middleweight not exceeding 640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Cruiserweight not exceeding 680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Heavyweight not exceeding 720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err="1"/>
              <a:t>Catchweight</a:t>
            </a:r>
            <a:r>
              <a:rPr lang="cs-CZ" dirty="0"/>
              <a:t> no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limitations</a:t>
            </a:r>
            <a:r>
              <a:rPr lang="cs-CZ" dirty="0"/>
              <a:t>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Mixed (4 x 4) not exceeding 600 Kilos 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431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Vyučující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492896"/>
            <a:ext cx="6912768" cy="1512168"/>
          </a:xfrm>
        </p:spPr>
        <p:txBody>
          <a:bodyPr/>
          <a:lstStyle/>
          <a:p>
            <a:r>
              <a:rPr lang="bs-Latn-BA" dirty="0"/>
              <a:t>Přednáška: 	Dr. Michal Vít</a:t>
            </a:r>
          </a:p>
          <a:p>
            <a:r>
              <a:rPr lang="bs-Latn-BA" dirty="0"/>
              <a:t>Cvičení: 		Doc. Reguli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89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Systematika</a:t>
            </a:r>
            <a:r>
              <a:rPr lang="sk-SK" sz="4000" dirty="0">
                <a:latin typeface="+mn-lt"/>
              </a:rPr>
              <a:t> (</a:t>
            </a:r>
            <a:r>
              <a:rPr lang="sk-SK" sz="4000" dirty="0" err="1">
                <a:latin typeface="+mn-lt"/>
              </a:rPr>
              <a:t>taxonomie</a:t>
            </a:r>
            <a:r>
              <a:rPr lang="sk-SK" sz="4000" dirty="0">
                <a:latin typeface="+mn-lt"/>
              </a:rPr>
              <a:t>) </a:t>
            </a:r>
            <a:r>
              <a:rPr lang="sk-SK" sz="4000" dirty="0" err="1">
                <a:latin typeface="+mn-lt"/>
              </a:rPr>
              <a:t>úpolů</a:t>
            </a:r>
            <a:endParaRPr lang="cs-CZ" sz="4000" dirty="0"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1"/>
            <a:ext cx="8075239" cy="3556991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sk-SK" altLang="cs-CZ" sz="2400" dirty="0">
                <a:cs typeface="Times New Roman" panose="02020603050405020304" pitchFamily="18" charset="0"/>
              </a:rPr>
              <a:t>	1. úroveň úpolových </a:t>
            </a:r>
            <a:r>
              <a:rPr lang="sk-SK" altLang="cs-CZ" sz="2400" dirty="0" err="1">
                <a:cs typeface="Times New Roman" panose="02020603050405020304" pitchFamily="18" charset="0"/>
              </a:rPr>
              <a:t>p</a:t>
            </a:r>
            <a:r>
              <a:rPr lang="sk-SK" altLang="cs-CZ" sz="2400" dirty="0" err="1"/>
              <a:t>ř</a:t>
            </a:r>
            <a:r>
              <a:rPr lang="sk-SK" altLang="cs-CZ" sz="2400" dirty="0" err="1">
                <a:cs typeface="Times New Roman" panose="02020603050405020304" pitchFamily="18" charset="0"/>
              </a:rPr>
              <a:t>edpoklad</a:t>
            </a:r>
            <a:r>
              <a:rPr lang="sk-SK" altLang="cs-CZ" sz="2400" dirty="0" err="1"/>
              <a:t>ů</a:t>
            </a:r>
            <a:endParaRPr lang="sk-SK" altLang="cs-CZ" sz="2400" dirty="0"/>
          </a:p>
          <a:p>
            <a:pPr algn="ctr" eaLnBrk="1" hangingPunct="1">
              <a:buFontTx/>
              <a:buNone/>
            </a:pPr>
            <a:r>
              <a:rPr lang="sk-SK" altLang="cs-CZ" dirty="0">
                <a:cs typeface="Times New Roman" panose="02020603050405020304" pitchFamily="18" charset="0"/>
              </a:rPr>
              <a:t> </a:t>
            </a:r>
            <a:r>
              <a:rPr lang="sk-SK" altLang="cs-CZ" b="1" dirty="0" err="1">
                <a:cs typeface="Times New Roman" panose="02020603050405020304" pitchFamily="18" charset="0"/>
              </a:rPr>
              <a:t>P</a:t>
            </a:r>
            <a:r>
              <a:rPr lang="sk-SK" altLang="cs-CZ" b="1" dirty="0" err="1"/>
              <a:t>rů</a:t>
            </a:r>
            <a:r>
              <a:rPr lang="sk-SK" altLang="cs-CZ" b="1" dirty="0" err="1">
                <a:cs typeface="Times New Roman" panose="02020603050405020304" pitchFamily="18" charset="0"/>
              </a:rPr>
              <a:t>pravné</a:t>
            </a:r>
            <a:r>
              <a:rPr lang="sk-SK" altLang="cs-CZ" b="1" dirty="0">
                <a:cs typeface="Times New Roman" panose="02020603050405020304" pitchFamily="18" charset="0"/>
              </a:rPr>
              <a:t> </a:t>
            </a:r>
            <a:r>
              <a:rPr lang="sk-SK" altLang="cs-CZ" b="1" dirty="0" err="1">
                <a:cs typeface="Times New Roman" panose="02020603050405020304" pitchFamily="18" charset="0"/>
              </a:rPr>
              <a:t>úpoly</a:t>
            </a:r>
            <a:endParaRPr lang="sk-SK" altLang="cs-CZ" dirty="0"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sk-SK" altLang="cs-CZ" b="1" dirty="0">
                <a:cs typeface="Times New Roman" panose="02020603050405020304" pitchFamily="18" charset="0"/>
                <a:sym typeface="Wingdings" panose="05000000000000000000" pitchFamily="2" charset="2"/>
              </a:rPr>
              <a:t></a:t>
            </a:r>
            <a:endParaRPr lang="sk-SK" altLang="cs-CZ" dirty="0"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sk-SK" altLang="cs-CZ" sz="2400" dirty="0">
                <a:cs typeface="Times New Roman" panose="02020603050405020304" pitchFamily="18" charset="0"/>
              </a:rPr>
              <a:t>2. úroveň úpolových </a:t>
            </a:r>
            <a:r>
              <a:rPr lang="sk-SK" altLang="cs-CZ" sz="2400" dirty="0" err="1">
                <a:cs typeface="Times New Roman" panose="02020603050405020304" pitchFamily="18" charset="0"/>
              </a:rPr>
              <a:t>systém</a:t>
            </a:r>
            <a:r>
              <a:rPr lang="sk-SK" altLang="cs-CZ" sz="2400" dirty="0" err="1"/>
              <a:t>ů</a:t>
            </a:r>
            <a:endParaRPr lang="sk-SK" altLang="cs-CZ" sz="2400" dirty="0"/>
          </a:p>
          <a:p>
            <a:pPr algn="ctr" eaLnBrk="1" hangingPunct="1">
              <a:buFontTx/>
              <a:buNone/>
            </a:pPr>
            <a:r>
              <a:rPr lang="sk-SK" altLang="cs-CZ" dirty="0">
                <a:cs typeface="Times New Roman" panose="02020603050405020304" pitchFamily="18" charset="0"/>
              </a:rPr>
              <a:t> </a:t>
            </a:r>
            <a:r>
              <a:rPr lang="sk-SK" altLang="cs-CZ" b="1" dirty="0" err="1">
                <a:cs typeface="Times New Roman" panose="02020603050405020304" pitchFamily="18" charset="0"/>
              </a:rPr>
              <a:t>Úpolové</a:t>
            </a:r>
            <a:r>
              <a:rPr lang="sk-SK" altLang="cs-CZ" b="1" dirty="0">
                <a:cs typeface="Times New Roman" panose="02020603050405020304" pitchFamily="18" charset="0"/>
              </a:rPr>
              <a:t> </a:t>
            </a:r>
            <a:r>
              <a:rPr lang="sk-SK" altLang="cs-CZ" b="1" dirty="0" err="1"/>
              <a:t>s</a:t>
            </a:r>
            <a:r>
              <a:rPr lang="sk-SK" altLang="cs-CZ" b="1" dirty="0" err="1">
                <a:cs typeface="Times New Roman" panose="02020603050405020304" pitchFamily="18" charset="0"/>
              </a:rPr>
              <a:t>porty</a:t>
            </a:r>
            <a:endParaRPr lang="sk-SK" altLang="cs-CZ" dirty="0"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sk-SK" altLang="cs-CZ" b="1" dirty="0">
                <a:cs typeface="Times New Roman" panose="02020603050405020304" pitchFamily="18" charset="0"/>
                <a:sym typeface="Wingdings" panose="05000000000000000000" pitchFamily="2" charset="2"/>
              </a:rPr>
              <a:t></a:t>
            </a:r>
          </a:p>
          <a:p>
            <a:pPr algn="ctr" eaLnBrk="1" hangingPunct="1">
              <a:buFontTx/>
              <a:buNone/>
            </a:pPr>
            <a:r>
              <a:rPr lang="sk-SK" altLang="cs-CZ" sz="2400" dirty="0">
                <a:cs typeface="Times New Roman" panose="02020603050405020304" pitchFamily="18" charset="0"/>
              </a:rPr>
              <a:t>3. úroveň úpolových </a:t>
            </a:r>
            <a:r>
              <a:rPr lang="sk-SK" altLang="cs-CZ" sz="2400" dirty="0" err="1">
                <a:cs typeface="Times New Roman" panose="02020603050405020304" pitchFamily="18" charset="0"/>
              </a:rPr>
              <a:t>aplik</a:t>
            </a:r>
            <a:r>
              <a:rPr lang="sk-SK" altLang="cs-CZ" sz="2400" dirty="0" err="1"/>
              <a:t>a</a:t>
            </a:r>
            <a:r>
              <a:rPr lang="sk-SK" altLang="cs-CZ" sz="2400" dirty="0" err="1">
                <a:cs typeface="Times New Roman" panose="02020603050405020304" pitchFamily="18" charset="0"/>
              </a:rPr>
              <a:t>cí</a:t>
            </a:r>
            <a:endParaRPr lang="sk-SK" altLang="cs-CZ" sz="2400" dirty="0"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sk-SK" altLang="cs-CZ" dirty="0">
                <a:cs typeface="Times New Roman" panose="02020603050405020304" pitchFamily="18" charset="0"/>
              </a:rPr>
              <a:t> </a:t>
            </a:r>
            <a:r>
              <a:rPr lang="sk-SK" altLang="cs-CZ" b="1" dirty="0" err="1">
                <a:cs typeface="Times New Roman" panose="02020603050405020304" pitchFamily="18" charset="0"/>
              </a:rPr>
              <a:t>Seb</a:t>
            </a:r>
            <a:r>
              <a:rPr lang="sk-SK" altLang="cs-CZ" b="1" dirty="0" err="1"/>
              <a:t>e</a:t>
            </a:r>
            <a:r>
              <a:rPr lang="sk-SK" altLang="cs-CZ" b="1" dirty="0" err="1">
                <a:cs typeface="Times New Roman" panose="02020603050405020304" pitchFamily="18" charset="0"/>
              </a:rPr>
              <a:t>obrana</a:t>
            </a:r>
            <a:endParaRPr lang="sk-SK" altLang="cs-CZ" b="1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cs-CZ" dirty="0"/>
          </a:p>
          <a:p>
            <a:pPr eaLnBrk="1" hangingPunct="1"/>
            <a:endParaRPr lang="cs-CZ" alt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96819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Tým</a:t>
            </a:r>
          </a:p>
        </p:txBody>
      </p:sp>
      <p:sp>
        <p:nvSpPr>
          <p:cNvPr id="2969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8 členů</a:t>
            </a:r>
          </a:p>
          <a:p>
            <a:r>
              <a:rPr lang="cs-CZ"/>
              <a:t>min. 7 členů (při zranění)</a:t>
            </a:r>
          </a:p>
          <a:p>
            <a:r>
              <a:rPr lang="cs-CZ"/>
              <a:t>1 trenér (řídící zápas)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76111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Sportovní úbor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cs-CZ" sz="2200"/>
              <a:t>sportovní šortky</a:t>
            </a:r>
          </a:p>
          <a:p>
            <a:pPr>
              <a:lnSpc>
                <a:spcPct val="90000"/>
              </a:lnSpc>
            </a:pPr>
            <a:r>
              <a:rPr lang="cs-CZ" sz="2200"/>
              <a:t>trikot/pletenou vestu</a:t>
            </a:r>
          </a:p>
          <a:p>
            <a:pPr>
              <a:lnSpc>
                <a:spcPct val="90000"/>
              </a:lnSpc>
            </a:pPr>
            <a:r>
              <a:rPr lang="cs-CZ" sz="2200"/>
              <a:t>podkolenky/ponožky</a:t>
            </a:r>
          </a:p>
          <a:p>
            <a:pPr>
              <a:lnSpc>
                <a:spcPct val="90000"/>
              </a:lnSpc>
            </a:pPr>
            <a:r>
              <a:rPr lang="cs-CZ" sz="2200"/>
              <a:t>povolena je pokrývka hlavy</a:t>
            </a:r>
          </a:p>
          <a:p>
            <a:pPr>
              <a:lnSpc>
                <a:spcPct val="90000"/>
              </a:lnSpc>
            </a:pPr>
            <a:r>
              <a:rPr lang="cs-CZ" sz="2200"/>
              <a:t>celý tým stejný dres (stal, barva …)</a:t>
            </a:r>
          </a:p>
          <a:p>
            <a:pPr>
              <a:lnSpc>
                <a:spcPct val="90000"/>
              </a:lnSpc>
            </a:pPr>
            <a:r>
              <a:rPr lang="cs-CZ" sz="2200"/>
              <a:t>out-door obuv – pevná, bez kovových části na špičce, bez hřebů, kovová část paty nesmí měřit více jak 1/3 podrážky</a:t>
            </a:r>
          </a:p>
          <a:p>
            <a:pPr>
              <a:lnSpc>
                <a:spcPct val="90000"/>
              </a:lnSpc>
            </a:pPr>
            <a:r>
              <a:rPr lang="cs-CZ" sz="2200"/>
              <a:t>in-door obuv – obvyklá sportovní obuv</a:t>
            </a:r>
          </a:p>
          <a:p>
            <a:pPr>
              <a:lnSpc>
                <a:spcPct val="90000"/>
              </a:lnSpc>
            </a:pPr>
            <a:endParaRPr lang="cs-CZ" sz="220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cs-CZ" sz="2200"/>
              <a:t>	</a:t>
            </a:r>
            <a:r>
              <a:rPr lang="cs-CZ" sz="2200" b="1"/>
              <a:t>Ochranné prostředky</a:t>
            </a:r>
          </a:p>
          <a:p>
            <a:pPr>
              <a:lnSpc>
                <a:spcPct val="90000"/>
              </a:lnSpc>
            </a:pPr>
            <a:r>
              <a:rPr lang="cs-CZ" sz="2200"/>
              <a:t>„ochranný pás“ smí být nošen pouze nad dresem</a:t>
            </a:r>
          </a:p>
          <a:p>
            <a:pPr>
              <a:lnSpc>
                <a:spcPct val="90000"/>
              </a:lnSpc>
            </a:pPr>
            <a:r>
              <a:rPr lang="cs-CZ" sz="2200"/>
              <a:t>„ochranné oblečení“ smí být pouze pod dresem</a:t>
            </a:r>
          </a:p>
          <a:p>
            <a:pPr>
              <a:lnSpc>
                <a:spcPct val="90000"/>
              </a:lnSpc>
            </a:pPr>
            <a:r>
              <a:rPr lang="cs-CZ" sz="2200"/>
              <a:t>u „kotvy“ nesmí přesahovat 5 cm tloušťky</a:t>
            </a:r>
          </a:p>
          <a:p>
            <a:pPr>
              <a:lnSpc>
                <a:spcPct val="90000"/>
              </a:lnSpc>
            </a:pPr>
            <a:r>
              <a:rPr lang="cs-CZ" sz="2200"/>
              <a:t>„ochranná pryskyřice“ smí být pouze na rukách</a:t>
            </a:r>
          </a:p>
        </p:txBody>
      </p:sp>
    </p:spTree>
    <p:extLst>
      <p:ext uri="{BB962C8B-B14F-4D97-AF65-F5344CB8AC3E}">
        <p14:creationId xmlns:p14="http://schemas.microsoft.com/office/powerpoint/2010/main" val="139170834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Lano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cs-CZ" sz="2700"/>
              <a:t>Bez nerovností, uzlů a smyček</a:t>
            </a:r>
          </a:p>
          <a:p>
            <a:pPr>
              <a:lnSpc>
                <a:spcPct val="80000"/>
              </a:lnSpc>
            </a:pPr>
            <a:r>
              <a:rPr lang="cs-CZ" sz="2700"/>
              <a:t>Průměr 10 – 12,5 cm</a:t>
            </a:r>
          </a:p>
          <a:p>
            <a:pPr>
              <a:lnSpc>
                <a:spcPct val="80000"/>
              </a:lnSpc>
            </a:pPr>
            <a:r>
              <a:rPr lang="cs-CZ" sz="2700"/>
              <a:t>Délka min. 33,5 m</a:t>
            </a:r>
          </a:p>
          <a:p>
            <a:pPr>
              <a:lnSpc>
                <a:spcPct val="80000"/>
              </a:lnSpc>
            </a:pPr>
            <a:endParaRPr lang="cs-CZ" sz="270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cs-CZ" sz="2700"/>
              <a:t>	</a:t>
            </a:r>
            <a:r>
              <a:rPr lang="cs-CZ" sz="2700" b="1"/>
              <a:t>Značky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z="2700" b="1"/>
          </a:p>
          <a:p>
            <a:pPr>
              <a:lnSpc>
                <a:spcPct val="80000"/>
              </a:lnSpc>
            </a:pPr>
            <a:r>
              <a:rPr lang="cs-CZ" sz="2700"/>
              <a:t>Out-door 5 (ve třech různých barvách)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1 x (1) střed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2 x (2) 4 m od středu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2 x (3) 5 m od středu</a:t>
            </a:r>
          </a:p>
          <a:p>
            <a:pPr>
              <a:lnSpc>
                <a:spcPct val="80000"/>
              </a:lnSpc>
            </a:pPr>
            <a:r>
              <a:rPr lang="cs-CZ" sz="2700"/>
              <a:t>In-door 3 (ve dvou různých barvách)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1 x (1) střed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2 x (2) 2,5 m od středu</a:t>
            </a:r>
          </a:p>
          <a:p>
            <a:pPr>
              <a:lnSpc>
                <a:spcPct val="80000"/>
              </a:lnSpc>
            </a:pPr>
            <a:endParaRPr lang="cs-CZ" sz="2700"/>
          </a:p>
        </p:txBody>
      </p:sp>
    </p:spTree>
    <p:extLst>
      <p:ext uri="{BB962C8B-B14F-4D97-AF65-F5344CB8AC3E}">
        <p14:creationId xmlns:p14="http://schemas.microsoft.com/office/powerpoint/2010/main" val="30037758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Terén</a:t>
            </a:r>
          </a:p>
        </p:txBody>
      </p:sp>
      <p:sp>
        <p:nvSpPr>
          <p:cNvPr id="32770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Out-door</a:t>
            </a:r>
          </a:p>
          <a:p>
            <a:pPr lvl="1"/>
            <a:r>
              <a:rPr lang="cs-CZ"/>
              <a:t>Rovný, travnatý</a:t>
            </a:r>
          </a:p>
          <a:p>
            <a:pPr lvl="1"/>
            <a:r>
              <a:rPr lang="cs-CZ"/>
              <a:t>Vyznačena středová čára</a:t>
            </a:r>
          </a:p>
          <a:p>
            <a:endParaRPr lang="cs-CZ"/>
          </a:p>
          <a:p>
            <a:r>
              <a:rPr lang="cs-CZ"/>
              <a:t>In-door</a:t>
            </a:r>
          </a:p>
          <a:p>
            <a:pPr lvl="1"/>
            <a:r>
              <a:rPr lang="cs-CZ"/>
              <a:t>S dostatečným třením</a:t>
            </a:r>
          </a:p>
          <a:p>
            <a:pPr lvl="1"/>
            <a:r>
              <a:rPr lang="cs-CZ"/>
              <a:t>Doporučeno 36 m délka a 100 až 120 cm šířka</a:t>
            </a:r>
          </a:p>
          <a:p>
            <a:pPr lvl="1"/>
            <a:r>
              <a:rPr lang="cs-CZ"/>
              <a:t>Vyznačena středová čára dvě boční čáry na každé straně 4 m od středové čára</a:t>
            </a:r>
          </a:p>
        </p:txBody>
      </p:sp>
    </p:spTree>
    <p:extLst>
      <p:ext uri="{BB962C8B-B14F-4D97-AF65-F5344CB8AC3E}">
        <p14:creationId xmlns:p14="http://schemas.microsoft.com/office/powerpoint/2010/main" val="251941163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Technika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https://www.youtube.com/watch?v=wMk_YxLQs_U&amp;t=301s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https://www.youtube.com/watch?v=JsPIzRsUtlE&amp;t=9s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94444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Úchop lana</a:t>
            </a:r>
          </a:p>
        </p:txBody>
      </p:sp>
      <p:sp>
        <p:nvSpPr>
          <p:cNvPr id="3379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Žádný soutěžící nesmí uchopit lano uvnitř délky označené značkami</a:t>
            </a:r>
          </a:p>
          <a:p>
            <a:r>
              <a:rPr lang="cs-CZ"/>
              <a:t>Na začátku zápasu smí první člen týmu uchopit lano co nejblíže první značce</a:t>
            </a:r>
          </a:p>
          <a:p>
            <a:r>
              <a:rPr lang="cs-CZ"/>
              <a:t>Na laně nesmí být dělány smyčky nebo uzly</a:t>
            </a:r>
          </a:p>
          <a:p>
            <a:r>
              <a:rPr lang="cs-CZ"/>
              <a:t>Na začátku zápasu musí být lano napjato středovou značkou nad středovou čárou na zemi</a:t>
            </a:r>
          </a:p>
        </p:txBody>
      </p:sp>
    </p:spTree>
    <p:extLst>
      <p:ext uri="{BB962C8B-B14F-4D97-AF65-F5344CB8AC3E}">
        <p14:creationId xmlns:p14="http://schemas.microsoft.com/office/powerpoint/2010/main" val="186704073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Úchop lana</a:t>
            </a:r>
          </a:p>
        </p:txBody>
      </p:sp>
      <p:sp>
        <p:nvSpPr>
          <p:cNvPr id="34818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S výjimkou „kotvy“ musí každý člen týmu držet lano holýma rukama správným úchopem, tj. dlaněmi proti sobě a lano musí procházet mezi tělem a nadloktími</a:t>
            </a:r>
          </a:p>
          <a:p>
            <a:r>
              <a:rPr lang="cs-CZ"/>
              <a:t>Nohy musí být nataženy tak, aby chodidla byla před úrovní kolen</a:t>
            </a:r>
          </a:p>
          <a:p>
            <a:r>
              <a:rPr lang="cs-CZ"/>
              <a:t>Každý člen týmu musí být ve správné pozici po celou dobu zápasu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53576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Pozice „kotvy“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Poslední člen týmu je tzv. „kotva“, pro kterého platí zvláštní pravidla:</a:t>
            </a:r>
          </a:p>
          <a:p>
            <a:pPr lvl="1"/>
            <a:r>
              <a:rPr lang="cs-CZ"/>
              <a:t>lano může vést kolem jeho těla diagonálně přes záda</a:t>
            </a:r>
          </a:p>
          <a:p>
            <a:pPr lvl="1"/>
            <a:r>
              <a:rPr lang="cs-CZ"/>
              <a:t>zbytek lana směřuje vzad za jeho tělo</a:t>
            </a:r>
          </a:p>
          <a:p>
            <a:pPr lvl="1"/>
            <a:r>
              <a:rPr lang="cs-CZ"/>
              <a:t>může držet lano pod úrovní „ochranného pásu“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6006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Porušení pravidel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sedání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lehání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zámek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nesprávný úchop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„podepírání“ lana (jinou částí těla)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sedání na nohu (patu)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„prokluzování“ lana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„veslování“ opakované sedání, zatímco se nohy pohybují vzad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nesprávná pozice „kotvy“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trenér mluvící na tým během tažení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err="1"/>
              <a:t>inaktivita</a:t>
            </a:r>
            <a:r>
              <a:rPr lang="cs-CZ" dirty="0"/>
              <a:t> – družstvo nevyvíjí aktivitu, která by mohla vést k vítězství, prodlužuje zápas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In-</a:t>
            </a:r>
            <a:r>
              <a:rPr lang="cs-CZ" dirty="0" err="1"/>
              <a:t>door</a:t>
            </a:r>
            <a:r>
              <a:rPr lang="cs-CZ" dirty="0"/>
              <a:t> 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dělání „důlků“ do podlahy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vybočení z místa určeného pro přetahování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570071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Diskvalifikace</a:t>
            </a:r>
          </a:p>
        </p:txBody>
      </p:sp>
      <p:sp>
        <p:nvSpPr>
          <p:cNvPr id="3789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2 upozornění za porušení pravidel</a:t>
            </a:r>
          </a:p>
          <a:p>
            <a:r>
              <a:rPr lang="cs-CZ"/>
              <a:t>poté diskvalifikace</a:t>
            </a:r>
          </a:p>
          <a:p>
            <a:pPr>
              <a:buFont typeface="Wingdings 2" pitchFamily="18" charset="2"/>
              <a:buNone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25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Průpravné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úpoly</a:t>
            </a:r>
            <a:endParaRPr lang="cs-CZ" dirty="0">
              <a:latin typeface="+mn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k-SK" altLang="cs-CZ" sz="2400" b="1" i="1" dirty="0" err="1">
                <a:cs typeface="Times New Roman" panose="02020603050405020304" pitchFamily="18" charset="0"/>
              </a:rPr>
              <a:t>Rozvíjí</a:t>
            </a:r>
            <a:r>
              <a:rPr lang="sk-SK" altLang="cs-CZ" sz="2400" b="1" i="1" dirty="0">
                <a:cs typeface="Times New Roman" panose="02020603050405020304" pitchFamily="18" charset="0"/>
              </a:rPr>
              <a:t> </a:t>
            </a:r>
            <a:r>
              <a:rPr lang="sk-SK" altLang="cs-CZ" sz="2400" b="1" i="1" dirty="0" err="1">
                <a:cs typeface="Times New Roman" panose="02020603050405020304" pitchFamily="18" charset="0"/>
              </a:rPr>
              <a:t>úpolové</a:t>
            </a:r>
            <a:r>
              <a:rPr lang="sk-SK" altLang="cs-CZ" sz="2400" b="1" i="1" dirty="0">
                <a:cs typeface="Times New Roman" panose="02020603050405020304" pitchFamily="18" charset="0"/>
              </a:rPr>
              <a:t> </a:t>
            </a:r>
            <a:r>
              <a:rPr lang="sk-SK" altLang="cs-CZ" sz="2400" b="1" i="1" dirty="0" err="1">
                <a:cs typeface="Times New Roman" panose="02020603050405020304" pitchFamily="18" charset="0"/>
              </a:rPr>
              <a:t>předpoklady</a:t>
            </a:r>
            <a:r>
              <a:rPr lang="sk-SK" altLang="cs-CZ" sz="2400" b="1" i="1" dirty="0">
                <a:cs typeface="Times New Roman" panose="02020603050405020304" pitchFamily="18" charset="0"/>
              </a:rPr>
              <a:t> pro nácvik úpolových </a:t>
            </a:r>
            <a:r>
              <a:rPr lang="sk-SK" altLang="cs-CZ" sz="2400" b="1" i="1" dirty="0" err="1">
                <a:cs typeface="Times New Roman" panose="02020603050405020304" pitchFamily="18" charset="0"/>
              </a:rPr>
              <a:t>sportů</a:t>
            </a:r>
            <a:r>
              <a:rPr lang="sk-SK" altLang="cs-CZ" sz="2400" b="1" i="1" dirty="0">
                <a:cs typeface="Times New Roman" panose="02020603050405020304" pitchFamily="18" charset="0"/>
              </a:rPr>
              <a:t> a </a:t>
            </a:r>
            <a:r>
              <a:rPr lang="sk-SK" altLang="cs-CZ" sz="2400" b="1" i="1" dirty="0" err="1">
                <a:cs typeface="Times New Roman" panose="02020603050405020304" pitchFamily="18" charset="0"/>
              </a:rPr>
              <a:t>sebeobrany</a:t>
            </a:r>
            <a:r>
              <a:rPr lang="sk-SK" altLang="cs-CZ" sz="2400" b="1" i="1" dirty="0">
                <a:cs typeface="Times New Roman" panose="02020603050405020304" pitchFamily="18" charset="0"/>
              </a:rPr>
              <a:t>.</a:t>
            </a:r>
            <a:endParaRPr lang="sk-SK" altLang="cs-CZ" sz="800" b="1" i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cs-CZ" sz="2400" b="1" i="1" dirty="0">
                <a:cs typeface="Times New Roman" panose="02020603050405020304" pitchFamily="18" charset="0"/>
              </a:rPr>
              <a:t>	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k-SK" altLang="cs-CZ" sz="2400" b="1" i="1" dirty="0" err="1">
                <a:cs typeface="Times New Roman" panose="02020603050405020304" pitchFamily="18" charset="0"/>
              </a:rPr>
              <a:t>Průpravná</a:t>
            </a:r>
            <a:r>
              <a:rPr lang="sk-SK" altLang="cs-CZ" sz="2400" b="1" i="1" dirty="0">
                <a:cs typeface="Times New Roman" panose="02020603050405020304" pitchFamily="18" charset="0"/>
              </a:rPr>
              <a:t> cvičení pro jednotlivé </a:t>
            </a:r>
            <a:r>
              <a:rPr lang="sk-SK" altLang="cs-CZ" sz="2400" b="1" i="1" dirty="0" err="1">
                <a:cs typeface="Times New Roman" panose="02020603050405020304" pitchFamily="18" charset="0"/>
              </a:rPr>
              <a:t>úpolové</a:t>
            </a:r>
            <a:r>
              <a:rPr lang="sk-SK" altLang="cs-CZ" sz="2400" b="1" i="1" dirty="0">
                <a:cs typeface="Times New Roman" panose="02020603050405020304" pitchFamily="18" charset="0"/>
              </a:rPr>
              <a:t> </a:t>
            </a:r>
            <a:r>
              <a:rPr lang="sk-SK" altLang="cs-CZ" sz="2400" b="1" i="1" dirty="0" err="1">
                <a:cs typeface="Times New Roman" panose="02020603050405020304" pitchFamily="18" charset="0"/>
              </a:rPr>
              <a:t>sporty</a:t>
            </a:r>
            <a:r>
              <a:rPr lang="sk-SK" altLang="cs-CZ" sz="2400" b="1" i="1" dirty="0"/>
              <a:t>, </a:t>
            </a:r>
            <a:r>
              <a:rPr lang="sk-SK" altLang="cs-CZ" sz="2400" b="1" i="1" dirty="0" err="1"/>
              <a:t>sebeobranu</a:t>
            </a:r>
            <a:r>
              <a:rPr lang="sk-SK" altLang="cs-CZ" sz="2400" b="1" i="1" dirty="0"/>
              <a:t>, </a:t>
            </a:r>
            <a:r>
              <a:rPr lang="sk-SK" altLang="cs-CZ" sz="2400" b="1" i="1" dirty="0" err="1"/>
              <a:t>tělesnou</a:t>
            </a:r>
            <a:r>
              <a:rPr lang="sk-SK" altLang="cs-CZ" sz="2400" b="1" i="1" dirty="0"/>
              <a:t> výchovu a </a:t>
            </a:r>
            <a:r>
              <a:rPr lang="sk-SK" altLang="cs-CZ" sz="2400" b="1" i="1" dirty="0" err="1"/>
              <a:t>sport</a:t>
            </a:r>
            <a:r>
              <a:rPr lang="sk-SK" altLang="cs-CZ" sz="2400" b="1" i="1" dirty="0">
                <a:cs typeface="Times New Roman" panose="02020603050405020304" pitchFamily="18" charset="0"/>
              </a:rPr>
              <a:t>.</a:t>
            </a:r>
            <a:endParaRPr lang="sk-SK" altLang="cs-CZ" sz="2400" b="1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cs-CZ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k-SK" altLang="cs-CZ" dirty="0" err="1"/>
              <a:t>Rozdělení</a:t>
            </a:r>
            <a:r>
              <a:rPr lang="sk-SK" altLang="cs-CZ" dirty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sk-SK" altLang="cs-CZ" sz="2400" dirty="0"/>
              <a:t>Základní </a:t>
            </a:r>
            <a:r>
              <a:rPr lang="sk-SK" altLang="cs-CZ" sz="2400" dirty="0" err="1"/>
              <a:t>úpolová</a:t>
            </a:r>
            <a:r>
              <a:rPr lang="sk-SK" altLang="cs-CZ" sz="2400" dirty="0"/>
              <a:t> technika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cs-CZ" sz="2400" dirty="0"/>
              <a:t>Základní </a:t>
            </a:r>
            <a:r>
              <a:rPr lang="sk-SK" altLang="cs-CZ" sz="2400" dirty="0" err="1"/>
              <a:t>úpoly</a:t>
            </a: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1516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Vítězství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Obecně</a:t>
            </a:r>
          </a:p>
          <a:p>
            <a:pPr lvl="1"/>
            <a:r>
              <a:rPr lang="cs-CZ"/>
              <a:t>Přetažením o vzdálenost vyznačenou značkami</a:t>
            </a:r>
          </a:p>
          <a:p>
            <a:pPr lvl="1"/>
            <a:r>
              <a:rPr lang="cs-CZ"/>
              <a:t>Diskvalifikací druhého týmu</a:t>
            </a:r>
          </a:p>
          <a:p>
            <a:endParaRPr lang="cs-CZ"/>
          </a:p>
          <a:p>
            <a:r>
              <a:rPr lang="cs-CZ" sz="2800"/>
              <a:t>Out-door</a:t>
            </a:r>
          </a:p>
          <a:p>
            <a:pPr marL="703263" lvl="2" indent="-319088">
              <a:spcBef>
                <a:spcPct val="0"/>
              </a:spcBef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r>
              <a:rPr lang="cs-CZ"/>
              <a:t>Přetažením o vzdálenost vyznačenou značkami přes středovou čáru</a:t>
            </a:r>
          </a:p>
          <a:p>
            <a:r>
              <a:rPr lang="cs-CZ"/>
              <a:t>In-door</a:t>
            </a:r>
          </a:p>
          <a:p>
            <a:pPr marL="703263" lvl="2" indent="-319088">
              <a:spcBef>
                <a:spcPct val="0"/>
              </a:spcBef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r>
              <a:rPr lang="cs-CZ"/>
              <a:t>Přetažením o značek přes boční čáry</a:t>
            </a:r>
          </a:p>
          <a:p>
            <a:pPr lvl="1">
              <a:spcBef>
                <a:spcPct val="0"/>
              </a:spcBef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73132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7675" y="155448"/>
            <a:ext cx="8229600" cy="12527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„No </a:t>
            </a:r>
            <a:r>
              <a:rPr lang="cs-CZ" dirty="0" err="1"/>
              <a:t>Pull</a:t>
            </a:r>
            <a:r>
              <a:rPr lang="cs-CZ" dirty="0"/>
              <a:t>“</a:t>
            </a:r>
          </a:p>
        </p:txBody>
      </p:sp>
      <p:sp>
        <p:nvSpPr>
          <p:cNvPr id="39938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  <a:p>
            <a:r>
              <a:rPr lang="en-US"/>
              <a:t>“No Pull” </a:t>
            </a:r>
            <a:r>
              <a:rPr lang="cs-CZ"/>
              <a:t>je vyhlášeno jestliže:</a:t>
            </a:r>
          </a:p>
          <a:p>
            <a:r>
              <a:rPr lang="cs-CZ"/>
              <a:t>Oba týmy porušily pravidla, poté co byly 2 x napomenuty</a:t>
            </a:r>
            <a:r>
              <a:rPr lang="en-US"/>
              <a:t> </a:t>
            </a:r>
          </a:p>
          <a:p>
            <a:pPr lvl="1"/>
            <a:r>
              <a:rPr lang="en-US"/>
              <a:t>(a) </a:t>
            </a:r>
            <a:r>
              <a:rPr lang="cs-CZ"/>
              <a:t>oba týmy byly inaktivní</a:t>
            </a:r>
            <a:endParaRPr lang="en-US"/>
          </a:p>
          <a:p>
            <a:pPr lvl="1"/>
            <a:r>
              <a:rPr lang="en-US"/>
              <a:t>(b) </a:t>
            </a:r>
            <a:r>
              <a:rPr lang="cs-CZ"/>
              <a:t>oba týmy opustily tažení lana před dokončením přetahu</a:t>
            </a:r>
            <a:r>
              <a:rPr lang="en-US"/>
              <a:t> </a:t>
            </a:r>
          </a:p>
          <a:p>
            <a:pPr lvl="1"/>
            <a:r>
              <a:rPr lang="en-US"/>
              <a:t>(c) </a:t>
            </a:r>
            <a:r>
              <a:rPr lang="cs-CZ"/>
              <a:t>přetah byl přerušen aniž by jeden z týmu přerušil pravidla </a:t>
            </a:r>
            <a:endParaRPr lang="en-US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78680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 – </a:t>
            </a:r>
            <a:r>
              <a:rPr lang="cs-CZ" dirty="0" err="1"/>
              <a:t>Tug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War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Oficiální 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28011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638675"/>
            <a:ext cx="7772400" cy="10366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err="1"/>
              <a:t>Armwrestling</a:t>
            </a:r>
            <a:endParaRPr lang="cs-CZ" dirty="0"/>
          </a:p>
        </p:txBody>
      </p:sp>
      <p:pic>
        <p:nvPicPr>
          <p:cNvPr id="8195" name="Picture 9" descr="N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8324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9518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Věkové kategorie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b="1"/>
              <a:t>Stejné pro muže i ženy</a:t>
            </a:r>
          </a:p>
          <a:p>
            <a:pPr eaLnBrk="1" hangingPunct="1">
              <a:buFontTx/>
              <a:buNone/>
            </a:pPr>
            <a:endParaRPr lang="en-US" altLang="cs-CZ" b="1"/>
          </a:p>
          <a:p>
            <a:pPr eaLnBrk="1" hangingPunct="1"/>
            <a:r>
              <a:rPr lang="cs-CZ" altLang="cs-CZ" b="1"/>
              <a:t>Mladší dorostenci </a:t>
            </a:r>
            <a:r>
              <a:rPr lang="cs-CZ" altLang="cs-CZ"/>
              <a:t>– do 12 let</a:t>
            </a:r>
            <a:endParaRPr lang="cs-CZ" altLang="cs-CZ" b="1"/>
          </a:p>
          <a:p>
            <a:pPr eaLnBrk="1" hangingPunct="1"/>
            <a:r>
              <a:rPr lang="cs-CZ" altLang="cs-CZ" b="1"/>
              <a:t>Dorostenci </a:t>
            </a:r>
            <a:r>
              <a:rPr lang="cs-CZ" altLang="cs-CZ"/>
              <a:t>– do 18 let</a:t>
            </a:r>
            <a:endParaRPr lang="cs-CZ" altLang="cs-CZ" b="1"/>
          </a:p>
          <a:p>
            <a:pPr eaLnBrk="1" hangingPunct="1"/>
            <a:r>
              <a:rPr lang="cs-CZ" altLang="cs-CZ" b="1"/>
              <a:t>Senioři </a:t>
            </a:r>
            <a:r>
              <a:rPr lang="cs-CZ" altLang="cs-CZ"/>
              <a:t>– nad 18 let</a:t>
            </a:r>
            <a:endParaRPr lang="en-US" altLang="cs-CZ" b="1"/>
          </a:p>
          <a:p>
            <a:pPr eaLnBrk="1" hangingPunct="1"/>
            <a:r>
              <a:rPr lang="en-US" altLang="cs-CZ" b="1"/>
              <a:t>Masters </a:t>
            </a:r>
            <a:r>
              <a:rPr lang="cs-CZ" altLang="cs-CZ"/>
              <a:t>– nad 40 let</a:t>
            </a:r>
            <a:endParaRPr lang="cs-CZ" altLang="cs-CZ" b="1"/>
          </a:p>
          <a:p>
            <a:pPr eaLnBrk="1" hangingPunct="1"/>
            <a:r>
              <a:rPr lang="cs-CZ" altLang="cs-CZ" b="1"/>
              <a:t>Grand Masters – </a:t>
            </a:r>
            <a:r>
              <a:rPr lang="cs-CZ" altLang="cs-CZ"/>
              <a:t>nad 50 let</a:t>
            </a:r>
          </a:p>
        </p:txBody>
      </p:sp>
    </p:spTree>
    <p:extLst>
      <p:ext uri="{BB962C8B-B14F-4D97-AF65-F5344CB8AC3E}">
        <p14:creationId xmlns:p14="http://schemas.microsoft.com/office/powerpoint/2010/main" val="110429559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Váhová kategorie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400" b="1"/>
              <a:t>A) </a:t>
            </a:r>
            <a:r>
              <a:rPr lang="cs-CZ" altLang="cs-CZ" sz="2400" b="1" u="sng"/>
              <a:t>Levá ruka &amp; pravá ruka</a:t>
            </a:r>
            <a:endParaRPr lang="cs-CZ" altLang="cs-CZ" sz="2400"/>
          </a:p>
          <a:p>
            <a:pPr eaLnBrk="1" hangingPunct="1"/>
            <a:r>
              <a:rPr lang="cs-CZ" altLang="cs-CZ" sz="2400" b="1"/>
              <a:t>Muži: </a:t>
            </a:r>
            <a:r>
              <a:rPr lang="cs-CZ" altLang="cs-CZ" sz="2400"/>
              <a:t>do 55 kg, 60 kg, 65 kg, 70 kg, 75 kg, 80 kg, 85 kg, 90 kg, 100 kg, 110 kg a větší než 110 kg.</a:t>
            </a:r>
          </a:p>
          <a:p>
            <a:pPr eaLnBrk="1" hangingPunct="1"/>
            <a:r>
              <a:rPr lang="cs-CZ" altLang="cs-CZ" sz="2400" b="1"/>
              <a:t>Ženy: </a:t>
            </a:r>
            <a:r>
              <a:rPr lang="cs-CZ" altLang="cs-CZ" sz="2400"/>
              <a:t>do 50 kg, 55 kg, 60 kg, 65 kg, 70 kg, 80 kg a větší než 80 kg.</a:t>
            </a:r>
          </a:p>
          <a:p>
            <a:pPr eaLnBrk="1" hangingPunct="1"/>
            <a:endParaRPr lang="cs-CZ" altLang="cs-CZ" sz="24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400" b="1"/>
              <a:t>B) </a:t>
            </a:r>
            <a:r>
              <a:rPr lang="cs-CZ" altLang="cs-CZ" sz="2400" b="1" u="sng"/>
              <a:t>Mistrovské váhové kategorie</a:t>
            </a:r>
            <a:endParaRPr lang="cs-CZ" altLang="cs-CZ" sz="2400"/>
          </a:p>
          <a:p>
            <a:pPr eaLnBrk="1" hangingPunct="1"/>
            <a:r>
              <a:rPr lang="cs-CZ" altLang="cs-CZ" sz="2400" b="1" u="sng"/>
              <a:t>Levá a pravá ruka</a:t>
            </a:r>
            <a:endParaRPr lang="cs-CZ" altLang="cs-CZ" sz="2400"/>
          </a:p>
          <a:p>
            <a:pPr eaLnBrk="1" hangingPunct="1"/>
            <a:r>
              <a:rPr lang="cs-CZ" altLang="cs-CZ" sz="2400" b="1"/>
              <a:t>Muži: </a:t>
            </a:r>
            <a:r>
              <a:rPr lang="cs-CZ" altLang="cs-CZ" sz="2400"/>
              <a:t>do</a:t>
            </a:r>
            <a:r>
              <a:rPr lang="cs-CZ" altLang="cs-CZ" sz="2400" b="1"/>
              <a:t> </a:t>
            </a:r>
            <a:r>
              <a:rPr lang="cs-CZ" altLang="cs-CZ" sz="2400"/>
              <a:t>70 kg, 80 kg, 100 kg a větší než 100 kg.</a:t>
            </a:r>
          </a:p>
          <a:p>
            <a:pPr eaLnBrk="1" hangingPunct="1"/>
            <a:r>
              <a:rPr lang="cs-CZ" altLang="cs-CZ" sz="2400" b="1"/>
              <a:t>Ženy: </a:t>
            </a:r>
            <a:r>
              <a:rPr lang="cs-CZ" altLang="cs-CZ" sz="2400"/>
              <a:t>do 60 kg, 70 kg, 80 kg a větší než 80 kg.</a:t>
            </a:r>
          </a:p>
        </p:txBody>
      </p:sp>
    </p:spTree>
    <p:extLst>
      <p:ext uri="{BB962C8B-B14F-4D97-AF65-F5344CB8AC3E}">
        <p14:creationId xmlns:p14="http://schemas.microsoft.com/office/powerpoint/2010/main" val="85163726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Váhová kategorie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b="1"/>
              <a:t>C) </a:t>
            </a:r>
            <a:r>
              <a:rPr lang="cs-CZ" altLang="cs-CZ" b="1" u="sng"/>
              <a:t>Grand masters nad 50 let</a:t>
            </a:r>
            <a:endParaRPr lang="cs-CZ" altLang="cs-CZ"/>
          </a:p>
          <a:p>
            <a:pPr eaLnBrk="1" hangingPunct="1"/>
            <a:r>
              <a:rPr lang="cs-CZ" altLang="cs-CZ" b="1" u="sng"/>
              <a:t>Jen pravá ruka </a:t>
            </a:r>
            <a:r>
              <a:rPr lang="cs-CZ" altLang="cs-CZ" b="1"/>
              <a:t>– </a:t>
            </a:r>
            <a:r>
              <a:rPr lang="cs-CZ" altLang="cs-CZ"/>
              <a:t>75 kg, 90 kg a větší než 90 kg</a:t>
            </a:r>
          </a:p>
          <a:p>
            <a:pPr eaLnBrk="1" hangingPunct="1"/>
            <a:r>
              <a:rPr lang="cs-CZ" altLang="cs-CZ" b="1"/>
              <a:t>D) Dorostenci:</a:t>
            </a:r>
            <a:endParaRPr lang="cs-CZ" altLang="cs-CZ"/>
          </a:p>
          <a:p>
            <a:pPr eaLnBrk="1" hangingPunct="1"/>
            <a:r>
              <a:rPr lang="cs-CZ" altLang="cs-CZ"/>
              <a:t>Pravoruká děvčata do 45 kg, 50 kg, 55 kg, 60 kg, 70 kg a větší než 70 kg.</a:t>
            </a:r>
          </a:p>
          <a:p>
            <a:pPr eaLnBrk="1" hangingPunct="1"/>
            <a:r>
              <a:rPr lang="cs-CZ" altLang="cs-CZ"/>
              <a:t>Pravorucí chlapci do 50 kg, 55 kg, 60 kg, 65 kg, 70 kg, 80 kg a větší než 80 kg</a:t>
            </a:r>
          </a:p>
        </p:txBody>
      </p:sp>
    </p:spTree>
    <p:extLst>
      <p:ext uri="{BB962C8B-B14F-4D97-AF65-F5344CB8AC3E}">
        <p14:creationId xmlns:p14="http://schemas.microsoft.com/office/powerpoint/2010/main" val="239954236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Specifikace zařízení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3000" b="1"/>
              <a:t>Stůl			</a:t>
            </a:r>
          </a:p>
          <a:p>
            <a:pPr eaLnBrk="1" hangingPunct="1"/>
            <a:r>
              <a:rPr lang="cs-CZ" altLang="cs-CZ" sz="3000"/>
              <a:t>Pro závod v sedě: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3000"/>
              <a:t>	28" od podlahy na vrchní desku stolu.</a:t>
            </a:r>
          </a:p>
          <a:p>
            <a:pPr eaLnBrk="1" hangingPunct="1"/>
            <a:endParaRPr lang="cs-CZ" altLang="cs-CZ" sz="300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3000"/>
              <a:t>Pro závod ve stoje: </a:t>
            </a:r>
          </a:p>
          <a:p>
            <a:pPr eaLnBrk="1" hangingPunct="1">
              <a:buFontTx/>
              <a:buNone/>
            </a:pPr>
            <a:r>
              <a:rPr lang="cs-CZ" altLang="cs-CZ" sz="3000"/>
              <a:t>40" od podlahy na vrchní desku stolu.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Všechny další specifikace jsou pro soutěže vsedě</a:t>
            </a:r>
            <a:br>
              <a:rPr lang="cs-CZ" altLang="cs-CZ" sz="2800"/>
            </a:br>
            <a:r>
              <a:rPr lang="cs-CZ" altLang="cs-CZ" sz="2800"/>
              <a:t>i ve stoje stejné.</a:t>
            </a:r>
          </a:p>
          <a:p>
            <a:pPr eaLnBrk="1" hangingPunct="1">
              <a:buFontTx/>
              <a:buNone/>
            </a:pPr>
            <a:endParaRPr lang="cs-CZ" altLang="cs-CZ" sz="3000"/>
          </a:p>
          <a:p>
            <a:pPr eaLnBrk="1" hangingPunct="1">
              <a:buFontTx/>
              <a:buNone/>
            </a:pPr>
            <a:endParaRPr lang="cs-CZ" altLang="cs-CZ" sz="3000"/>
          </a:p>
          <a:p>
            <a:pPr eaLnBrk="1" hangingPunct="1">
              <a:buFontTx/>
              <a:buNone/>
            </a:pPr>
            <a:endParaRPr lang="cs-CZ" altLang="cs-CZ" sz="3000"/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8472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Specifikace zařízení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Horní deska stolu: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/>
              <a:t>	Šířka 36" a hloubka 26„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b="1"/>
              <a:t>T</a:t>
            </a:r>
            <a:r>
              <a:rPr lang="en-US" altLang="cs-CZ" b="1"/>
              <a:t>ouch pads</a:t>
            </a:r>
            <a:r>
              <a:rPr lang="cs-CZ" altLang="cs-CZ" b="1"/>
              <a:t>: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/>
              <a:t>	Délka 14" × šířka 4". Je vyrobena z kvalitního elastického pásu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831576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Specifikace zařízení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800" b="1"/>
              <a:t>Podložky pod loket: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se umístí na vzdálenost 2" od příslušného okraje stolu. U pravorukých stolů se tyto podložky překrývají o polovinu doprava od středu stolu, </a:t>
            </a:r>
            <a:br>
              <a:rPr lang="cs-CZ" altLang="cs-CZ" sz="2800"/>
            </a:br>
            <a:r>
              <a:rPr lang="cs-CZ" altLang="cs-CZ" sz="2800"/>
              <a:t>u levorukých stolů pak o polovinu doleva od středu.</a:t>
            </a:r>
            <a:endParaRPr lang="cs-CZ" altLang="cs-CZ" sz="300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3000"/>
              <a:t>Čtvercová podložka má rozměry 7"×7„: Její tloušťka je 2" a je vyrobena z kvalitního pěnového materiálu s horní vrstvou z vinylu nebo koženky.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28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Základní </a:t>
            </a:r>
            <a:r>
              <a:rPr lang="sk-SK" dirty="0" err="1">
                <a:latin typeface="+mn-lt"/>
              </a:rPr>
              <a:t>úpolová</a:t>
            </a:r>
            <a:r>
              <a:rPr lang="sk-SK" dirty="0">
                <a:latin typeface="+mn-lt"/>
              </a:rPr>
              <a:t> technika</a:t>
            </a:r>
            <a:endParaRPr lang="cs-CZ" dirty="0">
              <a:latin typeface="+mn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polohy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přechody (mezi polohami)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pohyby paží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pohyby nohou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obraty těla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přemístění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navázání kontaktu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zvedání, nošení a spouštění živého břemene (partnera)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pády</a:t>
            </a:r>
            <a:endParaRPr lang="cs-CZ" alt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97562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Specifikace zařízení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sz="2400" b="1" dirty="0"/>
              <a:t>Madla:	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/>
              <a:t>	</a:t>
            </a:r>
            <a:r>
              <a:rPr lang="cs-CZ" sz="2400" dirty="0"/>
              <a:t>Umísťují se uprostřed každé strany stolu ve vzdálenosti 13" od jeho rohu a ve vzdálenosti 1" od jeho okraje. Madlo samotné má průměr 1" a výšku 6„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2400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400" dirty="0"/>
              <a:t>Ve všech turnajích WAF se používá čára spojující pozice madel. Tato čára může být buď namalovaná, vypolstrovaná nebo realizovaná pomocí pásky, a určuje tak střed horní plochy stolu.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2400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sz="2400" b="1" dirty="0"/>
              <a:t>Sedadla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400" dirty="0"/>
              <a:t>	Sedadlo musí mít čtvercovou plochu 18"×18" a musí být umístěno ve výšce 18" nad podlahou. Sedadlo i stůl musí být pevně připevněné k plošině nebo k podlaze.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2400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2859082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Soutěžní úbor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cs-CZ" b="1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U každého závodníka musí být podle oděvu zřejmé, z které země pochází</a:t>
            </a:r>
          </a:p>
          <a:p>
            <a:pPr eaLnBrk="1" hangingPunct="1">
              <a:lnSpc>
                <a:spcPct val="80000"/>
              </a:lnSpc>
            </a:pPr>
            <a:endParaRPr lang="cs-CZ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Do soutěže může závodník nastoupit v: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tričku s krátkým rukávem nebo bez rukávů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ve sportovních trenýrkách (nikoliv v džínách)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/>
              <a:t>v botách</a:t>
            </a:r>
          </a:p>
        </p:txBody>
      </p:sp>
    </p:spTree>
    <p:extLst>
      <p:ext uri="{BB962C8B-B14F-4D97-AF65-F5344CB8AC3E}">
        <p14:creationId xmlns:p14="http://schemas.microsoft.com/office/powerpoint/2010/main" val="24958447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Rozhodčí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/>
              <a:t>Rozhodčí, který zápas zahajuje, je považován za hlavního rozhodčího příslušného utkání.</a:t>
            </a:r>
          </a:p>
          <a:p>
            <a:pPr eaLnBrk="1" hangingPunct="1"/>
            <a:r>
              <a:rPr lang="cs-CZ" altLang="cs-CZ"/>
              <a:t>Pomocný rozhodčí sleduje chyby v postavení loktů (</a:t>
            </a:r>
            <a:r>
              <a:rPr lang="cs-CZ" altLang="cs-CZ" i="1"/>
              <a:t>elbow fouls</a:t>
            </a:r>
            <a:r>
              <a:rPr lang="cs-CZ" altLang="cs-CZ"/>
              <a:t>) na začátku utkání tak, </a:t>
            </a:r>
            <a:br>
              <a:rPr lang="cs-CZ" altLang="cs-CZ"/>
            </a:br>
            <a:r>
              <a:rPr lang="cs-CZ" altLang="cs-CZ"/>
              <a:t>aby byl zaručen regulérní začátek zápasu. </a:t>
            </a:r>
          </a:p>
          <a:p>
            <a:pPr eaLnBrk="1" hangingPunct="1"/>
            <a:r>
              <a:rPr lang="cs-CZ" altLang="cs-CZ"/>
              <a:t>Po zahájení zápasu sleduje každý z rozhodčích svou stranu stolu, aby zaznamenali fauly nebo nedovolený </a:t>
            </a:r>
            <a:br>
              <a:rPr lang="cs-CZ" altLang="cs-CZ"/>
            </a:br>
            <a:r>
              <a:rPr lang="cs-CZ" altLang="cs-CZ"/>
              <a:t>způsob přetlačení (</a:t>
            </a:r>
            <a:r>
              <a:rPr lang="cs-CZ" altLang="cs-CZ" i="1"/>
              <a:t>pin</a:t>
            </a:r>
            <a:r>
              <a:rPr lang="cs-CZ" altLang="cs-CZ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635453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Varování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Dvě varování = 1 faul</a:t>
            </a:r>
            <a:br>
              <a:rPr lang="cs-CZ" altLang="cs-CZ" b="1"/>
            </a:br>
            <a:endParaRPr lang="cs-CZ" altLang="cs-CZ" b="1"/>
          </a:p>
          <a:p>
            <a:pPr eaLnBrk="1" hangingPunct="1"/>
            <a:r>
              <a:rPr lang="cs-CZ" altLang="cs-CZ" b="1"/>
              <a:t>Při dvou faulech soutěžící svůj zápas prohrává</a:t>
            </a:r>
          </a:p>
        </p:txBody>
      </p:sp>
    </p:spTree>
    <p:extLst>
      <p:ext uri="{BB962C8B-B14F-4D97-AF65-F5344CB8AC3E}">
        <p14:creationId xmlns:p14="http://schemas.microsoft.com/office/powerpoint/2010/main" val="209566879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Varování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a) Po každém předčasném pohybu ramen, paží, rukou nebo prstů následuje </a:t>
            </a:r>
            <a:r>
              <a:rPr lang="cs-CZ" altLang="cs-CZ" sz="2400" b="1"/>
              <a:t>varování</a:t>
            </a:r>
            <a:r>
              <a:rPr lang="cs-CZ" altLang="cs-CZ" sz="2400"/>
              <a:t> soutěžícího, pokud však není v soudcovském </a:t>
            </a:r>
            <a:r>
              <a:rPr lang="cs-CZ" altLang="cs-CZ" sz="2400" i="1"/>
              <a:t>úchopu</a:t>
            </a:r>
            <a:r>
              <a:rPr lang="cs-CZ" altLang="cs-CZ" sz="2400"/>
              <a:t>. V tomto případě by šlo o faul.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b) Jestliže soutěžící způsobí zpoždění v „uzamknutí </a:t>
            </a:r>
            <a:br>
              <a:rPr lang="cs-CZ" altLang="cs-CZ" sz="2400"/>
            </a:br>
            <a:r>
              <a:rPr lang="cs-CZ" altLang="cs-CZ" sz="2400"/>
              <a:t>(locking up)“, udělí mu rozhodčí </a:t>
            </a:r>
            <a:r>
              <a:rPr lang="cs-CZ" altLang="cs-CZ" sz="2400" b="1"/>
              <a:t>varování</a:t>
            </a:r>
            <a:r>
              <a:rPr lang="cs-CZ" altLang="cs-CZ" sz="240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c) Jestliže nesoutěžící ruku sundá závodník z madla, udělí mu rozhodčí </a:t>
            </a:r>
            <a:r>
              <a:rPr lang="cs-CZ" altLang="cs-CZ" sz="2400" b="1"/>
              <a:t>varování</a:t>
            </a:r>
            <a:r>
              <a:rPr lang="cs-CZ" altLang="cs-CZ" sz="2400"/>
              <a:t>. Jestliže před opětovným uchopením madla získá soutěžící výhodu, bude zápas zastaven a soutěžícímu bude udělen </a:t>
            </a:r>
            <a:r>
              <a:rPr lang="cs-CZ" altLang="cs-CZ" sz="2400" b="1"/>
              <a:t>faul</a:t>
            </a:r>
            <a:r>
              <a:rPr lang="cs-CZ" altLang="cs-CZ" sz="2400"/>
              <a:t>. Madlo musí být uchopeno nad úrovni stolu. Jednorucí soutěžící se madla držet nemusí.</a:t>
            </a:r>
          </a:p>
        </p:txBody>
      </p:sp>
    </p:spTree>
    <p:extLst>
      <p:ext uri="{BB962C8B-B14F-4D97-AF65-F5344CB8AC3E}">
        <p14:creationId xmlns:p14="http://schemas.microsoft.com/office/powerpoint/2010/main" val="14875547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Faul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K </a:t>
            </a:r>
            <a:r>
              <a:rPr lang="cs-CZ" b="1" dirty="0"/>
              <a:t>faulu </a:t>
            </a:r>
            <a:r>
              <a:rPr lang="cs-CZ" dirty="0"/>
              <a:t>také dochází, když loket soutěžícího ztratí kontakt s poduškou lokte. Za ztrátu tohoto kontaktu se považuje: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a) Když se loket pozvedne vertikálně z podušky, lhostejno jak významně, rozhodující bude, že vznikne mezera mezi loktem a poduškou. K </a:t>
            </a:r>
            <a:r>
              <a:rPr lang="cs-CZ" b="1" dirty="0"/>
              <a:t>faulu </a:t>
            </a:r>
            <a:r>
              <a:rPr lang="cs-CZ" dirty="0"/>
              <a:t>nedojde za předpokladu, že soutěžící sice loket zvedne, ale stále ještě zůstane v kontaktu s poduškou svými tricepsy nebo předloktím.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b) </a:t>
            </a:r>
            <a:r>
              <a:rPr lang="cs-CZ" b="1" dirty="0"/>
              <a:t>Faul</a:t>
            </a:r>
            <a:r>
              <a:rPr lang="cs-CZ" dirty="0"/>
              <a:t> se také vyhlásí, jestliže soutěžící sice spočívá na svých tricepsech nebo na předloktí, ale loket sklouzne mimo podušku.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cs-CZ" dirty="0"/>
              <a:t>c) Jestliže dojde k </a:t>
            </a:r>
            <a:r>
              <a:rPr lang="cs-CZ" b="1" dirty="0"/>
              <a:t>faulu</a:t>
            </a:r>
            <a:r>
              <a:rPr lang="cs-CZ" dirty="0"/>
              <a:t> současně i u soupeře, bude faul soupeře považován za náhodný, zápas se ukončí a znovu odstartuje a fauly se zruší.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28195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Faul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/>
              <a:t>a) Rameno soutěžícího nesmí během zápasu protnout „středovou linii“, což je spojnice mezi madly.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b) Soutěžící nesmí použít žádnou jinou část svého těla (např. bradu, rameno nebo hlavu) k přetlačení (</a:t>
            </a:r>
            <a:r>
              <a:rPr lang="cs-CZ" altLang="cs-CZ" sz="2000" i="1"/>
              <a:t>pin</a:t>
            </a:r>
            <a:r>
              <a:rPr lang="cs-CZ" altLang="cs-CZ" sz="2000"/>
              <a:t>) soupeře.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c) Jestliže budete svou hlavu strkat proti soupeřově hlavě, bude vám udělen </a:t>
            </a:r>
            <a:r>
              <a:rPr lang="cs-CZ" altLang="cs-CZ" sz="2000" b="1"/>
              <a:t>faul</a:t>
            </a:r>
            <a:r>
              <a:rPr lang="cs-CZ" altLang="cs-CZ" sz="200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d) Jestliže soutěžící uvede svou paži do pozice klasifikované jako „break arm – možné zlomení paže“ a „dangerous position – nebezpečná pozice“, upozorní ho rozhodčí hlasitě tak, aby závodník tomuto upozornění správně porozuměl. Rozhodčí musí soutěžící poučit o pozici paží aktivních v tomto zápase, tj. paže, ruka i rameno musí být v jedné přímé linii. Soutěžící nesmí nikdy tlačit rameno dovnitř, před svou paži nebo ruku, směrem ke stolu.</a:t>
            </a:r>
          </a:p>
        </p:txBody>
      </p:sp>
    </p:spTree>
    <p:extLst>
      <p:ext uri="{BB962C8B-B14F-4D97-AF65-F5344CB8AC3E}">
        <p14:creationId xmlns:p14="http://schemas.microsoft.com/office/powerpoint/2010/main" val="227716634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Faul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endParaRPr lang="en-US" altLang="cs-CZ" sz="2800" b="1"/>
          </a:p>
          <a:p>
            <a:pPr eaLnBrk="1" hangingPunct="1"/>
            <a:r>
              <a:rPr lang="cs-CZ" altLang="cs-CZ" sz="2800"/>
              <a:t>Po vyhlášení </a:t>
            </a:r>
            <a:r>
              <a:rPr lang="cs-CZ" altLang="cs-CZ" sz="2800" b="1"/>
              <a:t>faulu</a:t>
            </a:r>
            <a:r>
              <a:rPr lang="cs-CZ" altLang="cs-CZ" sz="2800"/>
              <a:t> se povoluje přestávka 30 sekund.</a:t>
            </a:r>
            <a:endParaRPr lang="cs-CZ" altLang="cs-CZ" sz="2800" b="1"/>
          </a:p>
          <a:p>
            <a:pPr eaLnBrk="1" hangingPunct="1"/>
            <a:endParaRPr lang="en-US" altLang="cs-CZ" sz="2800" b="1"/>
          </a:p>
          <a:p>
            <a:pPr eaLnBrk="1" hangingPunct="1"/>
            <a:r>
              <a:rPr lang="cs-CZ" altLang="cs-CZ" sz="2800"/>
              <a:t>Nevhodné řeči, nesportovní chování nebo nadávky směřované směrem ke kompetentním činovníkům budou znamenat vyhlášení </a:t>
            </a:r>
            <a:r>
              <a:rPr lang="cs-CZ" altLang="cs-CZ" sz="2800" b="1"/>
              <a:t>faulu</a:t>
            </a:r>
            <a:r>
              <a:rPr lang="cs-CZ" altLang="cs-CZ" sz="2800"/>
              <a:t>. Pokud bude toto chování i nadále pokračovat, bude soutěžící nebo činovník z turnaje vykázán.</a:t>
            </a:r>
          </a:p>
        </p:txBody>
      </p:sp>
    </p:spTree>
    <p:extLst>
      <p:ext uri="{BB962C8B-B14F-4D97-AF65-F5344CB8AC3E}">
        <p14:creationId xmlns:p14="http://schemas.microsoft.com/office/powerpoint/2010/main" val="176631282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Úvaz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Úvaz se používá, když zápas končí vyklouznutím (</a:t>
            </a:r>
            <a:r>
              <a:rPr lang="cs-CZ" i="1" dirty="0"/>
              <a:t>slip </a:t>
            </a:r>
            <a:r>
              <a:rPr lang="cs-CZ" i="1" dirty="0" err="1"/>
              <a:t>out</a:t>
            </a:r>
            <a:r>
              <a:rPr lang="cs-CZ" dirty="0"/>
              <a:t>), které však není hodnoceno jako </a:t>
            </a:r>
            <a:r>
              <a:rPr lang="cs-CZ" i="1" dirty="0"/>
              <a:t>faul</a:t>
            </a:r>
            <a:r>
              <a:rPr lang="cs-CZ" dirty="0"/>
              <a:t>.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K vyklouznutí dochází, když oba soutěžící ztratí vzájemný kontakt. Než kompetentní </a:t>
            </a:r>
            <a:r>
              <a:rPr lang="cs-CZ" dirty="0" err="1"/>
              <a:t>činovníci</a:t>
            </a:r>
            <a:r>
              <a:rPr lang="cs-CZ" dirty="0"/>
              <a:t> vyhlásí faul, musí mít jistotu o okolnostech, které tomuto vyklouznutí předcházely. Jestliže nebudou mít jistotu v tom, kdo toto vyklouznutí způsobil, nebo jestliže to způsobili oba soutěžící, pak faul vyhlá­šen nebude a použijí se úvazy.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314928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Internet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hlinkClick r:id="rId3"/>
              </a:rPr>
              <a:t>http://www.paka.cz/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>
                <a:hlinkClick r:id="rId4"/>
              </a:rPr>
              <a:t>http://www.youtube.com/watch?v=w9zOZ_8JlBQ&amp;feature=fvst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75686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Polohy</a:t>
            </a:r>
            <a:endParaRPr lang="cs-CZ" dirty="0"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sk-SK" altLang="cs-CZ"/>
              <a:t>Střeh</a:t>
            </a:r>
          </a:p>
          <a:p>
            <a:pPr lvl="1" eaLnBrk="1" hangingPunct="1"/>
            <a:r>
              <a:rPr lang="cs-CZ" altLang="cs-CZ">
                <a:cs typeface="Times New Roman" panose="02020603050405020304" pitchFamily="18" charset="0"/>
              </a:rPr>
              <a:t>pravý střeh</a:t>
            </a:r>
            <a:endParaRPr lang="cs-CZ" altLang="cs-CZ"/>
          </a:p>
          <a:p>
            <a:pPr lvl="1" eaLnBrk="1" hangingPunct="1"/>
            <a:r>
              <a:rPr lang="cs-CZ" altLang="cs-CZ">
                <a:cs typeface="Times New Roman" panose="02020603050405020304" pitchFamily="18" charset="0"/>
              </a:rPr>
              <a:t>levý střeh </a:t>
            </a:r>
            <a:endParaRPr lang="cs-CZ" altLang="cs-CZ"/>
          </a:p>
          <a:p>
            <a:pPr eaLnBrk="1" hangingPunct="1"/>
            <a:endParaRPr lang="sk-SK" altLang="cs-CZ"/>
          </a:p>
          <a:p>
            <a:pPr eaLnBrk="1" hangingPunct="1"/>
            <a:r>
              <a:rPr lang="sk-SK" altLang="cs-CZ"/>
              <a:t>Úroveň</a:t>
            </a:r>
          </a:p>
          <a:p>
            <a:pPr lvl="1" eaLnBrk="1" hangingPunct="1"/>
            <a:r>
              <a:rPr lang="cs-CZ" altLang="cs-CZ">
                <a:cs typeface="Times New Roman" panose="02020603050405020304" pitchFamily="18" charset="0"/>
              </a:rPr>
              <a:t>spodní střeh (od pásu dolů)</a:t>
            </a:r>
            <a:endParaRPr lang="cs-CZ" altLang="cs-CZ"/>
          </a:p>
          <a:p>
            <a:pPr lvl="1" eaLnBrk="1" hangingPunct="1"/>
            <a:r>
              <a:rPr lang="cs-CZ" altLang="cs-CZ">
                <a:cs typeface="Times New Roman" panose="02020603050405020304" pitchFamily="18" charset="0"/>
              </a:rPr>
              <a:t>střední střeh (v úrovni trupu)</a:t>
            </a:r>
            <a:endParaRPr lang="cs-CZ" altLang="cs-CZ"/>
          </a:p>
          <a:p>
            <a:pPr lvl="1" eaLnBrk="1" hangingPunct="1"/>
            <a:r>
              <a:rPr lang="cs-CZ" altLang="cs-CZ"/>
              <a:t>h</a:t>
            </a:r>
            <a:r>
              <a:rPr lang="cs-CZ" altLang="cs-CZ">
                <a:cs typeface="Times New Roman" panose="02020603050405020304" pitchFamily="18" charset="0"/>
              </a:rPr>
              <a:t>orní střeh (v úrovni krku a hlavy)</a:t>
            </a:r>
            <a:r>
              <a:rPr lang="en-US" altLang="cs-CZ"/>
              <a:t> 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83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Polohy</a:t>
            </a:r>
            <a:endParaRPr lang="cs-CZ" dirty="0"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 eaLnBrk="1" hangingPunct="1"/>
            <a:r>
              <a:rPr lang="cs-CZ" altLang="cs-CZ" sz="2400">
                <a:cs typeface="Times New Roman" panose="02020603050405020304" pitchFamily="18" charset="0"/>
              </a:rPr>
              <a:t>střehový postoj</a:t>
            </a:r>
            <a:endParaRPr lang="cs-CZ" altLang="cs-CZ" sz="2400"/>
          </a:p>
          <a:p>
            <a:pPr algn="just" eaLnBrk="1" hangingPunct="1"/>
            <a:r>
              <a:rPr lang="cs-CZ" altLang="cs-CZ" sz="2400">
                <a:cs typeface="Times New Roman" panose="02020603050405020304" pitchFamily="18" charset="0"/>
              </a:rPr>
              <a:t>střehový klek (na jednom, nebo na obou kolenech, případně ve vzporu, či podporu</a:t>
            </a:r>
          </a:p>
          <a:p>
            <a:pPr algn="just" eaLnBrk="1" hangingPunct="1"/>
            <a:r>
              <a:rPr lang="cs-CZ" altLang="cs-CZ" sz="2400">
                <a:cs typeface="Times New Roman" panose="02020603050405020304" pitchFamily="18" charset="0"/>
              </a:rPr>
              <a:t>klečmo – vysoký a nízký parter)</a:t>
            </a:r>
            <a:endParaRPr lang="cs-CZ" altLang="cs-CZ" sz="2400"/>
          </a:p>
          <a:p>
            <a:pPr algn="just" eaLnBrk="1" hangingPunct="1"/>
            <a:r>
              <a:rPr lang="cs-CZ" altLang="cs-CZ" sz="2400">
                <a:cs typeface="Times New Roman" panose="02020603050405020304" pitchFamily="18" charset="0"/>
              </a:rPr>
              <a:t>střehový sed (s oporou, nebo bez opory o paži)</a:t>
            </a:r>
            <a:endParaRPr lang="cs-CZ" altLang="cs-CZ" sz="2400"/>
          </a:p>
          <a:p>
            <a:pPr algn="just" eaLnBrk="1" hangingPunct="1"/>
            <a:r>
              <a:rPr lang="cs-CZ" altLang="cs-CZ" sz="2400">
                <a:cs typeface="Times New Roman" panose="02020603050405020304" pitchFamily="18" charset="0"/>
              </a:rPr>
              <a:t>střehový leh (za zádech, na boku a na břichu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974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4800" dirty="0">
                <a:latin typeface="+mn-lt"/>
              </a:rPr>
              <a:t>Biomechanické faktory stability</a:t>
            </a:r>
            <a:endParaRPr lang="cs-CZ" sz="4800" dirty="0">
              <a:latin typeface="+mn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cs typeface="Times New Roman" panose="02020603050405020304" pitchFamily="18" charset="0"/>
              </a:rPr>
              <a:t>velikost plochy opory </a:t>
            </a:r>
            <a:br>
              <a:rPr lang="cs-CZ" altLang="cs-CZ" sz="2800" dirty="0">
                <a:cs typeface="Times New Roman" panose="02020603050405020304" pitchFamily="18" charset="0"/>
              </a:rPr>
            </a:br>
            <a:r>
              <a:rPr lang="cs-CZ" altLang="cs-CZ" sz="2800" dirty="0">
                <a:cs typeface="Times New Roman" panose="02020603050405020304" pitchFamily="18" charset="0"/>
              </a:rPr>
              <a:t>- čím je plocha opory větší, tím je poloha stabilnější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cs typeface="Times New Roman" panose="02020603050405020304" pitchFamily="18" charset="0"/>
              </a:rPr>
              <a:t>vzdálenost těžiště od plochy opory </a:t>
            </a:r>
          </a:p>
          <a:p>
            <a:pPr marL="352425" indent="0" eaLnBrk="1" hangingPunct="1">
              <a:lnSpc>
                <a:spcPct val="90000"/>
              </a:lnSpc>
              <a:buNone/>
            </a:pPr>
            <a:r>
              <a:rPr lang="cs-CZ" altLang="cs-CZ" sz="2800" dirty="0">
                <a:cs typeface="Times New Roman" panose="02020603050405020304" pitchFamily="18" charset="0"/>
              </a:rPr>
              <a:t>- čím je těžiště níž, tím je poloha stabilnější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cs typeface="Times New Roman" panose="02020603050405020304" pitchFamily="18" charset="0"/>
              </a:rPr>
              <a:t>velikost úhlu stability </a:t>
            </a:r>
          </a:p>
          <a:p>
            <a:pPr marL="352425" indent="0" eaLnBrk="1" hangingPunct="1">
              <a:lnSpc>
                <a:spcPct val="90000"/>
              </a:lnSpc>
              <a:buNone/>
            </a:pPr>
            <a:r>
              <a:rPr lang="cs-CZ" altLang="cs-CZ" sz="2800" dirty="0">
                <a:cs typeface="Times New Roman" panose="02020603050405020304" pitchFamily="18" charset="0"/>
              </a:rPr>
              <a:t>- polohou těžiště nad plochou opory, čím ostřejší je úhel stability, tím je poloha stabilnější</a:t>
            </a:r>
            <a:r>
              <a:rPr lang="en-US" altLang="cs-CZ" sz="2800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859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cs-CZ" sz="4000" dirty="0"/>
              <a:t>Biomechanické faktory stability</a:t>
            </a:r>
            <a:endParaRPr lang="cs-CZ" altLang="cs-CZ" sz="4000" dirty="0"/>
          </a:p>
        </p:txBody>
      </p:sp>
      <p:pic>
        <p:nvPicPr>
          <p:cNvPr id="16387" name="Zástupný symbol pro obsah 3" descr="stabilita_postoje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700808"/>
            <a:ext cx="3312367" cy="3251775"/>
          </a:xfrm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altLang="cs-CZ" sz="3200" dirty="0"/>
              <a:t>Použití správného postoje závisí na situaci. </a:t>
            </a:r>
          </a:p>
          <a:p>
            <a:r>
              <a:rPr lang="cs-CZ" altLang="cs-CZ" sz="3200" dirty="0"/>
              <a:t>Neexistuje postoj vhodný pro všechny situace.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834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karate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2745569"/>
            <a:ext cx="4040188" cy="1756795"/>
          </a:xfr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58" y="1624514"/>
            <a:ext cx="3370907" cy="291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179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karate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1" y="1420015"/>
            <a:ext cx="1296144" cy="3557222"/>
          </a:xfrm>
          <a:noFill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96859"/>
            <a:ext cx="3672408" cy="364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092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karate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700808"/>
            <a:ext cx="2697162" cy="3240088"/>
          </a:xfr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70738"/>
            <a:ext cx="3622612" cy="34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18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388" y="1556792"/>
            <a:ext cx="7931224" cy="3672408"/>
          </a:xfrm>
        </p:spPr>
        <p:txBody>
          <a:bodyPr>
            <a:normAutofit fontScale="92500" lnSpcReduction="20000"/>
          </a:bodyPr>
          <a:lstStyle/>
          <a:p>
            <a:r>
              <a:rPr lang="cs-CZ" sz="3800" dirty="0"/>
              <a:t>Rozsah:</a:t>
            </a:r>
          </a:p>
          <a:p>
            <a:pPr lvl="1"/>
            <a:r>
              <a:rPr lang="cs-CZ" sz="3400" dirty="0" err="1"/>
              <a:t>prez</a:t>
            </a:r>
            <a:r>
              <a:rPr lang="cs-CZ" sz="3400" dirty="0"/>
              <a:t>: 1 přednáška, 1 cvičení</a:t>
            </a:r>
          </a:p>
          <a:p>
            <a:pPr lvl="1"/>
            <a:r>
              <a:rPr lang="cs-CZ" sz="3400" dirty="0"/>
              <a:t>kombi: 7 přednáška, 7 cvičení</a:t>
            </a:r>
          </a:p>
          <a:p>
            <a:pPr lvl="1"/>
            <a:endParaRPr lang="cs-CZ" sz="3400" dirty="0"/>
          </a:p>
          <a:p>
            <a:r>
              <a:rPr lang="cs-CZ" sz="3800" dirty="0"/>
              <a:t>Zakončení: zkouška</a:t>
            </a:r>
          </a:p>
          <a:p>
            <a:endParaRPr lang="cs-CZ" sz="3800" dirty="0"/>
          </a:p>
          <a:p>
            <a:r>
              <a:rPr lang="cs-CZ" sz="3800" dirty="0"/>
              <a:t>Počet kreditů: 4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540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karate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721768"/>
            <a:ext cx="3089275" cy="2765425"/>
          </a:xfrm>
          <a:noFill/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3672408" cy="333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96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Postoje v karate – Zenkucu dači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417639"/>
            <a:ext cx="2607753" cy="4171602"/>
          </a:xfrm>
          <a:noFill/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7638"/>
            <a:ext cx="2016224" cy="423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949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Postoje v karate – Zenkucu dači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403247"/>
            <a:ext cx="7610475" cy="4575175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587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džúdó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4177" y="1417638"/>
            <a:ext cx="3295645" cy="5195194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636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džúdó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1968" y="1385390"/>
            <a:ext cx="3360063" cy="5166957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2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Postoje v džúdó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417638"/>
            <a:ext cx="3168352" cy="5123637"/>
          </a:xfrm>
          <a:noFill/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7638"/>
            <a:ext cx="3240930" cy="517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891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+mn-lt"/>
                <a:cs typeface="Times New Roman" pitchFamily="18" charset="0"/>
              </a:rPr>
              <a:t>Přechody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sk-SK" altLang="cs-CZ" dirty="0">
                <a:latin typeface="Arial" panose="020B0604020202020204" pitchFamily="34" charset="0"/>
              </a:rPr>
              <a:t>Z vyšší polohy do nižší</a:t>
            </a:r>
          </a:p>
          <a:p>
            <a:pPr eaLnBrk="1" hangingPunct="1"/>
            <a:r>
              <a:rPr lang="sk-SK" altLang="cs-CZ" dirty="0">
                <a:latin typeface="Arial" panose="020B0604020202020204" pitchFamily="34" charset="0"/>
              </a:rPr>
              <a:t>Z nižší polohy do vyšší</a:t>
            </a:r>
          </a:p>
          <a:p>
            <a:pPr lvl="1"/>
            <a:r>
              <a:rPr lang="sk-SK" altLang="cs-CZ" dirty="0">
                <a:latin typeface="Arial" panose="020B0604020202020204" pitchFamily="34" charset="0"/>
              </a:rPr>
              <a:t>Pro </a:t>
            </a:r>
            <a:r>
              <a:rPr lang="sk-SK" altLang="cs-CZ" dirty="0" err="1">
                <a:latin typeface="Arial" panose="020B0604020202020204" pitchFamily="34" charset="0"/>
              </a:rPr>
              <a:t>aplikaci</a:t>
            </a:r>
            <a:r>
              <a:rPr lang="sk-SK" altLang="cs-CZ" dirty="0">
                <a:latin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</a:rPr>
              <a:t>konkrétní</a:t>
            </a:r>
            <a:r>
              <a:rPr lang="sk-SK" altLang="cs-CZ" dirty="0">
                <a:latin typeface="Arial" panose="020B0604020202020204" pitchFamily="34" charset="0"/>
              </a:rPr>
              <a:t> techniky</a:t>
            </a:r>
          </a:p>
          <a:p>
            <a:pPr lvl="1"/>
            <a:r>
              <a:rPr lang="sk-SK" altLang="cs-CZ" dirty="0" err="1">
                <a:latin typeface="Arial" panose="020B0604020202020204" pitchFamily="34" charset="0"/>
              </a:rPr>
              <a:t>Zvýšen</a:t>
            </a:r>
            <a:r>
              <a:rPr lang="sk-SK" altLang="cs-CZ" dirty="0">
                <a:latin typeface="Arial" panose="020B0604020202020204" pitchFamily="34" charset="0"/>
              </a:rPr>
              <a:t> účinnosti techniky (</a:t>
            </a:r>
            <a:r>
              <a:rPr lang="sk-SK" altLang="cs-CZ" dirty="0" err="1">
                <a:latin typeface="Arial" panose="020B0604020202020204" pitchFamily="34" charset="0"/>
              </a:rPr>
              <a:t>např</a:t>
            </a:r>
            <a:r>
              <a:rPr lang="sk-SK" altLang="cs-CZ" dirty="0">
                <a:latin typeface="Arial" panose="020B0604020202020204" pitchFamily="34" charset="0"/>
              </a:rPr>
              <a:t>. sek s </a:t>
            </a:r>
            <a:r>
              <a:rPr lang="sk-SK" altLang="cs-CZ" dirty="0" err="1">
                <a:latin typeface="Arial" panose="020B0604020202020204" pitchFamily="34" charset="0"/>
              </a:rPr>
              <a:t>pohybem</a:t>
            </a:r>
            <a:r>
              <a:rPr lang="sk-SK" altLang="cs-CZ" dirty="0">
                <a:latin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</a:rPr>
              <a:t>těžiště</a:t>
            </a:r>
            <a:r>
              <a:rPr lang="sk-SK" altLang="cs-CZ" dirty="0">
                <a:latin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</a:rPr>
              <a:t>dolů</a:t>
            </a:r>
            <a:r>
              <a:rPr lang="sk-SK" altLang="cs-CZ" dirty="0">
                <a:latin typeface="Arial" panose="020B0604020202020204" pitchFamily="34" charset="0"/>
              </a:rPr>
              <a:t>)</a:t>
            </a:r>
          </a:p>
          <a:p>
            <a:pPr lvl="1"/>
            <a:r>
              <a:rPr lang="sk-SK" altLang="cs-CZ" dirty="0" err="1">
                <a:latin typeface="Arial" panose="020B0604020202020204" pitchFamily="34" charset="0"/>
              </a:rPr>
              <a:t>Úmyslný</a:t>
            </a:r>
            <a:r>
              <a:rPr lang="sk-SK" altLang="cs-CZ" dirty="0">
                <a:latin typeface="Arial" panose="020B0604020202020204" pitchFamily="34" charset="0"/>
              </a:rPr>
              <a:t> taktický </a:t>
            </a:r>
            <a:r>
              <a:rPr lang="sk-SK" altLang="cs-CZ" dirty="0" err="1">
                <a:latin typeface="Arial" panose="020B0604020202020204" pitchFamily="34" charset="0"/>
              </a:rPr>
              <a:t>přechod</a:t>
            </a:r>
            <a:endParaRPr lang="sk-SK" altLang="cs-CZ" dirty="0">
              <a:latin typeface="Arial" panose="020B0604020202020204" pitchFamily="34" charset="0"/>
            </a:endParaRPr>
          </a:p>
          <a:p>
            <a:pPr lvl="1"/>
            <a:r>
              <a:rPr lang="sk-SK" altLang="cs-CZ" dirty="0" err="1">
                <a:latin typeface="Arial" panose="020B0604020202020204" pitchFamily="34" charset="0"/>
              </a:rPr>
              <a:t>Řešení</a:t>
            </a:r>
            <a:r>
              <a:rPr lang="sk-SK" altLang="cs-CZ" dirty="0">
                <a:latin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</a:rPr>
              <a:t>nenadálé</a:t>
            </a:r>
            <a:r>
              <a:rPr lang="sk-SK" altLang="cs-CZ" dirty="0">
                <a:latin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</a:rPr>
              <a:t>situace</a:t>
            </a:r>
            <a:r>
              <a:rPr lang="sk-SK" altLang="cs-CZ" dirty="0">
                <a:latin typeface="Arial" panose="020B0604020202020204" pitchFamily="34" charset="0"/>
              </a:rPr>
              <a:t> (</a:t>
            </a:r>
            <a:r>
              <a:rPr lang="sk-SK" altLang="cs-CZ" dirty="0" err="1">
                <a:latin typeface="Arial" panose="020B0604020202020204" pitchFamily="34" charset="0"/>
              </a:rPr>
              <a:t>např</a:t>
            </a:r>
            <a:r>
              <a:rPr lang="sk-SK" altLang="cs-CZ" dirty="0">
                <a:latin typeface="Arial" panose="020B0604020202020204" pitchFamily="34" charset="0"/>
              </a:rPr>
              <a:t>. Pád)</a:t>
            </a:r>
          </a:p>
          <a:p>
            <a:pPr lvl="1"/>
            <a:r>
              <a:rPr lang="sk-SK" altLang="cs-CZ" dirty="0">
                <a:latin typeface="Arial" panose="020B0604020202020204" pitchFamily="34" charset="0"/>
              </a:rPr>
              <a:t>Únik z techniky protivníka</a:t>
            </a:r>
          </a:p>
          <a:p>
            <a:pPr lvl="1"/>
            <a:r>
              <a:rPr lang="sk-SK" altLang="cs-CZ" dirty="0">
                <a:latin typeface="Arial" panose="020B0604020202020204" pitchFamily="34" charset="0"/>
              </a:rPr>
              <a:t>Aj.</a:t>
            </a:r>
            <a:endParaRPr lang="en-US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810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Přechody</a:t>
            </a:r>
          </a:p>
        </p:txBody>
      </p:sp>
      <p:pic>
        <p:nvPicPr>
          <p:cNvPr id="27651" name="Zástupný symbol pro obsah 4" descr="ground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916113"/>
            <a:ext cx="5616575" cy="42132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690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Přechody</a:t>
            </a:r>
          </a:p>
        </p:txBody>
      </p:sp>
      <p:pic>
        <p:nvPicPr>
          <p:cNvPr id="28675" name="Zástupný symbol pro obsah 6" descr="ground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268760"/>
            <a:ext cx="4881240" cy="515038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0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Přechody</a:t>
            </a:r>
          </a:p>
        </p:txBody>
      </p:sp>
      <p:pic>
        <p:nvPicPr>
          <p:cNvPr id="29699" name="Zástupný symbol pro obsah 4" descr="ground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412875"/>
            <a:ext cx="3111500" cy="4903788"/>
          </a:xfrm>
        </p:spPr>
      </p:pic>
      <p:pic>
        <p:nvPicPr>
          <p:cNvPr id="29700" name="Zástupný symbol pro obsah 5" descr="ground4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412875"/>
            <a:ext cx="3381375" cy="49307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31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Požadavky k ukončení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b="1" dirty="0"/>
              <a:t>1. Teoretický test: (Vít)</a:t>
            </a:r>
          </a:p>
          <a:p>
            <a:pPr marL="0" indent="0">
              <a:buNone/>
            </a:pPr>
            <a:r>
              <a:rPr lang="cs-CZ" dirty="0"/>
              <a:t>    ověří znalosti ze systematiky a biomechaniky a historie průpravných úpolů 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r>
              <a:rPr lang="cs-CZ" b="1" dirty="0"/>
              <a:t>2. Praktický test: (Vít)</a:t>
            </a:r>
          </a:p>
          <a:p>
            <a:pPr marL="0" indent="0">
              <a:buNone/>
            </a:pPr>
            <a:r>
              <a:rPr lang="cs-CZ" dirty="0"/>
              <a:t>    předvedení min. 8 cvičení z průpravných úpolů pro rozvoj vybrané pohybové schopnosti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r>
              <a:rPr lang="cs-CZ" b="1" dirty="0"/>
              <a:t>3. Praktický test: (Reguli)</a:t>
            </a:r>
          </a:p>
          <a:p>
            <a:pPr marL="0" indent="0">
              <a:buNone/>
            </a:pPr>
            <a:r>
              <a:rPr lang="cs-CZ" dirty="0"/>
              <a:t>    Kondiční pádový test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r>
              <a:rPr lang="cs-CZ" b="1" dirty="0"/>
              <a:t>4. Praktický test: (Reguli)</a:t>
            </a:r>
          </a:p>
          <a:p>
            <a:pPr marL="0" indent="0">
              <a:buNone/>
            </a:pPr>
            <a:r>
              <a:rPr lang="cs-CZ" b="1" dirty="0"/>
              <a:t>    Pokročilá pádová technika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r>
              <a:rPr lang="cs-CZ" b="1" dirty="0"/>
              <a:t>5. Seminární práce: (Vít)</a:t>
            </a:r>
          </a:p>
          <a:p>
            <a:pPr marL="0" indent="0">
              <a:buNone/>
            </a:pPr>
            <a:r>
              <a:rPr lang="cs-CZ" dirty="0"/>
              <a:t>    Samostatné vypracování zásobníku 8 cvičení s popisem a videozáznamem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296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  <a:cs typeface="Times New Roman" panose="02020603050405020304" pitchFamily="18" charset="0"/>
              </a:rPr>
              <a:t>Pohyby paží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sk-SK" altLang="cs-CZ">
                <a:latin typeface="Arial" panose="020B0604020202020204" pitchFamily="34" charset="0"/>
              </a:rPr>
              <a:t>Základní pohybové vzorce</a:t>
            </a:r>
          </a:p>
          <a:p>
            <a:pPr eaLnBrk="1" hangingPunct="1"/>
            <a:r>
              <a:rPr lang="sk-SK" altLang="cs-CZ">
                <a:latin typeface="Arial" panose="020B0604020202020204" pitchFamily="34" charset="0"/>
              </a:rPr>
              <a:t>Navázání kontaktu</a:t>
            </a:r>
          </a:p>
          <a:p>
            <a:pPr eaLnBrk="1" hangingPunct="1"/>
            <a:r>
              <a:rPr lang="sk-SK" altLang="cs-CZ">
                <a:latin typeface="Arial" panose="020B0604020202020204" pitchFamily="34" charset="0"/>
              </a:rPr>
              <a:t>Všechny údery</a:t>
            </a:r>
          </a:p>
          <a:p>
            <a:pPr eaLnBrk="1" hangingPunct="1"/>
            <a:endParaRPr lang="sk-SK" altLang="cs-CZ">
              <a:latin typeface="Arial" panose="020B0604020202020204" pitchFamily="34" charset="0"/>
            </a:endParaRPr>
          </a:p>
          <a:p>
            <a:pPr eaLnBrk="1" hangingPunct="1"/>
            <a:r>
              <a:rPr lang="sk-SK" altLang="cs-CZ">
                <a:latin typeface="Arial" panose="020B0604020202020204" pitchFamily="34" charset="0"/>
              </a:rPr>
              <a:t>Provázání pohybu těla s pohybem paží</a:t>
            </a:r>
            <a:endParaRPr lang="en-US" altLang="cs-CZ">
              <a:latin typeface="Arial" panose="020B0604020202020204" pitchFamily="34" charset="0"/>
            </a:endParaRP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3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  <a:cs typeface="Times New Roman" panose="02020603050405020304" pitchFamily="18" charset="0"/>
              </a:rPr>
              <a:t>Pohyby nohou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sk-SK" altLang="cs-CZ" dirty="0">
                <a:latin typeface="Arial" panose="020B0604020202020204" pitchFamily="34" charset="0"/>
                <a:hlinkClick r:id="rId3"/>
              </a:rPr>
              <a:t>Kopy</a:t>
            </a:r>
            <a:endParaRPr lang="sk-SK" altLang="cs-CZ" dirty="0">
              <a:latin typeface="Arial" panose="020B0604020202020204" pitchFamily="34" charset="0"/>
            </a:endParaRPr>
          </a:p>
          <a:p>
            <a:pPr eaLnBrk="1" hangingPunct="1"/>
            <a:endParaRPr lang="sk-SK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sk-SK" altLang="cs-CZ" dirty="0">
                <a:latin typeface="Arial" panose="020B0604020202020204" pitchFamily="34" charset="0"/>
              </a:rPr>
              <a:t>Základní kroky</a:t>
            </a:r>
          </a:p>
          <a:p>
            <a:pPr eaLnBrk="1" hangingPunct="1"/>
            <a:endParaRPr lang="sk-SK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sk-SK" altLang="cs-CZ" dirty="0">
                <a:latin typeface="Arial" panose="020B0604020202020204" pitchFamily="34" charset="0"/>
              </a:rPr>
              <a:t>Kryty</a:t>
            </a:r>
          </a:p>
          <a:p>
            <a:pPr eaLnBrk="1" hangingPunct="1"/>
            <a:endParaRPr lang="en-US" altLang="cs-CZ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534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+mn-lt"/>
                <a:cs typeface="Times New Roman" pitchFamily="18" charset="0"/>
              </a:rPr>
              <a:t>Obraty těla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cs typeface="Times New Roman" panose="02020603050405020304" pitchFamily="18" charset="0"/>
              </a:rPr>
              <a:t>Rotace kolem podélné osy těla</a:t>
            </a:r>
            <a:endParaRPr lang="sk-SK" altLang="cs-CZ"/>
          </a:p>
          <a:p>
            <a:pPr eaLnBrk="1" hangingPunct="1"/>
            <a:r>
              <a:rPr lang="sk-SK" altLang="cs-CZ"/>
              <a:t>Vertikální stabilita</a:t>
            </a:r>
          </a:p>
          <a:p>
            <a:pPr eaLnBrk="1" hangingPunct="1"/>
            <a:r>
              <a:rPr lang="sk-SK" altLang="cs-CZ"/>
              <a:t>Provázání s pohyby nohou</a:t>
            </a:r>
          </a:p>
          <a:p>
            <a:pPr eaLnBrk="1" hangingPunct="1"/>
            <a:r>
              <a:rPr lang="sk-SK" altLang="cs-CZ"/>
              <a:t>Využití – úhyby, přemístění, hody...</a:t>
            </a:r>
            <a:endParaRPr lang="en-US" altLang="cs-CZ"/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133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Roviny těla</a:t>
            </a:r>
          </a:p>
        </p:txBody>
      </p:sp>
      <p:pic>
        <p:nvPicPr>
          <p:cNvPr id="33795" name="Zástupný symbol pro obsah 5" descr="roviny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702" y="1124744"/>
            <a:ext cx="5364596" cy="553019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862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2"/>
          <p:cNvSpPr>
            <a:spLocks noGrp="1"/>
          </p:cNvSpPr>
          <p:nvPr>
            <p:ph type="ctrTitle"/>
          </p:nvPr>
        </p:nvSpPr>
        <p:spPr>
          <a:xfrm>
            <a:off x="1042988" y="549275"/>
            <a:ext cx="7085012" cy="1066800"/>
          </a:xfrm>
        </p:spPr>
        <p:txBody>
          <a:bodyPr/>
          <a:lstStyle/>
          <a:p>
            <a:r>
              <a:rPr lang="cs-CZ" altLang="cs-CZ" dirty="0"/>
              <a:t>Roviny těla</a:t>
            </a:r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683568" y="1616075"/>
            <a:ext cx="806489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chemeClr val="bg1"/>
                </a:solidFill>
              </a:rPr>
              <a:t>Rovina mediánní </a:t>
            </a:r>
          </a:p>
          <a:p>
            <a:pPr marL="730250" indent="-457200"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střední</a:t>
            </a:r>
            <a:r>
              <a:rPr lang="cs-CZ" sz="2800" dirty="0">
                <a:solidFill>
                  <a:schemeClr val="bg1"/>
                </a:solidFill>
              </a:rPr>
              <a:t>, svislá rovina procházející středem těla a dělící ho na dvě symetrické poloviny </a:t>
            </a:r>
            <a:r>
              <a:rPr lang="cs-CZ" sz="2800" b="1" dirty="0">
                <a:solidFill>
                  <a:schemeClr val="bg1"/>
                </a:solidFill>
              </a:rPr>
              <a:t>roviny </a:t>
            </a:r>
          </a:p>
          <a:p>
            <a:pPr marL="1187450" lvl="1" indent="-457200"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Pravou</a:t>
            </a:r>
          </a:p>
          <a:p>
            <a:pPr marL="1187450" lvl="1" indent="-457200"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Levou</a:t>
            </a:r>
          </a:p>
          <a:p>
            <a:pPr marL="730250" indent="-457200"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Je vlastně jednou z rovin sagitálních</a:t>
            </a:r>
          </a:p>
          <a:p>
            <a:pPr>
              <a:defRPr/>
            </a:pPr>
            <a:endParaRPr lang="cs-CZ" sz="3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sz="3600" b="1" dirty="0">
                <a:solidFill>
                  <a:schemeClr val="bg1"/>
                </a:solidFill>
              </a:rPr>
              <a:t>Sagitální roviny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</a:p>
          <a:p>
            <a:pPr marL="273050">
              <a:defRPr/>
            </a:pPr>
            <a:r>
              <a:rPr lang="cs-CZ" sz="2800" dirty="0">
                <a:solidFill>
                  <a:schemeClr val="bg1"/>
                </a:solidFill>
              </a:rPr>
              <a:t>- (latinsky </a:t>
            </a:r>
            <a:r>
              <a:rPr lang="cs-CZ" sz="2800" dirty="0" err="1">
                <a:solidFill>
                  <a:schemeClr val="bg1"/>
                </a:solidFill>
              </a:rPr>
              <a:t>sagitta</a:t>
            </a:r>
            <a:r>
              <a:rPr lang="cs-CZ" sz="2800" dirty="0">
                <a:solidFill>
                  <a:schemeClr val="bg1"/>
                </a:solidFill>
              </a:rPr>
              <a:t> = šíp) všechny roviny rovnoběžné s rovinou mediánní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967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Roviny těla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cs-CZ" sz="3900" b="1" dirty="0"/>
              <a:t>Rovina frontální</a:t>
            </a:r>
            <a:endParaRPr lang="cs-CZ" sz="3900" dirty="0"/>
          </a:p>
          <a:p>
            <a:pPr marL="809625" indent="-457200">
              <a:defRPr/>
            </a:pPr>
            <a:r>
              <a:rPr lang="cs-CZ" dirty="0"/>
              <a:t>roviny svislé, rovnoběžné s čelní kostí, kolmé na rovinu mediánní, dělí tělo na část </a:t>
            </a:r>
          </a:p>
          <a:p>
            <a:pPr marL="1209675" lvl="1" indent="-457200">
              <a:defRPr/>
            </a:pPr>
            <a:r>
              <a:rPr lang="cs-CZ" dirty="0"/>
              <a:t>přední</a:t>
            </a:r>
          </a:p>
          <a:p>
            <a:pPr marL="1209675" lvl="1" indent="-457200">
              <a:defRPr/>
            </a:pPr>
            <a:r>
              <a:rPr lang="cs-CZ" dirty="0"/>
              <a:t>zadní</a:t>
            </a:r>
          </a:p>
          <a:p>
            <a:pPr marL="809625" indent="-457200">
              <a:buFontTx/>
              <a:buChar char="-"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3900" b="1" dirty="0"/>
              <a:t>Rovina transverzální</a:t>
            </a:r>
            <a:endParaRPr lang="cs-CZ" sz="3900" dirty="0"/>
          </a:p>
          <a:p>
            <a:pPr marL="809625" indent="-457200">
              <a:defRPr/>
            </a:pPr>
            <a:r>
              <a:rPr lang="cs-CZ" dirty="0"/>
              <a:t>horizontální roviny, kolmé na všechny předešlé roviny</a:t>
            </a:r>
            <a:endParaRPr lang="cs-CZ" sz="36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091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+mn-lt"/>
                <a:cs typeface="Times New Roman" pitchFamily="18" charset="0"/>
              </a:rPr>
              <a:t>Přemístění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V</a:t>
            </a:r>
            <a:r>
              <a:rPr lang="cs-CZ" altLang="cs-CZ" sz="2400" dirty="0">
                <a:cs typeface="Times New Roman" panose="02020603050405020304" pitchFamily="18" charset="0"/>
              </a:rPr>
              <a:t>e vztahu k partnerovi</a:t>
            </a:r>
            <a:r>
              <a:rPr lang="cs-CZ" altLang="cs-CZ" sz="2400" dirty="0"/>
              <a:t>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k partnerovi</a:t>
            </a:r>
            <a:endParaRPr lang="cs-CZ" altLang="cs-CZ" sz="2400" dirty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/>
              <a:t>o</a:t>
            </a:r>
            <a:r>
              <a:rPr lang="cs-CZ" altLang="cs-CZ" sz="2400" dirty="0">
                <a:cs typeface="Times New Roman" panose="02020603050405020304" pitchFamily="18" charset="0"/>
              </a:rPr>
              <a:t>d partnera</a:t>
            </a:r>
            <a:endParaRPr lang="sk-SK" altLang="cs-CZ" sz="2400" dirty="0"/>
          </a:p>
          <a:p>
            <a:pPr algn="just" eaLnBrk="1" hangingPunct="1">
              <a:lnSpc>
                <a:spcPct val="90000"/>
              </a:lnSpc>
            </a:pPr>
            <a:endParaRPr lang="sk-SK" altLang="cs-CZ" sz="2400" dirty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před partnera</a:t>
            </a:r>
            <a:endParaRPr lang="cs-CZ" altLang="cs-CZ" sz="2400" dirty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za partnera</a:t>
            </a:r>
            <a:endParaRPr lang="cs-CZ" altLang="cs-CZ" sz="2400" dirty="0"/>
          </a:p>
          <a:p>
            <a:pPr algn="just" eaLnBrk="1" hangingPunct="1">
              <a:lnSpc>
                <a:spcPct val="90000"/>
              </a:lnSpc>
            </a:pPr>
            <a:endParaRPr lang="cs-CZ" altLang="cs-CZ" sz="2400" dirty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/>
              <a:t>p</a:t>
            </a:r>
            <a:r>
              <a:rPr lang="cs-CZ" altLang="cs-CZ" sz="2400" dirty="0">
                <a:cs typeface="Times New Roman" panose="02020603050405020304" pitchFamily="18" charset="0"/>
              </a:rPr>
              <a:t>římo</a:t>
            </a:r>
            <a:endParaRPr lang="cs-CZ" altLang="cs-CZ" sz="2400" dirty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s obratem</a:t>
            </a:r>
            <a:r>
              <a:rPr lang="en-US" altLang="cs-CZ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altLang="cs-CZ" dirty="0" err="1"/>
              <a:t>Footwork</a:t>
            </a:r>
            <a:endParaRPr lang="cs-CZ" altLang="cs-CZ" dirty="0"/>
          </a:p>
          <a:p>
            <a:r>
              <a:rPr lang="cs-CZ" altLang="cs-CZ" dirty="0" err="1"/>
              <a:t>Transition</a:t>
            </a:r>
            <a:endParaRPr lang="cs-CZ" altLang="cs-CZ" dirty="0"/>
          </a:p>
          <a:p>
            <a:r>
              <a:rPr lang="cs-CZ" altLang="cs-CZ" dirty="0"/>
              <a:t>Aši </a:t>
            </a:r>
            <a:r>
              <a:rPr lang="cs-CZ" altLang="cs-CZ" dirty="0" err="1"/>
              <a:t>sabaki</a:t>
            </a:r>
            <a:endParaRPr lang="cs-CZ" altLang="cs-CZ" dirty="0"/>
          </a:p>
          <a:p>
            <a:r>
              <a:rPr lang="cs-CZ" altLang="cs-CZ" dirty="0" err="1"/>
              <a:t>Taisabaki</a:t>
            </a:r>
            <a:endParaRPr lang="cs-CZ" altLang="cs-CZ" dirty="0"/>
          </a:p>
          <a:p>
            <a:r>
              <a:rPr lang="cs-CZ" altLang="cs-CZ" dirty="0"/>
              <a:t>Aj.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030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Přemístění</a:t>
            </a:r>
            <a:endParaRPr lang="cs-CZ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</a:pPr>
            <a:r>
              <a:rPr lang="cs-CZ" altLang="cs-CZ" sz="2800" dirty="0">
                <a:cs typeface="Times New Roman" panose="02020603050405020304" pitchFamily="18" charset="0"/>
              </a:rPr>
              <a:t>Přemístění skokem:</a:t>
            </a:r>
          </a:p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přískoky </a:t>
            </a:r>
          </a:p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odskoky</a:t>
            </a:r>
            <a:endParaRPr lang="cs-CZ" altLang="cs-CZ" sz="2800" dirty="0"/>
          </a:p>
          <a:p>
            <a:pPr algn="just">
              <a:lnSpc>
                <a:spcPct val="90000"/>
              </a:lnSpc>
              <a:buNone/>
            </a:pPr>
            <a:endParaRPr lang="cs-CZ" altLang="cs-CZ" sz="2800" dirty="0"/>
          </a:p>
          <a:p>
            <a:pPr algn="just">
              <a:lnSpc>
                <a:spcPct val="90000"/>
              </a:lnSpc>
              <a:buNone/>
            </a:pPr>
            <a:r>
              <a:rPr lang="cs-CZ" altLang="cs-CZ" sz="2800" dirty="0"/>
              <a:t>Chůze:</a:t>
            </a:r>
          </a:p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krok</a:t>
            </a:r>
            <a:endParaRPr lang="cs-CZ" altLang="cs-CZ" sz="2800" dirty="0"/>
          </a:p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sun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None/>
            </a:pPr>
            <a:r>
              <a:rPr lang="sk-SK" altLang="cs-CZ" sz="3200" dirty="0"/>
              <a:t>Pohyb </a:t>
            </a:r>
            <a:r>
              <a:rPr lang="sk-SK" altLang="cs-CZ" sz="3200" dirty="0" err="1"/>
              <a:t>začíná</a:t>
            </a:r>
            <a:r>
              <a:rPr lang="sk-SK" altLang="cs-CZ" sz="3200" dirty="0"/>
              <a:t> noha:</a:t>
            </a:r>
          </a:p>
          <a:p>
            <a:pPr algn="just">
              <a:lnSpc>
                <a:spcPct val="90000"/>
              </a:lnSpc>
            </a:pPr>
            <a:r>
              <a:rPr lang="cs-CZ" altLang="cs-CZ" sz="3200" dirty="0">
                <a:cs typeface="Times New Roman" panose="02020603050405020304" pitchFamily="18" charset="0"/>
              </a:rPr>
              <a:t>zadní</a:t>
            </a:r>
            <a:endParaRPr lang="cs-CZ" altLang="cs-CZ" sz="3200" dirty="0"/>
          </a:p>
          <a:p>
            <a:pPr algn="just">
              <a:lnSpc>
                <a:spcPct val="90000"/>
              </a:lnSpc>
            </a:pPr>
            <a:r>
              <a:rPr lang="cs-CZ" altLang="cs-CZ" sz="3200" dirty="0">
                <a:cs typeface="Times New Roman" panose="02020603050405020304" pitchFamily="18" charset="0"/>
              </a:rPr>
              <a:t>přední</a:t>
            </a:r>
            <a:endParaRPr lang="en-US" altLang="cs-CZ" sz="32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044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Přemístění</a:t>
            </a:r>
            <a:endParaRPr lang="cs-CZ" dirty="0">
              <a:latin typeface="+mn-lt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1"/>
            <a:ext cx="8229599" cy="3484984"/>
          </a:xfrm>
        </p:spPr>
        <p:txBody>
          <a:bodyPr>
            <a:normAutofit fontScale="92500"/>
          </a:bodyPr>
          <a:lstStyle/>
          <a:p>
            <a:pPr marL="0" indent="0" algn="just" eaLnBrk="1" hangingPunct="1">
              <a:buNone/>
            </a:pPr>
            <a:r>
              <a:rPr lang="cs-CZ" altLang="cs-CZ" b="1" dirty="0"/>
              <a:t>Obecné principy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cs-CZ" altLang="cs-CZ" dirty="0"/>
              <a:t>M</a:t>
            </a:r>
            <a:r>
              <a:rPr lang="cs-CZ" altLang="cs-CZ" dirty="0">
                <a:cs typeface="Times New Roman" panose="02020603050405020304" pitchFamily="18" charset="0"/>
              </a:rPr>
              <a:t>inimalizování vertikálního pohybu těžiště</a:t>
            </a:r>
            <a:endParaRPr lang="cs-CZ" altLang="cs-CZ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Neustálý kontakt s podložkou</a:t>
            </a:r>
            <a:endParaRPr lang="cs-CZ" altLang="cs-CZ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Vertikální stabilita</a:t>
            </a:r>
            <a:endParaRPr lang="cs-CZ" altLang="cs-CZ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Jednota pohybu těla (provázanost segmentů)</a:t>
            </a:r>
            <a:endParaRPr lang="cs-CZ" altLang="cs-CZ" dirty="0"/>
          </a:p>
          <a:p>
            <a:pPr algn="just" eaLnBrk="1" hangingPunct="1">
              <a:buFontTx/>
              <a:buNone/>
            </a:pPr>
            <a:endParaRPr lang="en-US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253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Přemístění v </a:t>
            </a:r>
            <a:r>
              <a:rPr lang="cs-CZ" altLang="cs-CZ" dirty="0" err="1"/>
              <a:t>džúdó</a:t>
            </a:r>
            <a:endParaRPr lang="cs-CZ" alt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000" dirty="0"/>
              <a:t>Pohyb vpřed a vzad nazýváme </a:t>
            </a:r>
            <a:r>
              <a:rPr lang="cs-CZ" sz="3000" b="1" u="sng" dirty="0" err="1"/>
              <a:t>šintai</a:t>
            </a:r>
            <a:r>
              <a:rPr lang="cs-CZ" sz="3000" b="1" u="sng" dirty="0"/>
              <a:t>.</a:t>
            </a:r>
            <a:r>
              <a:rPr lang="cs-CZ" sz="3000" dirty="0"/>
              <a:t> </a:t>
            </a:r>
          </a:p>
          <a:p>
            <a:pPr>
              <a:defRPr/>
            </a:pPr>
            <a:r>
              <a:rPr lang="cs-CZ" sz="3000" dirty="0"/>
              <a:t>Přirozená chůze se nazývá </a:t>
            </a:r>
            <a:r>
              <a:rPr lang="cs-CZ" sz="3000" b="1" u="sng" dirty="0" err="1">
                <a:hlinkClick r:id="rId3"/>
              </a:rPr>
              <a:t>ajumi</a:t>
            </a:r>
            <a:r>
              <a:rPr lang="cs-CZ" sz="3000" b="1" u="sng" dirty="0">
                <a:hlinkClick r:id="rId3"/>
              </a:rPr>
              <a:t> </a:t>
            </a:r>
            <a:r>
              <a:rPr lang="cs-CZ" sz="3000" b="1" u="sng" dirty="0" err="1">
                <a:hlinkClick r:id="rId3"/>
              </a:rPr>
              <a:t>aši</a:t>
            </a:r>
            <a:r>
              <a:rPr lang="cs-CZ" sz="3000" dirty="0"/>
              <a:t>. Při přemístění k oponentovi se nejčastěji používá </a:t>
            </a:r>
            <a:r>
              <a:rPr lang="cs-CZ" sz="3000" b="1" u="sng" dirty="0" err="1">
                <a:hlinkClick r:id="rId4"/>
              </a:rPr>
              <a:t>cugi</a:t>
            </a:r>
            <a:r>
              <a:rPr lang="cs-CZ" sz="3000" b="1" u="sng" dirty="0">
                <a:hlinkClick r:id="rId4"/>
              </a:rPr>
              <a:t> </a:t>
            </a:r>
            <a:r>
              <a:rPr lang="cs-CZ" sz="3000" b="1" u="sng" dirty="0" err="1">
                <a:hlinkClick r:id="rId4"/>
              </a:rPr>
              <a:t>aši</a:t>
            </a:r>
            <a:r>
              <a:rPr lang="cs-CZ" sz="3000" dirty="0"/>
              <a:t>. </a:t>
            </a:r>
          </a:p>
          <a:p>
            <a:pPr>
              <a:defRPr/>
            </a:pPr>
            <a:endParaRPr lang="cs-CZ" sz="4000" dirty="0"/>
          </a:p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3000" dirty="0"/>
              <a:t>Termín </a:t>
            </a:r>
            <a:r>
              <a:rPr lang="cs-CZ" sz="3000" b="1" u="sng" dirty="0" err="1"/>
              <a:t>taisabaki</a:t>
            </a:r>
            <a:r>
              <a:rPr lang="cs-CZ" sz="3000" dirty="0"/>
              <a:t> se v </a:t>
            </a:r>
            <a:r>
              <a:rPr lang="cs-CZ" sz="3000" dirty="0" err="1"/>
              <a:t>džúdó</a:t>
            </a:r>
            <a:r>
              <a:rPr lang="cs-CZ" sz="3000" dirty="0"/>
              <a:t> používá pro kontrolu těla. To zahrnuje především obraty, které musí být plynulé a rychlé. </a:t>
            </a:r>
          </a:p>
          <a:p>
            <a:endParaRPr lang="cs-CZ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56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Zadání</a:t>
            </a:r>
          </a:p>
          <a:p>
            <a:r>
              <a:rPr lang="cs-CZ" dirty="0"/>
              <a:t>Student samostatně vypracuje práci zaměřenou na </a:t>
            </a:r>
            <a:r>
              <a:rPr lang="cs-CZ" b="1" u="sng" dirty="0"/>
              <a:t>průpravné úpoly ve vybraném </a:t>
            </a:r>
            <a:r>
              <a:rPr lang="cs-CZ" b="1" u="sng" dirty="0" err="1"/>
              <a:t>úpolovém</a:t>
            </a:r>
            <a:r>
              <a:rPr lang="cs-CZ" b="1" u="sng" dirty="0"/>
              <a:t> systému </a:t>
            </a:r>
            <a:r>
              <a:rPr lang="cs-CZ" dirty="0"/>
              <a:t>(</a:t>
            </a:r>
            <a:r>
              <a:rPr lang="cs-CZ" dirty="0" err="1"/>
              <a:t>úpolový</a:t>
            </a:r>
            <a:r>
              <a:rPr lang="cs-CZ" dirty="0"/>
              <a:t> sport, bojové umění, sebeobrana) pro rozvoj pohybových schopností. </a:t>
            </a:r>
          </a:p>
          <a:p>
            <a:r>
              <a:rPr lang="cs-CZ" dirty="0"/>
              <a:t>Cílem práce je vypracovat seznam </a:t>
            </a:r>
            <a:r>
              <a:rPr lang="cs-CZ" b="1" u="sng" dirty="0"/>
              <a:t>8 cvičení specifických pro danou </a:t>
            </a:r>
            <a:r>
              <a:rPr lang="cs-CZ" b="1" u="sng" dirty="0" err="1"/>
              <a:t>úpolovou</a:t>
            </a:r>
            <a:r>
              <a:rPr lang="cs-CZ" b="1" u="sng" dirty="0"/>
              <a:t> </a:t>
            </a:r>
            <a:r>
              <a:rPr lang="cs-CZ" dirty="0"/>
              <a:t>disciplínu </a:t>
            </a:r>
            <a:br>
              <a:rPr lang="cs-CZ" dirty="0"/>
            </a:br>
            <a:r>
              <a:rPr lang="cs-CZ" dirty="0"/>
              <a:t>a aplikovat znalosti získané ze studia odborné literatury i praxe.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37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9558"/>
            <a:ext cx="27765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29558"/>
            <a:ext cx="4373240" cy="257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9552" y="53096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ln w="19050">
                  <a:solidFill>
                    <a:srgbClr val="E4DA9C"/>
                  </a:solidFill>
                </a:ln>
                <a:solidFill>
                  <a:srgbClr val="E4D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defRPr>
            </a:lvl1pPr>
          </a:lstStyle>
          <a:p>
            <a:r>
              <a:rPr lang="cs-CZ" altLang="cs-CZ"/>
              <a:t>Přemístění v džúdó</a:t>
            </a:r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223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7" y="1698630"/>
            <a:ext cx="741045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39552" y="54868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ln w="19050">
                  <a:solidFill>
                    <a:srgbClr val="E4DA9C"/>
                  </a:solidFill>
                </a:ln>
                <a:solidFill>
                  <a:srgbClr val="E4D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defRPr>
            </a:lvl1pPr>
          </a:lstStyle>
          <a:p>
            <a:r>
              <a:rPr lang="cs-CZ" altLang="cs-CZ"/>
              <a:t>Přemístění v džúdó</a:t>
            </a:r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746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52" y="1556792"/>
            <a:ext cx="5400600" cy="460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39552" y="55721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ln w="19050">
                  <a:solidFill>
                    <a:srgbClr val="E4DA9C"/>
                  </a:solidFill>
                </a:ln>
                <a:solidFill>
                  <a:srgbClr val="E4D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defRPr>
            </a:lvl1pPr>
          </a:lstStyle>
          <a:p>
            <a:r>
              <a:rPr lang="cs-CZ" altLang="cs-CZ"/>
              <a:t>Přemístění v džúdó</a:t>
            </a:r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417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1043608" y="477689"/>
            <a:ext cx="7272411" cy="1079649"/>
          </a:xfrm>
        </p:spPr>
        <p:txBody>
          <a:bodyPr/>
          <a:lstStyle/>
          <a:p>
            <a:r>
              <a:rPr lang="cs-CZ" altLang="cs-CZ" sz="5400" dirty="0"/>
              <a:t>Kendo – </a:t>
            </a:r>
            <a:r>
              <a:rPr lang="cs-CZ" altLang="cs-CZ" sz="5400" dirty="0" err="1"/>
              <a:t>aši</a:t>
            </a:r>
            <a:r>
              <a:rPr lang="cs-CZ" altLang="cs-CZ" sz="5400" dirty="0"/>
              <a:t> </a:t>
            </a:r>
            <a:r>
              <a:rPr lang="cs-CZ" altLang="cs-CZ" sz="5400" dirty="0" err="1"/>
              <a:t>sabaki</a:t>
            </a:r>
            <a:endParaRPr lang="cs-CZ" altLang="cs-CZ" sz="5400" dirty="0"/>
          </a:p>
        </p:txBody>
      </p:sp>
      <p:pic>
        <p:nvPicPr>
          <p:cNvPr id="43011" name="Zástupný symbol pro obsah 5" descr="kendok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9484" y="1989137"/>
            <a:ext cx="4633979" cy="2592387"/>
          </a:xfrm>
        </p:spPr>
      </p:pic>
      <p:sp>
        <p:nvSpPr>
          <p:cNvPr id="43012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259632" y="1989138"/>
            <a:ext cx="2089150" cy="2592387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800" dirty="0"/>
              <a:t> </a:t>
            </a:r>
            <a:r>
              <a:rPr lang="cs-CZ" altLang="cs-CZ" sz="2800" dirty="0" err="1"/>
              <a:t>Suri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aši</a:t>
            </a:r>
            <a:endParaRPr lang="cs-CZ" altLang="cs-CZ" sz="2800" dirty="0"/>
          </a:p>
          <a:p>
            <a:pPr>
              <a:buFontTx/>
              <a:buChar char="•"/>
            </a:pPr>
            <a:r>
              <a:rPr lang="cs-CZ" altLang="cs-CZ" sz="2800" dirty="0"/>
              <a:t> </a:t>
            </a:r>
            <a:r>
              <a:rPr lang="cs-CZ" altLang="cs-CZ" sz="2800" dirty="0" err="1"/>
              <a:t>Okuri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aši</a:t>
            </a:r>
            <a:endParaRPr lang="cs-CZ" altLang="cs-CZ" sz="2800" dirty="0"/>
          </a:p>
          <a:p>
            <a:pPr>
              <a:buFontTx/>
              <a:buChar char="•"/>
            </a:pPr>
            <a:r>
              <a:rPr lang="cs-CZ" altLang="cs-CZ" sz="2800" dirty="0"/>
              <a:t> </a:t>
            </a:r>
            <a:r>
              <a:rPr lang="cs-CZ" altLang="cs-CZ" sz="2800" dirty="0" err="1"/>
              <a:t>Cugi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aši</a:t>
            </a:r>
            <a:endParaRPr lang="cs-CZ" altLang="cs-CZ" sz="2800" dirty="0"/>
          </a:p>
          <a:p>
            <a:pPr>
              <a:buFontTx/>
              <a:buChar char="•"/>
            </a:pPr>
            <a:r>
              <a:rPr lang="cs-CZ" altLang="cs-CZ" sz="2800" dirty="0"/>
              <a:t> </a:t>
            </a:r>
            <a:r>
              <a:rPr lang="cs-CZ" altLang="cs-CZ" sz="2800" dirty="0" err="1"/>
              <a:t>Ajumi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aši</a:t>
            </a:r>
            <a:endParaRPr lang="cs-CZ" altLang="cs-CZ" sz="2800" dirty="0"/>
          </a:p>
          <a:p>
            <a:pPr>
              <a:buFontTx/>
              <a:buChar char="•"/>
            </a:pPr>
            <a:r>
              <a:rPr lang="cs-CZ" altLang="cs-CZ" sz="2800" dirty="0"/>
              <a:t> </a:t>
            </a:r>
            <a:r>
              <a:rPr lang="cs-CZ" altLang="cs-CZ" sz="2800" dirty="0" err="1"/>
              <a:t>Hiraki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aši</a:t>
            </a:r>
            <a:endParaRPr lang="cs-CZ" altLang="cs-CZ" sz="2800" dirty="0"/>
          </a:p>
          <a:p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675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délník 1"/>
          <p:cNvSpPr>
            <a:spLocks noChangeArrowheads="1"/>
          </p:cNvSpPr>
          <p:nvPr/>
        </p:nvSpPr>
        <p:spPr bwMode="auto">
          <a:xfrm>
            <a:off x="1116013" y="1989138"/>
            <a:ext cx="2951162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V základním postoji je pravá noha vpředu, levá noha vzadu. Levá pata je mírně zvednuta ze země. Při pohybu se může zvednout i pata pravé nohy, ale jen mírně (jako kdybychom vsunuly mezi patu a podložku list papíru).</a:t>
            </a:r>
            <a:endParaRPr lang="en-US" altLang="cs-CZ" sz="2000" dirty="0"/>
          </a:p>
          <a:p>
            <a:pPr eaLnBrk="1" hangingPunct="1"/>
            <a:endParaRPr lang="en-US" altLang="cs-CZ" dirty="0"/>
          </a:p>
        </p:txBody>
      </p:sp>
      <p:sp>
        <p:nvSpPr>
          <p:cNvPr id="44035" name="Nadpis 5"/>
          <p:cNvSpPr>
            <a:spLocks noGrp="1"/>
          </p:cNvSpPr>
          <p:nvPr>
            <p:ph type="title"/>
          </p:nvPr>
        </p:nvSpPr>
        <p:spPr>
          <a:xfrm>
            <a:off x="1042988" y="476250"/>
            <a:ext cx="7489825" cy="1162050"/>
          </a:xfrm>
        </p:spPr>
        <p:txBody>
          <a:bodyPr/>
          <a:lstStyle/>
          <a:p>
            <a:pPr algn="ctr"/>
            <a:r>
              <a:rPr lang="cs-CZ" altLang="cs-CZ" sz="5400" dirty="0"/>
              <a:t>Základní postoj</a:t>
            </a:r>
          </a:p>
        </p:txBody>
      </p:sp>
      <p:pic>
        <p:nvPicPr>
          <p:cNvPr id="44036" name="Zástupný symbol pro obsah 8" descr="basic_stanc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9987" y="1989138"/>
            <a:ext cx="4695825" cy="396081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346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899592" y="1557338"/>
            <a:ext cx="792088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i="1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Suri</a:t>
            </a:r>
            <a:r>
              <a:rPr lang="cs-CZ" altLang="cs-CZ" sz="2000" b="1" i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cs-CZ" altLang="cs-CZ" sz="2000" b="1" i="1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aši</a:t>
            </a:r>
            <a:r>
              <a:rPr lang="cs-CZ" altLang="cs-CZ" sz="2000" b="1" i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endParaRPr lang="en-US" altLang="cs-CZ" sz="2000" b="1" i="1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je princip chůze, který se v </a:t>
            </a:r>
            <a:r>
              <a:rPr lang="cs-CZ" altLang="cs-CZ" sz="2000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kendó</a:t>
            </a:r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využívá u všech druhů přemístění. Mechanicky se jedná o princip chůze, při kterém se noha nezvedá </a:t>
            </a:r>
            <a:b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</a:br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nad podložku, ale dochází ke tření mezi nohou a povrchem, </a:t>
            </a:r>
            <a:b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</a:br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po které se pohybuje. Cílem pohybu je získat pocit klouzání.</a:t>
            </a:r>
            <a:endParaRPr lang="en-US" altLang="cs-CZ" sz="200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eaLnBrk="1" hangingPunct="1"/>
            <a:endParaRPr lang="en-US" altLang="cs-CZ" sz="200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eaLnBrk="1" hangingPunct="1"/>
            <a:r>
              <a:rPr lang="en-US" altLang="cs-CZ" sz="2000" b="1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Okuri</a:t>
            </a:r>
            <a:r>
              <a:rPr lang="en-US" altLang="cs-CZ" sz="2000" b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a</a:t>
            </a:r>
            <a:r>
              <a:rPr lang="cs-CZ" altLang="cs-CZ" sz="2000" b="1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ši</a:t>
            </a:r>
            <a:endParaRPr lang="en-US" altLang="cs-CZ" sz="2000" b="1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Jedná se o nejdůležitější způsob přemístění v </a:t>
            </a:r>
            <a:r>
              <a:rPr lang="cs-CZ" altLang="cs-CZ" sz="2000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kendó</a:t>
            </a:r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 </a:t>
            </a:r>
            <a:b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</a:br>
            <a:r>
              <a:rPr lang="cs-CZ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Současně je i nejtěžší.</a:t>
            </a:r>
          </a:p>
          <a:p>
            <a:pPr eaLnBrk="1" hangingPunct="1"/>
            <a:endParaRPr lang="cs-CZ" altLang="cs-CZ" sz="200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eaLnBrk="1" hangingPunct="1"/>
            <a:r>
              <a:rPr lang="en-US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hlinkClick r:id="rId3"/>
              </a:rPr>
              <a:t>Kendo - </a:t>
            </a:r>
            <a:r>
              <a:rPr lang="en-US" altLang="cs-CZ" sz="2000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hlinkClick r:id="rId3"/>
              </a:rPr>
              <a:t>Aši</a:t>
            </a:r>
            <a:r>
              <a:rPr lang="en-US" altLang="cs-CZ" sz="20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hlinkClick r:id="rId3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hlinkClick r:id="rId3"/>
              </a:rPr>
              <a:t>sabaki</a:t>
            </a:r>
            <a:endParaRPr lang="en-US" altLang="cs-CZ" sz="200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45059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Suri</a:t>
            </a:r>
            <a:r>
              <a:rPr lang="cs-CZ" altLang="cs-CZ"/>
              <a:t> aši </a:t>
            </a:r>
            <a:r>
              <a:rPr lang="en-US" altLang="cs-CZ"/>
              <a:t>&amp; </a:t>
            </a:r>
            <a:r>
              <a:rPr lang="cs-CZ" altLang="cs-CZ"/>
              <a:t>Okuri aši</a:t>
            </a:r>
            <a:r>
              <a:rPr lang="en-US" altLang="cs-CZ"/>
              <a:t> </a:t>
            </a:r>
            <a:endParaRPr lang="cs-CZ" alt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414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délník 1"/>
          <p:cNvSpPr>
            <a:spLocks noChangeArrowheads="1"/>
          </p:cNvSpPr>
          <p:nvPr/>
        </p:nvSpPr>
        <p:spPr bwMode="auto">
          <a:xfrm>
            <a:off x="1331119" y="5536700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Chůzi </a:t>
            </a:r>
            <a:r>
              <a:rPr lang="cs-CZ" altLang="cs-CZ" b="1" u="sng" dirty="0">
                <a:solidFill>
                  <a:schemeClr val="bg1"/>
                </a:solidFill>
              </a:rPr>
              <a:t>vpřed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</a:rPr>
              <a:t>začínáme pohybem </a:t>
            </a:r>
            <a:r>
              <a:rPr lang="cs-CZ" altLang="cs-CZ" b="1" u="sng" dirty="0">
                <a:solidFill>
                  <a:schemeClr val="bg1"/>
                </a:solidFill>
              </a:rPr>
              <a:t>přední nohy</a:t>
            </a:r>
            <a:r>
              <a:rPr lang="cs-CZ" altLang="cs-CZ" dirty="0">
                <a:solidFill>
                  <a:schemeClr val="bg1"/>
                </a:solidFill>
              </a:rPr>
              <a:t>.</a:t>
            </a:r>
            <a:r>
              <a:rPr lang="en-US" altLang="cs-CZ" dirty="0">
                <a:solidFill>
                  <a:schemeClr val="bg1"/>
                </a:solidFill>
              </a:rPr>
              <a:t> </a:t>
            </a:r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46083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Okuri aši</a:t>
            </a:r>
            <a:r>
              <a:rPr lang="en-US" altLang="cs-CZ"/>
              <a:t> </a:t>
            </a:r>
            <a:endParaRPr lang="cs-CZ" altLang="cs-CZ"/>
          </a:p>
        </p:txBody>
      </p:sp>
      <p:pic>
        <p:nvPicPr>
          <p:cNvPr id="46084" name="Zástupný symbol pro obsah 5" descr="okuriashi_forwards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320683"/>
            <a:ext cx="2160588" cy="4130675"/>
          </a:xfrm>
        </p:spPr>
      </p:pic>
      <p:sp>
        <p:nvSpPr>
          <p:cNvPr id="46085" name="Obdélník 7"/>
          <p:cNvSpPr>
            <a:spLocks noChangeArrowheads="1"/>
          </p:cNvSpPr>
          <p:nvPr/>
        </p:nvSpPr>
        <p:spPr bwMode="auto">
          <a:xfrm>
            <a:off x="5075386" y="5536700"/>
            <a:ext cx="2592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Chůzi </a:t>
            </a:r>
            <a:r>
              <a:rPr lang="cs-CZ" altLang="cs-CZ" b="1" u="sng" dirty="0">
                <a:solidFill>
                  <a:schemeClr val="bg1"/>
                </a:solidFill>
              </a:rPr>
              <a:t>vzad </a:t>
            </a:r>
            <a:r>
              <a:rPr lang="cs-CZ" altLang="cs-CZ" dirty="0">
                <a:solidFill>
                  <a:schemeClr val="bg1"/>
                </a:solidFill>
              </a:rPr>
              <a:t>začínáme pohybem </a:t>
            </a:r>
            <a:r>
              <a:rPr lang="cs-CZ" altLang="cs-CZ" b="1" u="sng" dirty="0">
                <a:solidFill>
                  <a:schemeClr val="bg1"/>
                </a:solidFill>
              </a:rPr>
              <a:t>zadní nohy</a:t>
            </a:r>
            <a:r>
              <a:rPr lang="cs-CZ" altLang="cs-CZ" dirty="0">
                <a:solidFill>
                  <a:schemeClr val="bg1"/>
                </a:solidFill>
              </a:rPr>
              <a:t>.</a:t>
            </a:r>
            <a:endParaRPr lang="en-US" altLang="cs-CZ" dirty="0">
              <a:solidFill>
                <a:schemeClr val="bg1"/>
              </a:solidFill>
            </a:endParaRPr>
          </a:p>
        </p:txBody>
      </p:sp>
      <p:pic>
        <p:nvPicPr>
          <p:cNvPr id="46086" name="Zástupný symbol pro obsah 4" descr="okuri ashi_backwar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12094"/>
            <a:ext cx="2159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8817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Poznámky</a:t>
            </a:r>
          </a:p>
        </p:txBody>
      </p:sp>
      <p:sp>
        <p:nvSpPr>
          <p:cNvPr id="47108" name="Obdélník 7"/>
          <p:cNvSpPr>
            <a:spLocks noChangeArrowheads="1"/>
          </p:cNvSpPr>
          <p:nvPr/>
        </p:nvSpPr>
        <p:spPr bwMode="auto">
          <a:xfrm>
            <a:off x="899592" y="1412875"/>
            <a:ext cx="778720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Při přemístění </a:t>
            </a:r>
            <a:r>
              <a:rPr lang="cs-CZ" altLang="cs-CZ" sz="2800" b="1" u="sng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okuri</a:t>
            </a:r>
            <a:r>
              <a:rPr lang="cs-CZ" altLang="cs-CZ" sz="2800" b="1" u="sng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cs-CZ" altLang="cs-CZ" sz="2800" b="1" u="sng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aši</a:t>
            </a:r>
            <a:r>
              <a:rPr lang="cs-CZ" altLang="cs-CZ" sz="2800" b="1" u="sng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cs-CZ" altLang="cs-CZ" sz="28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se nohy nikdy neminou. Tzn., že zadní noha zůstává stále vzadu a přední noha vpředu.</a:t>
            </a:r>
          </a:p>
          <a:p>
            <a:pPr eaLnBrk="1" hangingPunct="1"/>
            <a:r>
              <a:rPr lang="cs-CZ" altLang="cs-CZ" sz="28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Začátečníci často dělají chybu a při </a:t>
            </a:r>
            <a:r>
              <a:rPr lang="cs-CZ" altLang="cs-CZ" sz="2800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okuri</a:t>
            </a:r>
            <a:r>
              <a:rPr lang="cs-CZ" altLang="cs-CZ" sz="28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aši</a:t>
            </a:r>
            <a:r>
              <a:rPr lang="cs-CZ" altLang="cs-CZ" sz="28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zadní nohu táhnou/vláčí za sebou. Každý pohyb je třeba provádět aktivně při dodržení principu </a:t>
            </a:r>
            <a:r>
              <a:rPr lang="cs-CZ" altLang="cs-CZ" sz="2800" b="1" u="sng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suri</a:t>
            </a:r>
            <a:r>
              <a:rPr lang="cs-CZ" altLang="cs-CZ" sz="2800" b="1" u="sng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cs-CZ" altLang="cs-CZ" sz="2800" b="1" u="sng" dirty="0" err="1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aši</a:t>
            </a:r>
            <a:r>
              <a:rPr lang="cs-CZ" altLang="cs-CZ" sz="280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</a:t>
            </a:r>
          </a:p>
          <a:p>
            <a:pPr eaLnBrk="1" hangingPunct="1"/>
            <a:endParaRPr lang="cs-CZ" altLang="cs-CZ" sz="280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941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1042988" y="692150"/>
            <a:ext cx="6624637" cy="803275"/>
          </a:xfrm>
        </p:spPr>
        <p:txBody>
          <a:bodyPr/>
          <a:lstStyle/>
          <a:p>
            <a:r>
              <a:rPr lang="cs-CZ" altLang="cs-CZ" sz="3600" b="0"/>
              <a:t>Šihó aši sabaki</a:t>
            </a:r>
          </a:p>
        </p:txBody>
      </p:sp>
      <p:pic>
        <p:nvPicPr>
          <p:cNvPr id="48131" name="Zástupný symbol pro obsah 4" descr="shiho_ashi_sabak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1102915"/>
            <a:ext cx="2808287" cy="3895725"/>
          </a:xfrm>
        </p:spPr>
      </p:pic>
      <p:sp>
        <p:nvSpPr>
          <p:cNvPr id="48132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87450" y="1557338"/>
            <a:ext cx="3008313" cy="4691062"/>
          </a:xfrm>
        </p:spPr>
        <p:txBody>
          <a:bodyPr/>
          <a:lstStyle/>
          <a:p>
            <a:endParaRPr lang="cs-CZ" altLang="cs-CZ"/>
          </a:p>
          <a:p>
            <a:r>
              <a:rPr lang="cs-CZ" altLang="cs-CZ" sz="2000"/>
              <a:t>Před zahájením náacviku </a:t>
            </a:r>
            <a:r>
              <a:rPr lang="cs-CZ" altLang="cs-CZ" sz="2000" b="1" u="sng"/>
              <a:t>šihó aši sabaki</a:t>
            </a:r>
            <a:r>
              <a:rPr lang="cs-CZ" altLang="cs-CZ" sz="2000"/>
              <a:t> je vhodné krátce procvičit </a:t>
            </a:r>
            <a:r>
              <a:rPr lang="cs-CZ" altLang="cs-CZ" sz="2000" b="1" u="sng"/>
              <a:t>okuri aši</a:t>
            </a:r>
            <a:r>
              <a:rPr lang="cs-CZ" altLang="cs-CZ" sz="2000"/>
              <a:t> vlevo a vpravo. Toto úvodní cvičení není třeba provádět příliš dlouho. Poté je možné začít nacvičovat šihó aši sabaki. </a:t>
            </a:r>
          </a:p>
          <a:p>
            <a:endParaRPr lang="cs-CZ" altLang="cs-CZ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286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187450" y="620713"/>
            <a:ext cx="2520950" cy="946150"/>
          </a:xfrm>
        </p:spPr>
        <p:txBody>
          <a:bodyPr/>
          <a:lstStyle/>
          <a:p>
            <a:r>
              <a:rPr lang="cs-CZ" altLang="cs-CZ" sz="3600" b="0"/>
              <a:t>Cugi aši</a:t>
            </a:r>
          </a:p>
        </p:txBody>
      </p:sp>
      <p:pic>
        <p:nvPicPr>
          <p:cNvPr id="49155" name="Zástupný symbol pro obsah 4" descr="tsugiash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1196752"/>
            <a:ext cx="2524125" cy="3455987"/>
          </a:xfrm>
        </p:spPr>
      </p:pic>
      <p:sp>
        <p:nvSpPr>
          <p:cNvPr id="4915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6013" y="1557338"/>
            <a:ext cx="3008312" cy="4475162"/>
          </a:xfrm>
        </p:spPr>
        <p:txBody>
          <a:bodyPr/>
          <a:lstStyle/>
          <a:p>
            <a:endParaRPr lang="en-US" altLang="cs-CZ" b="1" dirty="0"/>
          </a:p>
          <a:p>
            <a:r>
              <a:rPr lang="cs-CZ" altLang="cs-CZ" sz="2000" dirty="0" err="1"/>
              <a:t>Cugi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aši</a:t>
            </a:r>
            <a:r>
              <a:rPr lang="cs-CZ" altLang="cs-CZ" sz="2000" dirty="0"/>
              <a:t> je pokročilý způsob přemístění, který by neměl být nacvičování dříve než získáte </a:t>
            </a:r>
            <a:r>
              <a:rPr lang="cs-CZ" altLang="cs-CZ" sz="2000" dirty="0" err="1"/>
              <a:t>šódan</a:t>
            </a:r>
            <a:r>
              <a:rPr lang="cs-CZ" altLang="cs-CZ" sz="2000" dirty="0"/>
              <a:t> (1. dan).</a:t>
            </a:r>
          </a:p>
          <a:p>
            <a:r>
              <a:rPr lang="cs-CZ" altLang="cs-CZ" sz="2000" dirty="0"/>
              <a:t>Na rozdíl od </a:t>
            </a:r>
            <a:r>
              <a:rPr lang="cs-CZ" altLang="cs-CZ" sz="2000" dirty="0" err="1"/>
              <a:t>okuri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aši</a:t>
            </a:r>
            <a:r>
              <a:rPr lang="cs-CZ" altLang="cs-CZ" sz="2000" dirty="0"/>
              <a:t>, při kterém pohyb začíná vždy noha ve směru pohybu, při </a:t>
            </a:r>
            <a:r>
              <a:rPr lang="cs-CZ" altLang="cs-CZ" sz="2000" dirty="0" err="1"/>
              <a:t>cugi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aši</a:t>
            </a:r>
            <a:r>
              <a:rPr lang="cs-CZ" altLang="cs-CZ" sz="2000" dirty="0"/>
              <a:t> začíná pohyb vpřed zadní noha. a zastaví se dříve, než mine přední nohu.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49157" name="Obdélník 5"/>
          <p:cNvSpPr>
            <a:spLocks noChangeArrowheads="1"/>
          </p:cNvSpPr>
          <p:nvPr/>
        </p:nvSpPr>
        <p:spPr bwMode="auto">
          <a:xfrm>
            <a:off x="4284663" y="4724400"/>
            <a:ext cx="24479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Pozn.: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Pokud by zadní noha minula přední, jednalo by se o </a:t>
            </a:r>
            <a:r>
              <a:rPr lang="cs-CZ" altLang="cs-CZ" dirty="0" err="1">
                <a:solidFill>
                  <a:schemeClr val="bg1"/>
                </a:solidFill>
              </a:rPr>
              <a:t>ajumi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err="1">
                <a:solidFill>
                  <a:schemeClr val="bg1"/>
                </a:solidFill>
              </a:rPr>
              <a:t>aši</a:t>
            </a:r>
            <a:r>
              <a:rPr lang="cs-CZ" altLang="cs-CZ" dirty="0">
                <a:solidFill>
                  <a:schemeClr val="bg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14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Téma: </a:t>
            </a:r>
          </a:p>
          <a:p>
            <a:pPr marL="0" indent="0">
              <a:buNone/>
            </a:pPr>
            <a:r>
              <a:rPr lang="cs-CZ" dirty="0"/>
              <a:t>Průpravné úpoly v kondiční a technické přípravě úpolových systémů.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Formát: </a:t>
            </a:r>
          </a:p>
          <a:p>
            <a:pPr marL="0" indent="0">
              <a:buNone/>
            </a:pPr>
            <a:r>
              <a:rPr lang="cs-CZ" dirty="0"/>
              <a:t>Písmo </a:t>
            </a:r>
            <a:r>
              <a:rPr lang="cs-CZ" dirty="0" err="1"/>
              <a:t>Times</a:t>
            </a:r>
            <a:r>
              <a:rPr lang="cs-CZ" dirty="0"/>
              <a:t> New Roman 12 b. Řádkování 1,5. Zarovnání odstavců do bloku. 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Rozsah: </a:t>
            </a:r>
          </a:p>
          <a:p>
            <a:pPr marL="0" indent="0">
              <a:buNone/>
            </a:pPr>
            <a:r>
              <a:rPr lang="pl-PL" dirty="0"/>
              <a:t>min. 4 strany A4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6644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1331913" y="765175"/>
            <a:ext cx="2808287" cy="873125"/>
          </a:xfrm>
        </p:spPr>
        <p:txBody>
          <a:bodyPr/>
          <a:lstStyle/>
          <a:p>
            <a:r>
              <a:rPr lang="cs-CZ" altLang="cs-CZ" sz="3600" b="0" dirty="0" err="1"/>
              <a:t>Ajumi</a:t>
            </a:r>
            <a:r>
              <a:rPr lang="cs-CZ" altLang="cs-CZ" sz="3600" b="0" dirty="0"/>
              <a:t> </a:t>
            </a:r>
            <a:r>
              <a:rPr lang="cs-CZ" altLang="cs-CZ" sz="3600" b="0" dirty="0" err="1"/>
              <a:t>aši</a:t>
            </a:r>
            <a:endParaRPr lang="cs-CZ" altLang="cs-CZ" sz="3600" b="0" dirty="0"/>
          </a:p>
        </p:txBody>
      </p:sp>
      <p:sp>
        <p:nvSpPr>
          <p:cNvPr id="5017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331913" y="1773238"/>
            <a:ext cx="2663825" cy="4103687"/>
          </a:xfrm>
        </p:spPr>
        <p:txBody>
          <a:bodyPr/>
          <a:lstStyle/>
          <a:p>
            <a:r>
              <a:rPr lang="cs-CZ" altLang="cs-CZ" sz="2400"/>
              <a:t>Při přemístění aj</a:t>
            </a:r>
            <a:r>
              <a:rPr lang="en-US" altLang="cs-CZ" sz="2400"/>
              <a:t>umi</a:t>
            </a:r>
            <a:r>
              <a:rPr lang="cs-CZ" altLang="cs-CZ" sz="2400"/>
              <a:t> </a:t>
            </a:r>
            <a:r>
              <a:rPr lang="en-US" altLang="cs-CZ" sz="2400"/>
              <a:t>a</a:t>
            </a:r>
            <a:r>
              <a:rPr lang="cs-CZ" altLang="cs-CZ" sz="2400"/>
              <a:t>ši se nohy míjí tak, jako při normální chůzi. Od normální chůze je rozdíl je však v tom, že zůstává zachován principu suri aši (klouzání).</a:t>
            </a:r>
            <a:endParaRPr lang="en-US" altLang="cs-CZ" sz="2400"/>
          </a:p>
          <a:p>
            <a:endParaRPr lang="cs-CZ" altLang="cs-CZ" sz="2400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50180" name="Zástupný symbol pro obsah 6" descr="ayumiash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1124744"/>
            <a:ext cx="2155825" cy="43116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104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2988" y="1700213"/>
            <a:ext cx="273685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Hiraki</a:t>
            </a:r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aši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je pokročilý způsob přemístění. </a:t>
            </a:r>
          </a:p>
          <a:p>
            <a:pPr>
              <a:defRPr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Na rozdíl od </a:t>
            </a: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cugi</a:t>
            </a:r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aši</a:t>
            </a:r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a </a:t>
            </a: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ajumi</a:t>
            </a:r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aši</a:t>
            </a:r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je třeba k nácviku </a:t>
            </a:r>
            <a:r>
              <a:rPr lang="cs-CZ" sz="2000" b="1" u="sng" dirty="0" err="1">
                <a:solidFill>
                  <a:schemeClr val="bg1"/>
                </a:solidFill>
                <a:latin typeface="+mn-lt"/>
              </a:rPr>
              <a:t>suburi</a:t>
            </a:r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(opakovaných seků), proto je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hiraki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aši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zařazováno již v počáteční fázi výcviku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4515" name="Obdélník 2"/>
          <p:cNvSpPr>
            <a:spLocks noChangeArrowheads="1"/>
          </p:cNvSpPr>
          <p:nvPr/>
        </p:nvSpPr>
        <p:spPr bwMode="auto">
          <a:xfrm>
            <a:off x="1116013" y="908050"/>
            <a:ext cx="3168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3600" dirty="0" err="1">
                <a:solidFill>
                  <a:srgbClr val="E4DA9C"/>
                </a:solidFill>
                <a:latin typeface="+mn-lt"/>
              </a:rPr>
              <a:t>Hiraki</a:t>
            </a:r>
            <a:r>
              <a:rPr lang="cs-CZ" sz="3600" dirty="0">
                <a:solidFill>
                  <a:srgbClr val="E4DA9C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E4DA9C"/>
                </a:solidFill>
                <a:latin typeface="+mn-lt"/>
              </a:rPr>
              <a:t>aši</a:t>
            </a:r>
            <a:r>
              <a:rPr lang="cs-CZ" sz="3600" dirty="0">
                <a:solidFill>
                  <a:srgbClr val="E4DA9C"/>
                </a:solidFill>
                <a:latin typeface="+mn-lt"/>
              </a:rPr>
              <a:t> </a:t>
            </a:r>
          </a:p>
        </p:txBody>
      </p:sp>
      <p:pic>
        <p:nvPicPr>
          <p:cNvPr id="51204" name="Zástupný symbol pro obsah 5" descr="hirakiashi_begining_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906588"/>
            <a:ext cx="4338637" cy="441483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27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Přemístění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>
                <a:hlinkClick r:id="rId3"/>
              </a:rPr>
              <a:t>Kendo </a:t>
            </a:r>
            <a:r>
              <a:rPr lang="en-US" altLang="cs-CZ" dirty="0" err="1">
                <a:hlinkClick r:id="rId3"/>
              </a:rPr>
              <a:t>taisabaki</a:t>
            </a:r>
            <a:endParaRPr lang="en-US" altLang="cs-CZ" dirty="0"/>
          </a:p>
          <a:p>
            <a:r>
              <a:rPr lang="cs-CZ" dirty="0">
                <a:hlinkClick r:id="rId4"/>
              </a:rPr>
              <a:t>https://www.youtube.com/watch?v=qBjyE5BMMP0&amp;feature=youtu.be</a:t>
            </a:r>
            <a:endParaRPr lang="cs-CZ" dirty="0"/>
          </a:p>
          <a:p>
            <a:r>
              <a:rPr lang="cs-CZ" dirty="0">
                <a:hlinkClick r:id="rId5"/>
              </a:rPr>
              <a:t>https://www.facebook.com/WingChunNews.ca/videos/730600787145736/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8990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+mn-lt"/>
                <a:cs typeface="Times New Roman" pitchFamily="18" charset="0"/>
              </a:rPr>
              <a:t>Navázání kontaktu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Kontakt</a:t>
            </a:r>
            <a:endParaRPr lang="cs-CZ" alt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None/>
            </a:pPr>
            <a:r>
              <a:rPr lang="cs-CZ" altLang="cs-CZ" sz="2800" dirty="0">
                <a:cs typeface="Times New Roman" panose="02020603050405020304" pitchFamily="18" charset="0"/>
              </a:rPr>
              <a:t>horními končetinami</a:t>
            </a:r>
            <a:endParaRPr lang="cs-CZ" altLang="cs-CZ" sz="2800" dirty="0"/>
          </a:p>
          <a:p>
            <a:pPr algn="just">
              <a:lnSpc>
                <a:spcPct val="90000"/>
              </a:lnSpc>
            </a:pPr>
            <a:r>
              <a:rPr lang="cs-CZ" altLang="cs-CZ" sz="2800" dirty="0"/>
              <a:t> </a:t>
            </a:r>
            <a:r>
              <a:rPr lang="cs-CZ" altLang="cs-CZ" sz="2800" dirty="0">
                <a:cs typeface="Times New Roman" panose="02020603050405020304" pitchFamily="18" charset="0"/>
              </a:rPr>
              <a:t>dolními končetinami</a:t>
            </a:r>
            <a:endParaRPr lang="cs-CZ" altLang="cs-CZ" sz="2800" dirty="0"/>
          </a:p>
          <a:p>
            <a:pPr algn="just">
              <a:lnSpc>
                <a:spcPct val="90000"/>
              </a:lnSpc>
            </a:pPr>
            <a:r>
              <a:rPr lang="cs-CZ" altLang="cs-CZ" sz="2800" dirty="0"/>
              <a:t> t</a:t>
            </a:r>
            <a:r>
              <a:rPr lang="cs-CZ" altLang="cs-CZ" sz="2800" dirty="0">
                <a:cs typeface="Times New Roman" panose="02020603050405020304" pitchFamily="18" charset="0"/>
              </a:rPr>
              <a:t>rupem</a:t>
            </a:r>
            <a:endParaRPr lang="cs-CZ" altLang="cs-CZ" sz="2800" dirty="0"/>
          </a:p>
          <a:p>
            <a:pPr algn="just">
              <a:lnSpc>
                <a:spcPct val="90000"/>
              </a:lnSpc>
            </a:pPr>
            <a:r>
              <a:rPr lang="cs-CZ" altLang="cs-CZ" sz="2800" dirty="0"/>
              <a:t> h</a:t>
            </a:r>
            <a:r>
              <a:rPr lang="cs-CZ" altLang="cs-CZ" sz="2800" dirty="0">
                <a:cs typeface="Times New Roman" panose="02020603050405020304" pitchFamily="18" charset="0"/>
              </a:rPr>
              <a:t>lavou</a:t>
            </a:r>
            <a:r>
              <a:rPr lang="en-US" altLang="cs-CZ" sz="2800" dirty="0"/>
              <a:t> </a:t>
            </a:r>
            <a:endParaRPr lang="cs-CZ" altLang="cs-CZ" sz="2800" dirty="0"/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Způsob kontaktu</a:t>
            </a:r>
            <a:endParaRPr lang="cs-CZ" alt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dotykem</a:t>
            </a:r>
            <a:endParaRPr lang="cs-CZ" altLang="cs-CZ" sz="2800" dirty="0"/>
          </a:p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úchopem</a:t>
            </a:r>
            <a:endParaRPr lang="cs-CZ" altLang="cs-CZ" sz="2800" dirty="0"/>
          </a:p>
          <a:p>
            <a:pPr algn="just">
              <a:lnSpc>
                <a:spcPct val="90000"/>
              </a:lnSpc>
            </a:pPr>
            <a:r>
              <a:rPr lang="cs-CZ" altLang="cs-CZ" sz="2800" dirty="0">
                <a:cs typeface="Times New Roman" panose="02020603050405020304" pitchFamily="18" charset="0"/>
              </a:rPr>
              <a:t>objetím</a:t>
            </a:r>
            <a:endParaRPr lang="en-US" altLang="cs-CZ" sz="2800" dirty="0"/>
          </a:p>
          <a:p>
            <a:endParaRPr lang="cs-CZ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3804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476672"/>
            <a:ext cx="7469708" cy="1375246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>
                <a:latin typeface="+mn-lt"/>
                <a:cs typeface="Times New Roman" pitchFamily="18" charset="0"/>
              </a:rPr>
              <a:t>Zvedání, nošení a spouštění živého břemene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3608" y="2204865"/>
            <a:ext cx="7560840" cy="2808312"/>
          </a:xfrm>
        </p:spPr>
        <p:txBody>
          <a:bodyPr>
            <a:normAutofit fontScale="92500"/>
          </a:bodyPr>
          <a:lstStyle/>
          <a:p>
            <a:pPr algn="just" eaLnBrk="1" hangingPunct="1"/>
            <a:r>
              <a:rPr lang="cs-CZ" altLang="cs-CZ" dirty="0">
                <a:cs typeface="Times New Roman" panose="02020603050405020304" pitchFamily="18" charset="0"/>
              </a:rPr>
              <a:t>těžiště obou cvičenců m</a:t>
            </a:r>
            <a:r>
              <a:rPr lang="cs-CZ" altLang="cs-CZ" dirty="0"/>
              <a:t>a</a:t>
            </a:r>
            <a:r>
              <a:rPr lang="cs-CZ" altLang="cs-CZ" dirty="0">
                <a:cs typeface="Times New Roman" panose="02020603050405020304" pitchFamily="18" charset="0"/>
              </a:rPr>
              <a:t>jí být co nejblíže</a:t>
            </a:r>
            <a:endParaRPr lang="cs-CZ" altLang="cs-CZ" dirty="0"/>
          </a:p>
          <a:p>
            <a:pPr algn="just" eaLnBrk="1" hangingPunct="1"/>
            <a:r>
              <a:rPr lang="cs-CZ" altLang="cs-CZ" dirty="0"/>
              <a:t>b</a:t>
            </a:r>
            <a:r>
              <a:rPr lang="cs-CZ" altLang="cs-CZ" dirty="0">
                <a:cs typeface="Times New Roman" panose="02020603050405020304" pitchFamily="18" charset="0"/>
              </a:rPr>
              <a:t>řemeno zvedáme silou z pokrčených nohou</a:t>
            </a:r>
            <a:endParaRPr lang="cs-CZ" altLang="cs-CZ" dirty="0"/>
          </a:p>
          <a:p>
            <a:pPr algn="just" eaLnBrk="1" hangingPunct="1"/>
            <a:r>
              <a:rPr lang="cs-CZ" altLang="cs-CZ" dirty="0"/>
              <a:t>z</a:t>
            </a:r>
            <a:r>
              <a:rPr lang="cs-CZ" altLang="cs-CZ" dirty="0">
                <a:cs typeface="Times New Roman" panose="02020603050405020304" pitchFamily="18" charset="0"/>
              </a:rPr>
              <a:t>áda jsou narovnaná</a:t>
            </a:r>
            <a:endParaRPr lang="cs-CZ" altLang="cs-CZ" dirty="0"/>
          </a:p>
          <a:p>
            <a:pPr algn="just" eaLnBrk="1" hangingPunct="1"/>
            <a:r>
              <a:rPr lang="cs-CZ" altLang="cs-CZ" dirty="0">
                <a:cs typeface="Times New Roman" panose="02020603050405020304" pitchFamily="18" charset="0"/>
              </a:rPr>
              <a:t>zachování stability </a:t>
            </a:r>
            <a:endParaRPr lang="en-US" altLang="cs-CZ" dirty="0">
              <a:cs typeface="Times New Roman" panose="02020603050405020304" pitchFamily="18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758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27584" y="476672"/>
            <a:ext cx="7469708" cy="1375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ln w="19050">
                  <a:solidFill>
                    <a:srgbClr val="E4DA9C"/>
                  </a:solidFill>
                </a:ln>
                <a:solidFill>
                  <a:srgbClr val="E4D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defRPr>
            </a:lvl1pPr>
          </a:lstStyle>
          <a:p>
            <a:pPr>
              <a:defRPr/>
            </a:pPr>
            <a:r>
              <a:rPr lang="cs-CZ" sz="4800" dirty="0">
                <a:latin typeface="+mn-lt"/>
                <a:cs typeface="Times New Roman" pitchFamily="18" charset="0"/>
              </a:rPr>
              <a:t>Cíle zvedání, nošení a spouštění živého břemene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43608" y="2204865"/>
            <a:ext cx="756084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altLang="cs-CZ" dirty="0">
                <a:cs typeface="Times New Roman" panose="02020603050405020304" pitchFamily="18" charset="0"/>
              </a:rPr>
              <a:t>Nácvik správné (zdravé) techniky</a:t>
            </a:r>
          </a:p>
          <a:p>
            <a:pPr algn="just"/>
            <a:r>
              <a:rPr lang="cs-CZ" altLang="cs-CZ" dirty="0">
                <a:cs typeface="Times New Roman" panose="02020603050405020304" pitchFamily="18" charset="0"/>
              </a:rPr>
              <a:t>Průprava pro </a:t>
            </a:r>
            <a:r>
              <a:rPr lang="cs-CZ" altLang="cs-CZ" dirty="0" err="1">
                <a:cs typeface="Times New Roman" panose="02020603050405020304" pitchFamily="18" charset="0"/>
              </a:rPr>
              <a:t>úpolové</a:t>
            </a:r>
            <a:r>
              <a:rPr lang="cs-CZ" altLang="cs-CZ" dirty="0">
                <a:cs typeface="Times New Roman" panose="02020603050405020304" pitchFamily="18" charset="0"/>
              </a:rPr>
              <a:t> hody a zdvihy</a:t>
            </a:r>
          </a:p>
          <a:p>
            <a:pPr algn="just"/>
            <a:r>
              <a:rPr lang="cs-CZ" altLang="cs-CZ" dirty="0">
                <a:cs typeface="Times New Roman" panose="02020603050405020304" pitchFamily="18" charset="0"/>
              </a:rPr>
              <a:t>Nácvik transportu raněného</a:t>
            </a:r>
          </a:p>
          <a:p>
            <a:pPr algn="just"/>
            <a:r>
              <a:rPr lang="cs-CZ" altLang="cs-CZ" dirty="0">
                <a:cs typeface="Times New Roman" panose="02020603050405020304" pitchFamily="18" charset="0"/>
              </a:rPr>
              <a:t>Příprava na pracovní činnosti</a:t>
            </a:r>
          </a:p>
          <a:p>
            <a:pPr marL="0" indent="0" algn="just">
              <a:buNone/>
            </a:pPr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852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27584" y="476672"/>
            <a:ext cx="7469708" cy="1375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ln w="19050">
                  <a:solidFill>
                    <a:srgbClr val="E4DA9C"/>
                  </a:solidFill>
                </a:ln>
                <a:solidFill>
                  <a:srgbClr val="E4D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defRPr>
            </a:lvl1pPr>
          </a:lstStyle>
          <a:p>
            <a:pPr>
              <a:defRPr/>
            </a:pPr>
            <a:r>
              <a:rPr lang="cs-CZ" sz="4800">
                <a:latin typeface="+mn-lt"/>
                <a:cs typeface="Times New Roman" pitchFamily="18" charset="0"/>
              </a:rPr>
              <a:t>Zvedání, nošení a spouštění živého břemene</a:t>
            </a:r>
            <a:endParaRPr lang="cs-CZ" sz="4800" dirty="0">
              <a:latin typeface="+mn-lt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43608" y="3284984"/>
            <a:ext cx="5094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Zvedání raněného</a:t>
            </a:r>
            <a:endParaRPr lang="cs-CZ" sz="2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271984E-3B65-4FA6-AB77-8B9A62C37F7C}"/>
              </a:ext>
            </a:extLst>
          </p:cNvPr>
          <p:cNvSpPr/>
          <p:nvPr/>
        </p:nvSpPr>
        <p:spPr>
          <a:xfrm>
            <a:off x="1008460" y="2420888"/>
            <a:ext cx="3015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hlinkClick r:id="rId4"/>
              </a:rPr>
              <a:t>Zvedání partnera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3665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+mn-lt"/>
                <a:cs typeface="Times New Roman" pitchFamily="18" charset="0"/>
              </a:rPr>
              <a:t>Pádová technika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sz="2400" b="1">
                <a:cs typeface="Times New Roman" panose="02020603050405020304" pitchFamily="18" charset="0"/>
              </a:rPr>
              <a:t>podle směru pádu: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vpřed,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vzad,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stranou,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/>
              <a:t>k</a:t>
            </a:r>
            <a:r>
              <a:rPr lang="cs-CZ" altLang="cs-CZ" sz="2000">
                <a:cs typeface="Times New Roman" panose="02020603050405020304" pitchFamily="18" charset="0"/>
              </a:rPr>
              <a:t>ombinované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b="1">
                <a:cs typeface="Times New Roman" panose="02020603050405020304" pitchFamily="18" charset="0"/>
              </a:rPr>
              <a:t>podle otočení kolem příčné osy těla: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s převratem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bez převratu.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b="1">
                <a:cs typeface="Times New Roman" panose="02020603050405020304" pitchFamily="18" charset="0"/>
              </a:rPr>
              <a:t>podle způsobu tlumení pádu: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bez zaražení</a:t>
            </a:r>
            <a:endParaRPr lang="cs-CZ" altLang="cs-CZ" sz="2000"/>
          </a:p>
          <a:p>
            <a:pPr lvl="1" algn="just" eaLnBrk="1" hangingPunct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se zaražením</a:t>
            </a:r>
            <a:endParaRPr lang="en-US" altLang="cs-CZ" sz="2000"/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9637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+mn-lt"/>
                <a:cs typeface="Times New Roman" pitchFamily="18" charset="0"/>
              </a:rPr>
              <a:t>Pádová technika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400" b="1" dirty="0">
                <a:cs typeface="Times New Roman" panose="02020603050405020304" pitchFamily="18" charset="0"/>
              </a:rPr>
              <a:t>podle letové fáze: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bez letové fáze,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s letovou fází,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b="1" dirty="0">
                <a:cs typeface="Times New Roman" panose="02020603050405020304" pitchFamily="18" charset="0"/>
              </a:rPr>
              <a:t>podle úrovně ve které pád začíná: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z postoje,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ze snížených poloh,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b="1" dirty="0">
                <a:cs typeface="Times New Roman" panose="02020603050405020304" pitchFamily="18" charset="0"/>
              </a:rPr>
              <a:t>podle provádějícího: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/>
              <a:t>n</a:t>
            </a:r>
            <a:r>
              <a:rPr lang="cs-CZ" altLang="cs-CZ" sz="2000" dirty="0">
                <a:cs typeface="Times New Roman" panose="02020603050405020304" pitchFamily="18" charset="0"/>
              </a:rPr>
              <a:t>echtěné</a:t>
            </a:r>
            <a:endParaRPr lang="cs-CZ" altLang="cs-CZ" sz="2000" dirty="0"/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cílené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b="1" dirty="0">
                <a:cs typeface="Times New Roman" panose="02020603050405020304" pitchFamily="18" charset="0"/>
              </a:rPr>
              <a:t>podle partnera: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neúmyslné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úmyslné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69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19168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hlinkClick r:id="rId3"/>
              </a:rPr>
              <a:t>Ferus</a:t>
            </a:r>
            <a:r>
              <a:rPr lang="cs-CZ" dirty="0">
                <a:solidFill>
                  <a:schemeClr val="bg1"/>
                </a:solidFill>
                <a:hlinkClick r:id="rId3"/>
              </a:rPr>
              <a:t> </a:t>
            </a:r>
            <a:r>
              <a:rPr lang="cs-CZ" dirty="0" err="1">
                <a:solidFill>
                  <a:schemeClr val="bg1"/>
                </a:solidFill>
                <a:hlinkClick r:id="rId3"/>
              </a:rPr>
              <a:t>anime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ln w="19050">
                  <a:solidFill>
                    <a:srgbClr val="E4DA9C"/>
                  </a:solidFill>
                </a:ln>
                <a:solidFill>
                  <a:srgbClr val="E4D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defRPr>
            </a:lvl1pPr>
          </a:lstStyle>
          <a:p>
            <a:pPr>
              <a:defRPr/>
            </a:pPr>
            <a:r>
              <a:rPr lang="cs-CZ">
                <a:latin typeface="+mn-lt"/>
                <a:cs typeface="Times New Roman" pitchFamily="18" charset="0"/>
              </a:rPr>
              <a:t>Pádová technika</a:t>
            </a:r>
            <a:endParaRPr lang="cs-CZ" dirty="0">
              <a:latin typeface="+mn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53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998" y="1417638"/>
            <a:ext cx="8229600" cy="449309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4200" b="1" dirty="0"/>
              <a:t>Struktura</a:t>
            </a:r>
          </a:p>
          <a:p>
            <a:pPr marL="0" indent="0">
              <a:buNone/>
            </a:pPr>
            <a:endParaRPr lang="cs-CZ" sz="4200" dirty="0"/>
          </a:p>
          <a:p>
            <a:pPr marL="0" indent="0">
              <a:buNone/>
            </a:pPr>
            <a:r>
              <a:rPr lang="cs-CZ" sz="4200" dirty="0"/>
              <a:t>1. Úvodní strana: </a:t>
            </a:r>
          </a:p>
          <a:p>
            <a:pPr lvl="1"/>
            <a:r>
              <a:rPr lang="cs-CZ" sz="4200" dirty="0"/>
              <a:t>Fakulta, katedra, oddělení </a:t>
            </a:r>
          </a:p>
          <a:p>
            <a:pPr lvl="1"/>
            <a:r>
              <a:rPr lang="cs-CZ" sz="4200" dirty="0"/>
              <a:t>Název práce </a:t>
            </a:r>
          </a:p>
          <a:p>
            <a:pPr lvl="1"/>
            <a:r>
              <a:rPr lang="cs-CZ" sz="4200" dirty="0"/>
              <a:t>Jméno a UČO autora </a:t>
            </a:r>
          </a:p>
          <a:p>
            <a:pPr lvl="1"/>
            <a:r>
              <a:rPr lang="cs-CZ" sz="4200" dirty="0"/>
              <a:t>Předmět a vyučující </a:t>
            </a:r>
          </a:p>
          <a:p>
            <a:pPr marL="0" indent="0">
              <a:buNone/>
            </a:pPr>
            <a:r>
              <a:rPr lang="cs-CZ" sz="4200" dirty="0"/>
              <a:t>2. Úvod – vymezení problému </a:t>
            </a:r>
          </a:p>
          <a:p>
            <a:pPr marL="0" indent="0">
              <a:buNone/>
            </a:pPr>
            <a:r>
              <a:rPr lang="cs-CZ" sz="4200" dirty="0"/>
              <a:t>3. Charakteristika </a:t>
            </a:r>
            <a:r>
              <a:rPr lang="cs-CZ" sz="4200" dirty="0" err="1"/>
              <a:t>úpolového</a:t>
            </a:r>
            <a:r>
              <a:rPr lang="cs-CZ" sz="4200" dirty="0"/>
              <a:t> systému (</a:t>
            </a:r>
            <a:r>
              <a:rPr lang="cs-CZ" sz="4200" dirty="0" err="1"/>
              <a:t>soutěžní-nesoutěžní</a:t>
            </a:r>
            <a:r>
              <a:rPr lang="cs-CZ" sz="4200" dirty="0"/>
              <a:t> disciplína, zatížení, charakter pohybu …) </a:t>
            </a:r>
          </a:p>
          <a:p>
            <a:pPr marL="0" indent="0">
              <a:buNone/>
            </a:pPr>
            <a:r>
              <a:rPr lang="cs-CZ" sz="4200" dirty="0"/>
              <a:t>4. Charakteristika vybrané(-</a:t>
            </a:r>
            <a:r>
              <a:rPr lang="cs-CZ" sz="4200" dirty="0" err="1"/>
              <a:t>ých</a:t>
            </a:r>
            <a:r>
              <a:rPr lang="cs-CZ" sz="4200" dirty="0"/>
              <a:t>) pohybové(-</a:t>
            </a:r>
            <a:r>
              <a:rPr lang="cs-CZ" sz="4200" dirty="0" err="1"/>
              <a:t>ých</a:t>
            </a:r>
            <a:r>
              <a:rPr lang="cs-CZ" sz="4200" dirty="0"/>
              <a:t>) schopnosti(-í) (</a:t>
            </a:r>
            <a:r>
              <a:rPr lang="cs-CZ" sz="4200" dirty="0" err="1"/>
              <a:t>antropomotorika</a:t>
            </a:r>
            <a:r>
              <a:rPr lang="cs-CZ" sz="4200" dirty="0"/>
              <a:t>) </a:t>
            </a:r>
          </a:p>
          <a:p>
            <a:pPr marL="0" indent="0">
              <a:buNone/>
            </a:pPr>
            <a:r>
              <a:rPr lang="cs-CZ" sz="4200" dirty="0"/>
              <a:t>5. Popis a nákres (obrázek nebo foto) 8 cvičení pro rozvoj dané pohybové schopnosti specifické pro daný systém </a:t>
            </a:r>
          </a:p>
          <a:p>
            <a:pPr marL="0" indent="0">
              <a:buNone/>
            </a:pPr>
            <a:r>
              <a:rPr lang="cs-CZ" sz="4200" dirty="0"/>
              <a:t>6. Bibliografie (seznam použitých informačních zdrojů, citovaných v textu podle normy APA)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3495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Základní </a:t>
            </a:r>
            <a:r>
              <a:rPr lang="sk-SK" dirty="0" err="1">
                <a:latin typeface="+mn-lt"/>
              </a:rPr>
              <a:t>úpoly</a:t>
            </a:r>
            <a:endParaRPr lang="cs-CZ" dirty="0">
              <a:latin typeface="+mn-lt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 eaLnBrk="1" hangingPunct="1"/>
            <a:r>
              <a:rPr lang="cs-CZ" altLang="cs-CZ">
                <a:cs typeface="Times New Roman" panose="02020603050405020304" pitchFamily="18" charset="0"/>
              </a:rPr>
              <a:t>přetahy,</a:t>
            </a:r>
          </a:p>
          <a:p>
            <a:pPr algn="just" eaLnBrk="1" hangingPunct="1"/>
            <a:r>
              <a:rPr lang="cs-CZ" altLang="cs-CZ">
                <a:cs typeface="Times New Roman" panose="02020603050405020304" pitchFamily="18" charset="0"/>
              </a:rPr>
              <a:t>přetlaky,</a:t>
            </a:r>
          </a:p>
          <a:p>
            <a:pPr algn="just" eaLnBrk="1" hangingPunct="1"/>
            <a:r>
              <a:rPr lang="cs-CZ" altLang="cs-CZ">
                <a:cs typeface="Times New Roman" panose="02020603050405020304" pitchFamily="18" charset="0"/>
              </a:rPr>
              <a:t>odpory:</a:t>
            </a:r>
          </a:p>
          <a:p>
            <a:pPr lvl="2" algn="just" eaLnBrk="1" hangingPunct="1">
              <a:buFontTx/>
              <a:buNone/>
            </a:pPr>
            <a:r>
              <a:rPr lang="cs-CZ" altLang="cs-CZ" sz="2800"/>
              <a:t>s</a:t>
            </a:r>
            <a:r>
              <a:rPr lang="cs-CZ" altLang="cs-CZ" sz="2800">
                <a:cs typeface="Times New Roman" panose="02020603050405020304" pitchFamily="18" charset="0"/>
              </a:rPr>
              <a:t> charakterem přetahů,</a:t>
            </a:r>
          </a:p>
          <a:p>
            <a:pPr lvl="2" algn="just" eaLnBrk="1" hangingPunct="1">
              <a:buFontTx/>
              <a:buNone/>
            </a:pPr>
            <a:r>
              <a:rPr lang="cs-CZ" altLang="cs-CZ" sz="2800">
                <a:cs typeface="Times New Roman" panose="02020603050405020304" pitchFamily="18" charset="0"/>
              </a:rPr>
              <a:t>s charakterem přetlaků,</a:t>
            </a:r>
            <a:endParaRPr lang="cs-CZ" altLang="cs-CZ" sz="2800"/>
          </a:p>
          <a:p>
            <a:pPr lvl="2" algn="just" eaLnBrk="1" hangingPunct="1">
              <a:buFontTx/>
              <a:buNone/>
            </a:pPr>
            <a:r>
              <a:rPr lang="cs-CZ" altLang="cs-CZ" sz="2800"/>
              <a:t>v</a:t>
            </a:r>
            <a:r>
              <a:rPr lang="cs-CZ" altLang="cs-CZ" sz="2800">
                <a:cs typeface="Times New Roman" panose="02020603050405020304" pitchFamily="18" charset="0"/>
              </a:rPr>
              <a:t>lastní odpory</a:t>
            </a:r>
            <a:r>
              <a:rPr lang="en-US" altLang="cs-CZ" sz="2800"/>
              <a:t> 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13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err="1">
                <a:latin typeface="+mn-lt"/>
              </a:rPr>
              <a:t>Přetahy</a:t>
            </a:r>
            <a:r>
              <a:rPr lang="sk-SK" dirty="0">
                <a:latin typeface="+mn-lt"/>
              </a:rPr>
              <a:t>, </a:t>
            </a:r>
            <a:r>
              <a:rPr lang="sk-SK" dirty="0" err="1">
                <a:latin typeface="+mn-lt"/>
              </a:rPr>
              <a:t>přetlaky</a:t>
            </a:r>
            <a:endParaRPr lang="cs-CZ" dirty="0">
              <a:latin typeface="+mn-lt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 eaLnBrk="1" hangingPunct="1">
              <a:buFontTx/>
              <a:buNone/>
            </a:pPr>
            <a:r>
              <a:rPr lang="cs-CZ" altLang="cs-CZ">
                <a:cs typeface="Times New Roman" panose="02020603050405020304" pitchFamily="18" charset="0"/>
              </a:rPr>
              <a:t>odstředivě 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</a:t>
            </a:r>
            <a:r>
              <a:rPr lang="cs-CZ" altLang="cs-CZ">
                <a:cs typeface="Times New Roman" panose="02020603050405020304" pitchFamily="18" charset="0"/>
              </a:rPr>
              <a:t> 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cs-CZ" altLang="cs-CZ">
                <a:cs typeface="Times New Roman" panose="02020603050405020304" pitchFamily="18" charset="0"/>
              </a:rPr>
              <a:t> 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endParaRPr lang="cs-CZ" altLang="cs-CZ"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>
                <a:cs typeface="Times New Roman" panose="02020603050405020304" pitchFamily="18" charset="0"/>
              </a:rPr>
              <a:t>u přetahů</a:t>
            </a:r>
          </a:p>
          <a:p>
            <a:pPr algn="just" eaLnBrk="1" hangingPunct="1">
              <a:buFontTx/>
              <a:buNone/>
            </a:pPr>
            <a:endParaRPr lang="cs-CZ" altLang="cs-CZ"/>
          </a:p>
          <a:p>
            <a:pPr algn="just" eaLnBrk="1" hangingPunct="1">
              <a:buFontTx/>
              <a:buNone/>
            </a:pPr>
            <a:r>
              <a:rPr lang="cs-CZ" altLang="cs-CZ">
                <a:cs typeface="Times New Roman" panose="02020603050405020304" pitchFamily="18" charset="0"/>
              </a:rPr>
              <a:t>dostředivě 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s-CZ" altLang="cs-CZ">
                <a:cs typeface="Times New Roman" panose="02020603050405020304" pitchFamily="18" charset="0"/>
              </a:rPr>
              <a:t> 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cs-CZ" altLang="cs-CZ">
                <a:cs typeface="Times New Roman" panose="02020603050405020304" pitchFamily="18" charset="0"/>
              </a:rPr>
              <a:t> 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</a:t>
            </a:r>
            <a:endParaRPr lang="cs-CZ" altLang="cs-CZ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>
                <a:cs typeface="Times New Roman" panose="02020603050405020304" pitchFamily="18" charset="0"/>
              </a:rPr>
              <a:t>u přetlaků</a:t>
            </a:r>
            <a:r>
              <a:rPr lang="en-US" altLang="cs-CZ"/>
              <a:t> </a:t>
            </a:r>
          </a:p>
          <a:p>
            <a:pPr eaLnBrk="1" hangingPunct="1"/>
            <a:endParaRPr lang="cs-CZ" alt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4476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Odpory</a:t>
            </a:r>
            <a:endParaRPr lang="cs-CZ" dirty="0">
              <a:latin typeface="+mn-lt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9525" y="1600200"/>
            <a:ext cx="7253288" cy="4525963"/>
          </a:xfrm>
        </p:spPr>
        <p:txBody>
          <a:bodyPr/>
          <a:lstStyle/>
          <a:p>
            <a:pPr algn="just" eaLnBrk="1" hangingPunct="1"/>
            <a:r>
              <a:rPr lang="cs-CZ" altLang="cs-CZ" dirty="0">
                <a:cs typeface="Times New Roman" panose="02020603050405020304" pitchFamily="18" charset="0"/>
              </a:rPr>
              <a:t>odpory s charakterem přetahů,</a:t>
            </a:r>
          </a:p>
          <a:p>
            <a:pPr algn="just" eaLnBrk="1" hangingPunct="1"/>
            <a:r>
              <a:rPr lang="cs-CZ" altLang="cs-CZ" dirty="0">
                <a:cs typeface="Times New Roman" panose="02020603050405020304" pitchFamily="18" charset="0"/>
              </a:rPr>
              <a:t>odpory s charakterem přetlaků,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vlastní odpory</a:t>
            </a:r>
            <a:r>
              <a:rPr lang="en-US" altLang="cs-CZ" dirty="0"/>
              <a:t>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3910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Odpory</a:t>
            </a:r>
            <a:endParaRPr lang="cs-CZ" dirty="0">
              <a:latin typeface="+mn-lt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 eaLnBrk="1" hangingPunct="1"/>
            <a:r>
              <a:rPr lang="cs-CZ" altLang="cs-CZ" dirty="0">
                <a:cs typeface="Times New Roman" panose="02020603050405020304" pitchFamily="18" charset="0"/>
              </a:rPr>
              <a:t>navázání kontaktu:</a:t>
            </a:r>
          </a:p>
          <a:p>
            <a:pPr lvl="1" algn="just" eaLnBrk="1" hangingPunct="1"/>
            <a:r>
              <a:rPr lang="cs-CZ" altLang="cs-CZ" dirty="0">
                <a:cs typeface="Times New Roman" panose="02020603050405020304" pitchFamily="18" charset="0"/>
              </a:rPr>
              <a:t>dotknout se nebo uchopit partnera (určenou část jeho těla), či předmětu, který drží,</a:t>
            </a:r>
          </a:p>
          <a:p>
            <a:pPr algn="just" eaLnBrk="1" hangingPunct="1"/>
            <a:r>
              <a:rPr lang="cs-CZ" altLang="cs-CZ" dirty="0">
                <a:cs typeface="Times New Roman" panose="02020603050405020304" pitchFamily="18" charset="0"/>
              </a:rPr>
              <a:t>zabránění kontaktu:</a:t>
            </a:r>
          </a:p>
          <a:p>
            <a:pPr lvl="1" eaLnBrk="1" hangingPunct="1"/>
            <a:r>
              <a:rPr lang="cs-CZ" altLang="cs-CZ" dirty="0">
                <a:cs typeface="Times New Roman" panose="02020603050405020304" pitchFamily="18" charset="0"/>
              </a:rPr>
              <a:t>zabránit dotyku nebo úchopu</a:t>
            </a:r>
            <a:r>
              <a:rPr lang="en-US" altLang="cs-CZ" dirty="0"/>
              <a:t>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992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Odpory</a:t>
            </a:r>
            <a:endParaRPr lang="cs-CZ" dirty="0">
              <a:latin typeface="+mn-lt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přemístění:</a:t>
            </a:r>
          </a:p>
          <a:p>
            <a:pPr lvl="1"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přemístit (vychýlit z rovnováhy) partnera (horizontálně i vertikálně),</a:t>
            </a:r>
          </a:p>
          <a:p>
            <a:pPr lvl="1"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změnit polohu určené části těla (končetiny, trup, hlava),</a:t>
            </a:r>
          </a:p>
          <a:p>
            <a:pPr lvl="1"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přemístit předmět držený partnerem,</a:t>
            </a:r>
          </a:p>
          <a:p>
            <a:pPr algn="just" eaLnBrk="1" hangingPunct="1"/>
            <a:r>
              <a:rPr lang="cs-CZ" altLang="cs-CZ" sz="2400" dirty="0">
                <a:cs typeface="Times New Roman" panose="02020603050405020304" pitchFamily="18" charset="0"/>
              </a:rPr>
              <a:t>držení:</a:t>
            </a:r>
          </a:p>
          <a:p>
            <a:pPr lvl="1"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udržet partnera (horizontálně i vertikálně),</a:t>
            </a:r>
          </a:p>
          <a:p>
            <a:pPr lvl="1"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udržet polohu určené části těla (končetiny, trup, hlava),</a:t>
            </a:r>
          </a:p>
          <a:p>
            <a:pPr lvl="1"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udržet držený předmět,</a:t>
            </a:r>
          </a:p>
          <a:p>
            <a:pPr eaLnBrk="1" hangingPunct="1"/>
            <a:endParaRPr lang="en-US" altLang="cs-CZ" sz="2400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3931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2348880"/>
            <a:ext cx="6235784" cy="1283402"/>
          </a:xfrm>
        </p:spPr>
        <p:txBody>
          <a:bodyPr/>
          <a:lstStyle/>
          <a:p>
            <a:r>
              <a:rPr lang="cs-CZ" dirty="0"/>
              <a:t>Historie úpolů Sokol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080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dirty="0" err="1"/>
              <a:t>Tělovýchovné</a:t>
            </a:r>
            <a:r>
              <a:rPr lang="sk-SK" dirty="0"/>
              <a:t> ústavy </a:t>
            </a:r>
            <a:br>
              <a:rPr lang="sk-SK" dirty="0"/>
            </a:br>
            <a:r>
              <a:rPr lang="sk-SK" dirty="0"/>
              <a:t>v Česku</a:t>
            </a:r>
            <a:endParaRPr 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>
                <a:cs typeface="Times New Roman" pitchFamily="18" charset="0"/>
              </a:rPr>
              <a:t>1830 byl Hirschův ústav v Praze</a:t>
            </a:r>
            <a:endParaRPr lang="cs-CZ"/>
          </a:p>
          <a:p>
            <a:pPr eaLnBrk="1" hangingPunct="1"/>
            <a:r>
              <a:rPr lang="cs-CZ">
                <a:cs typeface="Times New Roman" pitchFamily="18" charset="0"/>
              </a:rPr>
              <a:t>1843 Steffanyho (později přejmenován na Stegmayerův)</a:t>
            </a:r>
            <a:endParaRPr lang="cs-CZ"/>
          </a:p>
          <a:p>
            <a:pPr eaLnBrk="1" hangingPunct="1"/>
            <a:r>
              <a:rPr lang="cs-CZ">
                <a:cs typeface="Times New Roman" pitchFamily="18" charset="0"/>
              </a:rPr>
              <a:t>1845 Segenův</a:t>
            </a:r>
            <a:endParaRPr lang="cs-CZ"/>
          </a:p>
          <a:p>
            <a:pPr eaLnBrk="1" hangingPunct="1"/>
            <a:r>
              <a:rPr lang="cs-CZ">
                <a:cs typeface="Times New Roman" pitchFamily="18" charset="0"/>
              </a:rPr>
              <a:t>1848 Schmidtův-Malypetrův</a:t>
            </a:r>
            <a:endParaRPr lang="sk-SK"/>
          </a:p>
          <a:p>
            <a:pPr eaLnBrk="1" hangingPunct="1"/>
            <a:r>
              <a:rPr lang="sk-SK"/>
              <a:t>1862 - Sokol</a:t>
            </a:r>
            <a:endParaRPr lang="en-US"/>
          </a:p>
          <a:p>
            <a:pPr eaLnBrk="1" hangingPunct="1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0587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  <a:cs typeface="Arial" charset="0"/>
              </a:rPr>
              <a:t>Založení Sokola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1279524" y="1600200"/>
            <a:ext cx="6964883" cy="4637112"/>
          </a:xfrm>
        </p:spPr>
        <p:txBody>
          <a:bodyPr>
            <a:normAutofit/>
          </a:bodyPr>
          <a:lstStyle/>
          <a:p>
            <a:r>
              <a:rPr lang="cs-CZ" sz="2400" dirty="0">
                <a:cs typeface="Arial" charset="0"/>
              </a:rPr>
              <a:t>Okolnosti vzniku Sokola jsou spjaty s uvolněním poměrů v </a:t>
            </a:r>
            <a:r>
              <a:rPr lang="cs-CZ" sz="2400" dirty="0" err="1">
                <a:cs typeface="Arial" charset="0"/>
              </a:rPr>
              <a:t>Rakousko</a:t>
            </a:r>
            <a:r>
              <a:rPr lang="cs-CZ" sz="2400" dirty="0">
                <a:cs typeface="Arial" charset="0"/>
              </a:rPr>
              <a:t>-Uhersku, které následovalo po odvolání národem nenáviděného ministra Alexandra Bacha. </a:t>
            </a:r>
          </a:p>
          <a:p>
            <a:r>
              <a:rPr lang="cs-CZ" sz="2400" dirty="0">
                <a:cs typeface="Arial" charset="0"/>
              </a:rPr>
              <a:t>Jeho působení na počátku vlády Františka Josefa I. je spojeno se (znovu)zavedením a </a:t>
            </a:r>
            <a:r>
              <a:rPr lang="cs-CZ" sz="2400" dirty="0" err="1">
                <a:cs typeface="Arial" charset="0"/>
              </a:rPr>
              <a:t>institucionalizací</a:t>
            </a:r>
            <a:r>
              <a:rPr lang="cs-CZ" sz="2400" dirty="0">
                <a:cs typeface="Arial" charset="0"/>
              </a:rPr>
              <a:t> centralizace moci.</a:t>
            </a:r>
          </a:p>
          <a:p>
            <a:r>
              <a:rPr lang="cs-CZ" sz="2400" dirty="0">
                <a:cs typeface="Arial" charset="0"/>
              </a:rPr>
              <a:t>Jelikož </a:t>
            </a:r>
            <a:r>
              <a:rPr lang="cs-CZ" sz="2400" dirty="0" err="1">
                <a:cs typeface="Arial" charset="0"/>
              </a:rPr>
              <a:t>Bach</a:t>
            </a:r>
            <a:r>
              <a:rPr lang="cs-CZ" sz="2400" dirty="0">
                <a:cs typeface="Arial" charset="0"/>
              </a:rPr>
              <a:t> patřil k hlavním architektům nového systému, byl po něm v českých zemích pojmenován jakožto </a:t>
            </a:r>
            <a:r>
              <a:rPr lang="cs-CZ" sz="2400" dirty="0" err="1">
                <a:cs typeface="Arial" charset="0"/>
              </a:rPr>
              <a:t>Bachův</a:t>
            </a:r>
            <a:r>
              <a:rPr lang="cs-CZ" sz="2400" dirty="0">
                <a:cs typeface="Arial" charset="0"/>
              </a:rPr>
              <a:t> absolutismus.</a:t>
            </a:r>
          </a:p>
          <a:p>
            <a:r>
              <a:rPr lang="cs-CZ" sz="2400" dirty="0">
                <a:cs typeface="Arial" charset="0"/>
              </a:rPr>
              <a:t>Alexander </a:t>
            </a:r>
            <a:r>
              <a:rPr lang="cs-CZ" sz="2400" dirty="0" err="1">
                <a:cs typeface="Arial" charset="0"/>
              </a:rPr>
              <a:t>Bach</a:t>
            </a:r>
            <a:r>
              <a:rPr lang="cs-CZ" sz="2400" dirty="0">
                <a:cs typeface="Arial" charset="0"/>
              </a:rPr>
              <a:t> nově zřídil četnictvo a policii.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350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  <a:cs typeface="Arial" charset="0"/>
              </a:rPr>
              <a:t>Založení Sokola</a:t>
            </a:r>
            <a:endParaRPr lang="cs-CZ" dirty="0">
              <a:latin typeface="+mn-lt"/>
            </a:endParaRP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Byly zakládány různé kulturní vlastenecké spolky (jako Umělecká beseda, Hlahol či Svatobor), ale nová doba si žádala kromě oživení národní kultury i fyzickou zdatnost každého jedince, proto se tehdy velmi dařilo různým tělocvičným ústavům. </a:t>
            </a:r>
          </a:p>
          <a:p>
            <a:r>
              <a:rPr lang="cs-CZ" sz="2400" dirty="0"/>
              <a:t>Mezi ně patřil také český ústav </a:t>
            </a:r>
            <a:r>
              <a:rPr lang="cs-CZ" sz="2400" dirty="0" err="1"/>
              <a:t>Malypetrův</a:t>
            </a:r>
            <a:r>
              <a:rPr lang="cs-CZ" sz="2400" dirty="0"/>
              <a:t>, který později sehrál důležitou roli při založení Sokola.</a:t>
            </a:r>
          </a:p>
          <a:p>
            <a:r>
              <a:rPr lang="cs-CZ" sz="2400" dirty="0"/>
              <a:t>Jedním ze cvičenců a později cvičitelů tu byl Miroslav </a:t>
            </a:r>
            <a:r>
              <a:rPr lang="cs-CZ" sz="2400" dirty="0" err="1"/>
              <a:t>Tyrš</a:t>
            </a:r>
            <a:r>
              <a:rPr lang="cs-CZ" sz="2400" dirty="0"/>
              <a:t>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6818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  <a:cs typeface="Arial" charset="0"/>
              </a:rPr>
              <a:t>Založení Sokola</a:t>
            </a:r>
            <a:endParaRPr lang="cs-CZ" dirty="0">
              <a:latin typeface="+mn-lt"/>
            </a:endParaRP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400" dirty="0" err="1"/>
              <a:t>Tyrš</a:t>
            </a:r>
            <a:r>
              <a:rPr lang="cs-CZ" sz="2400" dirty="0"/>
              <a:t> oslovil české cvičence Schmidtova ústavu a získal je pro založení českého tělocvičného spolku.</a:t>
            </a:r>
          </a:p>
          <a:p>
            <a:r>
              <a:rPr lang="cs-CZ" sz="2400" dirty="0"/>
              <a:t>Spolu s Juliem </a:t>
            </a:r>
            <a:r>
              <a:rPr lang="cs-CZ" sz="2400" dirty="0" err="1"/>
              <a:t>Grégrem</a:t>
            </a:r>
            <a:r>
              <a:rPr lang="cs-CZ" sz="2400" dirty="0"/>
              <a:t> připravili znění stanov nově vzniklé Jednoty pražské a předložili je na </a:t>
            </a:r>
            <a:r>
              <a:rPr lang="cs-CZ" sz="2400" dirty="0" err="1"/>
              <a:t>c</a:t>
            </a:r>
            <a:r>
              <a:rPr lang="cs-CZ" sz="2400" dirty="0"/>
              <a:t>. k. místodržitelství v prosinci 1861. </a:t>
            </a:r>
          </a:p>
          <a:p>
            <a:r>
              <a:rPr lang="cs-CZ" sz="2400" dirty="0"/>
              <a:t>Stanovy byly schváleny, a tak byla do </a:t>
            </a:r>
            <a:r>
              <a:rPr lang="cs-CZ" sz="2400" dirty="0" err="1"/>
              <a:t>Malypetrova</a:t>
            </a:r>
            <a:r>
              <a:rPr lang="cs-CZ" sz="2400" dirty="0"/>
              <a:t> ústavu v Panské ulici svolána na 16. února 1862 (datum založení Sokola) ustavující valná hromada. Dostavilo se na ni 75 členů. </a:t>
            </a:r>
          </a:p>
          <a:p>
            <a:r>
              <a:rPr lang="cs-CZ" sz="2400" dirty="0"/>
              <a:t>Starostou byl zvolen Jindřich </a:t>
            </a:r>
            <a:r>
              <a:rPr lang="cs-CZ" sz="2400" dirty="0" err="1"/>
              <a:t>Fügner</a:t>
            </a:r>
            <a:r>
              <a:rPr lang="cs-CZ" sz="2400" dirty="0"/>
              <a:t>, místostarostou (později náčelníkem) Miroslav </a:t>
            </a:r>
            <a:r>
              <a:rPr lang="cs-CZ" sz="2400" dirty="0" err="1"/>
              <a:t>Tyrš</a:t>
            </a:r>
            <a:r>
              <a:rPr lang="cs-CZ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73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effectLst/>
              </a:rPr>
              <a:t>Po ukončení předmětu student: </a:t>
            </a:r>
          </a:p>
          <a:p>
            <a:pPr lvl="1"/>
            <a:r>
              <a:rPr lang="cs-CZ" dirty="0">
                <a:effectLst/>
              </a:rPr>
              <a:t>zná a umí vysvětlit systematiku úpolů </a:t>
            </a:r>
          </a:p>
          <a:p>
            <a:pPr lvl="1"/>
            <a:r>
              <a:rPr lang="cs-CZ" dirty="0">
                <a:effectLst/>
              </a:rPr>
              <a:t>dovede definovat biomechanickou strukturu průpravných úpolů </a:t>
            </a:r>
          </a:p>
          <a:p>
            <a:pPr lvl="1"/>
            <a:r>
              <a:rPr lang="cs-CZ" dirty="0">
                <a:effectLst/>
              </a:rPr>
              <a:t>umí vysvětlit vliv základních úpolů na rozvoj pohybových schopností </a:t>
            </a:r>
          </a:p>
          <a:p>
            <a:pPr lvl="1"/>
            <a:r>
              <a:rPr lang="cs-CZ" dirty="0">
                <a:effectLst/>
              </a:rPr>
              <a:t>samostatně aplikuje principy vytváření základních úpolů </a:t>
            </a:r>
          </a:p>
          <a:p>
            <a:pPr lvl="1"/>
            <a:r>
              <a:rPr lang="cs-CZ" dirty="0">
                <a:effectLst/>
              </a:rPr>
              <a:t>rozumí a dovede vysvětlit principy pádové techniky </a:t>
            </a:r>
          </a:p>
          <a:p>
            <a:pPr lvl="1"/>
            <a:r>
              <a:rPr lang="cs-CZ" dirty="0">
                <a:effectLst/>
              </a:rPr>
              <a:t>umí prakticky předvést 8 cvičení ze základních úpolů pro rozvoj vybrané pohybové schopnosti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6086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Tyrš</a:t>
            </a:r>
            <a:r>
              <a:rPr lang="de-DE" dirty="0"/>
              <a:t> </a:t>
            </a:r>
            <a:r>
              <a:rPr lang="en-US" dirty="0"/>
              <a:t>&amp;</a:t>
            </a:r>
            <a:r>
              <a:rPr lang="cs-CZ" dirty="0"/>
              <a:t> J. F</a:t>
            </a:r>
            <a:r>
              <a:rPr lang="de-DE" dirty="0" err="1"/>
              <a:t>ügner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36" y="1378622"/>
            <a:ext cx="3948058" cy="532536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10" y="1378622"/>
            <a:ext cx="4110990" cy="5325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287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  <a:cs typeface="Arial" charset="0"/>
              </a:rPr>
              <a:t>Založení Sokola</a:t>
            </a:r>
            <a:endParaRPr lang="cs-CZ" dirty="0">
              <a:latin typeface="+mn-lt"/>
            </a:endParaRP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cs typeface="Arial" charset="0"/>
              </a:rPr>
              <a:t>Hlavním heslem, které razil </a:t>
            </a:r>
            <a:r>
              <a:rPr lang="cs-CZ" sz="2400" dirty="0" err="1">
                <a:cs typeface="Arial" charset="0"/>
              </a:rPr>
              <a:t>Tyrš</a:t>
            </a:r>
            <a:r>
              <a:rPr lang="cs-CZ" sz="2400" dirty="0">
                <a:cs typeface="Arial" charset="0"/>
              </a:rPr>
              <a:t>, bylo </a:t>
            </a:r>
          </a:p>
          <a:p>
            <a:pPr>
              <a:buFontTx/>
              <a:buNone/>
            </a:pPr>
            <a:r>
              <a:rPr lang="cs-CZ" sz="2400" dirty="0">
                <a:cs typeface="Arial" charset="0"/>
              </a:rPr>
              <a:t>	„Tužme se!“, </a:t>
            </a:r>
          </a:p>
          <a:p>
            <a:r>
              <a:rPr lang="cs-CZ" sz="2400" dirty="0">
                <a:cs typeface="Arial" charset="0"/>
              </a:rPr>
              <a:t>Barák navrhl pozdrav „Nazdar!“, </a:t>
            </a:r>
          </a:p>
          <a:p>
            <a:r>
              <a:rPr lang="cs-CZ" sz="2400" dirty="0" err="1">
                <a:cs typeface="Arial" charset="0"/>
              </a:rPr>
              <a:t>Fügner</a:t>
            </a:r>
            <a:r>
              <a:rPr lang="cs-CZ" sz="2400" dirty="0">
                <a:cs typeface="Arial" charset="0"/>
              </a:rPr>
              <a:t> tykání a oslovování „bratře“, </a:t>
            </a:r>
          </a:p>
          <a:p>
            <a:r>
              <a:rPr lang="cs-CZ" sz="2400" dirty="0">
                <a:cs typeface="Arial" charset="0"/>
              </a:rPr>
              <a:t>Mánes namaloval první prapor a skicu prvních krojů (upravených později Ženíškem). </a:t>
            </a:r>
          </a:p>
          <a:p>
            <a:r>
              <a:rPr lang="cs-CZ" sz="2400" dirty="0">
                <a:cs typeface="Arial" charset="0"/>
              </a:rPr>
              <a:t>Název Sokol se poprvé uvádí ve stanovách z listopadu 1864.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5932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Sokolský prapor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44" y="1417638"/>
            <a:ext cx="5785111" cy="511204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0980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1214438" y="714375"/>
            <a:ext cx="7086600" cy="731838"/>
          </a:xfrm>
        </p:spPr>
        <p:txBody>
          <a:bodyPr>
            <a:normAutofit fontScale="90000"/>
          </a:bodyPr>
          <a:lstStyle/>
          <a:p>
            <a:r>
              <a:rPr lang="cs-CZ"/>
              <a:t>Znak Sokola</a:t>
            </a:r>
          </a:p>
        </p:txBody>
      </p:sp>
      <p:pic>
        <p:nvPicPr>
          <p:cNvPr id="14339" name="Zástupný symbol pro obsah 4" descr="logo Sokol 11-2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1860793"/>
            <a:ext cx="3129811" cy="3129811"/>
          </a:xfrm>
        </p:spPr>
      </p:pic>
      <p:pic>
        <p:nvPicPr>
          <p:cNvPr id="14340" name="Picture 5" descr="szh_zna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860793"/>
            <a:ext cx="2808312" cy="315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96182" y="5083661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Česká obec sokolská v roce 2012 oslavila 150. výročí svého založení.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4132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Arial" charset="0"/>
                <a:cs typeface="Arial" charset="0"/>
              </a:rPr>
              <a:t>Sokolská hymna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Lví silou, vzletem sokolím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ku předu kráčejme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a drahé vlasti v oběti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své síly snášejme,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a byť i cesta daleká,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ta Sokolíka neleká.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Jen mužně, statně kupředu,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vždyť drahá vlast čeká.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Vlast máti až nás zavolá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co věrné dítky své,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tu mocná paže Sokola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zlé škůdce v souboj zve!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Tož blahá bude naše slast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za oběť svůj i život klást,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to svaté heslo Sokola: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za národ, drahou vlast!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Jen, bratří, silou hrdinnou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svou hajme vlast i řeč,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to chloubou buď nám jedinou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a pro ni spějme v seč!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A potom </a:t>
            </a:r>
            <a:r>
              <a:rPr lang="cs-CZ" sz="1800" dirty="0" err="1">
                <a:latin typeface="Arial" charset="0"/>
                <a:cs typeface="Arial" charset="0"/>
              </a:rPr>
              <a:t>teprv</a:t>
            </a:r>
            <a:r>
              <a:rPr lang="cs-CZ" sz="1800" dirty="0">
                <a:latin typeface="Arial" charset="0"/>
                <a:cs typeface="Arial" charset="0"/>
              </a:rPr>
              <a:t> v spásný den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nám vzejde krásný, zlatý sen,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pak sluncem jasným bude plát</a:t>
            </a:r>
          </a:p>
          <a:p>
            <a:pPr algn="ctr">
              <a:buFontTx/>
              <a:buNone/>
            </a:pPr>
            <a:r>
              <a:rPr lang="cs-CZ" sz="1800" dirty="0">
                <a:latin typeface="Arial" charset="0"/>
                <a:cs typeface="Arial" charset="0"/>
              </a:rPr>
              <a:t>nám povždy volnost jen.</a:t>
            </a:r>
          </a:p>
          <a:p>
            <a:endParaRPr lang="cs-CZ" dirty="0">
              <a:latin typeface="Arial" charset="0"/>
              <a:cs typeface="Arial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6146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  <a:cs typeface="Arial" charset="0"/>
              </a:rPr>
              <a:t>Sokolská idea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dirty="0"/>
              <a:t>Posláním ČOS je zvyšovat tělesnou zdatnost svých členů a vychovávat je k čestnému jednání v životě soukromém i veřejném, k národnostní, rasové a náboženské snášenlivosti, k demokracii a humanismu, k osobní skromnosti a ukázněnosti, k lásce k rodné zemi a úctě k duchovnímu dědictví našeho národa. </a:t>
            </a:r>
          </a:p>
          <a:p>
            <a:pPr algn="just">
              <a:buFontTx/>
              <a:buNone/>
            </a:pPr>
            <a:r>
              <a:rPr lang="cs-CZ" sz="2800" dirty="0"/>
              <a:t>	(Stanovy ČOS Čl.2 odst. 2.1).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6199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  <a:cs typeface="Arial" charset="0"/>
              </a:rPr>
              <a:t>Původ systému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800" dirty="0">
                <a:cs typeface="Arial" charset="0"/>
              </a:rPr>
              <a:t>Doktor filosofie </a:t>
            </a:r>
            <a:r>
              <a:rPr lang="en-GB" sz="2800" dirty="0">
                <a:cs typeface="Arial" charset="0"/>
              </a:rPr>
              <a:t>Miroslav </a:t>
            </a:r>
            <a:r>
              <a:rPr lang="en-GB" sz="2800" dirty="0" err="1">
                <a:cs typeface="Arial" charset="0"/>
              </a:rPr>
              <a:t>Tyrš</a:t>
            </a:r>
            <a:r>
              <a:rPr lang="cs-CZ" sz="2800" dirty="0">
                <a:cs typeface="Arial" charset="0"/>
              </a:rPr>
              <a:t> vytvořil v letech</a:t>
            </a:r>
            <a:r>
              <a:rPr lang="en-GB" sz="2800" dirty="0">
                <a:cs typeface="Arial" charset="0"/>
              </a:rPr>
              <a:t> 1867 – 1869 </a:t>
            </a:r>
            <a:r>
              <a:rPr lang="cs-CZ" sz="2800" dirty="0">
                <a:cs typeface="Arial" charset="0"/>
              </a:rPr>
              <a:t>logickou terminologickou soustavu s mnoha neologismy a vnesl tak řád do tělovýchovného systému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cs typeface="Arial" charset="0"/>
              </a:rPr>
              <a:t>Byl také autorem vojenské terminologie</a:t>
            </a:r>
          </a:p>
          <a:p>
            <a:pPr>
              <a:lnSpc>
                <a:spcPct val="80000"/>
              </a:lnSpc>
            </a:pPr>
            <a:r>
              <a:rPr lang="cs-CZ" sz="2800" b="1" dirty="0">
                <a:cs typeface="Arial" charset="0"/>
              </a:rPr>
              <a:t>1873 Základové tělocviku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9411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Základové tělocviku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7638"/>
            <a:ext cx="3747623" cy="5400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8418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latin typeface="+mn-lt"/>
              </a:rPr>
              <a:t>Systematika úpolů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628800"/>
            <a:ext cx="7643192" cy="3773016"/>
          </a:xfrm>
        </p:spPr>
        <p:txBody>
          <a:bodyPr>
            <a:normAutofit fontScale="92500" lnSpcReduction="10000"/>
          </a:bodyPr>
          <a:lstStyle/>
          <a:p>
            <a:pPr marL="711200" indent="-711200" eaLnBrk="1" hangingPunct="1">
              <a:buFontTx/>
              <a:buNone/>
            </a:pPr>
            <a:r>
              <a:rPr lang="sk-SK" dirty="0"/>
              <a:t>1</a:t>
            </a:r>
            <a:r>
              <a:rPr lang="en-US" dirty="0"/>
              <a:t>8</a:t>
            </a:r>
            <a:r>
              <a:rPr lang="sk-SK" dirty="0"/>
              <a:t>62 Sokolská </a:t>
            </a:r>
            <a:r>
              <a:rPr lang="sk-SK" dirty="0" err="1"/>
              <a:t>soustava</a:t>
            </a:r>
            <a:endParaRPr lang="sk-SK" dirty="0"/>
          </a:p>
          <a:p>
            <a:pPr marL="711200" indent="-711200" eaLnBrk="1" hangingPunct="1">
              <a:buFontTx/>
              <a:buNone/>
            </a:pPr>
            <a:endParaRPr lang="sk-SK" dirty="0"/>
          </a:p>
          <a:p>
            <a:pPr marL="711200" indent="-711200" eaLnBrk="1" hangingPunct="1">
              <a:buFontTx/>
              <a:buAutoNum type="romanUcPeriod"/>
            </a:pPr>
            <a:r>
              <a:rPr lang="cs-CZ" dirty="0"/>
              <a:t>Cvičení bez nářadí a bez</a:t>
            </a:r>
          </a:p>
          <a:p>
            <a:pPr marL="711200" indent="-711200" eaLnBrk="1" hangingPunct="1">
              <a:buFontTx/>
              <a:buNone/>
            </a:pPr>
            <a:r>
              <a:rPr lang="cs-CZ" dirty="0"/>
              <a:t>       pomoci nebo odporu jiných cvičenců</a:t>
            </a:r>
          </a:p>
          <a:p>
            <a:pPr marL="711200" indent="-711200" eaLnBrk="1" hangingPunct="1">
              <a:buFontTx/>
              <a:buNone/>
            </a:pPr>
            <a:r>
              <a:rPr lang="cs-CZ" dirty="0"/>
              <a:t>II.    Cvičení nářaďová</a:t>
            </a:r>
          </a:p>
          <a:p>
            <a:pPr marL="711200" indent="-711200" eaLnBrk="1" hangingPunct="1">
              <a:buFontTx/>
              <a:buNone/>
            </a:pPr>
            <a:r>
              <a:rPr lang="cs-CZ" dirty="0"/>
              <a:t>III.   Cvičení se skupině</a:t>
            </a:r>
          </a:p>
          <a:p>
            <a:pPr marL="711200" indent="-711200" eaLnBrk="1" hangingPunct="1">
              <a:buFontTx/>
              <a:buNone/>
            </a:pPr>
            <a:r>
              <a:rPr lang="cs-CZ" dirty="0"/>
              <a:t>IV.  Úpoly</a:t>
            </a:r>
          </a:p>
          <a:p>
            <a:pPr marL="711200" indent="-711200" eaLnBrk="1" hangingPunct="1"/>
            <a:endParaRPr lang="cs-CZ" dirty="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5566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Cvi</a:t>
            </a:r>
            <a:r>
              <a:rPr lang="cs-CZ" dirty="0" err="1"/>
              <a:t>čitelský</a:t>
            </a:r>
            <a:r>
              <a:rPr lang="cs-CZ" dirty="0"/>
              <a:t> sbor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41804" cy="540507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92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>
                <a:effectLst/>
              </a:rPr>
              <a:t>1. </a:t>
            </a:r>
            <a:r>
              <a:rPr lang="cs-CZ" sz="2900" dirty="0">
                <a:effectLst/>
              </a:rPr>
              <a:t>Úvod do problematiky PÚ: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a) charakteristika úpolů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b) systematika úpolů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c) význam úpolů ve školní tělesné výchově </a:t>
            </a:r>
          </a:p>
          <a:p>
            <a:pPr marL="400050" lvl="1" indent="0">
              <a:buNone/>
            </a:pPr>
            <a:endParaRPr lang="cs-CZ" sz="2900" dirty="0">
              <a:effectLst/>
            </a:endParaRPr>
          </a:p>
          <a:p>
            <a:pPr marL="0" lvl="1" indent="0">
              <a:buNone/>
            </a:pPr>
            <a:r>
              <a:rPr lang="cs-CZ" sz="2900" dirty="0">
                <a:effectLst/>
              </a:rPr>
              <a:t>2. Základní </a:t>
            </a:r>
            <a:r>
              <a:rPr lang="cs-CZ" sz="2900" dirty="0" err="1">
                <a:effectLst/>
              </a:rPr>
              <a:t>úpolová</a:t>
            </a:r>
            <a:r>
              <a:rPr lang="cs-CZ" sz="2900" dirty="0">
                <a:effectLst/>
              </a:rPr>
              <a:t> technika: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a) navázání kontaktu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b) polohy a přechody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c) přemístění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d) pohyby paží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e) pohyby nohou </a:t>
            </a:r>
          </a:p>
          <a:p>
            <a:pPr marL="400050" lvl="1" indent="0">
              <a:buNone/>
            </a:pPr>
            <a:r>
              <a:rPr lang="cs-CZ" sz="2900" dirty="0">
                <a:effectLst/>
              </a:rPr>
              <a:t>f) zvedání, nošení a spouštění živého břemene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447675" lvl="2" indent="0">
              <a:buNone/>
            </a:pPr>
            <a:r>
              <a:rPr lang="cs-CZ" sz="2900" dirty="0">
                <a:effectLst/>
              </a:rPr>
              <a:t>g) pády (principy pádů, psychologie, taktika a biomechanika pádů) </a:t>
            </a:r>
          </a:p>
          <a:p>
            <a:pPr marL="985838" lvl="2" indent="-342900">
              <a:buFontTx/>
              <a:buChar char="-"/>
            </a:pPr>
            <a:r>
              <a:rPr lang="cs-CZ" sz="2900" dirty="0">
                <a:effectLst/>
              </a:rPr>
              <a:t>pád vpřed s převratem bez zaražení </a:t>
            </a:r>
          </a:p>
          <a:p>
            <a:pPr marL="985838" lvl="2" indent="-342900">
              <a:buFontTx/>
              <a:buChar char="-"/>
            </a:pPr>
            <a:r>
              <a:rPr lang="cs-CZ" sz="2900" dirty="0">
                <a:effectLst/>
              </a:rPr>
              <a:t>pád vzad s převratem bez zaražení</a:t>
            </a:r>
          </a:p>
          <a:p>
            <a:pPr marL="985838" lvl="2" indent="-342900">
              <a:buFontTx/>
              <a:buChar char="-"/>
            </a:pPr>
            <a:r>
              <a:rPr lang="cs-CZ" sz="2900" dirty="0">
                <a:effectLst/>
              </a:rPr>
              <a:t>pád vpřed bez převratu bez zaražení</a:t>
            </a:r>
          </a:p>
          <a:p>
            <a:pPr marL="985838" lvl="2" indent="-342900">
              <a:buFontTx/>
              <a:buChar char="-"/>
            </a:pPr>
            <a:r>
              <a:rPr lang="cs-CZ" sz="2900" dirty="0">
                <a:effectLst/>
              </a:rPr>
              <a:t>pád vpřed s převratem se zaražením</a:t>
            </a:r>
          </a:p>
          <a:p>
            <a:pPr marL="985838" lvl="2" indent="-342900">
              <a:buFontTx/>
              <a:buChar char="-"/>
            </a:pPr>
            <a:r>
              <a:rPr lang="cs-CZ" sz="2900" dirty="0">
                <a:effectLst/>
              </a:rPr>
              <a:t>pád stranou se zaražením</a:t>
            </a:r>
          </a:p>
          <a:p>
            <a:pPr marL="985838" lvl="2" indent="-342900">
              <a:buFontTx/>
              <a:buChar char="-"/>
            </a:pPr>
            <a:r>
              <a:rPr lang="cs-CZ" sz="2900" dirty="0">
                <a:effectLst/>
              </a:rPr>
              <a:t>pád vzad se zaražením </a:t>
            </a:r>
          </a:p>
          <a:p>
            <a:endParaRPr lang="cs-C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68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Cvi</a:t>
            </a:r>
            <a:r>
              <a:rPr lang="cs-CZ" dirty="0" err="1"/>
              <a:t>čitelský</a:t>
            </a:r>
            <a:r>
              <a:rPr lang="cs-CZ" dirty="0"/>
              <a:t> sbor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268760"/>
            <a:ext cx="8568952" cy="54027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4301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latin typeface="+mn-lt"/>
              </a:rPr>
              <a:t>1</a:t>
            </a:r>
            <a:r>
              <a:rPr lang="en-US" dirty="0">
                <a:latin typeface="+mn-lt"/>
              </a:rPr>
              <a:t>8</a:t>
            </a:r>
            <a:r>
              <a:rPr lang="sk-SK" dirty="0">
                <a:latin typeface="+mn-lt"/>
              </a:rPr>
              <a:t>62 Sokolská </a:t>
            </a:r>
            <a:r>
              <a:rPr lang="sk-SK" dirty="0" err="1">
                <a:latin typeface="+mn-lt"/>
              </a:rPr>
              <a:t>soustava</a:t>
            </a:r>
            <a:endParaRPr lang="cs-CZ" dirty="0">
              <a:latin typeface="+mn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017550" y="1772816"/>
            <a:ext cx="7669250" cy="3268960"/>
          </a:xfrm>
        </p:spPr>
        <p:txBody>
          <a:bodyPr>
            <a:normAutofit fontScale="85000" lnSpcReduction="20000"/>
          </a:bodyPr>
          <a:lstStyle/>
          <a:p>
            <a:pPr marL="514350" indent="-514350" algn="just" eaLnBrk="1" hangingPunct="1">
              <a:lnSpc>
                <a:spcPct val="80000"/>
              </a:lnSpc>
              <a:buFontTx/>
              <a:buAutoNum type="alphaUcPeriod"/>
            </a:pPr>
            <a:r>
              <a:rPr lang="cs-CZ" sz="2800" b="1" dirty="0">
                <a:cs typeface="Times New Roman" pitchFamily="18" charset="0"/>
              </a:rPr>
              <a:t>bez náčiní</a:t>
            </a:r>
          </a:p>
          <a:p>
            <a:pPr marL="514350" indent="-514350" algn="just" eaLnBrk="1" hangingPunct="1">
              <a:lnSpc>
                <a:spcPct val="80000"/>
              </a:lnSpc>
              <a:buFontTx/>
              <a:buAutoNum type="alphaUcPeriod"/>
            </a:pPr>
            <a:endParaRPr lang="cs-CZ" sz="2800" b="1" dirty="0"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cs typeface="Times New Roman" pitchFamily="18" charset="0"/>
              </a:rPr>
              <a:t>1. Odpory</a:t>
            </a:r>
          </a:p>
          <a:p>
            <a:pPr marL="449263" indent="0" algn="just" eaLnBrk="1" hangingPunct="1">
              <a:lnSpc>
                <a:spcPct val="80000"/>
              </a:lnSpc>
              <a:buNone/>
            </a:pPr>
            <a:r>
              <a:rPr lang="cs-CZ" sz="2800" dirty="0">
                <a:cs typeface="Times New Roman" pitchFamily="18" charset="0"/>
              </a:rPr>
              <a:t>Cílem je jenom překonávat odpor </a:t>
            </a:r>
            <a:r>
              <a:rPr lang="cs-CZ" sz="2800" dirty="0" err="1">
                <a:cs typeface="Times New Roman" pitchFamily="18" charset="0"/>
              </a:rPr>
              <a:t>spolucviče</a:t>
            </a:r>
            <a:r>
              <a:rPr lang="en-US" sz="2800" dirty="0" err="1">
                <a:cs typeface="Times New Roman" pitchFamily="18" charset="0"/>
              </a:rPr>
              <a:t>nce</a:t>
            </a:r>
            <a:r>
              <a:rPr lang="cs-CZ" sz="2800" dirty="0">
                <a:cs typeface="Times New Roman" pitchFamily="18" charset="0"/>
              </a:rPr>
              <a:t> a jeho činnost je dopředu známá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cs typeface="Times New Roman" pitchFamily="18" charset="0"/>
              </a:rPr>
              <a:t>2. Zápas</a:t>
            </a:r>
          </a:p>
          <a:p>
            <a:pPr marL="449263" indent="0" algn="just" eaLnBrk="1" hangingPunct="1">
              <a:lnSpc>
                <a:spcPct val="80000"/>
              </a:lnSpc>
              <a:buNone/>
            </a:pPr>
            <a:r>
              <a:rPr lang="cs-CZ" sz="2800" dirty="0"/>
              <a:t>Ne</a:t>
            </a:r>
            <a:r>
              <a:rPr lang="cs-CZ" sz="2800" dirty="0">
                <a:cs typeface="Times New Roman" pitchFamily="18" charset="0"/>
              </a:rPr>
              <a:t>jen  odpor protivníkovi, ale </a:t>
            </a:r>
            <a:r>
              <a:rPr lang="cs-CZ" sz="2800" dirty="0"/>
              <a:t>snaha</a:t>
            </a:r>
            <a:r>
              <a:rPr lang="cs-CZ" sz="2800" dirty="0">
                <a:cs typeface="Times New Roman" pitchFamily="18" charset="0"/>
              </a:rPr>
              <a:t> přemoci </a:t>
            </a:r>
            <a:r>
              <a:rPr lang="cs-CZ" sz="2800" dirty="0"/>
              <a:t>ho</a:t>
            </a:r>
            <a:r>
              <a:rPr lang="cs-CZ" sz="2800" dirty="0">
                <a:cs typeface="Times New Roman" pitchFamily="18" charset="0"/>
              </a:rPr>
              <a:t>. Shodit ho na zem tak, aby se stal jeho další odpor nemožným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cs-CZ" sz="2800" b="1" dirty="0">
                <a:cs typeface="Times New Roman" pitchFamily="18" charset="0"/>
              </a:rPr>
              <a:t>3. Box</a:t>
            </a:r>
          </a:p>
          <a:p>
            <a:pPr indent="9525" algn="just" eaLnBrk="1" hangingPunct="1">
              <a:lnSpc>
                <a:spcPct val="80000"/>
              </a:lnSpc>
              <a:buFontTx/>
              <a:buNone/>
            </a:pPr>
            <a:r>
              <a:rPr lang="cs-CZ" sz="2800" dirty="0">
                <a:cs typeface="Times New Roman" pitchFamily="18" charset="0"/>
              </a:rPr>
              <a:t>Rohování. </a:t>
            </a:r>
            <a:r>
              <a:rPr lang="cs-CZ" sz="2800" dirty="0"/>
              <a:t>Ú</a:t>
            </a:r>
            <a:r>
              <a:rPr lang="cs-CZ" sz="2800" dirty="0">
                <a:cs typeface="Times New Roman" pitchFamily="18" charset="0"/>
              </a:rPr>
              <a:t>tok</a:t>
            </a:r>
            <a:r>
              <a:rPr lang="en-US" sz="2800" dirty="0">
                <a:cs typeface="Times New Roman" pitchFamily="18" charset="0"/>
              </a:rPr>
              <a:t>y</a:t>
            </a:r>
            <a:r>
              <a:rPr lang="cs-CZ" sz="2800" dirty="0">
                <a:cs typeface="Times New Roman" pitchFamily="18" charset="0"/>
              </a:rPr>
              <a:t> pažemi nebo nohami, jako i odvracení těchto útoků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sz="1800" b="1" dirty="0"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4167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</a:t>
            </a:r>
            <a:r>
              <a:rPr lang="en-US" dirty="0"/>
              <a:t>8</a:t>
            </a:r>
            <a:r>
              <a:rPr lang="sk-SK" dirty="0"/>
              <a:t>62 Sokolská </a:t>
            </a:r>
            <a:r>
              <a:rPr lang="sk-SK" dirty="0" err="1"/>
              <a:t>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772816"/>
            <a:ext cx="8208912" cy="3744416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cs-CZ" sz="2800" b="1" dirty="0">
                <a:cs typeface="Times New Roman" pitchFamily="18" charset="0"/>
              </a:rPr>
              <a:t>B. s náčiním</a:t>
            </a:r>
          </a:p>
          <a:p>
            <a:pPr algn="just">
              <a:lnSpc>
                <a:spcPct val="80000"/>
              </a:lnSpc>
              <a:buNone/>
            </a:pPr>
            <a:endParaRPr lang="cs-CZ" sz="2800" b="1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lang="cs-CZ" sz="2800" dirty="0">
                <a:cs typeface="Times New Roman" pitchFamily="18" charset="0"/>
              </a:rPr>
              <a:t>1. šerm šavlí</a:t>
            </a:r>
          </a:p>
          <a:p>
            <a:pPr algn="just">
              <a:lnSpc>
                <a:spcPct val="80000"/>
              </a:lnSpc>
              <a:buNone/>
            </a:pPr>
            <a:r>
              <a:rPr lang="cs-CZ" sz="2800" dirty="0">
                <a:cs typeface="Times New Roman" pitchFamily="18" charset="0"/>
              </a:rPr>
              <a:t>2. šerm </a:t>
            </a:r>
            <a:r>
              <a:rPr lang="cs-CZ" sz="2800" dirty="0" err="1">
                <a:cs typeface="Times New Roman" pitchFamily="18" charset="0"/>
              </a:rPr>
              <a:t>fleuretem</a:t>
            </a:r>
            <a:r>
              <a:rPr lang="cs-CZ" sz="2800" dirty="0">
                <a:cs typeface="Times New Roman" pitchFamily="18" charset="0"/>
              </a:rPr>
              <a:t> (končířem)</a:t>
            </a:r>
          </a:p>
          <a:p>
            <a:pPr algn="just">
              <a:lnSpc>
                <a:spcPct val="80000"/>
              </a:lnSpc>
              <a:buNone/>
            </a:pPr>
            <a:r>
              <a:rPr lang="cs-CZ" sz="2800" dirty="0">
                <a:cs typeface="Times New Roman" pitchFamily="18" charset="0"/>
              </a:rPr>
              <a:t>3. šerm holí: krátkou (80-100 cm), dlouhou (do výše cvičencovy brady</a:t>
            </a:r>
            <a:r>
              <a:rPr lang="cs-CZ" sz="2800" dirty="0"/>
              <a:t>)</a:t>
            </a:r>
            <a:endParaRPr lang="cs-CZ" sz="2800" dirty="0"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lang="cs-CZ" sz="2800" dirty="0">
                <a:cs typeface="Times New Roman" pitchFamily="18" charset="0"/>
              </a:rPr>
              <a:t>4. šerm bodákem</a:t>
            </a:r>
            <a:endParaRPr lang="cs-CZ" sz="2800" dirty="0"/>
          </a:p>
          <a:p>
            <a:pPr algn="just">
              <a:lnSpc>
                <a:spcPct val="80000"/>
              </a:lnSpc>
              <a:buNone/>
            </a:pPr>
            <a:r>
              <a:rPr lang="cs-CZ" sz="2800" dirty="0"/>
              <a:t>5. </a:t>
            </a:r>
            <a:r>
              <a:rPr lang="cs-CZ" sz="2800" dirty="0">
                <a:cs typeface="Times New Roman" pitchFamily="18" charset="0"/>
              </a:rPr>
              <a:t>šerm dýkou</a:t>
            </a:r>
            <a:endParaRPr lang="en-US" sz="28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6317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800" dirty="0">
                <a:latin typeface="+mn-lt"/>
              </a:rPr>
              <a:t>Odpory v Sokolské soustavě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79525" y="1600200"/>
            <a:ext cx="7324725" cy="4525963"/>
          </a:xfrm>
        </p:spPr>
        <p:txBody>
          <a:bodyPr/>
          <a:lstStyle/>
          <a:p>
            <a:r>
              <a:rPr lang="cs-CZ" sz="1600">
                <a:cs typeface="Times New Roman" pitchFamily="18" charset="0"/>
              </a:rPr>
              <a:t>Odpory, přetahy, přetlaky:</a:t>
            </a:r>
          </a:p>
        </p:txBody>
      </p:sp>
      <p:pic>
        <p:nvPicPr>
          <p:cNvPr id="20484" name="Picture 4" descr="Tyrs_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915" y="2567780"/>
            <a:ext cx="18430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Tyrs_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6192"/>
            <a:ext cx="178276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Tyrs_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6193"/>
            <a:ext cx="170021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1641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96" y="1417638"/>
            <a:ext cx="5974408" cy="4417518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800" dirty="0">
                <a:latin typeface="+mn-lt"/>
              </a:rPr>
              <a:t>Odpory v Sokolské soustavě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702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Odpory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0" y="1628800"/>
            <a:ext cx="8156928" cy="33123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2154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0" y="1628800"/>
            <a:ext cx="8090010" cy="3456384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Odpory v Sokolské soustavě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3728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Odpory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38"/>
            <a:ext cx="7583118" cy="35203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5055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Odpory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3928661" cy="5400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50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Odpory v Sokolské soustavě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912768" cy="506471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64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de6945c0-27fc-420a-8b22-1bc5863e69f4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Food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Book-PowerPoint-Template</Template>
  <TotalTime>16634</TotalTime>
  <Words>8576</Words>
  <Application>Microsoft Office PowerPoint</Application>
  <PresentationFormat>Předvádění na obrazovce (4:3)</PresentationFormat>
  <Paragraphs>1331</Paragraphs>
  <Slides>229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229</vt:i4>
      </vt:variant>
    </vt:vector>
  </HeadingPairs>
  <TitlesOfParts>
    <vt:vector size="236" baseType="lpstr">
      <vt:lpstr>Arial</vt:lpstr>
      <vt:lpstr>Calibri</vt:lpstr>
      <vt:lpstr>Microsoft New Tai Lue</vt:lpstr>
      <vt:lpstr>Times New Roman</vt:lpstr>
      <vt:lpstr>Wingdings</vt:lpstr>
      <vt:lpstr>Wingdings 2</vt:lpstr>
      <vt:lpstr>Food-PowerPoint-Template</vt:lpstr>
      <vt:lpstr>Propedeutika úpolů</vt:lpstr>
      <vt:lpstr>Vyučující</vt:lpstr>
      <vt:lpstr>Výuka</vt:lpstr>
      <vt:lpstr>Požadavky k ukončení</vt:lpstr>
      <vt:lpstr>Seminární práce</vt:lpstr>
      <vt:lpstr>Seminární práce</vt:lpstr>
      <vt:lpstr>Seminární práce</vt:lpstr>
      <vt:lpstr>Cíle předmětu</vt:lpstr>
      <vt:lpstr>Osnova</vt:lpstr>
      <vt:lpstr>Osnova</vt:lpstr>
      <vt:lpstr>Výukové metody</vt:lpstr>
      <vt:lpstr>Významní autoři</vt:lpstr>
      <vt:lpstr>Studijní literatura</vt:lpstr>
      <vt:lpstr>Studijní literatura</vt:lpstr>
      <vt:lpstr>Internetové odkazy</vt:lpstr>
      <vt:lpstr>ÚPOLY</vt:lpstr>
      <vt:lpstr>Definice úpolů a její vývoj</vt:lpstr>
      <vt:lpstr>Současná definice úpolů </vt:lpstr>
      <vt:lpstr>Taxonomie</vt:lpstr>
      <vt:lpstr>Systematika (taxonomie) úpolů</vt:lpstr>
      <vt:lpstr>Průpravné úpoly</vt:lpstr>
      <vt:lpstr>Základní úpolová technika</vt:lpstr>
      <vt:lpstr>Polohy</vt:lpstr>
      <vt:lpstr>Polohy</vt:lpstr>
      <vt:lpstr>Biomechanické faktory stability</vt:lpstr>
      <vt:lpstr>Biomechanické faktory stability</vt:lpstr>
      <vt:lpstr>Postoje v karate</vt:lpstr>
      <vt:lpstr>Postoje v karate</vt:lpstr>
      <vt:lpstr>Postoje v karate</vt:lpstr>
      <vt:lpstr>Postoje v karate</vt:lpstr>
      <vt:lpstr>Postoje v karate – Zenkucu dači</vt:lpstr>
      <vt:lpstr>Postoje v karate – Zenkucu dači</vt:lpstr>
      <vt:lpstr>Postoje v džúdó</vt:lpstr>
      <vt:lpstr>Postoje v džúdó</vt:lpstr>
      <vt:lpstr>Postoje v džúdó</vt:lpstr>
      <vt:lpstr>Přechody</vt:lpstr>
      <vt:lpstr>Přechody</vt:lpstr>
      <vt:lpstr>Přechody</vt:lpstr>
      <vt:lpstr>Přechody</vt:lpstr>
      <vt:lpstr>Pohyby paží</vt:lpstr>
      <vt:lpstr>Pohyby nohou</vt:lpstr>
      <vt:lpstr>Obraty těla</vt:lpstr>
      <vt:lpstr>Roviny těla</vt:lpstr>
      <vt:lpstr>Roviny těla</vt:lpstr>
      <vt:lpstr>Roviny těla</vt:lpstr>
      <vt:lpstr>Přemístění </vt:lpstr>
      <vt:lpstr>Přemístění</vt:lpstr>
      <vt:lpstr>Přemístění</vt:lpstr>
      <vt:lpstr>Přemístění v džúdó</vt:lpstr>
      <vt:lpstr>Prezentace aplikace PowerPoint</vt:lpstr>
      <vt:lpstr>Prezentace aplikace PowerPoint</vt:lpstr>
      <vt:lpstr>Prezentace aplikace PowerPoint</vt:lpstr>
      <vt:lpstr>Kendo – aši sabaki</vt:lpstr>
      <vt:lpstr>Základní postoj</vt:lpstr>
      <vt:lpstr>Suri aši &amp; Okuri aši </vt:lpstr>
      <vt:lpstr>Okuri aši </vt:lpstr>
      <vt:lpstr>Poznámky</vt:lpstr>
      <vt:lpstr>Šihó aši sabaki</vt:lpstr>
      <vt:lpstr>Cugi aši</vt:lpstr>
      <vt:lpstr>Ajumi aši</vt:lpstr>
      <vt:lpstr>Prezentace aplikace PowerPoint</vt:lpstr>
      <vt:lpstr>Přemístění</vt:lpstr>
      <vt:lpstr>Navázání kontaktu</vt:lpstr>
      <vt:lpstr>Zvedání, nošení a spouštění živého břemene</vt:lpstr>
      <vt:lpstr>Prezentace aplikace PowerPoint</vt:lpstr>
      <vt:lpstr>Prezentace aplikace PowerPoint</vt:lpstr>
      <vt:lpstr>Pádová technika</vt:lpstr>
      <vt:lpstr>Pádová technika</vt:lpstr>
      <vt:lpstr>Prezentace aplikace PowerPoint</vt:lpstr>
      <vt:lpstr>Základní úpoly</vt:lpstr>
      <vt:lpstr>Přetahy, přetlaky</vt:lpstr>
      <vt:lpstr>Odpory</vt:lpstr>
      <vt:lpstr>Odpory</vt:lpstr>
      <vt:lpstr>Odpory</vt:lpstr>
      <vt:lpstr>Historie úpolů Sokol</vt:lpstr>
      <vt:lpstr>Tělovýchovné ústavy  v Česku</vt:lpstr>
      <vt:lpstr>Založení Sokola</vt:lpstr>
      <vt:lpstr>Založení Sokola</vt:lpstr>
      <vt:lpstr>Založení Sokola</vt:lpstr>
      <vt:lpstr>M. Tyrš &amp; J. Fügner</vt:lpstr>
      <vt:lpstr>Založení Sokola</vt:lpstr>
      <vt:lpstr>Sokolský prapor</vt:lpstr>
      <vt:lpstr>Znak Sokola</vt:lpstr>
      <vt:lpstr>Sokolská hymna</vt:lpstr>
      <vt:lpstr>Sokolská idea</vt:lpstr>
      <vt:lpstr>Původ systému</vt:lpstr>
      <vt:lpstr>Základové tělocviku</vt:lpstr>
      <vt:lpstr>Systematika úpolů</vt:lpstr>
      <vt:lpstr>Cvičitelský sbor</vt:lpstr>
      <vt:lpstr>Cvičitelský sbor</vt:lpstr>
      <vt:lpstr>1862 Sokolská soustava</vt:lpstr>
      <vt:lpstr>1862 Sokolská soustava</vt:lpstr>
      <vt:lpstr>Odpory v Sokolské soustavě</vt:lpstr>
      <vt:lpstr>Odpory v Sokolské soustavě</vt:lpstr>
      <vt:lpstr>Odpory v Sokolské soustavě</vt:lpstr>
      <vt:lpstr>Odpory v Sokolské soustavě</vt:lpstr>
      <vt:lpstr>Odpory v Sokolské soustavě</vt:lpstr>
      <vt:lpstr>Odpory v Sokolské soustavě</vt:lpstr>
      <vt:lpstr>Odpory v Sokolské soustavě</vt:lpstr>
      <vt:lpstr>Šerm v Sokolské soustavě</vt:lpstr>
      <vt:lpstr>Zbraně</vt:lpstr>
      <vt:lpstr>Chrániče</vt:lpstr>
      <vt:lpstr>Šerm v Sokolské soustavě</vt:lpstr>
      <vt:lpstr>Šerm v Sokolské soustavě</vt:lpstr>
      <vt:lpstr>Šerm krátkou holí</vt:lpstr>
      <vt:lpstr>Šerm krátkou holí</vt:lpstr>
      <vt:lpstr>Šerm dlouhou holí (baton)</vt:lpstr>
      <vt:lpstr>Zápas v Sokolské soustavě</vt:lpstr>
      <vt:lpstr>Zápas v Sokolské soustavě</vt:lpstr>
      <vt:lpstr>Zápas v Sokolské soustavě</vt:lpstr>
      <vt:lpstr>Zápas v Sokolské soustavě</vt:lpstr>
      <vt:lpstr>Zápas v Sokolské soustavě</vt:lpstr>
      <vt:lpstr>Zápas v Sokolské soustavě</vt:lpstr>
      <vt:lpstr>Zápas v Sokolské soustavě</vt:lpstr>
      <vt:lpstr>Box v Sokolské soustavě</vt:lpstr>
      <vt:lpstr>Box v Sokolské soustavě</vt:lpstr>
      <vt:lpstr>Box v Sokolské soustavě</vt:lpstr>
      <vt:lpstr>Box v Sokolské soustavě</vt:lpstr>
      <vt:lpstr>Box v Sokolské soustavě</vt:lpstr>
      <vt:lpstr>Motorické učení Pohybová schopnost Pohybová dovednost</vt:lpstr>
      <vt:lpstr>Pohybová schopnost</vt:lpstr>
      <vt:lpstr>Pohybový dovednost</vt:lpstr>
      <vt:lpstr>Schopnost x Dovednost</vt:lpstr>
      <vt:lpstr>Taxonomie motorických schopností</vt:lpstr>
      <vt:lpstr>Průpravné úpoly</vt:lpstr>
      <vt:lpstr>Motorické učení</vt:lpstr>
      <vt:lpstr>Fáze motorického učení</vt:lpstr>
      <vt:lpstr>Motorické učení</vt:lpstr>
      <vt:lpstr>Hrubá a jemná PD </vt:lpstr>
      <vt:lpstr>Motorické schopnosti</vt:lpstr>
      <vt:lpstr>Síla (svalová zdatnost)</vt:lpstr>
      <vt:lpstr>Prostředky rozvoje síly</vt:lpstr>
      <vt:lpstr>Odporový trénink</vt:lpstr>
      <vt:lpstr>Základní prvky silového tréninku</vt:lpstr>
      <vt:lpstr>Určení osobního maxima</vt:lpstr>
      <vt:lpstr>Metody rozvoje síly</vt:lpstr>
      <vt:lpstr>Příklady rozvoje rychlé síly</vt:lpstr>
      <vt:lpstr>Příklady testování rychlé síly</vt:lpstr>
      <vt:lpstr>Rychlost</vt:lpstr>
      <vt:lpstr>Metody rozvoje rychlosti</vt:lpstr>
      <vt:lpstr>Mýty a klišé</vt:lpstr>
      <vt:lpstr>Mýty a klišé</vt:lpstr>
      <vt:lpstr>Vytrvalost</vt:lpstr>
      <vt:lpstr>Vytrvalost</vt:lpstr>
      <vt:lpstr>Obecná a speciální vytrvalost</vt:lpstr>
      <vt:lpstr>Metody rozvoje vytrvalosti</vt:lpstr>
      <vt:lpstr>Metoda souvislého zatížení</vt:lpstr>
      <vt:lpstr>Metoda střídavého zatížení</vt:lpstr>
      <vt:lpstr>Metoda Fartlek (hra s během)</vt:lpstr>
      <vt:lpstr>Metoda intervalová (starší pojetí)</vt:lpstr>
      <vt:lpstr>Tabata</vt:lpstr>
      <vt:lpstr>Metody rozvoje koordinačních schopností</vt:lpstr>
      <vt:lpstr>Pohyblivost (flexibilita)</vt:lpstr>
      <vt:lpstr>Testování pohyblivosti</vt:lpstr>
      <vt:lpstr>Testování pohyblivosti</vt:lpstr>
      <vt:lpstr>Testování pohyblivosti</vt:lpstr>
      <vt:lpstr>Reakční schopnost (RS)</vt:lpstr>
      <vt:lpstr>Definice RS</vt:lpstr>
      <vt:lpstr>Podstata RS</vt:lpstr>
      <vt:lpstr>Podněty</vt:lpstr>
      <vt:lpstr>Reakční doba (reaction time RT)</vt:lpstr>
      <vt:lpstr>Jednoduchá RS</vt:lpstr>
      <vt:lpstr>Složitá (výběrová) RS</vt:lpstr>
      <vt:lpstr>Reakční doba</vt:lpstr>
      <vt:lpstr>RS v úpolových sportech  a sebeobraně </vt:lpstr>
      <vt:lpstr>Determinanty didaktiky úpolů</vt:lpstr>
      <vt:lpstr>Determinanty didaktiky úpolů</vt:lpstr>
      <vt:lpstr>Fylogeneze lidstva</vt:lpstr>
      <vt:lpstr>Fylogeneze lidstva</vt:lpstr>
      <vt:lpstr>Ontogeneze pohybu</vt:lpstr>
      <vt:lpstr>Ontogeneze pohybu</vt:lpstr>
      <vt:lpstr>Sociální faktory</vt:lpstr>
      <vt:lpstr>Sociální faktory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Psychologické faktory</vt:lpstr>
      <vt:lpstr>Přetahování lanem  (Tug of War)</vt:lpstr>
      <vt:lpstr>Definice</vt:lpstr>
      <vt:lpstr>Starověký původ</vt:lpstr>
      <vt:lpstr>Starověký původ</vt:lpstr>
      <vt:lpstr>Video</vt:lpstr>
      <vt:lpstr>Soutěžní disciplína</vt:lpstr>
      <vt:lpstr>Soutěžní disciplína</vt:lpstr>
      <vt:lpstr>Novodobé olympijské období</vt:lpstr>
      <vt:lpstr>Novodobé olympijské období</vt:lpstr>
      <vt:lpstr>Národní organizace</vt:lpstr>
      <vt:lpstr>Tug of War International Federation (TWIF)</vt:lpstr>
      <vt:lpstr>Tug of War International Federation (TWIF)</vt:lpstr>
      <vt:lpstr>TWIF a IOC</vt:lpstr>
      <vt:lpstr>World Games</vt:lpstr>
      <vt:lpstr>Pravidla</vt:lpstr>
      <vt:lpstr>Třídy</vt:lpstr>
      <vt:lpstr>Hmotnostní kategorie</vt:lpstr>
      <vt:lpstr>Tým</vt:lpstr>
      <vt:lpstr>Sportovní úbor</vt:lpstr>
      <vt:lpstr>Lano</vt:lpstr>
      <vt:lpstr>Terén</vt:lpstr>
      <vt:lpstr>Video</vt:lpstr>
      <vt:lpstr>Úchop lana</vt:lpstr>
      <vt:lpstr>Úchop lana</vt:lpstr>
      <vt:lpstr>Pozice „kotvy“</vt:lpstr>
      <vt:lpstr>Porušení pravidel</vt:lpstr>
      <vt:lpstr>Diskvalifikace</vt:lpstr>
      <vt:lpstr>Vítězství</vt:lpstr>
      <vt:lpstr>„No Pull“</vt:lpstr>
      <vt:lpstr>Video – Tug of War</vt:lpstr>
      <vt:lpstr>Armwrestling</vt:lpstr>
      <vt:lpstr>Věkové kategorie</vt:lpstr>
      <vt:lpstr>Váhová kategorie</vt:lpstr>
      <vt:lpstr>Váhová kategorie</vt:lpstr>
      <vt:lpstr>Specifikace zařízení</vt:lpstr>
      <vt:lpstr>Specifikace zařízení</vt:lpstr>
      <vt:lpstr>Specifikace zařízení</vt:lpstr>
      <vt:lpstr>Specifikace zařízení</vt:lpstr>
      <vt:lpstr>Soutěžní úbor</vt:lpstr>
      <vt:lpstr>Rozhodčí</vt:lpstr>
      <vt:lpstr>Varování</vt:lpstr>
      <vt:lpstr>Varování</vt:lpstr>
      <vt:lpstr>Faul</vt:lpstr>
      <vt:lpstr>Faul</vt:lpstr>
      <vt:lpstr>Faul</vt:lpstr>
      <vt:lpstr>Úvaz</vt:lpstr>
      <vt:lpstr>Internet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Michal Vít</dc:creator>
  <cp:lastModifiedBy>Michal Vít</cp:lastModifiedBy>
  <cp:revision>81</cp:revision>
  <dcterms:created xsi:type="dcterms:W3CDTF">2015-08-06T07:58:57Z</dcterms:created>
  <dcterms:modified xsi:type="dcterms:W3CDTF">2024-10-22T16:25:10Z</dcterms:modified>
</cp:coreProperties>
</file>