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68" r:id="rId3"/>
    <p:sldId id="273" r:id="rId4"/>
    <p:sldId id="274" r:id="rId5"/>
    <p:sldId id="269" r:id="rId6"/>
    <p:sldId id="270" r:id="rId7"/>
    <p:sldId id="258" r:id="rId8"/>
    <p:sldId id="271" r:id="rId9"/>
    <p:sldId id="259" r:id="rId10"/>
    <p:sldId id="260" r:id="rId11"/>
    <p:sldId id="261" r:id="rId12"/>
    <p:sldId id="272" r:id="rId13"/>
    <p:sldId id="444" r:id="rId14"/>
    <p:sldId id="438" r:id="rId15"/>
    <p:sldId id="329" r:id="rId16"/>
    <p:sldId id="442" r:id="rId17"/>
    <p:sldId id="443" r:id="rId18"/>
    <p:sldId id="453" r:id="rId19"/>
    <p:sldId id="455" r:id="rId20"/>
    <p:sldId id="454" r:id="rId21"/>
    <p:sldId id="456" r:id="rId22"/>
    <p:sldId id="370" r:id="rId23"/>
    <p:sldId id="439" r:id="rId24"/>
    <p:sldId id="440" r:id="rId25"/>
    <p:sldId id="441" r:id="rId26"/>
    <p:sldId id="457" r:id="rId27"/>
    <p:sldId id="330" r:id="rId28"/>
    <p:sldId id="331" r:id="rId29"/>
    <p:sldId id="332" r:id="rId30"/>
    <p:sldId id="333" r:id="rId31"/>
    <p:sldId id="365" r:id="rId32"/>
    <p:sldId id="366" r:id="rId33"/>
    <p:sldId id="367" r:id="rId34"/>
    <p:sldId id="368" r:id="rId35"/>
    <p:sldId id="369" r:id="rId36"/>
    <p:sldId id="334" r:id="rId37"/>
    <p:sldId id="335" r:id="rId38"/>
    <p:sldId id="336" r:id="rId39"/>
    <p:sldId id="371" r:id="rId40"/>
    <p:sldId id="355" r:id="rId41"/>
    <p:sldId id="372" r:id="rId42"/>
    <p:sldId id="373" r:id="rId43"/>
    <p:sldId id="374" r:id="rId44"/>
    <p:sldId id="299" r:id="rId45"/>
    <p:sldId id="300" r:id="rId46"/>
    <p:sldId id="301" r:id="rId47"/>
    <p:sldId id="303" r:id="rId48"/>
    <p:sldId id="302" r:id="rId49"/>
    <p:sldId id="304" r:id="rId50"/>
    <p:sldId id="312" r:id="rId51"/>
    <p:sldId id="308" r:id="rId52"/>
    <p:sldId id="309" r:id="rId53"/>
    <p:sldId id="305" r:id="rId54"/>
    <p:sldId id="310" r:id="rId55"/>
    <p:sldId id="311" r:id="rId56"/>
    <p:sldId id="307" r:id="rId57"/>
    <p:sldId id="313" r:id="rId58"/>
    <p:sldId id="314" r:id="rId59"/>
    <p:sldId id="316" r:id="rId60"/>
    <p:sldId id="399" r:id="rId61"/>
    <p:sldId id="398" r:id="rId62"/>
    <p:sldId id="396" r:id="rId63"/>
    <p:sldId id="400" r:id="rId64"/>
    <p:sldId id="401" r:id="rId65"/>
    <p:sldId id="402" r:id="rId66"/>
    <p:sldId id="403" r:id="rId67"/>
    <p:sldId id="404" r:id="rId68"/>
    <p:sldId id="315" r:id="rId69"/>
    <p:sldId id="317"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05" r:id="rId86"/>
    <p:sldId id="421" r:id="rId87"/>
    <p:sldId id="422" r:id="rId88"/>
    <p:sldId id="423" r:id="rId89"/>
    <p:sldId id="318" r:id="rId90"/>
    <p:sldId id="424" r:id="rId91"/>
    <p:sldId id="319" r:id="rId92"/>
    <p:sldId id="425" r:id="rId93"/>
    <p:sldId id="426" r:id="rId94"/>
    <p:sldId id="427" r:id="rId95"/>
    <p:sldId id="428" r:id="rId96"/>
    <p:sldId id="429" r:id="rId97"/>
    <p:sldId id="430" r:id="rId98"/>
    <p:sldId id="431" r:id="rId99"/>
    <p:sldId id="432" r:id="rId100"/>
    <p:sldId id="434" r:id="rId101"/>
    <p:sldId id="337" r:id="rId102"/>
    <p:sldId id="375" r:id="rId103"/>
    <p:sldId id="376" r:id="rId104"/>
    <p:sldId id="377" r:id="rId105"/>
    <p:sldId id="379" r:id="rId106"/>
    <p:sldId id="380" r:id="rId107"/>
    <p:sldId id="262" r:id="rId108"/>
    <p:sldId id="263" r:id="rId109"/>
    <p:sldId id="264" r:id="rId110"/>
    <p:sldId id="265" r:id="rId111"/>
    <p:sldId id="458" r:id="rId112"/>
    <p:sldId id="266" r:id="rId113"/>
    <p:sldId id="267" r:id="rId114"/>
    <p:sldId id="353" r:id="rId115"/>
    <p:sldId id="339" r:id="rId1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63065-F37C-4ADC-9332-BBFCF63300CC}" type="datetimeFigureOut">
              <a:rPr lang="cs-CZ" smtClean="0"/>
              <a:t>18.11.2020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0EDED-18F9-4C07-9967-DD07FB413A53}" type="slidenum">
              <a:rPr lang="cs-CZ" smtClean="0"/>
              <a:t>‹#›</a:t>
            </a:fld>
            <a:endParaRPr lang="cs-CZ"/>
          </a:p>
        </p:txBody>
      </p:sp>
    </p:spTree>
    <p:extLst>
      <p:ext uri="{BB962C8B-B14F-4D97-AF65-F5344CB8AC3E}">
        <p14:creationId xmlns:p14="http://schemas.microsoft.com/office/powerpoint/2010/main" val="393842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t>*</a:t>
            </a:r>
          </a:p>
        </p:txBody>
      </p:sp>
      <p:sp>
        <p:nvSpPr>
          <p:cNvPr id="7270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a:t>*</a:t>
            </a:r>
          </a:p>
        </p:txBody>
      </p:sp>
      <p:sp>
        <p:nvSpPr>
          <p:cNvPr id="727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17E972-9AAA-4A3A-8B69-356EB252F177}" type="slidenum">
              <a:rPr lang="en-US"/>
              <a:pPr/>
              <a:t>107</a:t>
            </a:fld>
            <a:r>
              <a:rPr lang="en-US"/>
              <a:t>##</a:t>
            </a:r>
          </a:p>
        </p:txBody>
      </p:sp>
      <p:sp>
        <p:nvSpPr>
          <p:cNvPr id="72708" name="Rectangle 1026"/>
          <p:cNvSpPr>
            <a:spLocks noGrp="1" noRot="1" noChangeAspect="1" noChangeArrowheads="1"/>
          </p:cNvSpPr>
          <p:nvPr>
            <p:ph type="sldImg"/>
          </p:nvPr>
        </p:nvSpPr>
        <p:spPr bwMode="auto">
          <a:noFill/>
          <a:ln>
            <a:solidFill>
              <a:srgbClr val="000000"/>
            </a:solidFill>
            <a:miter lim="800000"/>
            <a:headEnd/>
            <a:tailEnd/>
          </a:ln>
        </p:spPr>
      </p:sp>
      <p:sp>
        <p:nvSpPr>
          <p:cNvPr id="7270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383544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05C61F-7890-4322-AE5B-680AD0ED1D7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15D41A0-0F7E-4453-ADEA-E3320376E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6583013-F294-4EA0-9976-0A2519EA93A7}"/>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B8C10DC3-BD69-4B19-B167-D375D725F4F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02BE7D-6E27-46CD-A12D-DF136988F05C}"/>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369197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F048C9-2317-4DC9-8EDE-24ABAA3266C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0516D2F-E87B-4F0C-B07E-49C7CFB6A2F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45C554-63C2-47DA-AA55-3CC4A0399F96}"/>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C3F4FC64-D1EB-4789-8065-8890BAC93A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205187-73EC-447F-91E8-37CE4168EDF3}"/>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36029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AA66AD5-4E9F-457A-8F5D-742924814C1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716C88D-A36E-444D-812D-2CAF13D80935}"/>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8049DD-C400-4BBF-9BB5-3AFDA8E33F18}"/>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33D59038-905C-474B-9F5E-167BDECCF4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31BF3B-CAC6-4F13-9AD3-0C9C0AF5A3B4}"/>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5405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1219200" y="1204913"/>
            <a:ext cx="9753600" cy="508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1621367" y="1981200"/>
            <a:ext cx="4379384" cy="39243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203951" y="1981200"/>
            <a:ext cx="4381500" cy="3924300"/>
          </a:xfrm>
        </p:spPr>
        <p:txBody>
          <a:bodyPr/>
          <a:lstStyle/>
          <a:p>
            <a:pPr lvl="0"/>
            <a:endParaRPr lang="cs-CZ" noProof="0"/>
          </a:p>
        </p:txBody>
      </p:sp>
      <p:sp>
        <p:nvSpPr>
          <p:cNvPr id="5" name="Zástupný symbol pro datum 4"/>
          <p:cNvSpPr>
            <a:spLocks noGrp="1"/>
          </p:cNvSpPr>
          <p:nvPr>
            <p:ph type="dt" sz="half" idx="10"/>
          </p:nvPr>
        </p:nvSpPr>
        <p:spPr>
          <a:xfrm>
            <a:off x="-8467" y="6526213"/>
            <a:ext cx="2540000" cy="457200"/>
          </a:xfrm>
        </p:spPr>
        <p:txBody>
          <a:bodyPr/>
          <a:lstStyle>
            <a:lvl1pPr>
              <a:defRPr/>
            </a:lvl1pPr>
          </a:lstStyle>
          <a:p>
            <a:pPr>
              <a:defRPr/>
            </a:pPr>
            <a:fld id="{55704822-A0F2-4033-AFEA-5BD3E0C2BAF8}" type="datetime1">
              <a:rPr lang="en-US"/>
              <a:pPr>
                <a:defRPr/>
              </a:pPr>
              <a:t>11/18/2020</a:t>
            </a:fld>
            <a:endParaRPr lang="en-US"/>
          </a:p>
        </p:txBody>
      </p:sp>
      <p:sp>
        <p:nvSpPr>
          <p:cNvPr id="6" name="Zástupný symbol pro číslo snímku 5"/>
          <p:cNvSpPr>
            <a:spLocks noGrp="1"/>
          </p:cNvSpPr>
          <p:nvPr>
            <p:ph type="sldNum" sz="quarter" idx="11"/>
          </p:nvPr>
        </p:nvSpPr>
        <p:spPr>
          <a:xfrm>
            <a:off x="9539817" y="6526213"/>
            <a:ext cx="2540000" cy="457200"/>
          </a:xfrm>
        </p:spPr>
        <p:txBody>
          <a:bodyPr/>
          <a:lstStyle>
            <a:lvl5pPr lvl="4">
              <a:defRPr/>
            </a:lvl5pPr>
          </a:lstStyle>
          <a:p>
            <a:pPr lvl="4">
              <a:defRPr/>
            </a:pPr>
            <a:fld id="{B2B192E6-5C01-49C8-AA05-A1ED3D9EFF09}" type="slidenum">
              <a:rPr lang="en-US"/>
              <a:pPr lvl="4">
                <a:defRPr/>
              </a:pPr>
              <a:t>‹#›</a:t>
            </a:fld>
            <a:endParaRPr lang="en-US"/>
          </a:p>
        </p:txBody>
      </p:sp>
    </p:spTree>
    <p:extLst>
      <p:ext uri="{BB962C8B-B14F-4D97-AF65-F5344CB8AC3E}">
        <p14:creationId xmlns:p14="http://schemas.microsoft.com/office/powerpoint/2010/main" val="210960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46C2F9-C15A-4165-94DA-768AE128213C}"/>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4DE64B7-1455-4B3C-ABF3-99B8F7A88F6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B0E4195-AF4C-4370-AE36-A0010C226DCB}"/>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BF905919-94D6-4B3F-A549-A13D8E3D55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0298141-9A1B-43BD-AA3A-7526C597EB13}"/>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282474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74BF2E-C46D-4AA2-8AA3-E9B03F15B92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8793463D-5608-42FF-A7A9-C4C3A1727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ED89CCB-C3CA-4EA8-9F55-B75B9DDC5F2B}"/>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5F523896-F0DB-49D1-9E9D-F0CDC1C459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A92EE3-56EC-4BEE-A01D-9078B8FF03AD}"/>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307620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EE7513-E387-47B5-A16B-717DF5D2E95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259014A-5922-4F93-9219-2A192729256C}"/>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94B08F01-CEFE-41F5-9FFE-F6E9B03372D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671D50C-ABAA-4564-8458-97917843FF32}"/>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6" name="Zástupný symbol pro zápatí 5">
            <a:extLst>
              <a:ext uri="{FF2B5EF4-FFF2-40B4-BE49-F238E27FC236}">
                <a16:creationId xmlns:a16="http://schemas.microsoft.com/office/drawing/2014/main" id="{B2F3140F-8220-4696-BA22-BDDE159C359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F128FA9-546D-4010-A8A5-9493FD08FAE1}"/>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42758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9CE82-CA16-42C2-BDF9-34677743DEE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BA05DB1B-4800-43B7-A473-61254580E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4E8B37A-467E-44BE-8FF8-782245AD4AAA}"/>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57B4A5E7-BEFE-4EB2-9D5D-2CEE35455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F6BA97D-AABB-4631-A2D6-51C3A1F32939}"/>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2BF1A44-87C9-4143-AE1C-DD77CCEBE893}"/>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8" name="Zástupný symbol pro zápatí 7">
            <a:extLst>
              <a:ext uri="{FF2B5EF4-FFF2-40B4-BE49-F238E27FC236}">
                <a16:creationId xmlns:a16="http://schemas.microsoft.com/office/drawing/2014/main" id="{6A8AC6B8-8BCA-4ADA-B5A4-2CE045F0D96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822A68A-5590-4937-BC6B-3C6E4472FCB0}"/>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244686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C56FC-9272-42A3-BFC9-D725EE6F3E7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F545297-1FFF-4947-B2D4-82FC346EB224}"/>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4" name="Zástupný symbol pro zápatí 3">
            <a:extLst>
              <a:ext uri="{FF2B5EF4-FFF2-40B4-BE49-F238E27FC236}">
                <a16:creationId xmlns:a16="http://schemas.microsoft.com/office/drawing/2014/main" id="{57456E03-DA85-4910-8134-5F0634A13A7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E1C0C33-D329-40D3-BFC2-8048860BD560}"/>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417383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10C0635-D877-4B36-80C8-2DA51F5814E9}"/>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3" name="Zástupný symbol pro zápatí 2">
            <a:extLst>
              <a:ext uri="{FF2B5EF4-FFF2-40B4-BE49-F238E27FC236}">
                <a16:creationId xmlns:a16="http://schemas.microsoft.com/office/drawing/2014/main" id="{00E95575-93CA-4F9D-ABBF-536474C76FC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3E360A8-D7A4-412D-9E05-67B3B9B20013}"/>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380294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DBECE-8511-4475-8DFB-074313D2E21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E37E8BC2-F947-4ABC-9821-B001B16D1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42934C6A-59A7-4F9C-9257-F2335A4D0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04E162C-CF43-4B09-8D58-8BD03D364A1A}"/>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6" name="Zástupný symbol pro zápatí 5">
            <a:extLst>
              <a:ext uri="{FF2B5EF4-FFF2-40B4-BE49-F238E27FC236}">
                <a16:creationId xmlns:a16="http://schemas.microsoft.com/office/drawing/2014/main" id="{0648D0CE-FB79-48D4-99B9-5EF7347EDA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1C997C7-AE5F-4F8E-8D22-AB077156E5B2}"/>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263509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4E9E0-D8B1-43A6-AEEF-D6FAFFD6237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B0290C5-5967-4E57-A0A8-3A51243D9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4F857CE-006E-4822-829F-C7810A579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2412941-AD54-4033-BC68-E10373B9071F}"/>
              </a:ext>
            </a:extLst>
          </p:cNvPr>
          <p:cNvSpPr>
            <a:spLocks noGrp="1"/>
          </p:cNvSpPr>
          <p:nvPr>
            <p:ph type="dt" sz="half" idx="10"/>
          </p:nvPr>
        </p:nvSpPr>
        <p:spPr/>
        <p:txBody>
          <a:bodyPr/>
          <a:lstStyle/>
          <a:p>
            <a:fld id="{317538D8-5CD2-4D48-B74C-D44DFF4D04A2}" type="datetimeFigureOut">
              <a:rPr lang="cs-CZ" smtClean="0"/>
              <a:t>18.11.2020</a:t>
            </a:fld>
            <a:endParaRPr lang="cs-CZ"/>
          </a:p>
        </p:txBody>
      </p:sp>
      <p:sp>
        <p:nvSpPr>
          <p:cNvPr id="6" name="Zástupný symbol pro zápatí 5">
            <a:extLst>
              <a:ext uri="{FF2B5EF4-FFF2-40B4-BE49-F238E27FC236}">
                <a16:creationId xmlns:a16="http://schemas.microsoft.com/office/drawing/2014/main" id="{E7F51586-AD9A-4A76-AA99-70777145AEC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08AD32B-2BB7-4FC2-8225-204E3E5B6A67}"/>
              </a:ext>
            </a:extLst>
          </p:cNvPr>
          <p:cNvSpPr>
            <a:spLocks noGrp="1"/>
          </p:cNvSpPr>
          <p:nvPr>
            <p:ph type="sldNum" sz="quarter" idx="12"/>
          </p:nvPr>
        </p:nvSpPr>
        <p:spPr/>
        <p:txBody>
          <a:bodyPr/>
          <a:lstStyle/>
          <a:p>
            <a:fld id="{732148B7-49B2-43CF-8A90-A45A7E1A694D}" type="slidenum">
              <a:rPr lang="cs-CZ" smtClean="0"/>
              <a:t>‹#›</a:t>
            </a:fld>
            <a:endParaRPr lang="cs-CZ"/>
          </a:p>
        </p:txBody>
      </p:sp>
    </p:spTree>
    <p:extLst>
      <p:ext uri="{BB962C8B-B14F-4D97-AF65-F5344CB8AC3E}">
        <p14:creationId xmlns:p14="http://schemas.microsoft.com/office/powerpoint/2010/main" val="5905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036279E-234D-43E2-A1A4-54E2C929E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5A96C9B2-8800-45AC-99FC-D2AF1C979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015AD46-F41F-45DE-84BE-4163568DD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538D8-5CD2-4D48-B74C-D44DFF4D04A2}" type="datetimeFigureOut">
              <a:rPr lang="cs-CZ" smtClean="0"/>
              <a:t>18.11.2020</a:t>
            </a:fld>
            <a:endParaRPr lang="cs-CZ"/>
          </a:p>
        </p:txBody>
      </p:sp>
      <p:sp>
        <p:nvSpPr>
          <p:cNvPr id="5" name="Zástupný symbol pro zápatí 4">
            <a:extLst>
              <a:ext uri="{FF2B5EF4-FFF2-40B4-BE49-F238E27FC236}">
                <a16:creationId xmlns:a16="http://schemas.microsoft.com/office/drawing/2014/main" id="{477B1E7E-6CC2-4192-B344-37936AC85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B25F1F7-59AC-45BF-95BA-436B6AEA5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148B7-49B2-43CF-8A90-A45A7E1A694D}" type="slidenum">
              <a:rPr lang="cs-CZ" smtClean="0"/>
              <a:t>‹#›</a:t>
            </a:fld>
            <a:endParaRPr lang="cs-CZ"/>
          </a:p>
        </p:txBody>
      </p:sp>
    </p:spTree>
    <p:extLst>
      <p:ext uri="{BB962C8B-B14F-4D97-AF65-F5344CB8AC3E}">
        <p14:creationId xmlns:p14="http://schemas.microsoft.com/office/powerpoint/2010/main" val="155749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4.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rrlr02YDr5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VO7Ngr87wJ0" TargetMode="External"/><Relationship Id="rId3" Type="http://schemas.openxmlformats.org/officeDocument/2006/relationships/hyperlink" Target="http://der.org/resources/study-guides/the-ax-fight.pdf" TargetMode="External"/><Relationship Id="rId7" Type="http://schemas.openxmlformats.org/officeDocument/2006/relationships/hyperlink" Target="http://www.youtube.com/watch?v=a7XuXi3mqYM"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hyperlink" Target="http://der.org/films/resources/tugofwar.pdf" TargetMode="External"/><Relationship Id="rId5" Type="http://schemas.openxmlformats.org/officeDocument/2006/relationships/hyperlink" Target="https://www.youtube.com/watch?v=Y6WW6xJ55-c" TargetMode="External"/><Relationship Id="rId4" Type="http://schemas.openxmlformats.org/officeDocument/2006/relationships/hyperlink" Target="https://www.youtube.com/watch?v=w4NPAVXaFhU" TargetMode="External"/><Relationship Id="rId9"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koryu.com/" TargetMode="External"/><Relationship Id="rId3" Type="http://schemas.openxmlformats.org/officeDocument/2006/relationships/hyperlink" Target="http://www.youtube.com/watch?v=Pjx2g4dLJEA" TargetMode="External"/><Relationship Id="rId7" Type="http://schemas.openxmlformats.org/officeDocument/2006/relationships/hyperlink" Target="http://www.archbudo.com/" TargetMode="External"/><Relationship Id="rId2" Type="http://schemas.openxmlformats.org/officeDocument/2006/relationships/hyperlink" Target="http://www.fsps.muni.cz/inovace-SEBS-ASEBS/elearning/bojova-umeni" TargetMode="External"/><Relationship Id="rId1" Type="http://schemas.openxmlformats.org/officeDocument/2006/relationships/slideLayout" Target="../slideLayouts/slideLayout2.xml"/><Relationship Id="rId6" Type="http://schemas.openxmlformats.org/officeDocument/2006/relationships/hyperlink" Target="http://www.imcjournal.com/index.php/en/" TargetMode="External"/><Relationship Id="rId5" Type="http://schemas.openxmlformats.org/officeDocument/2006/relationships/hyperlink" Target="http://ejmas.com/" TargetMode="External"/><Relationship Id="rId4" Type="http://schemas.openxmlformats.org/officeDocument/2006/relationships/hyperlink" Target="http://www.scribd.com/doc/8772706/Thomas-a-Green-Martial-Arts-of-the-World" TargetMode="External"/><Relationship Id="rId9" Type="http://schemas.openxmlformats.org/officeDocument/2006/relationships/hyperlink" Target="https://mas.cardiffuniversitypress.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D578AF-9050-4389-9CF5-B30C89F088DA}"/>
              </a:ext>
            </a:extLst>
          </p:cNvPr>
          <p:cNvSpPr>
            <a:spLocks noGrp="1"/>
          </p:cNvSpPr>
          <p:nvPr>
            <p:ph type="ctrTitle"/>
          </p:nvPr>
        </p:nvSpPr>
        <p:spPr/>
        <p:txBody>
          <a:bodyPr/>
          <a:lstStyle/>
          <a:p>
            <a:r>
              <a:rPr lang="cs-CZ" dirty="0"/>
              <a:t>Bojová umění</a:t>
            </a:r>
          </a:p>
        </p:txBody>
      </p:sp>
      <p:sp>
        <p:nvSpPr>
          <p:cNvPr id="3" name="Podnadpis 2">
            <a:extLst>
              <a:ext uri="{FF2B5EF4-FFF2-40B4-BE49-F238E27FC236}">
                <a16:creationId xmlns:a16="http://schemas.microsoft.com/office/drawing/2014/main" id="{299247C5-2F03-4AC8-BB26-385B7677695F}"/>
              </a:ext>
            </a:extLst>
          </p:cNvPr>
          <p:cNvSpPr>
            <a:spLocks noGrp="1"/>
          </p:cNvSpPr>
          <p:nvPr>
            <p:ph type="subTitle" idx="1"/>
          </p:nvPr>
        </p:nvSpPr>
        <p:spPr/>
        <p:txBody>
          <a:bodyPr/>
          <a:lstStyle/>
          <a:p>
            <a:r>
              <a:rPr lang="cs-CZ" dirty="0"/>
              <a:t>Úvod do předmětu, výklad pojmů</a:t>
            </a:r>
          </a:p>
        </p:txBody>
      </p:sp>
    </p:spTree>
    <p:extLst>
      <p:ext uri="{BB962C8B-B14F-4D97-AF65-F5344CB8AC3E}">
        <p14:creationId xmlns:p14="http://schemas.microsoft.com/office/powerpoint/2010/main" val="375708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sk-SK"/>
              <a:t>Bojová umění a úpoly</a:t>
            </a:r>
            <a:endParaRPr lang="en-US"/>
          </a:p>
        </p:txBody>
      </p:sp>
      <p:sp>
        <p:nvSpPr>
          <p:cNvPr id="23554" name="Rectangle 3"/>
          <p:cNvSpPr>
            <a:spLocks noGrp="1" noChangeArrowheads="1"/>
          </p:cNvSpPr>
          <p:nvPr>
            <p:ph type="body" idx="1"/>
          </p:nvPr>
        </p:nvSpPr>
        <p:spPr/>
        <p:txBody>
          <a:bodyPr/>
          <a:lstStyle/>
          <a:p>
            <a:pPr eaLnBrk="1" hangingPunct="1"/>
            <a:r>
              <a:rPr lang="sk-SK"/>
              <a:t>Vše, co se dotýká vedení války</a:t>
            </a:r>
          </a:p>
          <a:p>
            <a:pPr eaLnBrk="1" hangingPunct="1"/>
            <a:r>
              <a:rPr lang="sk-SK"/>
              <a:t>Techniky, taktika, technologie</a:t>
            </a:r>
          </a:p>
          <a:p>
            <a:pPr eaLnBrk="1" hangingPunct="1">
              <a:buFont typeface="Wingdings" pitchFamily="2" charset="2"/>
              <a:buNone/>
            </a:pPr>
            <a:endParaRPr lang="sk-SK"/>
          </a:p>
          <a:p>
            <a:pPr eaLnBrk="1" hangingPunct="1">
              <a:buFont typeface="Wingdings" pitchFamily="2" charset="2"/>
              <a:buNone/>
            </a:pPr>
            <a:r>
              <a:rPr lang="sk-SK"/>
              <a:t>Úpoly jsou pohybovými aktivitami, pracují s kontaktem</a:t>
            </a:r>
          </a:p>
          <a:p>
            <a:pPr eaLnBrk="1" hangingPunct="1">
              <a:buFont typeface="Wingdings" pitchFamily="2" charset="2"/>
              <a:buNone/>
            </a:pPr>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736726" y="268289"/>
            <a:ext cx="8474075" cy="2585323"/>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a:t>Řím – úpadek sportu?</a:t>
            </a:r>
            <a:endParaRPr lang="cs-CZ" b="1"/>
          </a:p>
        </p:txBody>
      </p:sp>
      <p:sp>
        <p:nvSpPr>
          <p:cNvPr id="39939" name="Rectangle 3"/>
          <p:cNvSpPr>
            <a:spLocks noGrp="1" noChangeArrowheads="1"/>
          </p:cNvSpPr>
          <p:nvPr>
            <p:ph type="body" idx="1"/>
          </p:nvPr>
        </p:nvSpPr>
        <p:spPr/>
        <p:txBody>
          <a:bodyPr/>
          <a:lstStyle/>
          <a:p>
            <a:pPr eaLnBrk="1" hangingPunct="1">
              <a:buFontTx/>
              <a:buNone/>
            </a:pPr>
            <a:r>
              <a:rPr lang="sk-SK"/>
              <a:t>Gladiatorské zápasy:</a:t>
            </a:r>
          </a:p>
          <a:p>
            <a:pPr eaLnBrk="1" hangingPunct="1"/>
            <a:r>
              <a:rPr lang="sk-SK"/>
              <a:t>Profesionalizmus</a:t>
            </a:r>
          </a:p>
          <a:p>
            <a:pPr eaLnBrk="1" hangingPunct="1"/>
            <a:r>
              <a:rPr lang="sk-SK"/>
              <a:t>Specializace</a:t>
            </a:r>
          </a:p>
          <a:p>
            <a:pPr eaLnBrk="1" hangingPunct="1"/>
            <a:r>
              <a:rPr lang="sk-SK"/>
              <a:t>Brutalizace</a:t>
            </a:r>
          </a:p>
          <a:p>
            <a:pPr eaLnBrk="1" hangingPunct="1">
              <a:buFontTx/>
              <a:buNone/>
            </a:pPr>
            <a:endParaRPr lang="sk-SK"/>
          </a:p>
          <a:p>
            <a:pPr eaLnBrk="1" hangingPunct="1">
              <a:buFontTx/>
              <a:buChar char="•"/>
            </a:pPr>
            <a:r>
              <a:rPr lang="sk-SK" sz="2400"/>
              <a:t>Rozvoj vojenství, medicíny</a:t>
            </a:r>
          </a:p>
          <a:p>
            <a:pPr eaLnBrk="1" hangingPunct="1">
              <a:buFontTx/>
              <a:buChar char="•"/>
            </a:pPr>
            <a:r>
              <a:rPr lang="sk-SK" sz="2400"/>
              <a:t>Cíle gladiátorských her z hlediska jejich současníků</a:t>
            </a:r>
            <a:endParaRPr lang="en-US" sz="2400"/>
          </a:p>
          <a:p>
            <a:pPr eaLnBrk="1" hangingPunct="1"/>
            <a:endParaRPr lang="cs-CZ"/>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a:t>Řím – úpadek sportu?</a:t>
            </a:r>
            <a:endParaRPr lang="cs-CZ"/>
          </a:p>
        </p:txBody>
      </p:sp>
      <p:sp>
        <p:nvSpPr>
          <p:cNvPr id="40963" name="Zástupný symbol pro obsah 2"/>
          <p:cNvSpPr>
            <a:spLocks noGrp="1"/>
          </p:cNvSpPr>
          <p:nvPr>
            <p:ph idx="1"/>
          </p:nvPr>
        </p:nvSpPr>
        <p:spPr/>
        <p:txBody>
          <a:bodyPr/>
          <a:lstStyle/>
          <a:p>
            <a:r>
              <a:rPr lang="cs-CZ"/>
              <a:t>Co je to sport, kdy a proč vzniknul?</a:t>
            </a:r>
          </a:p>
          <a:p>
            <a:r>
              <a:rPr lang="cs-CZ"/>
              <a:t>Římské hry:</a:t>
            </a:r>
          </a:p>
          <a:p>
            <a:pPr lvl="1"/>
            <a:r>
              <a:rPr lang="cs-CZ"/>
              <a:t>Ludi – organizované státem (vozatajské závody, hon na divoká zvířata)</a:t>
            </a:r>
          </a:p>
          <a:p>
            <a:pPr lvl="1"/>
            <a:r>
              <a:rPr lang="cs-CZ"/>
              <a:t>Munera – soukromé hry (zahrnovaly i gladiátorské zápasy)</a:t>
            </a:r>
          </a:p>
          <a:p>
            <a:endParaRPr lang="cs-CZ"/>
          </a:p>
          <a:p>
            <a:r>
              <a:rPr lang="cs-CZ"/>
              <a:t>42 př. n. l. – první státem organizované gladiátorské hry</a:t>
            </a:r>
          </a:p>
          <a:p>
            <a:endParaRPr 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a:t>Gladiátoři</a:t>
            </a:r>
          </a:p>
        </p:txBody>
      </p:sp>
      <p:sp>
        <p:nvSpPr>
          <p:cNvPr id="41987" name="Zástupný symbol pro obsah 2"/>
          <p:cNvSpPr>
            <a:spLocks noGrp="1"/>
          </p:cNvSpPr>
          <p:nvPr>
            <p:ph idx="1"/>
          </p:nvPr>
        </p:nvSpPr>
        <p:spPr/>
        <p:txBody>
          <a:bodyPr/>
          <a:lstStyle/>
          <a:p>
            <a:r>
              <a:rPr lang="cs-CZ"/>
              <a:t>Gladius – meč</a:t>
            </a:r>
          </a:p>
          <a:p>
            <a:r>
              <a:rPr lang="cs-CZ"/>
              <a:t>Gladiátor – ten, kdo používá meč</a:t>
            </a:r>
          </a:p>
          <a:p>
            <a:r>
              <a:rPr lang="cs-CZ"/>
              <a:t>3. – 2. stol. př. n. l. vyzbrojeni převážně konvenčně (kopí, meč, štít, přilbice)</a:t>
            </a:r>
          </a:p>
          <a:p>
            <a:r>
              <a:rPr lang="cs-CZ"/>
              <a:t>Od 1. stol. př. n. l. různé zbraně, souboj jako představení</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1487488"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a:p>
        </p:txBody>
      </p:sp>
      <p:sp>
        <p:nvSpPr>
          <p:cNvPr id="43012" name="Zástupný symbol pro obsah 2"/>
          <p:cNvSpPr>
            <a:spLocks noGrp="1"/>
          </p:cNvSpPr>
          <p:nvPr>
            <p:ph idx="1"/>
          </p:nvPr>
        </p:nvSpPr>
        <p:spPr>
          <a:xfrm>
            <a:off x="4727575" y="5229226"/>
            <a:ext cx="5976938" cy="1154113"/>
          </a:xfrm>
        </p:spPr>
        <p:txBody>
          <a:bodyPr/>
          <a:lstStyle/>
          <a:p>
            <a:pPr algn="just"/>
            <a:r>
              <a:rPr lang="cs-CZ" sz="2000">
                <a:solidFill>
                  <a:schemeClr val="bg1"/>
                </a:solidFill>
              </a:rPr>
              <a:t>Samnita, Thrák, Hoplomachos, Murmillus, Retiarius, Secutor, Andabates, Dimachaerus, Eques, Essedarius, Laquerius, Sagittarius, Veles</a:t>
            </a:r>
          </a:p>
          <a:p>
            <a:endParaRPr lang="cs-CZ"/>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2209800" y="333375"/>
            <a:ext cx="7772400" cy="1143000"/>
          </a:xfrm>
        </p:spPr>
        <p:txBody>
          <a:bodyPr/>
          <a:lstStyle/>
          <a:p>
            <a:r>
              <a:rPr lang="cs-CZ"/>
              <a:t>Program her</a:t>
            </a:r>
          </a:p>
        </p:txBody>
      </p:sp>
      <p:sp>
        <p:nvSpPr>
          <p:cNvPr id="3" name="Zástupný symbol pro obsah 2"/>
          <p:cNvSpPr>
            <a:spLocks noGrp="1"/>
          </p:cNvSpPr>
          <p:nvPr>
            <p:ph idx="1"/>
          </p:nvPr>
        </p:nvSpPr>
        <p:spPr>
          <a:xfrm>
            <a:off x="2209800" y="1557338"/>
            <a:ext cx="7772400" cy="4114800"/>
          </a:xfrm>
        </p:spPr>
        <p:txBody>
          <a:bodyPr>
            <a:normAutofit lnSpcReduction="10000"/>
          </a:bodyPr>
          <a:lstStyle/>
          <a:p>
            <a:pPr>
              <a:defRPr/>
            </a:pPr>
            <a:r>
              <a:rPr lang="cs-CZ" dirty="0"/>
              <a:t>Dopoledne</a:t>
            </a:r>
          </a:p>
          <a:p>
            <a:pPr lvl="1">
              <a:defRPr/>
            </a:pPr>
            <a:r>
              <a:rPr lang="cs-CZ" sz="2000" dirty="0"/>
              <a:t>zápasy divokých zvířat,</a:t>
            </a:r>
          </a:p>
          <a:p>
            <a:pPr lvl="1">
              <a:defRPr/>
            </a:pPr>
            <a:r>
              <a:rPr lang="cs-CZ" sz="2000" dirty="0"/>
              <a:t>představení s cvičenými zvířaty, </a:t>
            </a:r>
          </a:p>
          <a:p>
            <a:pPr lvl="1">
              <a:defRPr/>
            </a:pPr>
            <a:r>
              <a:rPr lang="cs-CZ" sz="2000" dirty="0"/>
              <a:t>lov zvířat (</a:t>
            </a:r>
            <a:r>
              <a:rPr lang="cs-CZ" sz="2000" i="1" dirty="0" err="1"/>
              <a:t>venatio</a:t>
            </a:r>
            <a:r>
              <a:rPr lang="cs-CZ" sz="2000" dirty="0"/>
              <a:t>)</a:t>
            </a:r>
          </a:p>
          <a:p>
            <a:pPr lvl="1">
              <a:defRPr/>
            </a:pPr>
            <a:r>
              <a:rPr lang="cs-CZ" sz="2000" dirty="0"/>
              <a:t>souboj člověka se zvířetem (</a:t>
            </a:r>
            <a:r>
              <a:rPr lang="cs-CZ" sz="2000" i="1" dirty="0" err="1"/>
              <a:t>bestiarius</a:t>
            </a:r>
            <a:r>
              <a:rPr lang="cs-CZ" sz="2000" dirty="0"/>
              <a:t>).</a:t>
            </a:r>
          </a:p>
          <a:p>
            <a:pPr>
              <a:defRPr/>
            </a:pPr>
            <a:r>
              <a:rPr lang="cs-CZ" dirty="0"/>
              <a:t>V poledne</a:t>
            </a:r>
          </a:p>
          <a:p>
            <a:pPr lvl="1">
              <a:defRPr/>
            </a:pPr>
            <a:r>
              <a:rPr lang="cs-CZ" sz="2000" dirty="0"/>
              <a:t>popravy zločinců a uprchlých otroků (smrt mečem,  ukřižování, upálení nebo roztrhání divokými zvířaty). </a:t>
            </a:r>
          </a:p>
          <a:p>
            <a:pPr lvl="1">
              <a:defRPr/>
            </a:pPr>
            <a:r>
              <a:rPr lang="cs-CZ" sz="2000" dirty="0"/>
              <a:t>Inscenované popravy (divadelní hra, končící smrtí)</a:t>
            </a:r>
          </a:p>
          <a:p>
            <a:pPr>
              <a:defRPr/>
            </a:pPr>
            <a:r>
              <a:rPr lang="cs-CZ" dirty="0"/>
              <a:t>Odpoledne</a:t>
            </a:r>
          </a:p>
          <a:p>
            <a:pPr lvl="1">
              <a:defRPr/>
            </a:pPr>
            <a:r>
              <a:rPr lang="cs-CZ" sz="2000"/>
              <a:t>gladiátorské zápasy (</a:t>
            </a:r>
            <a:r>
              <a:rPr lang="cs-CZ" sz="2000">
                <a:hlinkClick r:id="rId2"/>
              </a:rPr>
              <a:t>video</a:t>
            </a:r>
            <a:r>
              <a:rPr lang="cs-CZ" sz="2000"/>
              <a:t>)</a:t>
            </a:r>
            <a:endParaRPr lang="cs-CZ" dirty="0"/>
          </a:p>
          <a:p>
            <a:pPr>
              <a:defRPr/>
            </a:pP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152400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6001" y="1981201"/>
            <a:ext cx="4392613" cy="4327525"/>
          </a:xfrm>
        </p:spPr>
        <p:txBody>
          <a:bodyPr/>
          <a:lstStyle/>
          <a:p>
            <a:pPr algn="r">
              <a:defRPr/>
            </a:pPr>
            <a:r>
              <a:rPr lang="cs-CZ" sz="2000" dirty="0">
                <a:solidFill>
                  <a:srgbClr val="FFFF00"/>
                </a:solidFill>
              </a:rPr>
              <a:t>Pravidla:</a:t>
            </a:r>
          </a:p>
          <a:p>
            <a:pPr lvl="1" algn="r">
              <a:defRPr/>
            </a:pPr>
            <a:r>
              <a:rPr lang="cs-CZ" sz="1800" dirty="0">
                <a:solidFill>
                  <a:schemeClr val="bg1"/>
                </a:solidFill>
              </a:rPr>
              <a:t>gladiátor zápas vyhrál a přežil</a:t>
            </a:r>
          </a:p>
          <a:p>
            <a:pPr lvl="1" algn="r">
              <a:defRPr/>
            </a:pPr>
            <a:r>
              <a:rPr lang="cs-CZ" sz="1800" dirty="0">
                <a:solidFill>
                  <a:schemeClr val="bg1"/>
                </a:solidFill>
              </a:rPr>
              <a:t>gladiátor byl zabit (10 – 25%)</a:t>
            </a:r>
          </a:p>
          <a:p>
            <a:pPr lvl="1" algn="r">
              <a:defRPr/>
            </a:pPr>
            <a:r>
              <a:rPr lang="cs-CZ" sz="1800" dirty="0">
                <a:solidFill>
                  <a:schemeClr val="bg1"/>
                </a:solidFill>
              </a:rPr>
              <a:t>prohrál a následně byl zabit</a:t>
            </a:r>
          </a:p>
          <a:p>
            <a:pPr lvl="1" algn="r">
              <a:defRPr/>
            </a:pPr>
            <a:r>
              <a:rPr lang="cs-CZ" sz="1800" dirty="0">
                <a:solidFill>
                  <a:schemeClr val="bg1"/>
                </a:solidFill>
              </a:rPr>
              <a:t>prohrál a dostal milost</a:t>
            </a:r>
          </a:p>
          <a:p>
            <a:pPr lvl="1" algn="r">
              <a:defRPr/>
            </a:pPr>
            <a:r>
              <a:rPr lang="cs-CZ" sz="1800" dirty="0">
                <a:solidFill>
                  <a:schemeClr val="bg1"/>
                </a:solidFill>
              </a:rPr>
              <a:t>souboj dopadl nerozhodně</a:t>
            </a:r>
          </a:p>
          <a:p>
            <a:pPr lvl="1" algn="r">
              <a:defRPr/>
            </a:pPr>
            <a:endParaRPr lang="cs-CZ" sz="1800" dirty="0">
              <a:solidFill>
                <a:schemeClr val="bg1"/>
              </a:solidFill>
            </a:endParaRPr>
          </a:p>
          <a:p>
            <a:pPr algn="r">
              <a:defRPr/>
            </a:pPr>
            <a:r>
              <a:rPr lang="cs-CZ" sz="2000" dirty="0">
                <a:solidFill>
                  <a:srgbClr val="FFFF00"/>
                </a:solidFill>
              </a:rPr>
              <a:t>Gladiátoři:</a:t>
            </a:r>
          </a:p>
          <a:p>
            <a:pPr lvl="1" algn="r">
              <a:defRPr/>
            </a:pPr>
            <a:r>
              <a:rPr lang="cs-CZ" sz="1800" dirty="0">
                <a:solidFill>
                  <a:schemeClr val="bg1"/>
                </a:solidFill>
              </a:rPr>
              <a:t>Zločinci</a:t>
            </a:r>
          </a:p>
          <a:p>
            <a:pPr lvl="1" algn="r">
              <a:defRPr/>
            </a:pPr>
            <a:r>
              <a:rPr lang="cs-CZ" sz="1800" dirty="0">
                <a:solidFill>
                  <a:schemeClr val="bg1"/>
                </a:solidFill>
              </a:rPr>
              <a:t>Otroci</a:t>
            </a:r>
          </a:p>
          <a:p>
            <a:pPr lvl="1" algn="r">
              <a:defRPr/>
            </a:pPr>
            <a:r>
              <a:rPr lang="cs-CZ" sz="1800" dirty="0">
                <a:solidFill>
                  <a:schemeClr val="bg1"/>
                </a:solidFill>
              </a:rPr>
              <a:t>Zajatci</a:t>
            </a:r>
          </a:p>
          <a:p>
            <a:pPr lvl="1" algn="r">
              <a:defRPr/>
            </a:pPr>
            <a:r>
              <a:rPr lang="cs-CZ" sz="1800" dirty="0">
                <a:solidFill>
                  <a:schemeClr val="bg1"/>
                </a:solidFill>
              </a:rPr>
              <a:t>Profesionálové</a:t>
            </a:r>
          </a:p>
          <a:p>
            <a:pPr lvl="1" algn="r">
              <a:buFont typeface="Arial" pitchFamily="34" charset="0"/>
              <a:buChar char="•"/>
              <a:defRPr/>
            </a:pPr>
            <a:endParaRPr lang="cs-CZ" sz="1200" dirty="0">
              <a:solidFill>
                <a:schemeClr val="bg1"/>
              </a:solidFill>
            </a:endParaRPr>
          </a:p>
          <a:p>
            <a:pPr lvl="1" algn="r">
              <a:buFont typeface="Arial" pitchFamily="34" charset="0"/>
              <a:buChar char="•"/>
              <a:defRPr/>
            </a:pPr>
            <a:r>
              <a:rPr lang="cs-CZ" sz="1200" b="1" dirty="0" err="1">
                <a:solidFill>
                  <a:srgbClr val="FFFFFF"/>
                </a:solidFill>
              </a:rPr>
              <a:t>Pollice</a:t>
            </a:r>
            <a:r>
              <a:rPr lang="cs-CZ" sz="1200" b="1" dirty="0">
                <a:solidFill>
                  <a:srgbClr val="FFFFFF"/>
                </a:solidFill>
              </a:rPr>
              <a:t> </a:t>
            </a:r>
            <a:r>
              <a:rPr lang="cs-CZ" sz="1200" b="1" dirty="0" err="1">
                <a:solidFill>
                  <a:srgbClr val="FFFFFF"/>
                </a:solidFill>
              </a:rPr>
              <a:t>Verso</a:t>
            </a:r>
            <a:r>
              <a:rPr lang="cs-CZ" sz="1200" dirty="0">
                <a:solidFill>
                  <a:srgbClr val="FFFFFF"/>
                </a:solidFill>
              </a:rPr>
              <a:t>, </a:t>
            </a:r>
            <a:r>
              <a:rPr lang="cs-CZ" sz="1200" dirty="0" err="1">
                <a:solidFill>
                  <a:srgbClr val="FFFFFF"/>
                </a:solidFill>
                <a:hlinkClick r:id="rId3"/>
              </a:rPr>
              <a:t>Jean</a:t>
            </a:r>
            <a:r>
              <a:rPr lang="cs-CZ" sz="1200" dirty="0">
                <a:solidFill>
                  <a:srgbClr val="FFFFFF"/>
                </a:solidFill>
                <a:hlinkClick r:id="rId3"/>
              </a:rPr>
              <a:t>-</a:t>
            </a:r>
            <a:r>
              <a:rPr lang="cs-CZ" sz="1200" dirty="0" err="1">
                <a:solidFill>
                  <a:srgbClr val="FFFFFF"/>
                </a:solidFill>
                <a:hlinkClick r:id="rId3"/>
              </a:rPr>
              <a:t>Léon</a:t>
            </a:r>
            <a:r>
              <a:rPr lang="cs-CZ" sz="1200" dirty="0">
                <a:solidFill>
                  <a:srgbClr val="FFFFFF"/>
                </a:solidFill>
                <a:hlinkClick r:id="rId3"/>
              </a:rPr>
              <a:t> </a:t>
            </a:r>
            <a:r>
              <a:rPr lang="cs-CZ" sz="1200" dirty="0" err="1">
                <a:solidFill>
                  <a:srgbClr val="FFFFFF"/>
                </a:solidFill>
                <a:hlinkClick r:id="rId3"/>
              </a:rPr>
              <a:t>Gérôme</a:t>
            </a:r>
            <a:r>
              <a:rPr lang="cs-CZ" sz="1200" dirty="0">
                <a:solidFill>
                  <a:srgbClr val="FFFFFF"/>
                </a:solidFill>
              </a:rPr>
              <a:t> (1824–1904)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8"/>
          <p:cNvSpPr>
            <a:spLocks noGrp="1" noChangeArrowheads="1"/>
          </p:cNvSpPr>
          <p:nvPr>
            <p:ph type="ctrTitle"/>
          </p:nvPr>
        </p:nvSpPr>
        <p:spPr>
          <a:xfrm>
            <a:off x="2514601" y="2168526"/>
            <a:ext cx="5821363" cy="1355725"/>
          </a:xfrm>
        </p:spPr>
        <p:txBody>
          <a:bodyPr>
            <a:normAutofit fontScale="90000"/>
          </a:bodyPr>
          <a:lstStyle/>
          <a:p>
            <a:pPr eaLnBrk="1" hangingPunct="1"/>
            <a:r>
              <a:rPr lang="en-US"/>
              <a:t> </a:t>
            </a:r>
            <a:r>
              <a:rPr lang="sk-SK"/>
              <a:t>Funkce bojových umění</a:t>
            </a:r>
            <a:endParaRPr lang="en-US"/>
          </a:p>
        </p:txBody>
      </p:sp>
      <p:sp>
        <p:nvSpPr>
          <p:cNvPr id="74754" name="Rectangle 10"/>
          <p:cNvSpPr>
            <a:spLocks noGrp="1" noChangeArrowheads="1"/>
          </p:cNvSpPr>
          <p:nvPr>
            <p:ph type="subTitle" idx="1"/>
          </p:nvPr>
        </p:nvSpPr>
        <p:spPr/>
        <p:txBody>
          <a:bodyPr/>
          <a:lstStyle/>
          <a:p>
            <a:pPr eaLnBrk="1" hangingPunct="1"/>
            <a:endParaRPr lang="cs-CZ"/>
          </a:p>
        </p:txBody>
      </p:sp>
    </p:spTree>
  </p:cSld>
  <p:clrMapOvr>
    <a:masterClrMapping/>
  </p:clrMapOvr>
  <p:transition spd="med">
    <p:checke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Zástupný symbol pro číslo snímku 4"/>
          <p:cNvSpPr>
            <a:spLocks noGrp="1"/>
          </p:cNvSpPr>
          <p:nvPr>
            <p:ph type="sldNum" sz="quarter" idx="12"/>
          </p:nvPr>
        </p:nvSpPr>
        <p:spPr>
          <a:xfrm>
            <a:off x="7632700" y="6343650"/>
            <a:ext cx="2895600" cy="457200"/>
          </a:xfrm>
          <a:noFill/>
        </p:spPr>
        <p:txBody>
          <a:bodyPr/>
          <a:lstStyle/>
          <a:p>
            <a:pPr lvl="4"/>
            <a:fld id="{184C3613-A78F-4849-BA71-03530D789FF7}" type="slidenum">
              <a:rPr lang="en-US"/>
              <a:pPr lvl="4"/>
              <a:t>108</a:t>
            </a:fld>
            <a:endParaRPr lang="en-US"/>
          </a:p>
        </p:txBody>
      </p:sp>
      <p:sp>
        <p:nvSpPr>
          <p:cNvPr id="71684" name="Rectangle 2"/>
          <p:cNvSpPr>
            <a:spLocks noGrp="1" noChangeArrowheads="1"/>
          </p:cNvSpPr>
          <p:nvPr>
            <p:ph type="title"/>
          </p:nvPr>
        </p:nvSpPr>
        <p:spPr/>
        <p:txBody>
          <a:bodyPr/>
          <a:lstStyle/>
          <a:p>
            <a:pPr eaLnBrk="1" hangingPunct="1"/>
            <a:r>
              <a:rPr lang="sk-SK"/>
              <a:t>Historické hledisko</a:t>
            </a:r>
            <a:endParaRPr lang="en-US"/>
          </a:p>
        </p:txBody>
      </p:sp>
      <p:sp>
        <p:nvSpPr>
          <p:cNvPr id="133123" name="Rectangle 3"/>
          <p:cNvSpPr>
            <a:spLocks noGrp="1" noChangeArrowheads="1"/>
          </p:cNvSpPr>
          <p:nvPr>
            <p:ph type="body" idx="1"/>
          </p:nvPr>
        </p:nvSpPr>
        <p:spPr/>
        <p:txBody>
          <a:bodyPr/>
          <a:lstStyle/>
          <a:p>
            <a:pPr eaLnBrk="1" hangingPunct="1"/>
            <a:r>
              <a:rPr lang="sk-SK"/>
              <a:t>Nevyhnutelnost boje – rozvoj bojových dovedností</a:t>
            </a:r>
          </a:p>
          <a:p>
            <a:pPr lvl="1" eaLnBrk="1" hangingPunct="1"/>
            <a:r>
              <a:rPr lang="sk-SK"/>
              <a:t>Lov</a:t>
            </a:r>
          </a:p>
          <a:p>
            <a:pPr lvl="1" eaLnBrk="1" hangingPunct="1"/>
            <a:r>
              <a:rPr lang="sk-SK"/>
              <a:t>Obrana</a:t>
            </a:r>
          </a:p>
          <a:p>
            <a:pPr eaLnBrk="1" hangingPunct="1"/>
            <a:r>
              <a:rPr lang="sk-SK"/>
              <a:t>Bít se znamená být</a:t>
            </a:r>
          </a:p>
          <a:p>
            <a:pPr eaLnBrk="1" hangingPunct="1"/>
            <a:r>
              <a:rPr lang="sk-SK"/>
              <a:t>Společenské rozdíly</a:t>
            </a:r>
            <a:endParaRPr lang="en-US"/>
          </a:p>
        </p:txBody>
      </p:sp>
      <p:graphicFrame>
        <p:nvGraphicFramePr>
          <p:cNvPr id="133124" name="Object 2"/>
          <p:cNvGraphicFramePr>
            <a:graphicFrameLocks noChangeAspect="1"/>
          </p:cNvGraphicFramePr>
          <p:nvPr/>
        </p:nvGraphicFramePr>
        <p:xfrm>
          <a:off x="6096000" y="3276601"/>
          <a:ext cx="4237038" cy="2862263"/>
        </p:xfrm>
        <a:graphic>
          <a:graphicData uri="http://schemas.openxmlformats.org/presentationml/2006/ole">
            <mc:AlternateContent xmlns:mc="http://schemas.openxmlformats.org/markup-compatibility/2006">
              <mc:Choice xmlns:v="urn:schemas-microsoft-com:vml" Requires="v">
                <p:oleObj spid="_x0000_s1027" name="CorelDRAW" r:id="rId3" imgW="4236480" imgH="2861640" progId="">
                  <p:embed/>
                </p:oleObj>
              </mc:Choice>
              <mc:Fallback>
                <p:oleObj name="CorelDRAW" r:id="rId3" imgW="4236480" imgH="2861640" progId="">
                  <p:embed/>
                  <p:pic>
                    <p:nvPicPr>
                      <p:cNvPr id="13312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76601"/>
                        <a:ext cx="423703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Zástupný symbol pro číslo snímku 4"/>
          <p:cNvSpPr>
            <a:spLocks noGrp="1"/>
          </p:cNvSpPr>
          <p:nvPr>
            <p:ph type="sldNum" sz="quarter" idx="12"/>
          </p:nvPr>
        </p:nvSpPr>
        <p:spPr>
          <a:xfrm>
            <a:off x="7632700" y="6343650"/>
            <a:ext cx="2895600" cy="457200"/>
          </a:xfrm>
          <a:noFill/>
        </p:spPr>
        <p:txBody>
          <a:bodyPr/>
          <a:lstStyle/>
          <a:p>
            <a:pPr lvl="4"/>
            <a:fld id="{AB296475-6E1D-432B-91CB-F20D51E947E2}" type="slidenum">
              <a:rPr lang="en-US"/>
              <a:pPr lvl="4"/>
              <a:t>109</a:t>
            </a:fld>
            <a:endParaRPr lang="en-US"/>
          </a:p>
        </p:txBody>
      </p:sp>
      <p:sp>
        <p:nvSpPr>
          <p:cNvPr id="75778" name="Rectangle 2"/>
          <p:cNvSpPr>
            <a:spLocks noGrp="1" noChangeArrowheads="1"/>
          </p:cNvSpPr>
          <p:nvPr>
            <p:ph type="title"/>
          </p:nvPr>
        </p:nvSpPr>
        <p:spPr/>
        <p:txBody>
          <a:bodyPr/>
          <a:lstStyle/>
          <a:p>
            <a:pPr eaLnBrk="1" hangingPunct="1"/>
            <a:r>
              <a:rPr lang="sk-SK"/>
              <a:t>Současné hledisko </a:t>
            </a:r>
            <a:endParaRPr lang="en-US"/>
          </a:p>
        </p:txBody>
      </p:sp>
      <p:sp>
        <p:nvSpPr>
          <p:cNvPr id="134147" name="Rectangle 3"/>
          <p:cNvSpPr>
            <a:spLocks noGrp="1" noChangeArrowheads="1"/>
          </p:cNvSpPr>
          <p:nvPr>
            <p:ph type="body" idx="1"/>
          </p:nvPr>
        </p:nvSpPr>
        <p:spPr/>
        <p:txBody>
          <a:bodyPr/>
          <a:lstStyle/>
          <a:p>
            <a:pPr eaLnBrk="1" hangingPunct="1"/>
            <a:r>
              <a:rPr lang="sk-SK"/>
              <a:t>Boj tváří v tvář není nevyhnutelný</a:t>
            </a:r>
          </a:p>
          <a:p>
            <a:pPr eaLnBrk="1" hangingPunct="1"/>
            <a:r>
              <a:rPr lang="sk-SK"/>
              <a:t>Transformace (v procesu sakralizace) na</a:t>
            </a:r>
          </a:p>
          <a:p>
            <a:pPr eaLnBrk="1" hangingPunct="1">
              <a:buFont typeface="Wingdings" pitchFamily="2" charset="2"/>
              <a:buNone/>
            </a:pPr>
            <a:endParaRPr lang="en-US"/>
          </a:p>
        </p:txBody>
      </p:sp>
      <p:sp>
        <p:nvSpPr>
          <p:cNvPr id="134148" name="Text Box 4"/>
          <p:cNvSpPr txBox="1">
            <a:spLocks noChangeArrowheads="1"/>
          </p:cNvSpPr>
          <p:nvPr/>
        </p:nvSpPr>
        <p:spPr bwMode="auto">
          <a:xfrm>
            <a:off x="2362201" y="3505200"/>
            <a:ext cx="1531253" cy="369332"/>
          </a:xfrm>
          <a:prstGeom prst="rect">
            <a:avLst/>
          </a:prstGeom>
          <a:noFill/>
          <a:ln w="9525">
            <a:noFill/>
            <a:miter lim="800000"/>
            <a:headEnd/>
            <a:tailEnd/>
          </a:ln>
        </p:spPr>
        <p:txBody>
          <a:bodyPr wrap="none">
            <a:spAutoFit/>
          </a:bodyPr>
          <a:lstStyle/>
          <a:p>
            <a:r>
              <a:rPr lang="sk-SK" dirty="0" err="1"/>
              <a:t>Soutěžní</a:t>
            </a:r>
            <a:r>
              <a:rPr lang="sk-SK" dirty="0"/>
              <a:t> </a:t>
            </a:r>
            <a:r>
              <a:rPr lang="sk-SK" dirty="0" err="1"/>
              <a:t>sport</a:t>
            </a:r>
            <a:endParaRPr lang="en-US" dirty="0"/>
          </a:p>
        </p:txBody>
      </p:sp>
      <p:sp>
        <p:nvSpPr>
          <p:cNvPr id="134149" name="Text Box 5"/>
          <p:cNvSpPr txBox="1">
            <a:spLocks noChangeArrowheads="1"/>
          </p:cNvSpPr>
          <p:nvPr/>
        </p:nvSpPr>
        <p:spPr bwMode="auto">
          <a:xfrm>
            <a:off x="7650164" y="4267200"/>
            <a:ext cx="1305229" cy="369332"/>
          </a:xfrm>
          <a:prstGeom prst="rect">
            <a:avLst/>
          </a:prstGeom>
          <a:noFill/>
          <a:ln w="9525">
            <a:noFill/>
            <a:miter lim="800000"/>
            <a:headEnd/>
            <a:tailEnd/>
          </a:ln>
        </p:spPr>
        <p:txBody>
          <a:bodyPr wrap="none">
            <a:spAutoFit/>
          </a:bodyPr>
          <a:lstStyle/>
          <a:p>
            <a:r>
              <a:rPr lang="sk-SK"/>
              <a:t>Sebeobrana</a:t>
            </a:r>
            <a:endParaRPr lang="en-US"/>
          </a:p>
        </p:txBody>
      </p:sp>
      <p:sp>
        <p:nvSpPr>
          <p:cNvPr id="134150" name="Text Box 6"/>
          <p:cNvSpPr txBox="1">
            <a:spLocks noChangeArrowheads="1"/>
          </p:cNvSpPr>
          <p:nvPr/>
        </p:nvSpPr>
        <p:spPr bwMode="auto">
          <a:xfrm>
            <a:off x="2133601" y="6096000"/>
            <a:ext cx="1783565" cy="369332"/>
          </a:xfrm>
          <a:prstGeom prst="rect">
            <a:avLst/>
          </a:prstGeom>
          <a:noFill/>
          <a:ln w="9525">
            <a:noFill/>
            <a:miter lim="800000"/>
            <a:headEnd/>
            <a:tailEnd/>
          </a:ln>
        </p:spPr>
        <p:txBody>
          <a:bodyPr wrap="none">
            <a:spAutoFit/>
          </a:bodyPr>
          <a:lstStyle/>
          <a:p>
            <a:r>
              <a:rPr lang="sk-SK"/>
              <a:t>Komplexní rozvoj</a:t>
            </a:r>
            <a:endParaRPr lang="en-US"/>
          </a:p>
        </p:txBody>
      </p:sp>
      <p:sp>
        <p:nvSpPr>
          <p:cNvPr id="134151" name="Oval 7"/>
          <p:cNvSpPr>
            <a:spLocks noChangeArrowheads="1"/>
          </p:cNvSpPr>
          <p:nvPr/>
        </p:nvSpPr>
        <p:spPr bwMode="auto">
          <a:xfrm>
            <a:off x="4572000" y="3276600"/>
            <a:ext cx="2971800" cy="2971800"/>
          </a:xfrm>
          <a:prstGeom prst="ellipse">
            <a:avLst/>
          </a:prstGeom>
          <a:noFill/>
          <a:ln w="38100">
            <a:solidFill>
              <a:schemeClr val="tx1"/>
            </a:solidFill>
            <a:round/>
            <a:headEnd/>
            <a:tailEnd/>
          </a:ln>
        </p:spPr>
        <p:txBody>
          <a:bodyPr wrap="none" anchor="ct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a 5"/>
          <p:cNvSpPr/>
          <p:nvPr/>
        </p:nvSpPr>
        <p:spPr bwMode="auto">
          <a:xfrm>
            <a:off x="3834234" y="3266982"/>
            <a:ext cx="4104456" cy="1800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cs-CZ" sz="2400">
              <a:latin typeface="Times New Roman" pitchFamily="18" charset="0"/>
            </a:endParaRPr>
          </a:p>
        </p:txBody>
      </p:sp>
      <p:sp>
        <p:nvSpPr>
          <p:cNvPr id="5" name="Elipsa 4"/>
          <p:cNvSpPr/>
          <p:nvPr/>
        </p:nvSpPr>
        <p:spPr bwMode="auto">
          <a:xfrm>
            <a:off x="3863752" y="2157201"/>
            <a:ext cx="4104456" cy="1800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cs-CZ" sz="2400">
              <a:latin typeface="Times New Roman" pitchFamily="18" charset="0"/>
            </a:endParaRPr>
          </a:p>
        </p:txBody>
      </p:sp>
      <p:sp>
        <p:nvSpPr>
          <p:cNvPr id="69637" name="Rectangle 2"/>
          <p:cNvSpPr>
            <a:spLocks noGrp="1" noChangeArrowheads="1"/>
          </p:cNvSpPr>
          <p:nvPr>
            <p:ph type="title"/>
          </p:nvPr>
        </p:nvSpPr>
        <p:spPr/>
        <p:txBody>
          <a:bodyPr/>
          <a:lstStyle/>
          <a:p>
            <a:pPr eaLnBrk="1" hangingPunct="1"/>
            <a:r>
              <a:rPr lang="sk-SK"/>
              <a:t>Bojová umění a úpoly</a:t>
            </a:r>
            <a:endParaRPr lang="en-US"/>
          </a:p>
        </p:txBody>
      </p:sp>
      <p:sp>
        <p:nvSpPr>
          <p:cNvPr id="4" name="Zástupný symbol pro obsah 3"/>
          <p:cNvSpPr>
            <a:spLocks noGrp="1"/>
          </p:cNvSpPr>
          <p:nvPr>
            <p:ph idx="1"/>
          </p:nvPr>
        </p:nvSpPr>
        <p:spPr/>
        <p:txBody>
          <a:bodyPr/>
          <a:lstStyle/>
          <a:p>
            <a:pPr algn="ctr"/>
            <a:endParaRPr lang="cs-CZ" dirty="0"/>
          </a:p>
          <a:p>
            <a:pPr algn="ctr"/>
            <a:endParaRPr lang="cs-CZ" dirty="0"/>
          </a:p>
          <a:p>
            <a:pPr algn="ctr"/>
            <a:r>
              <a:rPr lang="cs-CZ" dirty="0"/>
              <a:t>Bojová umění</a:t>
            </a:r>
          </a:p>
          <a:p>
            <a:pPr algn="ctr"/>
            <a:endParaRPr lang="cs-CZ" dirty="0"/>
          </a:p>
          <a:p>
            <a:pPr algn="ctr"/>
            <a:r>
              <a:rPr lang="cs-CZ" dirty="0"/>
              <a:t>Úpolové sporty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Zástupný symbol pro číslo snímku 4"/>
          <p:cNvSpPr>
            <a:spLocks noGrp="1"/>
          </p:cNvSpPr>
          <p:nvPr>
            <p:ph type="sldNum" sz="quarter" idx="12"/>
          </p:nvPr>
        </p:nvSpPr>
        <p:spPr>
          <a:xfrm>
            <a:off x="7632700" y="6343650"/>
            <a:ext cx="2895600" cy="457200"/>
          </a:xfrm>
          <a:noFill/>
        </p:spPr>
        <p:txBody>
          <a:bodyPr/>
          <a:lstStyle/>
          <a:p>
            <a:pPr lvl="4"/>
            <a:fld id="{490443B3-F76B-4DEF-A717-22F3825A6E5F}" type="slidenum">
              <a:rPr lang="en-US"/>
              <a:pPr lvl="4"/>
              <a:t>110</a:t>
            </a:fld>
            <a:endParaRPr lang="en-US"/>
          </a:p>
        </p:txBody>
      </p:sp>
      <p:sp>
        <p:nvSpPr>
          <p:cNvPr id="76802" name="Rectangle 2"/>
          <p:cNvSpPr>
            <a:spLocks noGrp="1" noChangeArrowheads="1"/>
          </p:cNvSpPr>
          <p:nvPr>
            <p:ph type="title"/>
          </p:nvPr>
        </p:nvSpPr>
        <p:spPr>
          <a:xfrm>
            <a:off x="1881188" y="696913"/>
            <a:ext cx="8501062" cy="660400"/>
          </a:xfrm>
        </p:spPr>
        <p:txBody>
          <a:bodyPr>
            <a:normAutofit fontScale="90000"/>
          </a:bodyPr>
          <a:lstStyle/>
          <a:p>
            <a:pPr eaLnBrk="1" hangingPunct="1"/>
            <a:r>
              <a:rPr lang="sk-SK"/>
              <a:t>Čtyřdimenzionální rozvoj (funkce)</a:t>
            </a:r>
            <a:endParaRPr lang="en-US"/>
          </a:p>
        </p:txBody>
      </p:sp>
      <p:sp>
        <p:nvSpPr>
          <p:cNvPr id="135173" name="Text Box 5"/>
          <p:cNvSpPr txBox="1">
            <a:spLocks noChangeArrowheads="1"/>
          </p:cNvSpPr>
          <p:nvPr/>
        </p:nvSpPr>
        <p:spPr bwMode="auto">
          <a:xfrm>
            <a:off x="2362200" y="5348289"/>
            <a:ext cx="2209800" cy="523875"/>
          </a:xfrm>
          <a:prstGeom prst="rect">
            <a:avLst/>
          </a:prstGeom>
          <a:noFill/>
          <a:ln w="9525">
            <a:noFill/>
            <a:miter lim="800000"/>
            <a:headEnd/>
            <a:tailEnd/>
          </a:ln>
        </p:spPr>
        <p:txBody>
          <a:bodyPr>
            <a:spAutoFit/>
          </a:bodyPr>
          <a:lstStyle/>
          <a:p>
            <a:pPr>
              <a:spcBef>
                <a:spcPct val="50000"/>
              </a:spcBef>
            </a:pPr>
            <a:r>
              <a:rPr lang="sk-SK" sz="2800" dirty="0">
                <a:latin typeface="Arial" charset="0"/>
              </a:rPr>
              <a:t>biosféra</a:t>
            </a:r>
            <a:endParaRPr lang="en-US" sz="2800" dirty="0">
              <a:latin typeface="Arial" charset="0"/>
            </a:endParaRPr>
          </a:p>
        </p:txBody>
      </p:sp>
      <p:sp>
        <p:nvSpPr>
          <p:cNvPr id="135174" name="Text Box 6"/>
          <p:cNvSpPr txBox="1">
            <a:spLocks noChangeArrowheads="1"/>
          </p:cNvSpPr>
          <p:nvPr/>
        </p:nvSpPr>
        <p:spPr bwMode="auto">
          <a:xfrm>
            <a:off x="5715000" y="3748089"/>
            <a:ext cx="2286000" cy="523875"/>
          </a:xfrm>
          <a:prstGeom prst="rect">
            <a:avLst/>
          </a:prstGeom>
          <a:noFill/>
          <a:ln w="9525">
            <a:noFill/>
            <a:miter lim="800000"/>
            <a:headEnd/>
            <a:tailEnd/>
          </a:ln>
        </p:spPr>
        <p:txBody>
          <a:bodyPr>
            <a:spAutoFit/>
          </a:bodyPr>
          <a:lstStyle/>
          <a:p>
            <a:pPr>
              <a:spcBef>
                <a:spcPct val="50000"/>
              </a:spcBef>
            </a:pPr>
            <a:r>
              <a:rPr lang="sk-SK" sz="2800">
                <a:latin typeface="Arial" charset="0"/>
              </a:rPr>
              <a:t>sociosféra</a:t>
            </a:r>
            <a:endParaRPr lang="en-US" sz="2800">
              <a:latin typeface="Arial" charset="0"/>
            </a:endParaRPr>
          </a:p>
        </p:txBody>
      </p:sp>
      <p:sp>
        <p:nvSpPr>
          <p:cNvPr id="135175" name="Text Box 7"/>
          <p:cNvSpPr txBox="1">
            <a:spLocks noChangeArrowheads="1"/>
          </p:cNvSpPr>
          <p:nvPr/>
        </p:nvSpPr>
        <p:spPr bwMode="auto">
          <a:xfrm>
            <a:off x="6400800" y="5334001"/>
            <a:ext cx="2438400" cy="523875"/>
          </a:xfrm>
          <a:prstGeom prst="rect">
            <a:avLst/>
          </a:prstGeom>
          <a:noFill/>
          <a:ln w="9525">
            <a:noFill/>
            <a:miter lim="800000"/>
            <a:headEnd/>
            <a:tailEnd/>
          </a:ln>
        </p:spPr>
        <p:txBody>
          <a:bodyPr>
            <a:spAutoFit/>
          </a:bodyPr>
          <a:lstStyle/>
          <a:p>
            <a:pPr>
              <a:spcBef>
                <a:spcPct val="50000"/>
              </a:spcBef>
            </a:pPr>
            <a:r>
              <a:rPr lang="sk-SK" sz="2800" dirty="0" err="1">
                <a:latin typeface="Arial" charset="0"/>
              </a:rPr>
              <a:t>psychosféra</a:t>
            </a:r>
            <a:endParaRPr lang="en-US" sz="2800" dirty="0">
              <a:latin typeface="Arial" charset="0"/>
            </a:endParaRPr>
          </a:p>
        </p:txBody>
      </p:sp>
      <p:sp>
        <p:nvSpPr>
          <p:cNvPr id="135176" name="Text Box 8"/>
          <p:cNvSpPr txBox="1">
            <a:spLocks noChangeArrowheads="1"/>
          </p:cNvSpPr>
          <p:nvPr/>
        </p:nvSpPr>
        <p:spPr bwMode="auto">
          <a:xfrm>
            <a:off x="5562601" y="1676400"/>
            <a:ext cx="4748213" cy="954088"/>
          </a:xfrm>
          <a:prstGeom prst="rect">
            <a:avLst/>
          </a:prstGeom>
          <a:noFill/>
          <a:ln w="9525">
            <a:noFill/>
            <a:miter lim="800000"/>
            <a:headEnd/>
            <a:tailEnd/>
          </a:ln>
        </p:spPr>
        <p:txBody>
          <a:bodyPr>
            <a:spAutoFit/>
          </a:bodyPr>
          <a:lstStyle/>
          <a:p>
            <a:pPr>
              <a:spcBef>
                <a:spcPct val="50000"/>
              </a:spcBef>
            </a:pPr>
            <a:r>
              <a:rPr lang="sk-SK" sz="2800">
                <a:latin typeface="Arial" charset="0"/>
              </a:rPr>
              <a:t>noosféra (V. Vernadsky), spiritualita</a:t>
            </a:r>
            <a:endParaRPr lang="en-US" sz="2800">
              <a:latin typeface="Arial" charset="0"/>
            </a:endParaRPr>
          </a:p>
        </p:txBody>
      </p:sp>
      <p:cxnSp>
        <p:nvCxnSpPr>
          <p:cNvPr id="135177" name="AutoShape 9"/>
          <p:cNvCxnSpPr>
            <a:cxnSpLocks noChangeShapeType="1"/>
          </p:cNvCxnSpPr>
          <p:nvPr/>
        </p:nvCxnSpPr>
        <p:spPr bwMode="auto">
          <a:xfrm>
            <a:off x="3581400" y="5256214"/>
            <a:ext cx="3886200" cy="1587"/>
          </a:xfrm>
          <a:prstGeom prst="straightConnector1">
            <a:avLst/>
          </a:prstGeom>
          <a:noFill/>
          <a:ln w="9525">
            <a:solidFill>
              <a:schemeClr val="tx1"/>
            </a:solidFill>
            <a:round/>
            <a:headEnd/>
            <a:tailEnd/>
          </a:ln>
        </p:spPr>
      </p:cxnSp>
      <p:sp>
        <p:nvSpPr>
          <p:cNvPr id="135178" name="AutoShape 10"/>
          <p:cNvSpPr>
            <a:spLocks noChangeArrowheads="1"/>
          </p:cNvSpPr>
          <p:nvPr/>
        </p:nvSpPr>
        <p:spPr bwMode="auto">
          <a:xfrm>
            <a:off x="3581400" y="4191000"/>
            <a:ext cx="3962400" cy="1066800"/>
          </a:xfrm>
          <a:prstGeom prst="triangle">
            <a:avLst>
              <a:gd name="adj" fmla="val 50000"/>
            </a:avLst>
          </a:prstGeom>
          <a:noFill/>
          <a:ln w="9525">
            <a:solidFill>
              <a:schemeClr val="tx1"/>
            </a:solidFill>
            <a:prstDash val="lgDash"/>
            <a:miter lim="800000"/>
            <a:headEnd/>
            <a:tailEnd/>
          </a:ln>
        </p:spPr>
        <p:txBody>
          <a:bodyPr wrap="none" anchor="ctr"/>
          <a:lstStyle/>
          <a:p>
            <a:endParaRPr lang="cs-CZ"/>
          </a:p>
        </p:txBody>
      </p:sp>
      <p:sp>
        <p:nvSpPr>
          <p:cNvPr id="135181" name="AutoShape 13"/>
          <p:cNvSpPr>
            <a:spLocks noChangeArrowheads="1"/>
          </p:cNvSpPr>
          <p:nvPr/>
        </p:nvSpPr>
        <p:spPr bwMode="auto">
          <a:xfrm>
            <a:off x="3581400" y="2133600"/>
            <a:ext cx="3962400" cy="3124200"/>
          </a:xfrm>
          <a:prstGeom prst="triangle">
            <a:avLst>
              <a:gd name="adj" fmla="val 50000"/>
            </a:avLst>
          </a:prstGeom>
          <a:noFill/>
          <a:ln w="9525">
            <a:solidFill>
              <a:schemeClr val="tx1"/>
            </a:solidFill>
            <a:miter lim="800000"/>
            <a:headEnd/>
            <a:tailEnd/>
          </a:ln>
        </p:spPr>
        <p:txBody>
          <a:bodyPr wrap="none" anchor="ctr"/>
          <a:lstStyle/>
          <a:p>
            <a:endParaRPr lang="cs-CZ"/>
          </a:p>
        </p:txBody>
      </p:sp>
      <p:sp>
        <p:nvSpPr>
          <p:cNvPr id="135183" name="Line 15"/>
          <p:cNvSpPr>
            <a:spLocks noChangeShapeType="1"/>
          </p:cNvSpPr>
          <p:nvPr/>
        </p:nvSpPr>
        <p:spPr bwMode="auto">
          <a:xfrm>
            <a:off x="5562600" y="2133600"/>
            <a:ext cx="0" cy="2057400"/>
          </a:xfrm>
          <a:prstGeom prst="line">
            <a:avLst/>
          </a:prstGeom>
          <a:noFill/>
          <a:ln w="9525">
            <a:solidFill>
              <a:schemeClr val="tx1"/>
            </a:solidFill>
            <a:prstDash val="lgDash"/>
            <a:round/>
            <a:headEnd/>
            <a:tailEnd/>
          </a:ln>
        </p:spPr>
        <p:txBody>
          <a:bodyPr/>
          <a:lstStyle/>
          <a:p>
            <a:endParaRPr lang="cs-CZ"/>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Nadpis 1"/>
          <p:cNvSpPr>
            <a:spLocks noGrp="1"/>
          </p:cNvSpPr>
          <p:nvPr>
            <p:ph type="title"/>
          </p:nvPr>
        </p:nvSpPr>
        <p:spPr/>
        <p:txBody>
          <a:bodyPr/>
          <a:lstStyle/>
          <a:p>
            <a:pPr eaLnBrk="1" hangingPunct="1"/>
            <a:r>
              <a:rPr lang="sk-SK"/>
              <a:t>Čtyřdimenzionální rozvoj (funkce)</a:t>
            </a:r>
            <a:endParaRPr lang="cs-CZ"/>
          </a:p>
        </p:txBody>
      </p:sp>
      <p:sp>
        <p:nvSpPr>
          <p:cNvPr id="77826" name="Zástupný symbol pro obsah 2"/>
          <p:cNvSpPr>
            <a:spLocks noGrp="1"/>
          </p:cNvSpPr>
          <p:nvPr>
            <p:ph idx="1"/>
          </p:nvPr>
        </p:nvSpPr>
        <p:spPr/>
        <p:txBody>
          <a:bodyPr/>
          <a:lstStyle/>
          <a:p>
            <a:pPr eaLnBrk="1" hangingPunct="1"/>
            <a:r>
              <a:rPr lang="cs-CZ" b="1" dirty="0"/>
              <a:t>Biosféra</a:t>
            </a:r>
          </a:p>
          <a:p>
            <a:pPr lvl="1" eaLnBrk="1" hangingPunct="1"/>
            <a:r>
              <a:rPr lang="cs-CZ" dirty="0"/>
              <a:t>Tělesný trénink a jeho složky</a:t>
            </a:r>
          </a:p>
          <a:p>
            <a:pPr eaLnBrk="1" hangingPunct="1"/>
            <a:r>
              <a:rPr lang="cs-CZ" b="1" dirty="0" err="1"/>
              <a:t>Psychosféra</a:t>
            </a:r>
            <a:endParaRPr lang="cs-CZ" b="1" dirty="0"/>
          </a:p>
          <a:p>
            <a:pPr lvl="1" eaLnBrk="1" hangingPunct="1"/>
            <a:r>
              <a:rPr lang="cs-CZ" dirty="0"/>
              <a:t>Psychické procesy a stavy, psychomotorika</a:t>
            </a:r>
          </a:p>
          <a:p>
            <a:pPr eaLnBrk="1" hangingPunct="1"/>
            <a:r>
              <a:rPr lang="cs-CZ" b="1" dirty="0" err="1"/>
              <a:t>Sociosféra</a:t>
            </a:r>
            <a:endParaRPr lang="cs-CZ" b="1" dirty="0"/>
          </a:p>
          <a:p>
            <a:pPr lvl="1" eaLnBrk="1" hangingPunct="1"/>
            <a:r>
              <a:rPr lang="cs-CZ" dirty="0"/>
              <a:t>Společenské normy</a:t>
            </a:r>
          </a:p>
          <a:p>
            <a:pPr eaLnBrk="1" hangingPunct="1"/>
            <a:r>
              <a:rPr lang="cs-CZ" b="1" dirty="0"/>
              <a:t>Noosféra</a:t>
            </a:r>
            <a:r>
              <a:rPr lang="cs-CZ" dirty="0"/>
              <a:t> </a:t>
            </a:r>
            <a:r>
              <a:rPr lang="cs-CZ" sz="2400" dirty="0"/>
              <a:t>(V. I. </a:t>
            </a:r>
            <a:r>
              <a:rPr lang="cs-CZ" sz="2400" dirty="0" err="1"/>
              <a:t>Vernadski</a:t>
            </a:r>
            <a:r>
              <a:rPr lang="cs-CZ" sz="2400" dirty="0"/>
              <a:t> a </a:t>
            </a:r>
            <a:r>
              <a:rPr lang="cs-CZ" sz="2400" dirty="0" err="1"/>
              <a:t>Teilhard</a:t>
            </a:r>
            <a:r>
              <a:rPr lang="cs-CZ" sz="2400" dirty="0"/>
              <a:t> de </a:t>
            </a:r>
            <a:r>
              <a:rPr lang="cs-CZ" sz="2400" dirty="0" err="1"/>
              <a:t>Chardin</a:t>
            </a:r>
            <a:r>
              <a:rPr lang="cs-CZ" sz="2400" dirty="0"/>
              <a:t> geosféra-biosféra-noosféra (ř. </a:t>
            </a:r>
            <a:r>
              <a:rPr lang="el-GR" sz="2400" i="1" dirty="0"/>
              <a:t>νοῦς</a:t>
            </a:r>
            <a:r>
              <a:rPr lang="cs-CZ" sz="2400" i="1" dirty="0"/>
              <a:t> + </a:t>
            </a:r>
            <a:r>
              <a:rPr lang="el-GR" sz="2400" i="1" dirty="0"/>
              <a:t>σφαῖρα</a:t>
            </a:r>
            <a:r>
              <a:rPr lang="cs-CZ" sz="2400" dirty="0"/>
              <a:t>)</a:t>
            </a:r>
            <a:endParaRPr lang="cs-CZ" dirty="0"/>
          </a:p>
          <a:p>
            <a:pPr lvl="1" eaLnBrk="1" hangingPunct="1"/>
            <a:r>
              <a:rPr lang="cs-CZ" dirty="0"/>
              <a:t>Někdy i spiritualita. Všechno poznání (i duchovní)</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algn="ctr" eaLnBrk="1" hangingPunct="1"/>
            <a:r>
              <a:rPr lang="sk-SK"/>
              <a:t>Funkce</a:t>
            </a:r>
            <a:endParaRPr lang="en-US"/>
          </a:p>
        </p:txBody>
      </p:sp>
      <p:sp>
        <p:nvSpPr>
          <p:cNvPr id="136195" name="Rectangle 3"/>
          <p:cNvSpPr>
            <a:spLocks noGrp="1" noChangeArrowheads="1"/>
          </p:cNvSpPr>
          <p:nvPr>
            <p:ph type="body" sz="half" idx="1"/>
          </p:nvPr>
        </p:nvSpPr>
        <p:spPr>
          <a:xfrm>
            <a:off x="2740026" y="1981200"/>
            <a:ext cx="4194175" cy="3924300"/>
          </a:xfrm>
        </p:spPr>
        <p:txBody>
          <a:bodyPr/>
          <a:lstStyle/>
          <a:p>
            <a:pPr eaLnBrk="1" hangingPunct="1"/>
            <a:r>
              <a:rPr lang="sk-SK" sz="2400"/>
              <a:t>Mít zdravý, funkční organizmus a umět ho použít</a:t>
            </a:r>
          </a:p>
          <a:p>
            <a:pPr eaLnBrk="1" hangingPunct="1"/>
            <a:endParaRPr lang="sk-SK" sz="2400"/>
          </a:p>
          <a:p>
            <a:pPr eaLnBrk="1" hangingPunct="1"/>
            <a:r>
              <a:rPr lang="sk-SK" sz="2400"/>
              <a:t>Být integrovanou lidskou bytostí</a:t>
            </a:r>
          </a:p>
          <a:p>
            <a:pPr eaLnBrk="1" hangingPunct="1"/>
            <a:endParaRPr lang="sk-SK" sz="2400"/>
          </a:p>
          <a:p>
            <a:pPr eaLnBrk="1" hangingPunct="1"/>
            <a:r>
              <a:rPr lang="sk-SK" sz="2400"/>
              <a:t>Mít dobré sociální vztahy</a:t>
            </a:r>
          </a:p>
          <a:p>
            <a:pPr eaLnBrk="1" hangingPunct="1"/>
            <a:endParaRPr lang="sk-SK" sz="2400"/>
          </a:p>
          <a:p>
            <a:pPr eaLnBrk="1" hangingPunct="1"/>
            <a:r>
              <a:rPr lang="sk-SK" sz="2400"/>
              <a:t>Mít smysl života</a:t>
            </a:r>
          </a:p>
          <a:p>
            <a:pPr eaLnBrk="1" hangingPunct="1"/>
            <a:endParaRPr lang="sk-SK" sz="2400"/>
          </a:p>
          <a:p>
            <a:pPr eaLnBrk="1" hangingPunct="1"/>
            <a:endParaRPr lang="en-US" sz="2400"/>
          </a:p>
        </p:txBody>
      </p:sp>
      <p:grpSp>
        <p:nvGrpSpPr>
          <p:cNvPr id="78852" name="Group 5"/>
          <p:cNvGrpSpPr>
            <a:grpSpLocks/>
          </p:cNvGrpSpPr>
          <p:nvPr/>
        </p:nvGrpSpPr>
        <p:grpSpPr bwMode="auto">
          <a:xfrm>
            <a:off x="6934200" y="2438400"/>
            <a:ext cx="3581400" cy="2705100"/>
            <a:chOff x="528" y="1056"/>
            <a:chExt cx="4080" cy="2576"/>
          </a:xfrm>
        </p:grpSpPr>
        <p:sp>
          <p:nvSpPr>
            <p:cNvPr id="78853" name="Text Box 6"/>
            <p:cNvSpPr txBox="1">
              <a:spLocks noChangeArrowheads="1"/>
            </p:cNvSpPr>
            <p:nvPr/>
          </p:nvSpPr>
          <p:spPr bwMode="auto">
            <a:xfrm>
              <a:off x="528" y="3370"/>
              <a:ext cx="1393" cy="262"/>
            </a:xfrm>
            <a:prstGeom prst="rect">
              <a:avLst/>
            </a:prstGeom>
            <a:noFill/>
            <a:ln w="9525">
              <a:noFill/>
              <a:miter lim="800000"/>
              <a:headEnd/>
              <a:tailEnd/>
            </a:ln>
          </p:spPr>
          <p:txBody>
            <a:bodyPr>
              <a:spAutoFit/>
            </a:bodyPr>
            <a:lstStyle/>
            <a:p>
              <a:pPr>
                <a:spcBef>
                  <a:spcPct val="50000"/>
                </a:spcBef>
              </a:pPr>
              <a:r>
                <a:rPr lang="sk-SK" sz="1200">
                  <a:latin typeface="Arial" charset="0"/>
                </a:rPr>
                <a:t>biosphere</a:t>
              </a:r>
              <a:endParaRPr lang="en-US" sz="1200">
                <a:latin typeface="Arial" charset="0"/>
              </a:endParaRPr>
            </a:p>
          </p:txBody>
        </p:sp>
        <p:sp>
          <p:nvSpPr>
            <p:cNvPr id="78854" name="Text Box 7"/>
            <p:cNvSpPr txBox="1">
              <a:spLocks noChangeArrowheads="1"/>
            </p:cNvSpPr>
            <p:nvPr/>
          </p:nvSpPr>
          <p:spPr bwMode="auto">
            <a:xfrm>
              <a:off x="2639" y="2362"/>
              <a:ext cx="1439" cy="262"/>
            </a:xfrm>
            <a:prstGeom prst="rect">
              <a:avLst/>
            </a:prstGeom>
            <a:noFill/>
            <a:ln w="9525">
              <a:noFill/>
              <a:miter lim="800000"/>
              <a:headEnd/>
              <a:tailEnd/>
            </a:ln>
          </p:spPr>
          <p:txBody>
            <a:bodyPr>
              <a:spAutoFit/>
            </a:bodyPr>
            <a:lstStyle/>
            <a:p>
              <a:pPr>
                <a:spcBef>
                  <a:spcPct val="50000"/>
                </a:spcBef>
              </a:pPr>
              <a:r>
                <a:rPr lang="sk-SK" sz="1200">
                  <a:latin typeface="Arial" charset="0"/>
                </a:rPr>
                <a:t>sociosphere</a:t>
              </a:r>
              <a:endParaRPr lang="en-US" sz="1200">
                <a:latin typeface="Arial" charset="0"/>
              </a:endParaRPr>
            </a:p>
          </p:txBody>
        </p:sp>
        <p:sp>
          <p:nvSpPr>
            <p:cNvPr id="78855" name="Text Box 8"/>
            <p:cNvSpPr txBox="1">
              <a:spLocks noChangeArrowheads="1"/>
            </p:cNvSpPr>
            <p:nvPr/>
          </p:nvSpPr>
          <p:spPr bwMode="auto">
            <a:xfrm>
              <a:off x="3071" y="3363"/>
              <a:ext cx="1537" cy="264"/>
            </a:xfrm>
            <a:prstGeom prst="rect">
              <a:avLst/>
            </a:prstGeom>
            <a:noFill/>
            <a:ln w="9525">
              <a:noFill/>
              <a:miter lim="800000"/>
              <a:headEnd/>
              <a:tailEnd/>
            </a:ln>
          </p:spPr>
          <p:txBody>
            <a:bodyPr>
              <a:spAutoFit/>
            </a:bodyPr>
            <a:lstStyle/>
            <a:p>
              <a:pPr>
                <a:spcBef>
                  <a:spcPct val="50000"/>
                </a:spcBef>
              </a:pPr>
              <a:r>
                <a:rPr lang="sk-SK" sz="1200" dirty="0" err="1">
                  <a:latin typeface="Arial" charset="0"/>
                </a:rPr>
                <a:t>psychosphere</a:t>
              </a:r>
              <a:endParaRPr lang="en-US" sz="1200" dirty="0">
                <a:latin typeface="Arial" charset="0"/>
              </a:endParaRPr>
            </a:p>
          </p:txBody>
        </p:sp>
        <p:sp>
          <p:nvSpPr>
            <p:cNvPr id="78856" name="Text Box 9"/>
            <p:cNvSpPr txBox="1">
              <a:spLocks noChangeArrowheads="1"/>
            </p:cNvSpPr>
            <p:nvPr/>
          </p:nvSpPr>
          <p:spPr bwMode="auto">
            <a:xfrm>
              <a:off x="2544" y="1056"/>
              <a:ext cx="1247" cy="262"/>
            </a:xfrm>
            <a:prstGeom prst="rect">
              <a:avLst/>
            </a:prstGeom>
            <a:noFill/>
            <a:ln w="9525">
              <a:noFill/>
              <a:miter lim="800000"/>
              <a:headEnd/>
              <a:tailEnd/>
            </a:ln>
          </p:spPr>
          <p:txBody>
            <a:bodyPr>
              <a:spAutoFit/>
            </a:bodyPr>
            <a:lstStyle/>
            <a:p>
              <a:pPr>
                <a:spcBef>
                  <a:spcPct val="50000"/>
                </a:spcBef>
              </a:pPr>
              <a:r>
                <a:rPr lang="sk-SK" sz="1200">
                  <a:latin typeface="Arial" charset="0"/>
                </a:rPr>
                <a:t>noosphere</a:t>
              </a:r>
              <a:endParaRPr lang="en-US" sz="1200">
                <a:latin typeface="Arial" charset="0"/>
              </a:endParaRPr>
            </a:p>
          </p:txBody>
        </p:sp>
        <p:cxnSp>
          <p:nvCxnSpPr>
            <p:cNvPr id="78857" name="AutoShape 10"/>
            <p:cNvCxnSpPr>
              <a:cxnSpLocks noChangeShapeType="1"/>
            </p:cNvCxnSpPr>
            <p:nvPr/>
          </p:nvCxnSpPr>
          <p:spPr bwMode="auto">
            <a:xfrm>
              <a:off x="1296" y="3311"/>
              <a:ext cx="2448" cy="1"/>
            </a:xfrm>
            <a:prstGeom prst="straightConnector1">
              <a:avLst/>
            </a:prstGeom>
            <a:noFill/>
            <a:ln w="9525">
              <a:solidFill>
                <a:schemeClr val="tx1"/>
              </a:solidFill>
              <a:round/>
              <a:headEnd/>
              <a:tailEnd/>
            </a:ln>
          </p:spPr>
        </p:cxnSp>
        <p:sp>
          <p:nvSpPr>
            <p:cNvPr id="78858" name="AutoShape 11"/>
            <p:cNvSpPr>
              <a:spLocks noChangeArrowheads="1"/>
            </p:cNvSpPr>
            <p:nvPr/>
          </p:nvSpPr>
          <p:spPr bwMode="auto">
            <a:xfrm>
              <a:off x="1296" y="2640"/>
              <a:ext cx="2496" cy="672"/>
            </a:xfrm>
            <a:prstGeom prst="triangle">
              <a:avLst>
                <a:gd name="adj" fmla="val 50000"/>
              </a:avLst>
            </a:prstGeom>
            <a:noFill/>
            <a:ln w="9525">
              <a:solidFill>
                <a:schemeClr val="tx1"/>
              </a:solidFill>
              <a:prstDash val="lgDash"/>
              <a:miter lim="800000"/>
              <a:headEnd/>
              <a:tailEnd/>
            </a:ln>
          </p:spPr>
          <p:txBody>
            <a:bodyPr wrap="none" anchor="ctr"/>
            <a:lstStyle/>
            <a:p>
              <a:endParaRPr lang="cs-CZ"/>
            </a:p>
          </p:txBody>
        </p:sp>
        <p:sp>
          <p:nvSpPr>
            <p:cNvPr id="78859" name="AutoShape 12"/>
            <p:cNvSpPr>
              <a:spLocks noChangeArrowheads="1"/>
            </p:cNvSpPr>
            <p:nvPr/>
          </p:nvSpPr>
          <p:spPr bwMode="auto">
            <a:xfrm>
              <a:off x="1296" y="1344"/>
              <a:ext cx="2496" cy="1968"/>
            </a:xfrm>
            <a:prstGeom prst="triangle">
              <a:avLst>
                <a:gd name="adj" fmla="val 50000"/>
              </a:avLst>
            </a:prstGeom>
            <a:noFill/>
            <a:ln w="9525">
              <a:solidFill>
                <a:schemeClr val="tx1"/>
              </a:solidFill>
              <a:miter lim="800000"/>
              <a:headEnd/>
              <a:tailEnd/>
            </a:ln>
          </p:spPr>
          <p:txBody>
            <a:bodyPr wrap="none" anchor="ctr"/>
            <a:lstStyle/>
            <a:p>
              <a:endParaRPr lang="cs-CZ"/>
            </a:p>
          </p:txBody>
        </p:sp>
        <p:sp>
          <p:nvSpPr>
            <p:cNvPr id="78860" name="Line 13"/>
            <p:cNvSpPr>
              <a:spLocks noChangeShapeType="1"/>
            </p:cNvSpPr>
            <p:nvPr/>
          </p:nvSpPr>
          <p:spPr bwMode="auto">
            <a:xfrm>
              <a:off x="2544" y="1344"/>
              <a:ext cx="0" cy="1296"/>
            </a:xfrm>
            <a:prstGeom prst="line">
              <a:avLst/>
            </a:prstGeom>
            <a:noFill/>
            <a:ln w="9525">
              <a:solidFill>
                <a:schemeClr val="tx1"/>
              </a:solidFill>
              <a:prstDash val="lgDash"/>
              <a:round/>
              <a:headEnd/>
              <a:tailEnd/>
            </a:ln>
          </p:spPr>
          <p:txBody>
            <a:bodyPr/>
            <a:lstStyle/>
            <a:p>
              <a:endParaRPr lang="cs-CZ"/>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a:t>Biodromalní charakter</a:t>
            </a:r>
            <a:endParaRPr lang="en-US"/>
          </a:p>
        </p:txBody>
      </p:sp>
      <p:sp>
        <p:nvSpPr>
          <p:cNvPr id="137219" name="Rectangle 3"/>
          <p:cNvSpPr>
            <a:spLocks noGrp="1" noChangeArrowheads="1"/>
          </p:cNvSpPr>
          <p:nvPr>
            <p:ph type="body" idx="1"/>
          </p:nvPr>
        </p:nvSpPr>
        <p:spPr/>
        <p:txBody>
          <a:bodyPr/>
          <a:lstStyle/>
          <a:p>
            <a:pPr marL="0" indent="0">
              <a:buNone/>
            </a:pPr>
            <a:r>
              <a:rPr lang="sk-SK" dirty="0"/>
              <a:t>Rozvoj </a:t>
            </a:r>
            <a:r>
              <a:rPr lang="sk-SK" dirty="0" err="1"/>
              <a:t>těla</a:t>
            </a:r>
            <a:r>
              <a:rPr lang="sk-SK" dirty="0"/>
              <a:t>, duše, </a:t>
            </a:r>
            <a:r>
              <a:rPr lang="sk-SK" dirty="0" err="1"/>
              <a:t>společnosti</a:t>
            </a:r>
            <a:r>
              <a:rPr lang="sk-SK" dirty="0"/>
              <a:t> a ducha by </a:t>
            </a:r>
            <a:r>
              <a:rPr lang="sk-SK" dirty="0" err="1"/>
              <a:t>měl</a:t>
            </a:r>
            <a:r>
              <a:rPr lang="sk-SK" dirty="0"/>
              <a:t> </a:t>
            </a:r>
            <a:r>
              <a:rPr lang="sk-SK" dirty="0" err="1"/>
              <a:t>být</a:t>
            </a:r>
            <a:endParaRPr lang="sk-SK" dirty="0"/>
          </a:p>
          <a:p>
            <a:pPr marL="0" indent="0" algn="ctr">
              <a:buNone/>
            </a:pPr>
            <a:r>
              <a:rPr lang="sk-SK" dirty="0" err="1"/>
              <a:t>kontinuální</a:t>
            </a:r>
            <a:endParaRPr lang="sk-SK" dirty="0"/>
          </a:p>
          <a:p>
            <a:pPr marL="0" indent="0" algn="ctr">
              <a:buNone/>
            </a:pPr>
            <a:r>
              <a:rPr lang="sk-SK" dirty="0" err="1"/>
              <a:t>nekončící</a:t>
            </a:r>
            <a:endParaRPr lang="sk-SK" dirty="0"/>
          </a:p>
          <a:p>
            <a:pPr marL="0" indent="0"/>
            <a:endParaRPr lang="en-US" dirty="0"/>
          </a:p>
        </p:txBody>
      </p:sp>
      <p:sp>
        <p:nvSpPr>
          <p:cNvPr id="137221" name="AutoShape 5"/>
          <p:cNvSpPr>
            <a:spLocks noChangeArrowheads="1"/>
          </p:cNvSpPr>
          <p:nvPr/>
        </p:nvSpPr>
        <p:spPr bwMode="auto">
          <a:xfrm>
            <a:off x="5791200" y="3886200"/>
            <a:ext cx="609600" cy="1371600"/>
          </a:xfrm>
          <a:prstGeom prst="downArrow">
            <a:avLst>
              <a:gd name="adj1" fmla="val 50000"/>
              <a:gd name="adj2" fmla="val 56250"/>
            </a:avLst>
          </a:prstGeom>
          <a:noFill/>
          <a:ln w="9525">
            <a:solidFill>
              <a:schemeClr val="tx1"/>
            </a:solidFill>
            <a:miter lim="800000"/>
            <a:headEnd/>
            <a:tailEnd/>
          </a:ln>
        </p:spPr>
        <p:txBody>
          <a:bodyPr wrap="none" anchor="ctr"/>
          <a:lstStyle/>
          <a:p>
            <a:endParaRPr lang="cs-CZ"/>
          </a:p>
        </p:txBody>
      </p:sp>
      <p:sp>
        <p:nvSpPr>
          <p:cNvPr id="137222" name="Text Box 6"/>
          <p:cNvSpPr txBox="1">
            <a:spLocks noChangeArrowheads="1"/>
          </p:cNvSpPr>
          <p:nvPr/>
        </p:nvSpPr>
        <p:spPr bwMode="auto">
          <a:xfrm>
            <a:off x="4800600" y="5181600"/>
            <a:ext cx="2590800" cy="946150"/>
          </a:xfrm>
          <a:prstGeom prst="rect">
            <a:avLst/>
          </a:prstGeom>
          <a:noFill/>
          <a:ln w="9525">
            <a:noFill/>
            <a:miter lim="800000"/>
            <a:headEnd/>
            <a:tailEnd/>
          </a:ln>
        </p:spPr>
        <p:txBody>
          <a:bodyPr>
            <a:spAutoFit/>
          </a:bodyPr>
          <a:lstStyle/>
          <a:p>
            <a:pPr algn="ctr">
              <a:spcBef>
                <a:spcPct val="50000"/>
              </a:spcBef>
            </a:pPr>
            <a:r>
              <a:rPr lang="sk-SK" sz="2800">
                <a:latin typeface="Arial" charset="0"/>
              </a:rPr>
              <a:t>Celoživotní cesta</a:t>
            </a:r>
            <a:endParaRPr lang="en-US" sz="2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p:cTn id="7" dur="500" fill="hold"/>
                                        <p:tgtEl>
                                          <p:spTgt spid="137221"/>
                                        </p:tgtEl>
                                        <p:attrNameLst>
                                          <p:attrName>ppt_w</p:attrName>
                                        </p:attrNameLst>
                                      </p:cBhvr>
                                      <p:tavLst>
                                        <p:tav tm="0">
                                          <p:val>
                                            <p:fltVal val="0"/>
                                          </p:val>
                                        </p:tav>
                                        <p:tav tm="100000">
                                          <p:val>
                                            <p:strVal val="#ppt_w"/>
                                          </p:val>
                                        </p:tav>
                                      </p:tavLst>
                                    </p:anim>
                                    <p:anim calcmode="lin" valueType="num">
                                      <p:cBhvr>
                                        <p:cTn id="8" dur="500" fill="hold"/>
                                        <p:tgtEl>
                                          <p:spTgt spid="13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7222"/>
                                        </p:tgtEl>
                                        <p:attrNameLst>
                                          <p:attrName>style.visibility</p:attrName>
                                        </p:attrNameLst>
                                      </p:cBhvr>
                                      <p:to>
                                        <p:strVal val="visible"/>
                                      </p:to>
                                    </p:set>
                                    <p:anim calcmode="lin" valueType="num">
                                      <p:cBhvr additive="base">
                                        <p:cTn id="13" dur="500" fill="hold"/>
                                        <p:tgtEl>
                                          <p:spTgt spid="137222"/>
                                        </p:tgtEl>
                                        <p:attrNameLst>
                                          <p:attrName>ppt_x</p:attrName>
                                        </p:attrNameLst>
                                      </p:cBhvr>
                                      <p:tavLst>
                                        <p:tav tm="0">
                                          <p:val>
                                            <p:strVal val="1+#ppt_w/2"/>
                                          </p:val>
                                        </p:tav>
                                        <p:tav tm="100000">
                                          <p:val>
                                            <p:strVal val="#ppt_x"/>
                                          </p:val>
                                        </p:tav>
                                      </p:tavLst>
                                    </p:anim>
                                    <p:anim calcmode="lin" valueType="num">
                                      <p:cBhvr additive="base">
                                        <p:cTn id="14"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2"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Význam bojových umění</a:t>
            </a:r>
          </a:p>
        </p:txBody>
      </p:sp>
      <p:sp>
        <p:nvSpPr>
          <p:cNvPr id="3" name="Zástupný symbol pro obsah 2"/>
          <p:cNvSpPr>
            <a:spLocks noGrp="1"/>
          </p:cNvSpPr>
          <p:nvPr>
            <p:ph idx="1"/>
          </p:nvPr>
        </p:nvSpPr>
        <p:spPr/>
        <p:txBody>
          <a:bodyPr/>
          <a:lstStyle/>
          <a:p>
            <a:r>
              <a:rPr lang="cs-CZ" dirty="0"/>
              <a:t>Je potřeba rozlišovat různé aspekty boje a bojových umění</a:t>
            </a:r>
          </a:p>
          <a:p>
            <a:endParaRPr lang="cs-CZ" dirty="0"/>
          </a:p>
          <a:p>
            <a:r>
              <a:rPr lang="cs-CZ" dirty="0"/>
              <a:t>Bojová umění podléhají trendům a potřebám společnosti (kultury)</a:t>
            </a:r>
          </a:p>
          <a:p>
            <a:endParaRPr lang="cs-CZ" dirty="0"/>
          </a:p>
          <a:p>
            <a:pPr marL="0" indent="0">
              <a:buNone/>
            </a:pP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Praxe bojových umění</a:t>
            </a:r>
          </a:p>
        </p:txBody>
      </p:sp>
      <p:sp>
        <p:nvSpPr>
          <p:cNvPr id="3" name="Zástupný symbol pro obsah 2"/>
          <p:cNvSpPr>
            <a:spLocks noGrp="1"/>
          </p:cNvSpPr>
          <p:nvPr>
            <p:ph idx="1"/>
          </p:nvPr>
        </p:nvSpPr>
        <p:spPr>
          <a:xfrm>
            <a:off x="1775520" y="1941513"/>
            <a:ext cx="8707884" cy="4114800"/>
          </a:xfrm>
        </p:spPr>
        <p:txBody>
          <a:bodyPr/>
          <a:lstStyle/>
          <a:p>
            <a:pPr>
              <a:buNone/>
            </a:pPr>
            <a:r>
              <a:rPr lang="cs-CZ" dirty="0"/>
              <a:t>Praxe bojových umění je různorodá:</a:t>
            </a:r>
          </a:p>
          <a:p>
            <a:pPr>
              <a:buNone/>
            </a:pPr>
            <a:endParaRPr lang="cs-CZ" dirty="0"/>
          </a:p>
          <a:p>
            <a:pPr>
              <a:buNone/>
            </a:pPr>
            <a:r>
              <a:rPr lang="cs-CZ" dirty="0"/>
              <a:t>	BOJOVÁ umění</a:t>
            </a:r>
          </a:p>
          <a:p>
            <a:pPr>
              <a:buNone/>
            </a:pPr>
            <a:endParaRPr lang="cs-CZ" dirty="0"/>
          </a:p>
          <a:p>
            <a:pPr>
              <a:buNone/>
            </a:pPr>
            <a:endParaRPr lang="cs-CZ" dirty="0"/>
          </a:p>
          <a:p>
            <a:pPr>
              <a:buNone/>
            </a:pPr>
            <a:r>
              <a:rPr lang="cs-CZ" dirty="0"/>
              <a:t>	Bojová UMĚNÍ</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Nadpis 1"/>
          <p:cNvSpPr>
            <a:spLocks noGrp="1"/>
          </p:cNvSpPr>
          <p:nvPr>
            <p:ph type="title"/>
          </p:nvPr>
        </p:nvSpPr>
        <p:spPr/>
        <p:txBody>
          <a:bodyPr/>
          <a:lstStyle/>
          <a:p>
            <a:pPr eaLnBrk="1" hangingPunct="1"/>
            <a:r>
              <a:rPr lang="cs-CZ" dirty="0"/>
              <a:t>Odborné a populární pojmy</a:t>
            </a:r>
          </a:p>
        </p:txBody>
      </p:sp>
      <p:sp>
        <p:nvSpPr>
          <p:cNvPr id="70658" name="Zástupný symbol pro obsah 2"/>
          <p:cNvSpPr>
            <a:spLocks noGrp="1"/>
          </p:cNvSpPr>
          <p:nvPr>
            <p:ph idx="1"/>
          </p:nvPr>
        </p:nvSpPr>
        <p:spPr/>
        <p:txBody>
          <a:bodyPr>
            <a:normAutofit/>
          </a:bodyPr>
          <a:lstStyle/>
          <a:p>
            <a:pPr eaLnBrk="1" hangingPunct="1"/>
            <a:r>
              <a:rPr lang="cs-CZ" sz="3200" dirty="0" err="1"/>
              <a:t>Úpolové</a:t>
            </a:r>
            <a:r>
              <a:rPr lang="cs-CZ" sz="3200" dirty="0"/>
              <a:t> sporty</a:t>
            </a:r>
          </a:p>
          <a:p>
            <a:pPr eaLnBrk="1" hangingPunct="1"/>
            <a:endParaRPr lang="cs-CZ" sz="3200" dirty="0"/>
          </a:p>
          <a:p>
            <a:pPr eaLnBrk="1" hangingPunct="1"/>
            <a:r>
              <a:rPr lang="cs-CZ" sz="3200" dirty="0"/>
              <a:t>Bojová umění</a:t>
            </a:r>
          </a:p>
          <a:p>
            <a:pPr eaLnBrk="1" hangingPunct="1"/>
            <a:endParaRPr lang="cs-CZ" sz="3200" dirty="0"/>
          </a:p>
          <a:p>
            <a:pPr eaLnBrk="1" hangingPunct="1"/>
            <a:r>
              <a:rPr lang="cs-CZ" sz="3200" dirty="0"/>
              <a:t>Bojové sporty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t>Boj ve vývoji lidstva</a:t>
            </a:r>
          </a:p>
        </p:txBody>
      </p:sp>
      <p:sp>
        <p:nvSpPr>
          <p:cNvPr id="13315" name="Zástupný symbol pro obsah 2"/>
          <p:cNvSpPr>
            <a:spLocks noGrp="1"/>
          </p:cNvSpPr>
          <p:nvPr>
            <p:ph idx="1"/>
          </p:nvPr>
        </p:nvSpPr>
        <p:spPr/>
        <p:txBody>
          <a:bodyPr/>
          <a:lstStyle/>
          <a:p>
            <a:r>
              <a:rPr lang="cs-CZ"/>
              <a:t>Člověk – lovec</a:t>
            </a:r>
          </a:p>
          <a:p>
            <a:r>
              <a:rPr lang="cs-CZ"/>
              <a:t>Člověk – lovná zvěř</a:t>
            </a:r>
          </a:p>
          <a:p>
            <a:endParaRPr lang="cs-CZ"/>
          </a:p>
          <a:p>
            <a:r>
              <a:rPr lang="cs-CZ" sz="1400" b="1"/>
              <a:t>M. Tyrš považoval válku za „matku a roditelku všech téměř cvičení tělesných“.</a:t>
            </a:r>
          </a:p>
          <a:p>
            <a:endParaRPr lang="cs-CZ"/>
          </a:p>
          <a:p>
            <a:r>
              <a:rPr lang="cs-CZ"/>
              <a:t>Zvyšování fyzické zdatnosti a otužilosti</a:t>
            </a:r>
          </a:p>
          <a:p>
            <a:r>
              <a:rPr lang="cs-CZ"/>
              <a:t>Nácvik bojových technik, zacházení se zbraněmi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2209800" y="115888"/>
            <a:ext cx="7772400" cy="1143000"/>
          </a:xfrm>
        </p:spPr>
        <p:txBody>
          <a:bodyPr/>
          <a:lstStyle/>
          <a:p>
            <a:r>
              <a:rPr lang="cs-CZ"/>
              <a:t>Prehistorie</a:t>
            </a:r>
          </a:p>
        </p:txBody>
      </p:sp>
      <p:sp>
        <p:nvSpPr>
          <p:cNvPr id="14339" name="Zástupný symbol pro obsah 2"/>
          <p:cNvSpPr>
            <a:spLocks noGrp="1"/>
          </p:cNvSpPr>
          <p:nvPr>
            <p:ph idx="1"/>
          </p:nvPr>
        </p:nvSpPr>
        <p:spPr/>
        <p:txBody>
          <a:bodyPr/>
          <a:lstStyle/>
          <a:p>
            <a:endParaRPr lang="cs-CZ"/>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1517650" y="1196975"/>
            <a:ext cx="9150350" cy="5073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333375"/>
            <a:ext cx="7772400" cy="1143000"/>
          </a:xfrm>
        </p:spPr>
        <p:txBody>
          <a:bodyPr/>
          <a:lstStyle/>
          <a:p>
            <a:pPr eaLnBrk="1" hangingPunct="1"/>
            <a:r>
              <a:rPr lang="sk-SK" b="1" dirty="0" err="1"/>
              <a:t>Prehistorie</a:t>
            </a:r>
            <a:r>
              <a:rPr lang="sk-SK" b="1" dirty="0"/>
              <a:t> bojových činností</a:t>
            </a:r>
            <a:endParaRPr lang="cs-CZ" b="1" dirty="0"/>
          </a:p>
        </p:txBody>
      </p:sp>
      <p:sp>
        <p:nvSpPr>
          <p:cNvPr id="15363" name="Rectangle 3"/>
          <p:cNvSpPr>
            <a:spLocks noGrp="1" noChangeArrowheads="1"/>
          </p:cNvSpPr>
          <p:nvPr>
            <p:ph type="body" idx="1"/>
          </p:nvPr>
        </p:nvSpPr>
        <p:spPr>
          <a:xfrm>
            <a:off x="2803526" y="1600201"/>
            <a:ext cx="7180263" cy="4525963"/>
          </a:xfrm>
        </p:spPr>
        <p:txBody>
          <a:bodyPr>
            <a:normAutofit lnSpcReduction="10000"/>
          </a:bodyPr>
          <a:lstStyle/>
          <a:p>
            <a:pPr eaLnBrk="1" hangingPunct="1">
              <a:buFontTx/>
              <a:buNone/>
            </a:pPr>
            <a:r>
              <a:rPr lang="sk-SK" b="1" dirty="0" err="1"/>
              <a:t>Prav</a:t>
            </a:r>
            <a:r>
              <a:rPr lang="cs-CZ" b="1" dirty="0" err="1"/>
              <a:t>ěk</a:t>
            </a:r>
            <a:r>
              <a:rPr lang="cs-CZ" b="1" dirty="0"/>
              <a:t> (3 mil. – cca 3500 př.n.l.)</a:t>
            </a:r>
            <a:endParaRPr lang="sk-SK" b="1" dirty="0"/>
          </a:p>
          <a:p>
            <a:pPr eaLnBrk="1" hangingPunct="1">
              <a:buFontTx/>
              <a:buNone/>
            </a:pPr>
            <a:endParaRPr lang="sk-SK" dirty="0"/>
          </a:p>
          <a:p>
            <a:pPr eaLnBrk="1" hangingPunct="1">
              <a:buFontTx/>
              <a:buNone/>
            </a:pPr>
            <a:r>
              <a:rPr lang="sk-SK" dirty="0" err="1"/>
              <a:t>Úpolové</a:t>
            </a:r>
            <a:r>
              <a:rPr lang="sk-SK" dirty="0"/>
              <a:t> činnosti na </a:t>
            </a:r>
            <a:r>
              <a:rPr lang="sk-SK" dirty="0" err="1"/>
              <a:t>počátku</a:t>
            </a:r>
            <a:r>
              <a:rPr lang="sk-SK" dirty="0"/>
              <a:t> </a:t>
            </a:r>
            <a:r>
              <a:rPr lang="sk-SK" dirty="0" err="1"/>
              <a:t>lidstva</a:t>
            </a:r>
            <a:r>
              <a:rPr lang="sk-SK" dirty="0"/>
              <a:t>:</a:t>
            </a:r>
          </a:p>
          <a:p>
            <a:pPr eaLnBrk="1" hangingPunct="1"/>
            <a:r>
              <a:rPr lang="sk-SK" sz="2400" dirty="0"/>
              <a:t>Lov a </a:t>
            </a:r>
            <a:r>
              <a:rPr lang="sk-SK" sz="2400" dirty="0" err="1"/>
              <a:t>získávání</a:t>
            </a:r>
            <a:r>
              <a:rPr lang="sk-SK" sz="2400" dirty="0"/>
              <a:t> potravy</a:t>
            </a:r>
          </a:p>
          <a:p>
            <a:pPr eaLnBrk="1" hangingPunct="1"/>
            <a:r>
              <a:rPr lang="sk-SK" sz="2400" dirty="0"/>
              <a:t>Boj, ochrana rodu</a:t>
            </a:r>
          </a:p>
          <a:p>
            <a:pPr eaLnBrk="1" hangingPunct="1"/>
            <a:r>
              <a:rPr lang="sk-SK" sz="2400" dirty="0" err="1"/>
              <a:t>Tělesná</a:t>
            </a:r>
            <a:r>
              <a:rPr lang="sk-SK" sz="2400" dirty="0"/>
              <a:t> cvičení, hry</a:t>
            </a:r>
          </a:p>
          <a:p>
            <a:pPr eaLnBrk="1" hangingPunct="1"/>
            <a:endParaRPr lang="sk-SK" sz="2400" dirty="0"/>
          </a:p>
          <a:p>
            <a:pPr eaLnBrk="1" hangingPunct="1"/>
            <a:r>
              <a:rPr lang="sk-SK" sz="2400" dirty="0"/>
              <a:t>Iniciační </a:t>
            </a:r>
            <a:r>
              <a:rPr lang="sk-SK" sz="2400" dirty="0" err="1"/>
              <a:t>obřady</a:t>
            </a:r>
            <a:endParaRPr lang="sk-SK" sz="2400" dirty="0"/>
          </a:p>
          <a:p>
            <a:pPr eaLnBrk="1" hangingPunct="1"/>
            <a:r>
              <a:rPr lang="cs-CZ" sz="2400" dirty="0"/>
              <a:t>Bojové činnosti jako startér vývoje lidstva</a:t>
            </a:r>
          </a:p>
          <a:p>
            <a:pPr eaLnBrk="1" hangingPunct="1"/>
            <a:r>
              <a:rPr lang="cs-CZ" sz="2400" dirty="0"/>
              <a:t>Bojové činnosti jako součást fylogeneze člověka</a:t>
            </a:r>
            <a:endParaRPr lang="en-US" sz="2400" dirty="0"/>
          </a:p>
          <a:p>
            <a:pPr eaLnBrk="1" hangingPunct="1"/>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nvPr>
        </p:nvGraphicFramePr>
        <p:xfrm>
          <a:off x="2209800" y="836613"/>
          <a:ext cx="7772400" cy="549148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endParaRPr lang="cs-CZ" dirty="0"/>
                    </a:p>
                  </a:txBody>
                  <a:tcPr/>
                </a:tc>
                <a:tc>
                  <a:txBody>
                    <a:bodyPr/>
                    <a:lstStyle/>
                    <a:p>
                      <a:r>
                        <a:rPr lang="cs-CZ" dirty="0"/>
                        <a:t>nástroje</a:t>
                      </a:r>
                    </a:p>
                  </a:txBody>
                  <a:tcPr/>
                </a:tc>
                <a:tc>
                  <a:txBody>
                    <a:bodyPr/>
                    <a:lstStyle/>
                    <a:p>
                      <a:r>
                        <a:rPr lang="cs-CZ" dirty="0"/>
                        <a:t>společenství</a:t>
                      </a:r>
                    </a:p>
                  </a:txBody>
                  <a:tcPr/>
                </a:tc>
                <a:tc>
                  <a:txBody>
                    <a:bodyPr/>
                    <a:lstStyle/>
                    <a:p>
                      <a:r>
                        <a:rPr lang="cs-CZ" dirty="0"/>
                        <a:t>vedení boje</a:t>
                      </a:r>
                    </a:p>
                  </a:txBody>
                  <a:tcPr/>
                </a:tc>
                <a:extLst>
                  <a:ext uri="{0D108BD9-81ED-4DB2-BD59-A6C34878D82A}">
                    <a16:rowId xmlns:a16="http://schemas.microsoft.com/office/drawing/2014/main" val="10000"/>
                  </a:ext>
                </a:extLst>
              </a:tr>
              <a:tr h="370840">
                <a:tc>
                  <a:txBody>
                    <a:bodyPr/>
                    <a:lstStyle/>
                    <a:p>
                      <a:r>
                        <a:rPr lang="cs-CZ" dirty="0"/>
                        <a:t>Homo </a:t>
                      </a:r>
                      <a:r>
                        <a:rPr lang="cs-CZ" dirty="0" err="1"/>
                        <a:t>habilis</a:t>
                      </a:r>
                      <a:endParaRPr lang="cs-CZ" dirty="0"/>
                    </a:p>
                  </a:txBody>
                  <a:tcPr/>
                </a:tc>
                <a:tc>
                  <a:txBody>
                    <a:bodyPr/>
                    <a:lstStyle/>
                    <a:p>
                      <a:r>
                        <a:rPr lang="cs-CZ" dirty="0" err="1"/>
                        <a:t>Pěstný</a:t>
                      </a:r>
                      <a:r>
                        <a:rPr lang="cs-CZ" dirty="0"/>
                        <a:t> klín (</a:t>
                      </a:r>
                      <a:r>
                        <a:rPr lang="cs-CZ" dirty="0" err="1"/>
                        <a:t>olduvan</a:t>
                      </a:r>
                      <a:r>
                        <a:rPr lang="cs-CZ" dirty="0"/>
                        <a:t>),</a:t>
                      </a:r>
                      <a:r>
                        <a:rPr lang="cs-CZ" baseline="0" dirty="0"/>
                        <a:t> hole</a:t>
                      </a:r>
                      <a:endParaRPr lang="cs-CZ" dirty="0"/>
                    </a:p>
                  </a:txBody>
                  <a:tcPr/>
                </a:tc>
                <a:tc>
                  <a:txBody>
                    <a:bodyPr/>
                    <a:lstStyle/>
                    <a:p>
                      <a:r>
                        <a:rPr lang="cs-CZ" dirty="0"/>
                        <a:t>Spolupracující skupina lovců - sběračů</a:t>
                      </a:r>
                    </a:p>
                  </a:txBody>
                  <a:tcPr/>
                </a:tc>
                <a:tc>
                  <a:txBody>
                    <a:bodyPr/>
                    <a:lstStyle/>
                    <a:p>
                      <a:r>
                        <a:rPr lang="cs-CZ" dirty="0"/>
                        <a:t>Přepady a frontální útok</a:t>
                      </a:r>
                    </a:p>
                  </a:txBody>
                  <a:tcPr/>
                </a:tc>
                <a:extLst>
                  <a:ext uri="{0D108BD9-81ED-4DB2-BD59-A6C34878D82A}">
                    <a16:rowId xmlns:a16="http://schemas.microsoft.com/office/drawing/2014/main" val="10001"/>
                  </a:ext>
                </a:extLst>
              </a:tr>
              <a:tr h="370840">
                <a:tc>
                  <a:txBody>
                    <a:bodyPr/>
                    <a:lstStyle/>
                    <a:p>
                      <a:r>
                        <a:rPr lang="cs-CZ" dirty="0"/>
                        <a:t>Homo </a:t>
                      </a:r>
                      <a:r>
                        <a:rPr lang="cs-CZ" dirty="0" err="1"/>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Pěstný</a:t>
                      </a:r>
                      <a:r>
                        <a:rPr lang="cs-CZ" dirty="0"/>
                        <a:t> klín (</a:t>
                      </a:r>
                      <a:r>
                        <a:rPr lang="cs-CZ" dirty="0" err="1"/>
                        <a:t>acheuléen</a:t>
                      </a:r>
                      <a:r>
                        <a:rPr lang="cs-CZ" dirty="0"/>
                        <a:t>),</a:t>
                      </a:r>
                      <a:r>
                        <a:rPr lang="cs-CZ" baseline="0" dirty="0"/>
                        <a:t> hole, oštěp(?)</a:t>
                      </a:r>
                      <a:endParaRPr lang="cs-CZ" dirty="0"/>
                    </a:p>
                    <a:p>
                      <a:endParaRPr lang="cs-CZ" dirty="0"/>
                    </a:p>
                  </a:txBody>
                  <a:tcPr/>
                </a:tc>
                <a:tc>
                  <a:txBody>
                    <a:bodyPr/>
                    <a:lstStyle/>
                    <a:p>
                      <a:r>
                        <a:rPr lang="cs-CZ" dirty="0"/>
                        <a:t>Skupiny lovců –</a:t>
                      </a:r>
                      <a:r>
                        <a:rPr lang="cs-CZ" baseline="0" dirty="0"/>
                        <a:t> sběračů, </a:t>
                      </a:r>
                      <a:r>
                        <a:rPr lang="cs-CZ" baseline="0" dirty="0" err="1"/>
                        <a:t>fraternální</a:t>
                      </a:r>
                      <a:r>
                        <a:rPr lang="cs-CZ" baseline="0" dirty="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Přepady a frontální útok</a:t>
                      </a:r>
                    </a:p>
                    <a:p>
                      <a:endParaRPr lang="cs-CZ" dirty="0"/>
                    </a:p>
                  </a:txBody>
                  <a:tcPr/>
                </a:tc>
                <a:extLst>
                  <a:ext uri="{0D108BD9-81ED-4DB2-BD59-A6C34878D82A}">
                    <a16:rowId xmlns:a16="http://schemas.microsoft.com/office/drawing/2014/main" val="10002"/>
                  </a:ext>
                </a:extLst>
              </a:tr>
              <a:tr h="370840">
                <a:tc>
                  <a:txBody>
                    <a:bodyPr/>
                    <a:lstStyle/>
                    <a:p>
                      <a:r>
                        <a:rPr lang="cs-CZ" dirty="0"/>
                        <a:t>Homo sapiens</a:t>
                      </a:r>
                    </a:p>
                  </a:txBody>
                  <a:tcPr/>
                </a:tc>
                <a:tc>
                  <a:txBody>
                    <a:bodyPr/>
                    <a:lstStyle/>
                    <a:p>
                      <a:r>
                        <a:rPr lang="cs-CZ" dirty="0"/>
                        <a:t>Různé nástroje, hole, oštěpy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Skupiny lovců –</a:t>
                      </a:r>
                      <a:r>
                        <a:rPr lang="cs-CZ" baseline="0" dirty="0"/>
                        <a:t> sběračů, </a:t>
                      </a:r>
                      <a:r>
                        <a:rPr lang="cs-CZ" baseline="0" dirty="0" err="1"/>
                        <a:t>fraternální</a:t>
                      </a:r>
                      <a:r>
                        <a:rPr lang="cs-CZ" baseline="0" dirty="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Přepady a frontální útok</a:t>
                      </a:r>
                    </a:p>
                    <a:p>
                      <a:endParaRPr lang="cs-CZ" dirty="0"/>
                    </a:p>
                  </a:txBody>
                  <a:tcPr/>
                </a:tc>
                <a:extLst>
                  <a:ext uri="{0D108BD9-81ED-4DB2-BD59-A6C34878D82A}">
                    <a16:rowId xmlns:a16="http://schemas.microsoft.com/office/drawing/2014/main" val="10003"/>
                  </a:ext>
                </a:extLst>
              </a:tr>
              <a:tr h="370840">
                <a:tc>
                  <a:txBody>
                    <a:bodyPr/>
                    <a:lstStyle/>
                    <a:p>
                      <a:r>
                        <a:rPr lang="cs-CZ" dirty="0"/>
                        <a:t>Homo </a:t>
                      </a:r>
                      <a:r>
                        <a:rPr lang="cs-CZ" dirty="0" err="1"/>
                        <a:t>neanderthalensis</a:t>
                      </a:r>
                      <a:endParaRPr lang="cs-CZ" dirty="0"/>
                    </a:p>
                  </a:txBody>
                  <a:tcPr/>
                </a:tc>
                <a:tc>
                  <a:txBody>
                    <a:bodyPr/>
                    <a:lstStyle/>
                    <a:p>
                      <a:r>
                        <a:rPr lang="cs-CZ" dirty="0" err="1"/>
                        <a:t>Pěstný</a:t>
                      </a:r>
                      <a:r>
                        <a:rPr lang="cs-CZ" dirty="0"/>
                        <a:t> klín (</a:t>
                      </a:r>
                      <a:r>
                        <a:rPr lang="cs-CZ" dirty="0" err="1"/>
                        <a:t>moustérien</a:t>
                      </a:r>
                      <a:r>
                        <a:rPr lang="cs-CZ" dirty="0"/>
                        <a:t>), oštěp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Skupiny lovců –</a:t>
                      </a:r>
                      <a:r>
                        <a:rPr lang="cs-CZ" baseline="0" dirty="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Přepady a nájezdy</a:t>
                      </a:r>
                    </a:p>
                  </a:txBody>
                  <a:tcPr/>
                </a:tc>
                <a:extLst>
                  <a:ext uri="{0D108BD9-81ED-4DB2-BD59-A6C34878D82A}">
                    <a16:rowId xmlns:a16="http://schemas.microsoft.com/office/drawing/2014/main" val="10004"/>
                  </a:ext>
                </a:extLst>
              </a:tr>
              <a:tr h="370840">
                <a:tc>
                  <a:txBody>
                    <a:bodyPr/>
                    <a:lstStyle/>
                    <a:p>
                      <a:r>
                        <a:rPr lang="cs-CZ" dirty="0"/>
                        <a:t>Homo sapiens </a:t>
                      </a:r>
                      <a:r>
                        <a:rPr lang="cs-CZ" dirty="0" err="1"/>
                        <a:t>sapiens</a:t>
                      </a:r>
                      <a:endParaRPr lang="cs-CZ" dirty="0"/>
                    </a:p>
                  </a:txBody>
                  <a:tcPr/>
                </a:tc>
                <a:tc>
                  <a:txBody>
                    <a:bodyPr/>
                    <a:lstStyle/>
                    <a:p>
                      <a:r>
                        <a:rPr lang="cs-CZ" dirty="0"/>
                        <a:t>Různé zbraně úderové a vrhací (vrhač oštěpu), luk?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Skupiny lovců –</a:t>
                      </a:r>
                      <a:r>
                        <a:rPr lang="cs-CZ" baseline="0" dirty="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Přepady, frontální útok, nájezdy</a:t>
                      </a:r>
                    </a:p>
                    <a:p>
                      <a:endParaRPr lang="cs-CZ"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t>Efektivní dosah zbraní</a:t>
            </a:r>
          </a:p>
        </p:txBody>
      </p:sp>
      <p:sp>
        <p:nvSpPr>
          <p:cNvPr id="17411" name="Zástupný symbol pro obsah 2"/>
          <p:cNvSpPr>
            <a:spLocks noGrp="1"/>
          </p:cNvSpPr>
          <p:nvPr>
            <p:ph idx="1"/>
          </p:nvPr>
        </p:nvSpPr>
        <p:spPr/>
        <p:txBody>
          <a:bodyPr/>
          <a:lstStyle/>
          <a:p>
            <a:r>
              <a:rPr lang="cs-CZ" dirty="0"/>
              <a:t>2 m 	kopí</a:t>
            </a:r>
          </a:p>
          <a:p>
            <a:r>
              <a:rPr lang="cs-CZ" dirty="0"/>
              <a:t>25 m	oštěp</a:t>
            </a:r>
          </a:p>
          <a:p>
            <a:r>
              <a:rPr lang="cs-CZ" dirty="0"/>
              <a:t>100 m	oštěp s </a:t>
            </a:r>
            <a:r>
              <a:rPr lang="cs-CZ" dirty="0">
                <a:hlinkClick r:id="rId2"/>
              </a:rPr>
              <a:t>vrhačem</a:t>
            </a:r>
            <a:endParaRPr lang="cs-CZ" dirty="0"/>
          </a:p>
          <a:p>
            <a:r>
              <a:rPr lang="cs-CZ" dirty="0"/>
              <a:t>120 m	luk</a:t>
            </a:r>
          </a:p>
          <a:p>
            <a:r>
              <a:rPr lang="cs-CZ" dirty="0"/>
              <a:t>200 m	kompozitní luk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5320" y="548680"/>
            <a:ext cx="7045097" cy="5547320"/>
          </a:xfrm>
        </p:spPr>
      </p:pic>
    </p:spTree>
    <p:extLst>
      <p:ext uri="{BB962C8B-B14F-4D97-AF65-F5344CB8AC3E}">
        <p14:creationId xmlns:p14="http://schemas.microsoft.com/office/powerpoint/2010/main" val="319215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722" y="803866"/>
            <a:ext cx="5328591" cy="5984258"/>
          </a:xfrm>
        </p:spPr>
      </p:pic>
    </p:spTree>
    <p:extLst>
      <p:ext uri="{BB962C8B-B14F-4D97-AF65-F5344CB8AC3E}">
        <p14:creationId xmlns:p14="http://schemas.microsoft.com/office/powerpoint/2010/main" val="41307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pPr eaLnBrk="1" hangingPunct="1"/>
            <a:r>
              <a:rPr lang="cs-CZ"/>
              <a:t>Struktura předmětu</a:t>
            </a:r>
          </a:p>
        </p:txBody>
      </p:sp>
      <p:sp>
        <p:nvSpPr>
          <p:cNvPr id="17410" name="Zástupný symbol pro obsah 2"/>
          <p:cNvSpPr>
            <a:spLocks noGrp="1"/>
          </p:cNvSpPr>
          <p:nvPr>
            <p:ph idx="1"/>
          </p:nvPr>
        </p:nvSpPr>
        <p:spPr/>
        <p:txBody>
          <a:bodyPr>
            <a:normAutofit fontScale="92500" lnSpcReduction="20000"/>
          </a:bodyPr>
          <a:lstStyle/>
          <a:p>
            <a:pPr eaLnBrk="1" hangingPunct="1"/>
            <a:r>
              <a:rPr lang="cs-CZ" dirty="0"/>
              <a:t>Vývoj bojových umění a bojových/</a:t>
            </a:r>
            <a:r>
              <a:rPr lang="cs-CZ" dirty="0" err="1"/>
              <a:t>úpolových</a:t>
            </a:r>
            <a:r>
              <a:rPr lang="cs-CZ" dirty="0"/>
              <a:t> činností</a:t>
            </a:r>
          </a:p>
          <a:p>
            <a:pPr eaLnBrk="1" hangingPunct="1"/>
            <a:r>
              <a:rPr lang="cs-CZ" dirty="0"/>
              <a:t>Obecná teorie bojových umění</a:t>
            </a:r>
          </a:p>
          <a:p>
            <a:pPr eaLnBrk="1" hangingPunct="1"/>
            <a:r>
              <a:rPr lang="cs-CZ" dirty="0"/>
              <a:t>Teorie jednotlivých bojových umění</a:t>
            </a:r>
          </a:p>
          <a:p>
            <a:pPr lvl="1"/>
            <a:r>
              <a:rPr lang="cs-CZ" dirty="0"/>
              <a:t>Japonská bojová umění</a:t>
            </a:r>
          </a:p>
          <a:p>
            <a:pPr eaLnBrk="1" hangingPunct="1"/>
            <a:endParaRPr lang="cs-CZ" dirty="0"/>
          </a:p>
          <a:p>
            <a:pPr eaLnBrk="1" hangingPunct="1"/>
            <a:r>
              <a:rPr lang="cs-CZ" dirty="0"/>
              <a:t>Související předměty</a:t>
            </a:r>
          </a:p>
          <a:p>
            <a:pPr lvl="1" eaLnBrk="1" hangingPunct="1"/>
            <a:r>
              <a:rPr lang="cs-CZ" dirty="0"/>
              <a:t>Dějiny sportu</a:t>
            </a:r>
          </a:p>
          <a:p>
            <a:pPr lvl="1" eaLnBrk="1" hangingPunct="1"/>
            <a:r>
              <a:rPr lang="cs-CZ" dirty="0"/>
              <a:t>Box</a:t>
            </a:r>
          </a:p>
          <a:p>
            <a:pPr lvl="1" eaLnBrk="1" hangingPunct="1"/>
            <a:r>
              <a:rPr lang="cs-CZ" dirty="0"/>
              <a:t>Zápas</a:t>
            </a:r>
          </a:p>
          <a:p>
            <a:pPr lvl="1" eaLnBrk="1" hangingPunct="1"/>
            <a:r>
              <a:rPr lang="cs-CZ" dirty="0" err="1"/>
              <a:t>Džúdó</a:t>
            </a:r>
            <a:endParaRPr lang="cs-CZ" dirty="0"/>
          </a:p>
          <a:p>
            <a:pPr lvl="1" eaLnBrk="1" hangingPunct="1"/>
            <a:r>
              <a:rPr lang="cs-CZ" dirty="0"/>
              <a:t>Karate</a:t>
            </a:r>
          </a:p>
          <a:p>
            <a:pPr lvl="1" eaLnBrk="1" hangingPunct="1"/>
            <a:r>
              <a:rPr lang="cs-CZ" dirty="0" err="1"/>
              <a:t>Aikidó</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796" y="764705"/>
            <a:ext cx="7842644" cy="5886127"/>
          </a:xfrm>
        </p:spPr>
      </p:pic>
    </p:spTree>
    <p:extLst>
      <p:ext uri="{BB962C8B-B14F-4D97-AF65-F5344CB8AC3E}">
        <p14:creationId xmlns:p14="http://schemas.microsoft.com/office/powerpoint/2010/main" val="124121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664" y="654224"/>
            <a:ext cx="6192688" cy="6192688"/>
          </a:xfrm>
        </p:spPr>
      </p:pic>
    </p:spTree>
    <p:extLst>
      <p:ext uri="{BB962C8B-B14F-4D97-AF65-F5344CB8AC3E}">
        <p14:creationId xmlns:p14="http://schemas.microsoft.com/office/powerpoint/2010/main" val="32809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2063750" y="44451"/>
            <a:ext cx="7632700" cy="5891213"/>
          </a:xfrm>
        </p:spPr>
      </p:pic>
      <p:sp>
        <p:nvSpPr>
          <p:cNvPr id="18436" name="TextovéPole 4"/>
          <p:cNvSpPr txBox="1">
            <a:spLocks noChangeArrowheads="1"/>
          </p:cNvSpPr>
          <p:nvPr/>
        </p:nvSpPr>
        <p:spPr bwMode="auto">
          <a:xfrm>
            <a:off x="2208213" y="5876926"/>
            <a:ext cx="8064500" cy="646331"/>
          </a:xfrm>
          <a:prstGeom prst="rect">
            <a:avLst/>
          </a:prstGeom>
          <a:noFill/>
          <a:ln w="9525">
            <a:noFill/>
            <a:miter lim="800000"/>
            <a:headEnd/>
            <a:tailEnd/>
          </a:ln>
        </p:spPr>
        <p:txBody>
          <a:bodyPr>
            <a:spAutoFit/>
          </a:bodyPr>
          <a:lstStyle/>
          <a:p>
            <a:r>
              <a:rPr lang="cs-CZ" dirty="0"/>
              <a:t>Fotografie z francouzského </a:t>
            </a:r>
            <a:r>
              <a:rPr lang="cs-CZ" dirty="0" err="1"/>
              <a:t>jeskyňného</a:t>
            </a:r>
            <a:r>
              <a:rPr lang="cs-CZ" dirty="0"/>
              <a:t> komplexu v </a:t>
            </a:r>
            <a:r>
              <a:rPr lang="cs-CZ" dirty="0" err="1"/>
              <a:t>Lascaux</a:t>
            </a:r>
            <a:endParaRPr lang="cs-CZ" dirty="0"/>
          </a:p>
          <a:p>
            <a:r>
              <a:rPr lang="cs-CZ" dirty="0">
                <a:hlinkClick r:id="rId3"/>
              </a:rPr>
              <a:t>http://www.lascaux.culture.fr/#/fr/02_00.xml</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t>Iniciační obřady</a:t>
            </a:r>
          </a:p>
        </p:txBody>
      </p:sp>
      <p:sp>
        <p:nvSpPr>
          <p:cNvPr id="19459" name="Zástupný symbol pro obsah 2"/>
          <p:cNvSpPr>
            <a:spLocks noGrp="1"/>
          </p:cNvSpPr>
          <p:nvPr>
            <p:ph idx="1"/>
          </p:nvPr>
        </p:nvSpPr>
        <p:spPr/>
        <p:txBody>
          <a:bodyPr/>
          <a:lstStyle/>
          <a:p>
            <a:r>
              <a:rPr lang="cs-CZ">
                <a:hlinkClick r:id="rId2"/>
              </a:rPr>
              <a:t>Benin</a:t>
            </a:r>
            <a:endParaRPr lang="cs-CZ"/>
          </a:p>
          <a:p>
            <a:r>
              <a:rPr lang="cs-CZ">
                <a:hlinkClick r:id="rId3"/>
              </a:rPr>
              <a:t>Afrika</a:t>
            </a:r>
            <a:endParaRPr lang="cs-CZ"/>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5232400" y="2065338"/>
            <a:ext cx="5435600" cy="40767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a:t>Války</a:t>
            </a:r>
          </a:p>
        </p:txBody>
      </p:sp>
      <p:sp>
        <p:nvSpPr>
          <p:cNvPr id="20483" name="Zástupný symbol pro obsah 2"/>
          <p:cNvSpPr>
            <a:spLocks noGrp="1"/>
          </p:cNvSpPr>
          <p:nvPr>
            <p:ph idx="1"/>
          </p:nvPr>
        </p:nvSpPr>
        <p:spPr/>
        <p:txBody>
          <a:bodyPr/>
          <a:lstStyle/>
          <a:p>
            <a:r>
              <a:rPr lang="cs-CZ" dirty="0"/>
              <a:t>Sekulární</a:t>
            </a:r>
          </a:p>
          <a:p>
            <a:r>
              <a:rPr lang="cs-CZ" dirty="0"/>
              <a:t>Rituální</a:t>
            </a:r>
          </a:p>
          <a:p>
            <a:endParaRPr lang="cs-CZ" sz="2000" dirty="0"/>
          </a:p>
          <a:p>
            <a:r>
              <a:rPr lang="cs-CZ" dirty="0"/>
              <a:t>Příklady: </a:t>
            </a:r>
          </a:p>
          <a:p>
            <a:r>
              <a:rPr lang="cs-CZ" sz="2000" dirty="0"/>
              <a:t>Amazonie, kmen </a:t>
            </a:r>
            <a:r>
              <a:rPr lang="cs-CZ" sz="2000" dirty="0" err="1"/>
              <a:t>Yanomami</a:t>
            </a:r>
            <a:r>
              <a:rPr lang="cs-CZ" sz="2000" dirty="0"/>
              <a:t> (</a:t>
            </a:r>
            <a:r>
              <a:rPr lang="cs-CZ" sz="2000" dirty="0">
                <a:hlinkClick r:id="rId2"/>
              </a:rPr>
              <a:t>video</a:t>
            </a:r>
            <a:r>
              <a:rPr lang="cs-CZ" sz="2000" dirty="0"/>
              <a:t>, </a:t>
            </a:r>
            <a:r>
              <a:rPr lang="cs-CZ" sz="2000" dirty="0" err="1">
                <a:hlinkClick r:id="rId3"/>
              </a:rPr>
              <a:t>pdf</a:t>
            </a:r>
            <a:r>
              <a:rPr lang="cs-CZ" sz="2000" dirty="0"/>
              <a:t>, </a:t>
            </a:r>
            <a:r>
              <a:rPr lang="cs-CZ" sz="2000" dirty="0">
                <a:hlinkClick r:id="rId4"/>
              </a:rPr>
              <a:t>výběr manžela</a:t>
            </a:r>
            <a:r>
              <a:rPr lang="cs-CZ" sz="2000" dirty="0"/>
              <a:t>)</a:t>
            </a:r>
          </a:p>
          <a:p>
            <a:r>
              <a:rPr lang="cs-CZ" sz="2000" dirty="0"/>
              <a:t>Afrika, kmen </a:t>
            </a:r>
            <a:r>
              <a:rPr lang="cs-CZ" sz="2000" dirty="0" err="1"/>
              <a:t>Mursi</a:t>
            </a:r>
            <a:r>
              <a:rPr lang="cs-CZ" sz="2000" dirty="0"/>
              <a:t> (</a:t>
            </a:r>
            <a:r>
              <a:rPr lang="cs-CZ" sz="2000" dirty="0">
                <a:hlinkClick r:id="rId5"/>
              </a:rPr>
              <a:t>video</a:t>
            </a:r>
            <a:r>
              <a:rPr lang="cs-CZ" sz="2000" dirty="0"/>
              <a:t> 12:30)</a:t>
            </a:r>
          </a:p>
          <a:p>
            <a:r>
              <a:rPr lang="cs-CZ" sz="2000" dirty="0" err="1"/>
              <a:t>Namíbie</a:t>
            </a:r>
            <a:r>
              <a:rPr lang="cs-CZ" sz="2000" dirty="0"/>
              <a:t>/Botswana, kmen !</a:t>
            </a:r>
            <a:r>
              <a:rPr lang="cs-CZ" sz="2000" dirty="0" err="1"/>
              <a:t>Kung</a:t>
            </a:r>
            <a:r>
              <a:rPr lang="cs-CZ" sz="2000" dirty="0"/>
              <a:t> (</a:t>
            </a:r>
            <a:r>
              <a:rPr lang="cs-CZ" sz="2000" dirty="0" err="1">
                <a:hlinkClick r:id="rId6"/>
              </a:rPr>
              <a:t>pdf</a:t>
            </a:r>
            <a:r>
              <a:rPr lang="cs-CZ" sz="2000" dirty="0"/>
              <a:t>)</a:t>
            </a:r>
          </a:p>
          <a:p>
            <a:pPr lvl="1"/>
            <a:r>
              <a:rPr lang="cs-CZ" sz="2000" dirty="0"/>
              <a:t>„války“ jsou pozorovány i u některých primátů (</a:t>
            </a:r>
            <a:r>
              <a:rPr lang="cs-CZ" sz="2000" dirty="0">
                <a:hlinkClick r:id="rId7"/>
              </a:rPr>
              <a:t>video</a:t>
            </a:r>
            <a:r>
              <a:rPr lang="cs-CZ" sz="2000" dirty="0"/>
              <a:t>)</a:t>
            </a:r>
          </a:p>
          <a:p>
            <a:r>
              <a:rPr lang="cs-CZ" sz="2000" dirty="0"/>
              <a:t>Znojmo (</a:t>
            </a:r>
            <a:r>
              <a:rPr lang="cs-CZ" sz="2000" dirty="0">
                <a:hlinkClick r:id="rId8"/>
              </a:rPr>
              <a:t>video</a:t>
            </a:r>
            <a:r>
              <a:rPr lang="cs-CZ" sz="2000" dirty="0"/>
              <a:t>)</a:t>
            </a:r>
          </a:p>
        </p:txBody>
      </p:sp>
      <p:pic>
        <p:nvPicPr>
          <p:cNvPr id="20484" name="Picture 2" descr="http://farm2.static.flickr.com/1117/887201117_19cc99f489.jpg"/>
          <p:cNvPicPr>
            <a:picLocks noChangeAspect="1" noChangeArrowheads="1"/>
          </p:cNvPicPr>
          <p:nvPr/>
        </p:nvPicPr>
        <p:blipFill>
          <a:blip r:embed="rId9" cstate="print"/>
          <a:srcRect/>
          <a:stretch>
            <a:fillRect/>
          </a:stretch>
        </p:blipFill>
        <p:spPr bwMode="auto">
          <a:xfrm>
            <a:off x="6168008" y="765176"/>
            <a:ext cx="4499992" cy="337499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t>Lov</a:t>
            </a:r>
          </a:p>
        </p:txBody>
      </p:sp>
      <p:sp>
        <p:nvSpPr>
          <p:cNvPr id="21507" name="Zástupný symbol pro obsah 2"/>
          <p:cNvSpPr>
            <a:spLocks noGrp="1"/>
          </p:cNvSpPr>
          <p:nvPr>
            <p:ph idx="1"/>
          </p:nvPr>
        </p:nvSpPr>
        <p:spPr/>
        <p:txBody>
          <a:bodyPr/>
          <a:lstStyle/>
          <a:p>
            <a:r>
              <a:rPr lang="cs-CZ"/>
              <a:t>- </a:t>
            </a:r>
            <a:r>
              <a:rPr lang="cs-CZ">
                <a:hlinkClick r:id="rId2"/>
              </a:rPr>
              <a:t>persistentní</a:t>
            </a:r>
            <a:r>
              <a:rPr lang="cs-CZ"/>
              <a:t> (</a:t>
            </a:r>
            <a:r>
              <a:rPr lang="cs-CZ">
                <a:hlinkClick r:id="rId3"/>
              </a:rPr>
              <a:t>vytrvalostní</a:t>
            </a:r>
            <a:r>
              <a:rPr lang="cs-CZ"/>
              <a:t>) lov (</a:t>
            </a:r>
            <a:r>
              <a:rPr lang="cs-CZ">
                <a:hlinkClick r:id="rId4"/>
              </a:rPr>
              <a:t>video</a:t>
            </a:r>
            <a:r>
              <a:rPr lang="cs-CZ"/>
              <a:t>)</a:t>
            </a:r>
          </a:p>
          <a:p>
            <a:r>
              <a:rPr lang="cs-CZ"/>
              <a:t>Lov ve skupinách umožňoval lovit i velká zvířata</a:t>
            </a:r>
          </a:p>
          <a:p>
            <a:endParaRPr lang="cs-CZ"/>
          </a:p>
          <a:p>
            <a:r>
              <a:rPr lang="cs-CZ"/>
              <a:t>Lov v evoluci lidstva (</a:t>
            </a:r>
            <a:r>
              <a:rPr lang="cs-CZ">
                <a:hlinkClick r:id="rId5"/>
              </a:rPr>
              <a:t>pdf</a:t>
            </a:r>
            <a:r>
              <a:rPr lang="cs-CZ"/>
              <a:t>)</a:t>
            </a:r>
          </a:p>
          <a:p>
            <a:pPr lvl="1"/>
            <a:r>
              <a:rPr lang="cs-CZ"/>
              <a:t>Člověk jako predátor</a:t>
            </a:r>
          </a:p>
          <a:p>
            <a:pPr lvl="1"/>
            <a:r>
              <a:rPr lang="cs-CZ"/>
              <a:t>Člověk jako oběť</a:t>
            </a:r>
          </a:p>
          <a:p>
            <a:pPr lvl="1"/>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545032" y="116633"/>
            <a:ext cx="9122969" cy="6545489"/>
          </a:xfrm>
          <a:prstGeom prst="rect">
            <a:avLst/>
          </a:prstGeom>
        </p:spPr>
      </p:pic>
    </p:spTree>
    <p:extLst>
      <p:ext uri="{BB962C8B-B14F-4D97-AF65-F5344CB8AC3E}">
        <p14:creationId xmlns:p14="http://schemas.microsoft.com/office/powerpoint/2010/main" val="373099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a:t>Z historie úpolových činností</a:t>
            </a:r>
            <a:endParaRPr lang="cs-CZ" b="1"/>
          </a:p>
        </p:txBody>
      </p:sp>
      <p:sp>
        <p:nvSpPr>
          <p:cNvPr id="22531" name="Rectangle 3"/>
          <p:cNvSpPr>
            <a:spLocks noGrp="1" noChangeArrowheads="1"/>
          </p:cNvSpPr>
          <p:nvPr>
            <p:ph type="body" idx="1"/>
          </p:nvPr>
        </p:nvSpPr>
        <p:spPr>
          <a:xfrm>
            <a:off x="2803526" y="1600201"/>
            <a:ext cx="7396163" cy="4525963"/>
          </a:xfrm>
        </p:spPr>
        <p:txBody>
          <a:bodyPr/>
          <a:lstStyle/>
          <a:p>
            <a:pPr eaLnBrk="1" hangingPunct="1">
              <a:buFontTx/>
              <a:buNone/>
            </a:pPr>
            <a:r>
              <a:rPr lang="sk-SK" b="1"/>
              <a:t>Starověké civilizace</a:t>
            </a:r>
          </a:p>
          <a:p>
            <a:pPr eaLnBrk="1" hangingPunct="1">
              <a:buFontTx/>
              <a:buNone/>
            </a:pPr>
            <a:r>
              <a:rPr lang="sk-SK"/>
              <a:t>	Archeologický výzkum dokazuje existenci řízeného nácviku úpolů</a:t>
            </a:r>
          </a:p>
          <a:p>
            <a:pPr eaLnBrk="1" hangingPunct="1">
              <a:buFontTx/>
              <a:buNone/>
            </a:pPr>
            <a:endParaRPr lang="sk-SK"/>
          </a:p>
          <a:p>
            <a:pPr eaLnBrk="1" hangingPunct="1">
              <a:buFontTx/>
              <a:buChar char="-"/>
            </a:pPr>
            <a:r>
              <a:rPr lang="sk-SK"/>
              <a:t>Indie</a:t>
            </a:r>
          </a:p>
          <a:p>
            <a:pPr eaLnBrk="1" hangingPunct="1">
              <a:buFontTx/>
              <a:buChar char="-"/>
            </a:pPr>
            <a:r>
              <a:rPr lang="sk-SK"/>
              <a:t>Mezopotámie</a:t>
            </a:r>
          </a:p>
          <a:p>
            <a:pPr eaLnBrk="1" hangingPunct="1">
              <a:buFontTx/>
              <a:buChar char="-"/>
            </a:pPr>
            <a:r>
              <a:rPr lang="sk-SK"/>
              <a:t>Egypt</a:t>
            </a:r>
          </a:p>
          <a:p>
            <a:pPr eaLnBrk="1" hangingPunct="1">
              <a:buFontTx/>
              <a:buChar char="-"/>
            </a:pPr>
            <a:r>
              <a:rPr lang="sk-SK"/>
              <a:t>...</a:t>
            </a:r>
            <a:endParaRPr lang="en-US"/>
          </a:p>
          <a:p>
            <a:pPr eaLnBrk="1" hangingPunct="1">
              <a:buFontTx/>
              <a:buNone/>
            </a:pPr>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a:t>Z historie úpolových činností</a:t>
            </a:r>
            <a:endParaRPr lang="cs-CZ" b="1"/>
          </a:p>
        </p:txBody>
      </p:sp>
      <p:pic>
        <p:nvPicPr>
          <p:cNvPr id="23555" name="Picture 4"/>
          <p:cNvPicPr>
            <a:picLocks noGrp="1" noChangeAspect="1" noChangeArrowheads="1"/>
          </p:cNvPicPr>
          <p:nvPr>
            <p:ph type="body" idx="1"/>
          </p:nvPr>
        </p:nvPicPr>
        <p:blipFill>
          <a:blip r:embed="rId2" cstate="print"/>
          <a:srcRect/>
          <a:stretch>
            <a:fillRect/>
          </a:stretch>
        </p:blipFill>
        <p:spPr>
          <a:xfrm>
            <a:off x="2782888" y="1484314"/>
            <a:ext cx="2336800" cy="4752975"/>
          </a:xfrm>
          <a:noFill/>
        </p:spPr>
      </p:pic>
      <p:sp>
        <p:nvSpPr>
          <p:cNvPr id="23556" name="Rectangle 5"/>
          <p:cNvSpPr>
            <a:spLocks noChangeArrowheads="1"/>
          </p:cNvSpPr>
          <p:nvPr/>
        </p:nvSpPr>
        <p:spPr bwMode="auto">
          <a:xfrm>
            <a:off x="5448300" y="1916114"/>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a:t>Z historie úpolových činností</a:t>
            </a:r>
            <a:endParaRPr lang="cs-CZ" b="1"/>
          </a:p>
        </p:txBody>
      </p:sp>
      <p:pic>
        <p:nvPicPr>
          <p:cNvPr id="24579" name="Picture 4"/>
          <p:cNvPicPr>
            <a:picLocks noGrp="1" noChangeAspect="1" noChangeArrowheads="1"/>
          </p:cNvPicPr>
          <p:nvPr>
            <p:ph type="body" idx="1"/>
          </p:nvPr>
        </p:nvPicPr>
        <p:blipFill>
          <a:blip r:embed="rId2" cstate="print"/>
          <a:srcRect/>
          <a:stretch>
            <a:fillRect/>
          </a:stretch>
        </p:blipFill>
        <p:spPr>
          <a:xfrm>
            <a:off x="2640014" y="1827214"/>
            <a:ext cx="3455987" cy="4410075"/>
          </a:xfrm>
          <a:noFill/>
        </p:spPr>
      </p:pic>
      <p:sp>
        <p:nvSpPr>
          <p:cNvPr id="24580" name="Text Box 5"/>
          <p:cNvSpPr txBox="1">
            <a:spLocks noChangeArrowheads="1"/>
          </p:cNvSpPr>
          <p:nvPr/>
        </p:nvSpPr>
        <p:spPr bwMode="auto">
          <a:xfrm>
            <a:off x="6383338" y="4154488"/>
            <a:ext cx="2812116" cy="1477328"/>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dpis 1"/>
          <p:cNvSpPr>
            <a:spLocks noGrp="1"/>
          </p:cNvSpPr>
          <p:nvPr>
            <p:ph type="title"/>
          </p:nvPr>
        </p:nvSpPr>
        <p:spPr/>
        <p:txBody>
          <a:bodyPr/>
          <a:lstStyle/>
          <a:p>
            <a:pPr eaLnBrk="1" hangingPunct="1"/>
            <a:r>
              <a:rPr lang="cs-CZ"/>
              <a:t>Struktura předmětu</a:t>
            </a:r>
          </a:p>
        </p:txBody>
      </p:sp>
      <p:sp>
        <p:nvSpPr>
          <p:cNvPr id="17410" name="Zástupný symbol pro obsah 2"/>
          <p:cNvSpPr>
            <a:spLocks noGrp="1"/>
          </p:cNvSpPr>
          <p:nvPr>
            <p:ph idx="1"/>
          </p:nvPr>
        </p:nvSpPr>
        <p:spPr/>
        <p:txBody>
          <a:bodyPr>
            <a:normAutofit/>
          </a:bodyPr>
          <a:lstStyle/>
          <a:p>
            <a:pPr eaLnBrk="1" hangingPunct="1"/>
            <a:r>
              <a:rPr lang="cs-CZ" dirty="0"/>
              <a:t>Ukončen ústní zkouškou</a:t>
            </a:r>
          </a:p>
          <a:p>
            <a:pPr lvl="1"/>
            <a:r>
              <a:rPr lang="cs-CZ" dirty="0"/>
              <a:t>Obecná otázka z teorie bojových umění</a:t>
            </a:r>
          </a:p>
          <a:p>
            <a:pPr lvl="1"/>
            <a:r>
              <a:rPr lang="cs-CZ" dirty="0"/>
              <a:t>Znalost teorie jednotlivých bojových umění</a:t>
            </a:r>
          </a:p>
          <a:p>
            <a:pPr eaLnBrk="1" hangingPunct="1"/>
            <a:endParaRPr lang="cs-CZ" dirty="0"/>
          </a:p>
          <a:p>
            <a:pPr eaLnBrk="1" hangingPunct="1"/>
            <a:endParaRPr lang="cs-CZ" dirty="0"/>
          </a:p>
          <a:p>
            <a:pPr eaLnBrk="1" hangingPunct="1"/>
            <a:r>
              <a:rPr lang="cs-CZ" dirty="0"/>
              <a:t>Znalosti (fakta, data, reálie)</a:t>
            </a:r>
          </a:p>
          <a:p>
            <a:pPr eaLnBrk="1" hangingPunct="1"/>
            <a:r>
              <a:rPr lang="cs-CZ" dirty="0"/>
              <a:t>Interpretace</a:t>
            </a:r>
          </a:p>
        </p:txBody>
      </p:sp>
    </p:spTree>
    <p:extLst>
      <p:ext uri="{BB962C8B-B14F-4D97-AF65-F5344CB8AC3E}">
        <p14:creationId xmlns:p14="http://schemas.microsoft.com/office/powerpoint/2010/main" val="154975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a:t>Z historie úpolových činností</a:t>
            </a:r>
            <a:endParaRPr lang="cs-CZ" b="1"/>
          </a:p>
        </p:txBody>
      </p:sp>
      <p:pic>
        <p:nvPicPr>
          <p:cNvPr id="25603" name="Picture 4"/>
          <p:cNvPicPr>
            <a:picLocks noGrp="1" noChangeAspect="1" noChangeArrowheads="1"/>
          </p:cNvPicPr>
          <p:nvPr>
            <p:ph type="body" idx="1"/>
          </p:nvPr>
        </p:nvPicPr>
        <p:blipFill>
          <a:blip r:embed="rId2" cstate="print"/>
          <a:srcRect/>
          <a:stretch>
            <a:fillRect/>
          </a:stretch>
        </p:blipFill>
        <p:spPr>
          <a:xfrm>
            <a:off x="2782888" y="1916114"/>
            <a:ext cx="5421312" cy="3100387"/>
          </a:xfrm>
          <a:noFill/>
        </p:spPr>
      </p:pic>
      <p:sp>
        <p:nvSpPr>
          <p:cNvPr id="25604" name="Rectangle 5"/>
          <p:cNvSpPr>
            <a:spLocks noChangeArrowheads="1"/>
          </p:cNvSpPr>
          <p:nvPr/>
        </p:nvSpPr>
        <p:spPr bwMode="auto">
          <a:xfrm>
            <a:off x="2711450" y="5157789"/>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2209800" y="188913"/>
            <a:ext cx="7772400" cy="1143000"/>
          </a:xfrm>
        </p:spPr>
        <p:txBody>
          <a:bodyPr/>
          <a:lstStyle/>
          <a:p>
            <a:r>
              <a:rPr lang="sk-SK" b="1"/>
              <a:t>Z historie úpolových činností</a:t>
            </a:r>
            <a:endParaRPr lang="cs-CZ"/>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3432175" y="1274764"/>
            <a:ext cx="5327650" cy="55276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2111376" y="765176"/>
            <a:ext cx="7872413" cy="590391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3287714" y="101600"/>
            <a:ext cx="5400675" cy="67119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1558925" y="842964"/>
            <a:ext cx="9101138" cy="52530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3071813" y="6351"/>
            <a:ext cx="5111750" cy="681672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a:t>Sociálně – historické aspekty</a:t>
            </a:r>
          </a:p>
        </p:txBody>
      </p:sp>
      <p:sp>
        <p:nvSpPr>
          <p:cNvPr id="31747" name="Rectangle 3"/>
          <p:cNvSpPr>
            <a:spLocks noGrp="1" noChangeArrowheads="1"/>
          </p:cNvSpPr>
          <p:nvPr>
            <p:ph type="body" idx="1"/>
          </p:nvPr>
        </p:nvSpPr>
        <p:spPr/>
        <p:txBody>
          <a:bodyPr/>
          <a:lstStyle/>
          <a:p>
            <a:pPr eaLnBrk="1" hangingPunct="1"/>
            <a:r>
              <a:rPr lang="sk-SK"/>
              <a:t>Bojovníci – mýtičtí hrdinové</a:t>
            </a:r>
          </a:p>
          <a:p>
            <a:pPr lvl="1" eaLnBrk="1" hangingPunct="1"/>
            <a:r>
              <a:rPr lang="sk-SK"/>
              <a:t>Přiznání magických vlastností bojovníkům – hrdinům</a:t>
            </a:r>
          </a:p>
          <a:p>
            <a:pPr eaLnBrk="1" hangingPunct="1">
              <a:buFontTx/>
              <a:buNone/>
            </a:pPr>
            <a:endParaRPr lang="sk-SK"/>
          </a:p>
          <a:p>
            <a:pPr eaLnBrk="1" hangingPunct="1">
              <a:buFontTx/>
              <a:buNone/>
            </a:pPr>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a:t>Sociálně – historické aspekty</a:t>
            </a:r>
          </a:p>
        </p:txBody>
      </p:sp>
      <p:sp>
        <p:nvSpPr>
          <p:cNvPr id="32771" name="Rectangle 3"/>
          <p:cNvSpPr>
            <a:spLocks noGrp="1" noChangeArrowheads="1"/>
          </p:cNvSpPr>
          <p:nvPr>
            <p:ph type="body" idx="1"/>
          </p:nvPr>
        </p:nvSpPr>
        <p:spPr/>
        <p:txBody>
          <a:bodyPr/>
          <a:lstStyle/>
          <a:p>
            <a:pPr eaLnBrk="1" hangingPunct="1"/>
            <a:r>
              <a:rPr lang="sk-SK"/>
              <a:t>Bojovníci – mýtičtí hrdinové</a:t>
            </a:r>
          </a:p>
          <a:p>
            <a:pPr lvl="1" eaLnBrk="1" hangingPunct="1"/>
            <a:r>
              <a:rPr lang="sk-SK"/>
              <a:t>Přiznání magických vlastností bojovníkům – hrdinům</a:t>
            </a:r>
          </a:p>
          <a:p>
            <a:pPr eaLnBrk="1" hangingPunct="1">
              <a:buFontTx/>
              <a:buNone/>
            </a:pPr>
            <a:endParaRPr lang="sk-SK"/>
          </a:p>
          <a:p>
            <a:endParaRPr lang="sk-SK" sz="2400"/>
          </a:p>
          <a:p>
            <a:r>
              <a:rPr lang="sk-SK" sz="2400"/>
              <a:t>Bohové nebo jejich potomci</a:t>
            </a:r>
          </a:p>
          <a:p>
            <a:r>
              <a:rPr lang="sk-SK" sz="2400"/>
              <a:t>Potomek boha a člověka</a:t>
            </a:r>
          </a:p>
          <a:p>
            <a:r>
              <a:rPr lang="sk-SK" sz="2400"/>
              <a:t>Člověk ve spojení s božskou silou (předmětem)</a:t>
            </a:r>
          </a:p>
          <a:p>
            <a:pPr eaLnBrk="1" hangingPunct="1"/>
            <a:endParaRPr 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a:p>
          <a:p>
            <a:pPr eaLnBrk="1" hangingPunct="1"/>
            <a:r>
              <a:rPr lang="sk-SK"/>
              <a:t>Sakralizace – posvěcení boje (i násilí)</a:t>
            </a:r>
          </a:p>
          <a:p>
            <a:pPr lvl="1" eaLnBrk="1" hangingPunct="1"/>
            <a:r>
              <a:rPr lang="sk-SK"/>
              <a:t>Potřeba omluvy</a:t>
            </a:r>
          </a:p>
          <a:p>
            <a:pPr lvl="2" eaLnBrk="1" hangingPunct="1"/>
            <a:r>
              <a:rPr lang="sk-SK"/>
              <a:t>boží vůle</a:t>
            </a:r>
          </a:p>
          <a:p>
            <a:pPr lvl="2" eaLnBrk="1" hangingPunct="1"/>
            <a:r>
              <a:rPr lang="sk-SK"/>
              <a:t>vyšší ideály</a:t>
            </a:r>
          </a:p>
          <a:p>
            <a:pPr lvl="2" eaLnBrk="1" hangingPunct="1"/>
            <a:r>
              <a:rPr lang="sk-SK"/>
              <a:t>společenská nevyhnutelnost – sebeochrana)</a:t>
            </a:r>
          </a:p>
          <a:p>
            <a:pPr lvl="2" eaLnBrk="1" hangingPunct="1"/>
            <a:endParaRPr lang="sk-SK"/>
          </a:p>
          <a:p>
            <a:pPr lvl="1" eaLnBrk="1" hangingPunct="1"/>
            <a:r>
              <a:rPr lang="sk-SK"/>
              <a:t>Bojové činnosti jako nedílná součást vzdělání a dobrých mravů</a:t>
            </a:r>
            <a:endParaRPr lang="en-US"/>
          </a:p>
          <a:p>
            <a:pPr eaLnBrk="1" hangingPunct="1"/>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2209800" y="44450"/>
            <a:ext cx="7772400" cy="711200"/>
          </a:xfrm>
        </p:spPr>
        <p:txBody>
          <a:bodyPr/>
          <a:lstStyle/>
          <a:p>
            <a:r>
              <a:rPr lang="cs-CZ"/>
              <a:t>Sakralizace (v průběhu dějin)</a:t>
            </a:r>
          </a:p>
        </p:txBody>
      </p:sp>
      <p:sp>
        <p:nvSpPr>
          <p:cNvPr id="34819" name="Zástupný symbol pro obsah 2"/>
          <p:cNvSpPr>
            <a:spLocks noGrp="1"/>
          </p:cNvSpPr>
          <p:nvPr>
            <p:ph idx="1"/>
          </p:nvPr>
        </p:nvSpPr>
        <p:spPr>
          <a:xfrm>
            <a:off x="2209800" y="836613"/>
            <a:ext cx="7772400" cy="4114800"/>
          </a:xfrm>
        </p:spPr>
        <p:txBody>
          <a:bodyPr>
            <a:normAutofit fontScale="92500"/>
          </a:bodyPr>
          <a:lstStyle/>
          <a:p>
            <a:r>
              <a:rPr lang="cs-CZ"/>
              <a:t>spiritualizace (boj je součástí náboženství, nástrojem božstev)</a:t>
            </a:r>
          </a:p>
          <a:p>
            <a:r>
              <a:rPr lang="cs-CZ"/>
              <a:t>ritualizace (boj je součástí iniciačních obřadů, ritualizovaných her, společenských rituálů)</a:t>
            </a:r>
          </a:p>
          <a:p>
            <a:r>
              <a:rPr lang="cs-CZ"/>
              <a:t>heroizace (boj je prostředkem k hrdinství)</a:t>
            </a:r>
          </a:p>
          <a:p>
            <a:r>
              <a:rPr lang="cs-CZ"/>
              <a:t>nobilitace (boj je společným znakem vyšších vrstev)</a:t>
            </a:r>
          </a:p>
          <a:p>
            <a:r>
              <a:rPr lang="cs-CZ"/>
              <a:t>intelektualizace (boj je součástí výchovy)</a:t>
            </a:r>
          </a:p>
          <a:p>
            <a:r>
              <a:rPr lang="cs-CZ"/>
              <a:t>humanizace (boj je způsobem rozvoje osobnosti)</a:t>
            </a:r>
          </a:p>
          <a:p>
            <a:r>
              <a:rPr lang="cs-CZ"/>
              <a:t>sportizace (boj je sportovní, soutěžní disciplínou)</a:t>
            </a:r>
          </a:p>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8AA24-935D-4F59-9576-54183D78F42A}"/>
              </a:ext>
            </a:extLst>
          </p:cNvPr>
          <p:cNvSpPr>
            <a:spLocks noGrp="1"/>
          </p:cNvSpPr>
          <p:nvPr>
            <p:ph type="title"/>
          </p:nvPr>
        </p:nvSpPr>
        <p:spPr/>
        <p:txBody>
          <a:bodyPr/>
          <a:lstStyle/>
          <a:p>
            <a:r>
              <a:rPr lang="cs-CZ" dirty="0"/>
              <a:t>Studijní materiály</a:t>
            </a:r>
          </a:p>
        </p:txBody>
      </p:sp>
      <p:sp>
        <p:nvSpPr>
          <p:cNvPr id="3" name="Zástupný symbol pro obsah 2">
            <a:extLst>
              <a:ext uri="{FF2B5EF4-FFF2-40B4-BE49-F238E27FC236}">
                <a16:creationId xmlns:a16="http://schemas.microsoft.com/office/drawing/2014/main" id="{1EC3D091-BC04-4597-8A25-9B32E37D52D3}"/>
              </a:ext>
            </a:extLst>
          </p:cNvPr>
          <p:cNvSpPr>
            <a:spLocks noGrp="1"/>
          </p:cNvSpPr>
          <p:nvPr>
            <p:ph idx="1"/>
          </p:nvPr>
        </p:nvSpPr>
        <p:spPr/>
        <p:txBody>
          <a:bodyPr/>
          <a:lstStyle/>
          <a:p>
            <a:r>
              <a:rPr lang="cs-CZ" dirty="0"/>
              <a:t>Přednášky</a:t>
            </a:r>
          </a:p>
          <a:p>
            <a:r>
              <a:rPr lang="cs-CZ" dirty="0"/>
              <a:t>Literatura podle seznamu</a:t>
            </a:r>
          </a:p>
          <a:p>
            <a:pPr lvl="1"/>
            <a:r>
              <a:rPr lang="cs-CZ" dirty="0"/>
              <a:t>Tištěná literatura</a:t>
            </a:r>
          </a:p>
          <a:p>
            <a:pPr lvl="1"/>
            <a:r>
              <a:rPr lang="cs-CZ" dirty="0"/>
              <a:t>Elektronické zdroje (včetně odborných časopisů)</a:t>
            </a:r>
          </a:p>
          <a:p>
            <a:r>
              <a:rPr lang="cs-CZ" dirty="0"/>
              <a:t>Online zdroje včetně videomateriálů</a:t>
            </a:r>
          </a:p>
          <a:p>
            <a:endParaRPr lang="cs-CZ" dirty="0"/>
          </a:p>
        </p:txBody>
      </p:sp>
    </p:spTree>
    <p:extLst>
      <p:ext uri="{BB962C8B-B14F-4D97-AF65-F5344CB8AC3E}">
        <p14:creationId xmlns:p14="http://schemas.microsoft.com/office/powerpoint/2010/main" val="3314657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atin typeface="Times New Roman" pitchFamily="18" charset="0"/>
                <a:cs typeface="Times New Roman" pitchFamily="18" charset="0"/>
              </a:rPr>
              <a:t>Úpolové sporty na starořeckých olympijských hrách</a:t>
            </a:r>
            <a:r>
              <a:rPr lang="en-US">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a:latin typeface="Times New Roman" pitchFamily="18" charset="0"/>
                <a:cs typeface="Times New Roman" pitchFamily="18" charset="0"/>
              </a:rPr>
              <a:t> </a:t>
            </a:r>
          </a:p>
          <a:p>
            <a:pPr eaLnBrk="1" hangingPunct="1">
              <a:buFontTx/>
              <a:buNone/>
            </a:pPr>
            <a:endParaRPr lang="en-US">
              <a:latin typeface="Times New Roman" pitchFamily="18" charset="0"/>
            </a:endParaRPr>
          </a:p>
        </p:txBody>
      </p:sp>
      <p:graphicFrame>
        <p:nvGraphicFramePr>
          <p:cNvPr id="607250" name="Group 18"/>
          <p:cNvGraphicFramePr>
            <a:graphicFrameLocks noGrp="1"/>
          </p:cNvGraphicFramePr>
          <p:nvPr/>
        </p:nvGraphicFramePr>
        <p:xfrm>
          <a:off x="2209800" y="2238376"/>
          <a:ext cx="7772400" cy="3933445"/>
        </p:xfrm>
        <a:graphic>
          <a:graphicData uri="http://schemas.openxmlformats.org/drawingml/2006/table">
            <a:tbl>
              <a:tblPr/>
              <a:tblGrid>
                <a:gridCol w="29718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a:ln>
                            <a:noFill/>
                          </a:ln>
                          <a:solidFill>
                            <a:schemeClr val="tx1"/>
                          </a:solidFill>
                          <a:effectLst/>
                          <a:latin typeface="Tahoma" pitchFamily="34" charset="0"/>
                          <a:cs typeface="Times New Roman" charset="0"/>
                        </a:rPr>
                        <a:t>70</a:t>
                      </a:r>
                      <a:r>
                        <a:rPr kumimoji="0" lang="cs-CZ" sz="2800" b="0" i="0" u="none" strike="noStrike" cap="none" normalizeH="0" baseline="0">
                          <a:ln>
                            <a:noFill/>
                          </a:ln>
                          <a:solidFill>
                            <a:schemeClr val="tx1"/>
                          </a:solidFill>
                          <a:effectLst/>
                          <a:latin typeface="Tahoma" pitchFamily="34" charset="0"/>
                        </a:rPr>
                        <a:t>8</a:t>
                      </a:r>
                      <a:r>
                        <a:rPr kumimoji="0" lang="cs-CZ" sz="2800" b="0" i="0" u="none" strike="noStrike" cap="none" normalizeH="0" baseline="0">
                          <a:ln>
                            <a:noFill/>
                          </a:ln>
                          <a:solidFill>
                            <a:schemeClr val="tx1"/>
                          </a:solidFill>
                          <a:effectLst/>
                          <a:latin typeface="Tahoma" pitchFamily="34" charset="0"/>
                          <a:cs typeface="Times New Roman" charset="0"/>
                        </a:rPr>
                        <a:t> př. n.l., 18. hry</a:t>
                      </a:r>
                      <a:endParaRPr kumimoji="0" lang="en-US" sz="28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a:ln>
                            <a:noFill/>
                          </a:ln>
                          <a:solidFill>
                            <a:schemeClr val="tx1"/>
                          </a:solidFill>
                          <a:effectLst/>
                          <a:latin typeface="Tahoma" pitchFamily="34" charset="0"/>
                          <a:cs typeface="Times New Roman" charset="0"/>
                        </a:rPr>
                        <a:t>palé</a:t>
                      </a:r>
                      <a:r>
                        <a:rPr kumimoji="0" lang="cs-CZ" sz="2800" b="0" i="0" u="none" strike="noStrike" cap="none" normalizeH="0" baseline="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a:ln>
                            <a:noFill/>
                          </a:ln>
                          <a:solidFill>
                            <a:schemeClr val="tx1"/>
                          </a:solidFill>
                          <a:effectLst/>
                          <a:latin typeface="Tahoma" pitchFamily="34" charset="0"/>
                          <a:cs typeface="Times New Roman" charset="0"/>
                        </a:rPr>
                        <a:t> (pětiboje)</a:t>
                      </a:r>
                      <a:endParaRPr kumimoji="0"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a:ln>
                            <a:noFill/>
                          </a:ln>
                          <a:solidFill>
                            <a:schemeClr val="tx1"/>
                          </a:solidFill>
                          <a:effectLst/>
                          <a:latin typeface="Tahoma" pitchFamily="34" charset="0"/>
                          <a:cs typeface="Times New Roman" charset="0"/>
                        </a:rPr>
                        <a:t>pigmé</a:t>
                      </a:r>
                      <a:r>
                        <a:rPr kumimoji="0" lang="cs-CZ" sz="2800" b="0" i="0" u="none" strike="noStrike" cap="none" normalizeH="0" baseline="0">
                          <a:ln>
                            <a:noFill/>
                          </a:ln>
                          <a:solidFill>
                            <a:schemeClr val="tx1"/>
                          </a:solidFill>
                          <a:effectLst/>
                          <a:latin typeface="Tahoma" pitchFamily="34" charset="0"/>
                          <a:cs typeface="Times New Roman" charset="0"/>
                        </a:rPr>
                        <a:t> (box)</a:t>
                      </a:r>
                      <a:endParaRPr kumimoji="0"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a:ln>
                            <a:noFill/>
                          </a:ln>
                          <a:solidFill>
                            <a:schemeClr val="tx1"/>
                          </a:solidFill>
                          <a:effectLst/>
                          <a:latin typeface="Tahoma" pitchFamily="34" charset="0"/>
                          <a:cs typeface="Times New Roman" charset="0"/>
                        </a:rPr>
                        <a:t>648 př.n.l., 33. hry</a:t>
                      </a:r>
                      <a:endParaRPr kumimoji="0" lang="en-US" sz="2800" b="0" i="0" u="none" strike="noStrike" cap="none" normalizeH="0" baseline="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a:ln>
                            <a:noFill/>
                          </a:ln>
                          <a:solidFill>
                            <a:schemeClr val="tx1"/>
                          </a:solidFill>
                          <a:effectLst/>
                          <a:latin typeface="Tahoma" pitchFamily="34" charset="0"/>
                          <a:cs typeface="Times New Roman" charset="0"/>
                        </a:rPr>
                        <a:t>pankration </a:t>
                      </a:r>
                      <a:r>
                        <a:rPr kumimoji="0" lang="cs-CZ" sz="2800" b="0" i="0" u="none" strike="noStrike" cap="none" normalizeH="0" baseline="0">
                          <a:ln>
                            <a:noFill/>
                          </a:ln>
                          <a:solidFill>
                            <a:schemeClr val="tx1"/>
                          </a:solidFill>
                          <a:effectLst/>
                          <a:latin typeface="Tahoma" pitchFamily="34" charset="0"/>
                          <a:cs typeface="Times New Roman" charset="0"/>
                        </a:rPr>
                        <a:t>(všeboj)</a:t>
                      </a:r>
                      <a:endParaRPr kumimoji="0" lang="en-US" sz="2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3792539" y="44451"/>
            <a:ext cx="4967287" cy="662781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4008439" y="44450"/>
            <a:ext cx="4175125" cy="67691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2855913" y="115888"/>
            <a:ext cx="6553200" cy="6553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Starov</a:t>
            </a:r>
            <a:r>
              <a:rPr lang="cs-CZ"/>
              <a:t>ěké olympijské hry</a:t>
            </a:r>
            <a:endParaRPr lang="sk-SK"/>
          </a:p>
        </p:txBody>
      </p:sp>
      <p:sp>
        <p:nvSpPr>
          <p:cNvPr id="104451" name="Rectangle 3"/>
          <p:cNvSpPr>
            <a:spLocks noGrp="1" noChangeArrowheads="1"/>
          </p:cNvSpPr>
          <p:nvPr>
            <p:ph type="body" idx="1"/>
          </p:nvPr>
        </p:nvSpPr>
        <p:spPr/>
        <p:txBody>
          <a:bodyPr/>
          <a:lstStyle/>
          <a:p>
            <a:pPr eaLnBrk="1" hangingPunct="1">
              <a:lnSpc>
                <a:spcPct val="90000"/>
              </a:lnSpc>
            </a:pPr>
            <a:r>
              <a:rPr lang="cs-CZ"/>
              <a:t>Individuální soutěže hráli významnou roli ve starověkém Řecku</a:t>
            </a:r>
          </a:p>
          <a:p>
            <a:pPr eaLnBrk="1" hangingPunct="1">
              <a:lnSpc>
                <a:spcPct val="90000"/>
              </a:lnSpc>
            </a:pPr>
            <a:r>
              <a:rPr lang="cs-CZ"/>
              <a:t>Mluvíme o období několika staletí</a:t>
            </a:r>
          </a:p>
          <a:p>
            <a:pPr eaLnBrk="1" hangingPunct="1">
              <a:lnSpc>
                <a:spcPct val="90000"/>
              </a:lnSpc>
            </a:pPr>
            <a:r>
              <a:rPr lang="cs-CZ"/>
              <a:t>Mluvíme o území daleko přesahujícím dnešní Řecko</a:t>
            </a:r>
          </a:p>
          <a:p>
            <a:pPr eaLnBrk="1" hangingPunct="1">
              <a:lnSpc>
                <a:spcPct val="90000"/>
              </a:lnSpc>
            </a:pPr>
            <a:r>
              <a:rPr lang="cs-CZ"/>
              <a:t>Mluvíme o městských státech s různou politikou</a:t>
            </a:r>
          </a:p>
          <a:p>
            <a:pPr eaLnBrk="1" hangingPunct="1">
              <a:lnSpc>
                <a:spcPct val="90000"/>
              </a:lnSpc>
            </a:pPr>
            <a:r>
              <a:rPr lang="cs-CZ"/>
              <a:t>Mluvíme našim jazykem o starořeckých pojmech</a:t>
            </a:r>
          </a:p>
          <a:p>
            <a:pPr eaLnBrk="1" hangingPunct="1">
              <a:lnSpc>
                <a:spcPct val="90000"/>
              </a:lnSpc>
            </a:pPr>
            <a:r>
              <a:rPr lang="cs-CZ"/>
              <a:t>Některá data jsou pouhé domněnky</a:t>
            </a:r>
          </a:p>
          <a:p>
            <a:pPr eaLnBrk="1" hangingPunct="1">
              <a:lnSpc>
                <a:spcPct val="90000"/>
              </a:lnSpc>
            </a:pPr>
            <a:endParaRPr lang="sk-SK"/>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t>Důležitá data</a:t>
            </a:r>
            <a:endParaRPr lang="sk-SK"/>
          </a:p>
        </p:txBody>
      </p:sp>
      <p:sp>
        <p:nvSpPr>
          <p:cNvPr id="105475" name="Rectangle 3"/>
          <p:cNvSpPr>
            <a:spLocks noGrp="1" noChangeArrowheads="1"/>
          </p:cNvSpPr>
          <p:nvPr>
            <p:ph type="body" idx="1"/>
          </p:nvPr>
        </p:nvSpPr>
        <p:spPr/>
        <p:txBody>
          <a:bodyPr/>
          <a:lstStyle/>
          <a:p>
            <a:pPr eaLnBrk="1" hangingPunct="1"/>
            <a:r>
              <a:rPr lang="cs-CZ"/>
              <a:t>Doba bronzová	2500-1100 pnl.</a:t>
            </a:r>
          </a:p>
          <a:p>
            <a:pPr eaLnBrk="1" hangingPunct="1"/>
            <a:r>
              <a:rPr lang="cs-CZ"/>
              <a:t>Doba těmna 		1100-776 pnl.</a:t>
            </a:r>
          </a:p>
          <a:p>
            <a:pPr eaLnBrk="1" hangingPunct="1"/>
            <a:r>
              <a:rPr lang="cs-CZ"/>
              <a:t>Archaická doba	776-480 pnl.</a:t>
            </a:r>
          </a:p>
          <a:p>
            <a:pPr eaLnBrk="1" hangingPunct="1"/>
            <a:r>
              <a:rPr lang="cs-CZ"/>
              <a:t>Klasická doba	480-323 pnl.</a:t>
            </a:r>
          </a:p>
          <a:p>
            <a:pPr eaLnBrk="1" hangingPunct="1"/>
            <a:r>
              <a:rPr lang="cs-CZ"/>
              <a:t>Helenistická doba	323-146 pnl.</a:t>
            </a:r>
          </a:p>
          <a:p>
            <a:pPr eaLnBrk="1" hangingPunct="1"/>
            <a:r>
              <a:rPr lang="cs-CZ"/>
              <a:t>Římská doba		146 pnl. -</a:t>
            </a:r>
          </a:p>
          <a:p>
            <a:pPr eaLnBrk="1" hangingPunct="1">
              <a:buFontTx/>
              <a:buNone/>
            </a:pPr>
            <a:endParaRPr lang="sk-S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a:t>Doba bronzová	2500-1100 pnl.</a:t>
            </a:r>
            <a:endParaRPr lang="sk-SK" sz="4000"/>
          </a:p>
        </p:txBody>
      </p:sp>
      <p:sp>
        <p:nvSpPr>
          <p:cNvPr id="106499" name="Rectangle 3"/>
          <p:cNvSpPr>
            <a:spLocks noGrp="1" noChangeArrowheads="1"/>
          </p:cNvSpPr>
          <p:nvPr>
            <p:ph type="body" idx="1"/>
          </p:nvPr>
        </p:nvSpPr>
        <p:spPr/>
        <p:txBody>
          <a:bodyPr/>
          <a:lstStyle/>
          <a:p>
            <a:pPr eaLnBrk="1" hangingPunct="1">
              <a:lnSpc>
                <a:spcPct val="90000"/>
              </a:lnSpc>
            </a:pPr>
            <a:r>
              <a:rPr lang="cs-CZ"/>
              <a:t>2000 pnl. známé malby v Beni Hasan (Egypt)</a:t>
            </a:r>
          </a:p>
          <a:p>
            <a:pPr eaLnBrk="1" hangingPunct="1">
              <a:lnSpc>
                <a:spcPct val="90000"/>
              </a:lnSpc>
            </a:pPr>
            <a:r>
              <a:rPr lang="cs-CZ"/>
              <a:t>1600 pnl. Fresky zachycující boxery (Akrotiri, Thera)</a:t>
            </a:r>
          </a:p>
          <a:p>
            <a:pPr eaLnBrk="1" hangingPunct="1">
              <a:lnSpc>
                <a:spcPct val="90000"/>
              </a:lnSpc>
            </a:pPr>
            <a:r>
              <a:rPr lang="cs-CZ"/>
              <a:t>1500 pnl. Rytiny boxerů (Agia Triada, Kréta)</a:t>
            </a:r>
          </a:p>
          <a:p>
            <a:pPr eaLnBrk="1" hangingPunct="1">
              <a:lnSpc>
                <a:spcPct val="90000"/>
              </a:lnSpc>
            </a:pPr>
            <a:r>
              <a:rPr lang="cs-CZ"/>
              <a:t>1200 pnl. Mykénské pohřebí slavnosti a hry</a:t>
            </a:r>
            <a:endParaRPr lang="sk-S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1524000" y="9526"/>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1827214" y="5321300"/>
            <a:ext cx="8085137" cy="923330"/>
          </a:xfrm>
          <a:prstGeom prst="rect">
            <a:avLst/>
          </a:prstGeom>
          <a:noFill/>
          <a:ln w="9525">
            <a:noFill/>
            <a:miter lim="800000"/>
            <a:headEnd/>
            <a:tailEnd/>
          </a:ln>
        </p:spPr>
        <p:txBody>
          <a:bodyPr>
            <a:spAutoFit/>
          </a:bodyPr>
          <a:lstStyle/>
          <a:p>
            <a:r>
              <a:rPr lang="cs-CZ"/>
              <a:t>Egypt, Beni Hasan</a:t>
            </a:r>
          </a:p>
          <a:p>
            <a:r>
              <a:rPr lang="cs-CZ"/>
              <a:t>Hrobka prince Chetiho</a:t>
            </a:r>
          </a:p>
          <a:p>
            <a:r>
              <a:rPr lang="cs-CZ"/>
              <a:t>2050 př.n.l.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a:t>Doba t</a:t>
            </a:r>
            <a:r>
              <a:rPr lang="en-US" sz="3600"/>
              <a:t>e</a:t>
            </a:r>
            <a:r>
              <a:rPr lang="cs-CZ" sz="3600"/>
              <a:t>mna 		1100-776 pnl.</a:t>
            </a:r>
            <a:endParaRPr lang="sk-SK" sz="3600"/>
          </a:p>
        </p:txBody>
      </p:sp>
      <p:sp>
        <p:nvSpPr>
          <p:cNvPr id="108547" name="Rectangle 3"/>
          <p:cNvSpPr>
            <a:spLocks noGrp="1" noChangeArrowheads="1"/>
          </p:cNvSpPr>
          <p:nvPr>
            <p:ph type="body" idx="1"/>
          </p:nvPr>
        </p:nvSpPr>
        <p:spPr/>
        <p:txBody>
          <a:bodyPr/>
          <a:lstStyle/>
          <a:p>
            <a:pPr eaLnBrk="1" hangingPunct="1"/>
            <a:r>
              <a:rPr lang="cs-CZ"/>
              <a:t>884 pnl. první olympijské hry (Eratostenes, cca 300 pnl.)</a:t>
            </a:r>
          </a:p>
          <a:p>
            <a:pPr eaLnBrk="1" hangingPunct="1"/>
            <a:r>
              <a:rPr lang="cs-CZ"/>
              <a:t>776 pnl. první olympijské hry (Hippias, 400 pnl.)</a:t>
            </a:r>
          </a:p>
          <a:p>
            <a:pPr eaLnBrk="1" hangingPunct="1"/>
            <a:r>
              <a:rPr lang="cs-CZ"/>
              <a:t>704 pnl. první olympijské hry (Mallwitz, 1988)</a:t>
            </a:r>
            <a:endParaRPr lang="sk-SK"/>
          </a:p>
        </p:txBody>
      </p:sp>
      <p:sp>
        <p:nvSpPr>
          <p:cNvPr id="108548" name="Rectangle 4"/>
          <p:cNvSpPr>
            <a:spLocks noChangeArrowheads="1"/>
          </p:cNvSpPr>
          <p:nvPr/>
        </p:nvSpPr>
        <p:spPr bwMode="auto">
          <a:xfrm>
            <a:off x="6003925" y="3048000"/>
            <a:ext cx="184150" cy="762000"/>
          </a:xfrm>
          <a:prstGeom prst="rect">
            <a:avLst/>
          </a:prstGeom>
          <a:noFill/>
          <a:ln w="9525">
            <a:noFill/>
            <a:miter lim="800000"/>
            <a:headEnd/>
            <a:tailEnd/>
          </a:ln>
        </p:spPr>
        <p:txBody>
          <a:bodyPr wrap="none">
            <a:spAutoFit/>
          </a:bodyPr>
          <a:lstStyle/>
          <a:p>
            <a:endParaRPr lang="sk-SK" sz="4400">
              <a:solidFill>
                <a:schemeClr val="tx2"/>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a:t>Archaická doba	776-480 pnl.</a:t>
            </a:r>
            <a:endParaRPr lang="sk-SK" sz="4000"/>
          </a:p>
        </p:txBody>
      </p:sp>
      <p:sp>
        <p:nvSpPr>
          <p:cNvPr id="109571" name="Rectangle 3"/>
          <p:cNvSpPr>
            <a:spLocks noGrp="1" noChangeArrowheads="1"/>
          </p:cNvSpPr>
          <p:nvPr>
            <p:ph type="body" idx="1"/>
          </p:nvPr>
        </p:nvSpPr>
        <p:spPr/>
        <p:txBody>
          <a:bodyPr/>
          <a:lstStyle/>
          <a:p>
            <a:pPr eaLnBrk="1" hangingPunct="1"/>
            <a:r>
              <a:rPr lang="cs-CZ"/>
              <a:t>760-700 pnl. Homér</a:t>
            </a:r>
          </a:p>
          <a:p>
            <a:pPr eaLnBrk="1" hangingPunct="1"/>
            <a:r>
              <a:rPr lang="cs-CZ"/>
              <a:t>708 pnl. zápas palé a pentatlon na olympijských hrách</a:t>
            </a:r>
          </a:p>
          <a:p>
            <a:pPr eaLnBrk="1" hangingPunct="1"/>
            <a:r>
              <a:rPr lang="cs-CZ"/>
              <a:t>688 pnl. box pygmé na olympijských hrách</a:t>
            </a:r>
          </a:p>
          <a:p>
            <a:pPr eaLnBrk="1" hangingPunct="1"/>
            <a:r>
              <a:rPr lang="cs-CZ"/>
              <a:t>648 pnl. Pankration  na olympijských hrách</a:t>
            </a:r>
          </a:p>
          <a:p>
            <a:pPr eaLnBrk="1" hangingPunct="1"/>
            <a:r>
              <a:rPr lang="cs-CZ"/>
              <a:t>586-582 pnl. Pýtijské hry (Delfy)</a:t>
            </a:r>
          </a:p>
          <a:p>
            <a:pPr eaLnBrk="1" hangingPunct="1"/>
            <a:r>
              <a:rPr lang="cs-CZ"/>
              <a:t>582 pnl. Istmijské hry</a:t>
            </a:r>
          </a:p>
          <a:p>
            <a:pPr eaLnBrk="1" hangingPunct="1"/>
            <a:r>
              <a:rPr lang="cs-CZ"/>
              <a:t>580 pnl. Hérine hry</a:t>
            </a:r>
          </a:p>
          <a:p>
            <a:pPr eaLnBrk="1" hangingPunct="1"/>
            <a:endParaRPr lang="cs-CZ"/>
          </a:p>
          <a:p>
            <a:pPr eaLnBrk="1" hangingPunct="1"/>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dpis 1"/>
          <p:cNvSpPr>
            <a:spLocks noGrp="1"/>
          </p:cNvSpPr>
          <p:nvPr>
            <p:ph type="title"/>
          </p:nvPr>
        </p:nvSpPr>
        <p:spPr/>
        <p:txBody>
          <a:bodyPr/>
          <a:lstStyle/>
          <a:p>
            <a:pPr eaLnBrk="1" hangingPunct="1"/>
            <a:r>
              <a:rPr lang="cs-CZ"/>
              <a:t>Studijní literatura</a:t>
            </a:r>
          </a:p>
        </p:txBody>
      </p:sp>
      <p:sp>
        <p:nvSpPr>
          <p:cNvPr id="18434" name="Zástupný symbol pro obsah 2"/>
          <p:cNvSpPr>
            <a:spLocks noGrp="1"/>
          </p:cNvSpPr>
          <p:nvPr>
            <p:ph idx="1"/>
          </p:nvPr>
        </p:nvSpPr>
        <p:spPr/>
        <p:txBody>
          <a:bodyPr>
            <a:normAutofit/>
          </a:bodyPr>
          <a:lstStyle/>
          <a:p>
            <a:pPr eaLnBrk="1" hangingPunct="1"/>
            <a:r>
              <a:rPr lang="cs-CZ" dirty="0"/>
              <a:t>Reguli, Z. Čihounková, J. </a:t>
            </a:r>
            <a:r>
              <a:rPr lang="cs-CZ" dirty="0">
                <a:hlinkClick r:id="rId2"/>
              </a:rPr>
              <a:t>Bojová umění</a:t>
            </a:r>
            <a:endParaRPr lang="cs-CZ" dirty="0"/>
          </a:p>
          <a:p>
            <a:pPr eaLnBrk="1" hangingPunct="1"/>
            <a:r>
              <a:rPr lang="cs-CZ" dirty="0" err="1"/>
              <a:t>Chris</a:t>
            </a:r>
            <a:r>
              <a:rPr lang="cs-CZ" dirty="0"/>
              <a:t> </a:t>
            </a:r>
            <a:r>
              <a:rPr lang="cs-CZ" dirty="0" err="1"/>
              <a:t>Crudelli</a:t>
            </a:r>
            <a:r>
              <a:rPr lang="cs-CZ" dirty="0"/>
              <a:t>. </a:t>
            </a:r>
            <a:r>
              <a:rPr lang="cs-CZ" i="1" dirty="0">
                <a:hlinkClick r:id="rId3"/>
              </a:rPr>
              <a:t>Cesta bojovníka</a:t>
            </a:r>
            <a:endParaRPr lang="cs-CZ" dirty="0"/>
          </a:p>
          <a:p>
            <a:pPr eaLnBrk="1" hangingPunct="1"/>
            <a:r>
              <a:rPr lang="cs-CZ" dirty="0"/>
              <a:t>Green, T. A. </a:t>
            </a:r>
            <a:r>
              <a:rPr lang="cs-CZ" i="1" dirty="0">
                <a:hlinkClick r:id="rId4"/>
              </a:rPr>
              <a:t>Martial </a:t>
            </a:r>
            <a:r>
              <a:rPr lang="cs-CZ" i="1" dirty="0" err="1">
                <a:hlinkClick r:id="rId4"/>
              </a:rPr>
              <a:t>Arts</a:t>
            </a:r>
            <a:r>
              <a:rPr lang="cs-CZ" i="1" dirty="0">
                <a:hlinkClick r:id="rId4"/>
              </a:rPr>
              <a:t> </a:t>
            </a:r>
            <a:r>
              <a:rPr lang="cs-CZ" i="1" dirty="0" err="1">
                <a:hlinkClick r:id="rId4"/>
              </a:rPr>
              <a:t>of</a:t>
            </a:r>
            <a:r>
              <a:rPr lang="cs-CZ" i="1" dirty="0">
                <a:hlinkClick r:id="rId4"/>
              </a:rPr>
              <a:t> </a:t>
            </a:r>
            <a:r>
              <a:rPr lang="cs-CZ" i="1" dirty="0" err="1">
                <a:hlinkClick r:id="rId4"/>
              </a:rPr>
              <a:t>the</a:t>
            </a:r>
            <a:r>
              <a:rPr lang="cs-CZ" i="1" dirty="0">
                <a:hlinkClick r:id="rId4"/>
              </a:rPr>
              <a:t> </a:t>
            </a:r>
            <a:r>
              <a:rPr lang="cs-CZ" i="1" dirty="0" err="1">
                <a:hlinkClick r:id="rId4"/>
              </a:rPr>
              <a:t>World</a:t>
            </a:r>
            <a:endParaRPr lang="cs-CZ" i="1" dirty="0"/>
          </a:p>
          <a:p>
            <a:pPr eaLnBrk="1" hangingPunct="1"/>
            <a:endParaRPr lang="cs-CZ" sz="2000" dirty="0"/>
          </a:p>
          <a:p>
            <a:pPr eaLnBrk="1" hangingPunct="1"/>
            <a:r>
              <a:rPr lang="cs-CZ" sz="2000" dirty="0"/>
              <a:t>Reguli, Z. </a:t>
            </a:r>
            <a:r>
              <a:rPr lang="cs-CZ" sz="2000" i="1" dirty="0"/>
              <a:t>Úpolové sporty</a:t>
            </a:r>
          </a:p>
          <a:p>
            <a:pPr eaLnBrk="1" hangingPunct="1"/>
            <a:r>
              <a:rPr lang="cs-CZ" sz="2000" dirty="0"/>
              <a:t>Elektronické časopisy, např. </a:t>
            </a:r>
            <a:r>
              <a:rPr lang="cs-CZ" sz="2000" dirty="0">
                <a:hlinkClick r:id="rId5"/>
              </a:rPr>
              <a:t>EJMAS</a:t>
            </a:r>
            <a:r>
              <a:rPr lang="cs-CZ" sz="2000" dirty="0"/>
              <a:t>, </a:t>
            </a:r>
            <a:r>
              <a:rPr lang="cs-CZ" sz="2000" dirty="0">
                <a:hlinkClick r:id="rId6"/>
              </a:rPr>
              <a:t>IDO</a:t>
            </a:r>
            <a:r>
              <a:rPr lang="cs-CZ" sz="2000" dirty="0"/>
              <a:t>, </a:t>
            </a:r>
            <a:r>
              <a:rPr lang="cs-CZ" sz="2000" dirty="0">
                <a:hlinkClick r:id="rId7"/>
              </a:rPr>
              <a:t>Archives </a:t>
            </a:r>
            <a:r>
              <a:rPr lang="cs-CZ" sz="2000" dirty="0" err="1">
                <a:hlinkClick r:id="rId7"/>
              </a:rPr>
              <a:t>of</a:t>
            </a:r>
            <a:r>
              <a:rPr lang="cs-CZ" sz="2000" dirty="0">
                <a:hlinkClick r:id="rId7"/>
              </a:rPr>
              <a:t> Budo</a:t>
            </a:r>
            <a:r>
              <a:rPr lang="cs-CZ" sz="2000" dirty="0"/>
              <a:t>, </a:t>
            </a:r>
            <a:r>
              <a:rPr lang="cs-CZ" sz="2000" dirty="0" err="1">
                <a:hlinkClick r:id="rId8"/>
              </a:rPr>
              <a:t>Koryu</a:t>
            </a:r>
            <a:r>
              <a:rPr lang="cs-CZ" sz="2000" dirty="0"/>
              <a:t>, </a:t>
            </a:r>
            <a:r>
              <a:rPr lang="cs-CZ" sz="2000" dirty="0" err="1">
                <a:hlinkClick r:id="rId9"/>
              </a:rPr>
              <a:t>Martial</a:t>
            </a:r>
            <a:r>
              <a:rPr lang="cs-CZ" sz="2000" dirty="0">
                <a:hlinkClick r:id="rId9"/>
              </a:rPr>
              <a:t> </a:t>
            </a:r>
            <a:r>
              <a:rPr lang="cs-CZ" sz="2000" dirty="0" err="1">
                <a:hlinkClick r:id="rId9"/>
              </a:rPr>
              <a:t>Arts</a:t>
            </a:r>
            <a:r>
              <a:rPr lang="cs-CZ" sz="2000" dirty="0">
                <a:hlinkClick r:id="rId9"/>
              </a:rPr>
              <a:t> </a:t>
            </a:r>
            <a:r>
              <a:rPr lang="cs-CZ" sz="2000" dirty="0" err="1">
                <a:hlinkClick r:id="rId9"/>
              </a:rPr>
              <a:t>Studies</a:t>
            </a:r>
            <a:endParaRPr lang="cs-CZ" sz="2000" dirty="0"/>
          </a:p>
          <a:p>
            <a:pPr eaLnBrk="1" hangingPunct="1"/>
            <a:r>
              <a:rPr lang="cs-CZ" sz="2000" dirty="0"/>
              <a:t>Publikace a články jednotlivých bojových umění</a:t>
            </a:r>
          </a:p>
          <a:p>
            <a:pPr eaLnBrk="1" hangingPunct="1"/>
            <a:r>
              <a:rPr lang="cs-CZ" sz="2000" dirty="0"/>
              <a:t>Další články ve studijních materiálech, odkazy na webové stránky, videa, dokumenty, atd.</a:t>
            </a:r>
          </a:p>
          <a:p>
            <a:pPr eaLnBrk="1" hangingPunct="1"/>
            <a:endParaRPr lang="cs-CZ"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a:t>Archaická doba	776-480 pnl.</a:t>
            </a:r>
            <a:endParaRPr lang="sk-SK" sz="4000"/>
          </a:p>
        </p:txBody>
      </p:sp>
      <p:sp>
        <p:nvSpPr>
          <p:cNvPr id="110595" name="Rectangle 3"/>
          <p:cNvSpPr>
            <a:spLocks noGrp="1" noChangeArrowheads="1"/>
          </p:cNvSpPr>
          <p:nvPr>
            <p:ph type="body" idx="1"/>
          </p:nvPr>
        </p:nvSpPr>
        <p:spPr/>
        <p:txBody>
          <a:bodyPr/>
          <a:lstStyle/>
          <a:p>
            <a:pPr eaLnBrk="1" hangingPunct="1"/>
            <a:r>
              <a:rPr lang="cs-CZ"/>
              <a:t>573 pnl. Nemejské hry</a:t>
            </a:r>
          </a:p>
          <a:p>
            <a:pPr eaLnBrk="1" hangingPunct="1"/>
            <a:r>
              <a:rPr lang="cs-CZ"/>
              <a:t>566 pnl. Panatenajské hry</a:t>
            </a:r>
          </a:p>
          <a:p>
            <a:pPr eaLnBrk="1" hangingPunct="1"/>
            <a:r>
              <a:rPr lang="cs-CZ"/>
              <a:t>560 pnl. První zmínka o gymnáziu</a:t>
            </a:r>
          </a:p>
          <a:p>
            <a:pPr eaLnBrk="1" hangingPunct="1"/>
            <a:r>
              <a:rPr lang="cs-CZ"/>
              <a:t>550-450 pnl. zlaté století Řeckého sportu</a:t>
            </a:r>
          </a:p>
          <a:p>
            <a:pPr eaLnBrk="1" hangingPunct="1"/>
            <a:r>
              <a:rPr lang="cs-CZ"/>
              <a:t>498-446 pnl. Pindarova poezie</a:t>
            </a:r>
          </a:p>
          <a:p>
            <a:pPr eaLnBrk="1" hangingPunct="1"/>
            <a:endParaRPr lang="cs-CZ"/>
          </a:p>
          <a:p>
            <a:pPr eaLnBrk="1" hangingPunct="1"/>
            <a:endParaRPr lang="sk-S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1884363" y="20639"/>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1971675" y="5465764"/>
            <a:ext cx="3860672" cy="646331"/>
          </a:xfrm>
          <a:prstGeom prst="rect">
            <a:avLst/>
          </a:prstGeom>
          <a:noFill/>
          <a:ln w="9525">
            <a:noFill/>
            <a:miter lim="800000"/>
            <a:headEnd/>
            <a:tailEnd/>
          </a:ln>
        </p:spPr>
        <p:txBody>
          <a:bodyPr wrap="none">
            <a:spAutoFit/>
          </a:bodyPr>
          <a:lstStyle/>
          <a:p>
            <a:r>
              <a:rPr lang="cs-CZ"/>
              <a:t>Řecko, amfora s malbou od Andocidese</a:t>
            </a:r>
          </a:p>
          <a:p>
            <a:r>
              <a:rPr lang="cs-CZ"/>
              <a:t>525 př.n.l.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1971675" y="5465764"/>
            <a:ext cx="3860672" cy="646331"/>
          </a:xfrm>
          <a:prstGeom prst="rect">
            <a:avLst/>
          </a:prstGeom>
          <a:noFill/>
          <a:ln w="9525">
            <a:noFill/>
            <a:miter lim="800000"/>
            <a:headEnd/>
            <a:tailEnd/>
          </a:ln>
        </p:spPr>
        <p:txBody>
          <a:bodyPr wrap="none">
            <a:spAutoFit/>
          </a:bodyPr>
          <a:lstStyle/>
          <a:p>
            <a:r>
              <a:rPr lang="cs-CZ"/>
              <a:t>Řecko, amfora s malbou od Andocidese</a:t>
            </a:r>
          </a:p>
          <a:p>
            <a:r>
              <a:rPr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1524000" y="76200"/>
            <a:ext cx="9144000" cy="543083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a:t>Klasická doba	480-323 pnl.</a:t>
            </a:r>
            <a:br>
              <a:rPr lang="cs-CZ" sz="4000"/>
            </a:br>
            <a:endParaRPr lang="sk-SK" sz="4000"/>
          </a:p>
        </p:txBody>
      </p:sp>
      <p:sp>
        <p:nvSpPr>
          <p:cNvPr id="113667" name="Rectangle 3"/>
          <p:cNvSpPr>
            <a:spLocks noGrp="1" noChangeArrowheads="1"/>
          </p:cNvSpPr>
          <p:nvPr>
            <p:ph type="body" idx="1"/>
          </p:nvPr>
        </p:nvSpPr>
        <p:spPr/>
        <p:txBody>
          <a:bodyPr/>
          <a:lstStyle/>
          <a:p>
            <a:pPr eaLnBrk="1" hangingPunct="1"/>
            <a:r>
              <a:rPr lang="cs-CZ"/>
              <a:t>480-479 pnl. Peržané v Řecku</a:t>
            </a:r>
          </a:p>
          <a:p>
            <a:pPr eaLnBrk="1" hangingPunct="1"/>
            <a:r>
              <a:rPr lang="cs-CZ"/>
              <a:t>431-404 pnl. Začátek peloponézské války</a:t>
            </a:r>
          </a:p>
          <a:p>
            <a:pPr eaLnBrk="1" hangingPunct="1"/>
            <a:r>
              <a:rPr lang="cs-CZ"/>
              <a:t>399 pnl. smrt Sokrata</a:t>
            </a:r>
          </a:p>
          <a:p>
            <a:pPr eaLnBrk="1" hangingPunct="1"/>
            <a:r>
              <a:rPr lang="cs-CZ"/>
              <a:t>380-323 Alexander Velký</a:t>
            </a:r>
          </a:p>
          <a:p>
            <a:pPr eaLnBrk="1" hangingPunct="1"/>
            <a:endParaRPr lang="cs-CZ"/>
          </a:p>
          <a:p>
            <a:pPr eaLnBrk="1" hangingPunct="1"/>
            <a:endParaRPr lang="sk-SK"/>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a:t>Helenistická doba	323-146 pnl.</a:t>
            </a:r>
            <a:endParaRPr lang="sk-SK" sz="4000"/>
          </a:p>
        </p:txBody>
      </p:sp>
      <p:sp>
        <p:nvSpPr>
          <p:cNvPr id="114691" name="Rectangle 3"/>
          <p:cNvSpPr>
            <a:spLocks noGrp="1" noChangeArrowheads="1"/>
          </p:cNvSpPr>
          <p:nvPr>
            <p:ph type="body" idx="1"/>
          </p:nvPr>
        </p:nvSpPr>
        <p:spPr/>
        <p:txBody>
          <a:bodyPr/>
          <a:lstStyle/>
          <a:p>
            <a:pPr eaLnBrk="1" hangingPunct="1"/>
            <a:r>
              <a:rPr lang="cs-CZ"/>
              <a:t>200 pnl. Pankration pro chlapce</a:t>
            </a:r>
          </a:p>
          <a:p>
            <a:pPr eaLnBrk="1" hangingPunct="1"/>
            <a:endParaRPr lang="sk-SK"/>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a:t>Římská doba		146 pnl. -</a:t>
            </a:r>
            <a:br>
              <a:rPr lang="cs-CZ" sz="4000"/>
            </a:br>
            <a:endParaRPr lang="sk-SK" sz="4000"/>
          </a:p>
        </p:txBody>
      </p:sp>
      <p:sp>
        <p:nvSpPr>
          <p:cNvPr id="115715" name="Rectangle 3"/>
          <p:cNvSpPr>
            <a:spLocks noGrp="1" noChangeArrowheads="1"/>
          </p:cNvSpPr>
          <p:nvPr>
            <p:ph type="body" idx="1"/>
          </p:nvPr>
        </p:nvSpPr>
        <p:spPr/>
        <p:txBody>
          <a:bodyPr/>
          <a:lstStyle/>
          <a:p>
            <a:pPr eaLnBrk="1" hangingPunct="1"/>
            <a:r>
              <a:rPr lang="cs-CZ"/>
              <a:t>146 pnl. Řecko se stalo římskou provincií</a:t>
            </a:r>
          </a:p>
          <a:p>
            <a:pPr eaLnBrk="1" hangingPunct="1"/>
            <a:r>
              <a:rPr lang="cs-CZ"/>
              <a:t>385 nl. Poslední známý vítěz z Olympie</a:t>
            </a:r>
          </a:p>
          <a:p>
            <a:pPr eaLnBrk="1" hangingPunct="1"/>
            <a:r>
              <a:rPr lang="cs-CZ"/>
              <a:t>393 nl. Theodosius I zakázal pohanské svátky</a:t>
            </a:r>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438400" y="0"/>
            <a:ext cx="7239000" cy="1524000"/>
          </a:xfrm>
          <a:noFill/>
        </p:spPr>
        <p:txBody>
          <a:bodyPr vert="horz" lIns="90488" tIns="44450" rIns="90488" bIns="44450" rtlCol="0" anchor="ctr">
            <a:normAutofit/>
          </a:bodyPr>
          <a:lstStyle/>
          <a:p>
            <a:pPr eaLnBrk="1" hangingPunct="1"/>
            <a:r>
              <a:rPr lang="en-US"/>
              <a:t>   </a:t>
            </a:r>
            <a:r>
              <a:rPr lang="cs-CZ"/>
              <a:t>Celořecké hry</a:t>
            </a:r>
            <a:endParaRPr lang="en-US"/>
          </a:p>
        </p:txBody>
      </p:sp>
      <p:sp>
        <p:nvSpPr>
          <p:cNvPr id="116739" name="Rectangle 3"/>
          <p:cNvSpPr>
            <a:spLocks noGrp="1" noChangeArrowheads="1"/>
          </p:cNvSpPr>
          <p:nvPr>
            <p:ph type="body" idx="1"/>
          </p:nvPr>
        </p:nvSpPr>
        <p:spPr>
          <a:xfrm>
            <a:off x="1752600" y="2057400"/>
            <a:ext cx="8686800" cy="3581400"/>
          </a:xfrm>
          <a:noFill/>
        </p:spPr>
        <p:txBody>
          <a:bodyPr vert="horz" lIns="90488" tIns="44450" rIns="90488" bIns="44450" rtlCol="0">
            <a:normAutofit/>
          </a:bodyPr>
          <a:lstStyle/>
          <a:p>
            <a:pPr marL="285750" indent="-285750" algn="ctr" defTabSz="514350">
              <a:buNone/>
            </a:pPr>
            <a:r>
              <a:rPr lang="en-US"/>
              <a:t>   </a:t>
            </a:r>
            <a:r>
              <a:rPr lang="cs-CZ"/>
              <a:t>Čtyři nejvýznamnější</a:t>
            </a:r>
            <a:endParaRPr lang="en-US"/>
          </a:p>
          <a:p>
            <a:pPr marL="285750" indent="-285750" defTabSz="514350">
              <a:buNone/>
            </a:pPr>
            <a:r>
              <a:rPr lang="en-US" sz="2000"/>
              <a:t>			     	     					</a:t>
            </a:r>
          </a:p>
          <a:p>
            <a:pPr marL="285750" indent="-285750" defTabSz="514350">
              <a:buNone/>
            </a:pPr>
            <a:r>
              <a:rPr lang="cs-CZ" sz="2000">
                <a:solidFill>
                  <a:schemeClr val="tx2"/>
                </a:solidFill>
              </a:rPr>
              <a:t>Hry			Místo</a:t>
            </a:r>
            <a:r>
              <a:rPr lang="en-US" sz="2000">
                <a:solidFill>
                  <a:schemeClr val="tx2"/>
                </a:solidFill>
              </a:rPr>
              <a:t>	   </a:t>
            </a:r>
            <a:r>
              <a:rPr lang="cs-CZ" sz="2000">
                <a:solidFill>
                  <a:schemeClr val="tx2"/>
                </a:solidFill>
              </a:rPr>
              <a:t>	Zasvěcení	věnec</a:t>
            </a:r>
            <a:r>
              <a:rPr lang="en-US" sz="2000">
                <a:solidFill>
                  <a:schemeClr val="tx2"/>
                </a:solidFill>
              </a:rPr>
              <a:t>	  Interval    </a:t>
            </a:r>
            <a:r>
              <a:rPr lang="cs-CZ" sz="2000">
                <a:solidFill>
                  <a:schemeClr val="tx2"/>
                </a:solidFill>
              </a:rPr>
              <a:t>Založení</a:t>
            </a:r>
            <a:endParaRPr lang="en-US" sz="2000">
              <a:solidFill>
                <a:schemeClr val="tx2"/>
              </a:solidFill>
            </a:endParaRPr>
          </a:p>
          <a:p>
            <a:pPr marL="285750" indent="-285750" defTabSz="514350">
              <a:buNone/>
            </a:pPr>
            <a:endParaRPr lang="en-US" sz="2000">
              <a:solidFill>
                <a:schemeClr val="tx2"/>
              </a:solidFill>
            </a:endParaRPr>
          </a:p>
          <a:p>
            <a:pPr marL="285750" indent="-285750" defTabSz="514350">
              <a:buNone/>
            </a:pPr>
            <a:r>
              <a:rPr lang="en-US" sz="2000"/>
              <a:t>Olympi</a:t>
            </a:r>
            <a:r>
              <a:rPr lang="cs-CZ" sz="2000"/>
              <a:t>jské</a:t>
            </a:r>
            <a:r>
              <a:rPr lang="en-US" sz="2000"/>
              <a:t>	Olympia</a:t>
            </a:r>
            <a:r>
              <a:rPr lang="cs-CZ" sz="2000"/>
              <a:t>		</a:t>
            </a:r>
            <a:r>
              <a:rPr lang="en-US" sz="2000"/>
              <a:t>Zeus		oliv</a:t>
            </a:r>
            <a:r>
              <a:rPr lang="cs-CZ" sz="2000"/>
              <a:t>ový</a:t>
            </a:r>
            <a:r>
              <a:rPr lang="en-US" sz="2000"/>
              <a:t>		4	   776 </a:t>
            </a:r>
            <a:r>
              <a:rPr lang="cs-CZ" sz="2000"/>
              <a:t>pnl.</a:t>
            </a:r>
            <a:endParaRPr lang="en-US" sz="2000"/>
          </a:p>
          <a:p>
            <a:pPr marL="285750" indent="-285750" defTabSz="514350">
              <a:buNone/>
            </a:pPr>
            <a:r>
              <a:rPr lang="en-US" sz="2000"/>
              <a:t>P</a:t>
            </a:r>
            <a:r>
              <a:rPr lang="cs-CZ" sz="2000"/>
              <a:t>ý</a:t>
            </a:r>
            <a:r>
              <a:rPr lang="en-US" sz="2000"/>
              <a:t>ti</a:t>
            </a:r>
            <a:r>
              <a:rPr lang="cs-CZ" sz="2000"/>
              <a:t>jské</a:t>
            </a:r>
            <a:r>
              <a:rPr lang="en-US" sz="2000"/>
              <a:t>		Del</a:t>
            </a:r>
            <a:r>
              <a:rPr lang="cs-CZ" sz="2000"/>
              <a:t>fy</a:t>
            </a:r>
            <a:r>
              <a:rPr lang="en-US" sz="2000"/>
              <a:t>	</a:t>
            </a:r>
            <a:r>
              <a:rPr lang="cs-CZ" sz="2000"/>
              <a:t>	</a:t>
            </a:r>
            <a:r>
              <a:rPr lang="en-US" sz="2000"/>
              <a:t>Apol</a:t>
            </a:r>
            <a:r>
              <a:rPr lang="cs-CZ" sz="2000"/>
              <a:t>o</a:t>
            </a:r>
            <a:r>
              <a:rPr lang="en-US" sz="2000"/>
              <a:t>		</a:t>
            </a:r>
            <a:r>
              <a:rPr lang="cs-CZ" sz="2000"/>
              <a:t>vavřínový</a:t>
            </a:r>
            <a:r>
              <a:rPr lang="en-US" sz="2000"/>
              <a:t> 	4	   582 </a:t>
            </a:r>
            <a:r>
              <a:rPr lang="cs-CZ" sz="2000"/>
              <a:t>pnl.</a:t>
            </a:r>
            <a:endParaRPr lang="en-US" sz="2000"/>
          </a:p>
          <a:p>
            <a:pPr marL="285750" indent="-285750" defTabSz="514350">
              <a:buNone/>
            </a:pPr>
            <a:r>
              <a:rPr lang="en-US" sz="2000"/>
              <a:t>Ist</a:t>
            </a:r>
            <a:r>
              <a:rPr lang="cs-CZ" sz="2000"/>
              <a:t>m</a:t>
            </a:r>
            <a:r>
              <a:rPr lang="en-US" sz="2000"/>
              <a:t>i</a:t>
            </a:r>
            <a:r>
              <a:rPr lang="cs-CZ" sz="2000"/>
              <a:t>jské</a:t>
            </a:r>
            <a:r>
              <a:rPr lang="en-US" sz="2000"/>
              <a:t>	</a:t>
            </a:r>
            <a:r>
              <a:rPr lang="cs-CZ" sz="2000"/>
              <a:t>	</a:t>
            </a:r>
            <a:r>
              <a:rPr lang="en-US" sz="2000"/>
              <a:t>Istmia</a:t>
            </a:r>
            <a:r>
              <a:rPr lang="cs-CZ" sz="2000"/>
              <a:t>		</a:t>
            </a:r>
            <a:r>
              <a:rPr lang="en-US" sz="2000"/>
              <a:t>Poseidon		</a:t>
            </a:r>
            <a:r>
              <a:rPr lang="cs-CZ" sz="2000"/>
              <a:t>piniový</a:t>
            </a:r>
            <a:r>
              <a:rPr lang="en-US" sz="2000"/>
              <a:t>		2	   582 </a:t>
            </a:r>
            <a:r>
              <a:rPr lang="cs-CZ" sz="2000"/>
              <a:t>pnl.</a:t>
            </a:r>
            <a:endParaRPr lang="en-US" sz="2000"/>
          </a:p>
          <a:p>
            <a:pPr marL="285750" indent="-285750" defTabSz="514350">
              <a:buNone/>
            </a:pPr>
            <a:r>
              <a:rPr lang="en-US" sz="2000"/>
              <a:t>Neme</a:t>
            </a:r>
            <a:r>
              <a:rPr lang="cs-CZ" sz="2000"/>
              <a:t>jské</a:t>
            </a:r>
            <a:r>
              <a:rPr lang="en-US" sz="2000"/>
              <a:t>	Nemea</a:t>
            </a:r>
            <a:r>
              <a:rPr lang="cs-CZ" sz="2000"/>
              <a:t>		</a:t>
            </a:r>
            <a:r>
              <a:rPr lang="en-US" sz="2000"/>
              <a:t>Zeus  		</a:t>
            </a:r>
            <a:r>
              <a:rPr lang="cs-CZ" sz="2000"/>
              <a:t>celerový	</a:t>
            </a:r>
            <a:r>
              <a:rPr lang="en-US" sz="2000"/>
              <a:t>	2	   573 </a:t>
            </a:r>
            <a:r>
              <a:rPr lang="cs-CZ" sz="2000"/>
              <a:t>pnl.</a:t>
            </a:r>
            <a:endParaRPr lang="en-US" sz="2000"/>
          </a:p>
        </p:txBody>
      </p:sp>
      <p:sp>
        <p:nvSpPr>
          <p:cNvPr id="116740" name="Line 4"/>
          <p:cNvSpPr>
            <a:spLocks noChangeShapeType="1"/>
          </p:cNvSpPr>
          <p:nvPr/>
        </p:nvSpPr>
        <p:spPr bwMode="auto">
          <a:xfrm>
            <a:off x="1752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1981200" y="304800"/>
            <a:ext cx="1981200" cy="1663700"/>
          </a:xfrm>
          <a:prstGeom prst="rect">
            <a:avLst/>
          </a:prstGeom>
          <a:noFill/>
          <a:ln w="9525">
            <a:noFill/>
            <a:miter lim="800000"/>
            <a:headEnd/>
            <a:tailEnd/>
          </a:ln>
        </p:spPr>
      </p:pic>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a:t>Sport jako výchova k vojenství/občanství</a:t>
            </a:r>
            <a:endParaRPr lang="sk-SK" sz="3200"/>
          </a:p>
        </p:txBody>
      </p:sp>
      <p:sp>
        <p:nvSpPr>
          <p:cNvPr id="117763" name="Rectangle 3"/>
          <p:cNvSpPr>
            <a:spLocks noGrp="1" noChangeArrowheads="1"/>
          </p:cNvSpPr>
          <p:nvPr>
            <p:ph type="body" idx="1"/>
          </p:nvPr>
        </p:nvSpPr>
        <p:spPr/>
        <p:txBody>
          <a:bodyPr/>
          <a:lstStyle/>
          <a:p>
            <a:pPr eaLnBrk="1" hangingPunct="1"/>
            <a:r>
              <a:rPr lang="cs-CZ"/>
              <a:t>Sparta – osobitý přístup (občan – homois)</a:t>
            </a:r>
          </a:p>
          <a:p>
            <a:pPr eaLnBrk="1" hangingPunct="1"/>
            <a:r>
              <a:rPr lang="cs-CZ"/>
              <a:t>Sport - příprava občana, v případě potřeby vojáka</a:t>
            </a:r>
          </a:p>
          <a:p>
            <a:pPr lvl="1" eaLnBrk="1" hangingPunct="1"/>
            <a:r>
              <a:rPr lang="cs-CZ"/>
              <a:t>Ve Spartě znevažovali sport – jediná tělesná příprava je příprava na válku</a:t>
            </a:r>
          </a:p>
          <a:p>
            <a:pPr eaLnBrk="1" hangingPunct="1"/>
            <a:r>
              <a:rPr lang="cs-CZ"/>
              <a:t>Individuální soutěže s cílem osobního prospěchu (átlon)</a:t>
            </a:r>
          </a:p>
          <a:p>
            <a:pPr lvl="1" eaLnBrk="1" hangingPunct="1"/>
            <a:r>
              <a:rPr lang="cs-CZ"/>
              <a:t>Týmová práce, skupinový boj</a:t>
            </a:r>
          </a:p>
          <a:p>
            <a:pPr eaLnBrk="1" hangingPunct="1"/>
            <a:endParaRPr lang="cs-CZ"/>
          </a:p>
          <a:p>
            <a:pPr eaLnBrk="1" hangingPunct="1"/>
            <a:endParaRPr lang="sk-SK"/>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a:t>Zápas palé</a:t>
            </a:r>
            <a:endParaRPr lang="sk-SK"/>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1524000" y="2089150"/>
            <a:ext cx="9144000" cy="47688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a:t>Zápas palé</a:t>
            </a:r>
            <a:endParaRPr lang="sk-SK"/>
          </a:p>
        </p:txBody>
      </p:sp>
      <p:sp>
        <p:nvSpPr>
          <p:cNvPr id="119811" name="Rectangle 3"/>
          <p:cNvSpPr>
            <a:spLocks noGrp="1" noChangeArrowheads="1"/>
          </p:cNvSpPr>
          <p:nvPr>
            <p:ph type="body" idx="1"/>
          </p:nvPr>
        </p:nvSpPr>
        <p:spPr>
          <a:xfrm>
            <a:off x="1631950" y="1773238"/>
            <a:ext cx="3741738" cy="4114800"/>
          </a:xfrm>
        </p:spPr>
        <p:txBody>
          <a:bodyPr/>
          <a:lstStyle/>
          <a:p>
            <a:pPr eaLnBrk="1" hangingPunct="1"/>
            <a:r>
              <a:rPr lang="cs-CZ"/>
              <a:t>Orthia palé – v postoji</a:t>
            </a:r>
          </a:p>
          <a:p>
            <a:pPr lvl="1" eaLnBrk="1" hangingPunct="1"/>
            <a:r>
              <a:rPr lang="cs-CZ"/>
              <a:t>Vítězství na tři hody (triakter)</a:t>
            </a:r>
          </a:p>
          <a:p>
            <a:pPr eaLnBrk="1" hangingPunct="1"/>
            <a:r>
              <a:rPr lang="cs-CZ"/>
              <a:t>Kato palé – na zemi</a:t>
            </a:r>
          </a:p>
          <a:p>
            <a:pPr lvl="1" eaLnBrk="1" hangingPunct="1"/>
            <a:r>
              <a:rPr lang="cs-CZ"/>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5232401" y="1916113"/>
            <a:ext cx="5286375" cy="37449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sk-SK"/>
              <a:t>Název bojová umění</a:t>
            </a:r>
            <a:endParaRPr lang="en-US"/>
          </a:p>
        </p:txBody>
      </p:sp>
      <p:sp>
        <p:nvSpPr>
          <p:cNvPr id="19458" name="Rectangle 3"/>
          <p:cNvSpPr>
            <a:spLocks noGrp="1" noChangeArrowheads="1"/>
          </p:cNvSpPr>
          <p:nvPr>
            <p:ph type="body" idx="1"/>
          </p:nvPr>
        </p:nvSpPr>
        <p:spPr/>
        <p:txBody>
          <a:bodyPr/>
          <a:lstStyle/>
          <a:p>
            <a:pPr eaLnBrk="1" hangingPunct="1">
              <a:buFont typeface="Wingdings" pitchFamily="2" charset="2"/>
              <a:buNone/>
            </a:pPr>
            <a:r>
              <a:rPr lang="sk-SK"/>
              <a:t>Častěji se používá od 1989</a:t>
            </a:r>
          </a:p>
          <a:p>
            <a:pPr eaLnBrk="1" hangingPunct="1">
              <a:buFont typeface="Wingdings" pitchFamily="2" charset="2"/>
              <a:buNone/>
            </a:pPr>
            <a:endParaRPr lang="sk-SK"/>
          </a:p>
          <a:p>
            <a:pPr eaLnBrk="1" hangingPunct="1">
              <a:buFont typeface="Wingdings" pitchFamily="2" charset="2"/>
              <a:buNone/>
            </a:pPr>
            <a:r>
              <a:rPr lang="sk-SK"/>
              <a:t>Nejednotné chápání:</a:t>
            </a:r>
          </a:p>
          <a:p>
            <a:pPr eaLnBrk="1" hangingPunct="1">
              <a:buFont typeface="Wingdings" pitchFamily="2" charset="2"/>
              <a:buNone/>
            </a:pPr>
            <a:r>
              <a:rPr lang="sk-SK"/>
              <a:t>Asijské systémy</a:t>
            </a:r>
          </a:p>
          <a:p>
            <a:pPr eaLnBrk="1" hangingPunct="1">
              <a:buFont typeface="Wingdings" pitchFamily="2" charset="2"/>
              <a:buNone/>
            </a:pPr>
            <a:r>
              <a:rPr lang="sk-SK"/>
              <a:t>Vše o úpolových sportech</a:t>
            </a:r>
          </a:p>
          <a:p>
            <a:pPr eaLnBrk="1" hangingPunct="1">
              <a:buFont typeface="Wingdings" pitchFamily="2" charset="2"/>
              <a:buNone/>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a:p>
        </p:txBody>
      </p:sp>
      <p:sp>
        <p:nvSpPr>
          <p:cNvPr id="120835" name="Zástupný symbol pro obsah 2"/>
          <p:cNvSpPr>
            <a:spLocks noGrp="1"/>
          </p:cNvSpPr>
          <p:nvPr>
            <p:ph idx="1"/>
          </p:nvPr>
        </p:nvSpPr>
        <p:spPr/>
        <p:txBody>
          <a:bodyPr/>
          <a:lstStyle/>
          <a:p>
            <a:endParaRPr lang="cs-CZ"/>
          </a:p>
        </p:txBody>
      </p:sp>
      <p:pic>
        <p:nvPicPr>
          <p:cNvPr id="120836" name="Picture 2" descr="114"/>
          <p:cNvPicPr>
            <a:picLocks noChangeAspect="1" noChangeArrowheads="1"/>
          </p:cNvPicPr>
          <p:nvPr/>
        </p:nvPicPr>
        <p:blipFill>
          <a:blip r:embed="rId2" cstate="print"/>
          <a:srcRect/>
          <a:stretch>
            <a:fillRect/>
          </a:stretch>
        </p:blipFill>
        <p:spPr bwMode="auto">
          <a:xfrm>
            <a:off x="1535114" y="228600"/>
            <a:ext cx="9094787" cy="622458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a:p>
        </p:txBody>
      </p:sp>
      <p:sp>
        <p:nvSpPr>
          <p:cNvPr id="121859" name="Zástupný symbol pro obsah 2"/>
          <p:cNvSpPr>
            <a:spLocks noGrp="1"/>
          </p:cNvSpPr>
          <p:nvPr>
            <p:ph idx="1"/>
          </p:nvPr>
        </p:nvSpPr>
        <p:spPr/>
        <p:txBody>
          <a:bodyPr/>
          <a:lstStyle/>
          <a:p>
            <a:endParaRPr lang="cs-CZ"/>
          </a:p>
        </p:txBody>
      </p:sp>
      <p:pic>
        <p:nvPicPr>
          <p:cNvPr id="121860" name="Picture 2" descr="327"/>
          <p:cNvPicPr>
            <a:picLocks noChangeAspect="1" noChangeArrowheads="1"/>
          </p:cNvPicPr>
          <p:nvPr/>
        </p:nvPicPr>
        <p:blipFill>
          <a:blip r:embed="rId2" cstate="print"/>
          <a:srcRect/>
          <a:stretch>
            <a:fillRect/>
          </a:stretch>
        </p:blipFill>
        <p:spPr bwMode="auto">
          <a:xfrm>
            <a:off x="1497012" y="0"/>
            <a:ext cx="9170988" cy="68389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a:t>Zápas palé</a:t>
            </a:r>
            <a:endParaRPr lang="sk-SK"/>
          </a:p>
        </p:txBody>
      </p:sp>
      <p:sp>
        <p:nvSpPr>
          <p:cNvPr id="122883" name="Rectangle 3"/>
          <p:cNvSpPr>
            <a:spLocks noGrp="1" noChangeArrowheads="1"/>
          </p:cNvSpPr>
          <p:nvPr>
            <p:ph type="body" idx="1"/>
          </p:nvPr>
        </p:nvSpPr>
        <p:spPr/>
        <p:txBody>
          <a:bodyPr/>
          <a:lstStyle/>
          <a:p>
            <a:pPr eaLnBrk="1" hangingPunct="1"/>
            <a:r>
              <a:rPr lang="cs-CZ"/>
              <a:t>Místo, délka střetnutí, úprava atlétů, technika</a:t>
            </a:r>
          </a:p>
          <a:p>
            <a:pPr eaLnBrk="1" hangingPunct="1"/>
            <a:r>
              <a:rPr lang="cs-CZ"/>
              <a:t>(</a:t>
            </a:r>
            <a:r>
              <a:rPr lang="cs-CZ">
                <a:hlinkClick r:id="rId2"/>
              </a:rPr>
              <a:t>video</a:t>
            </a:r>
            <a:r>
              <a:rPr lang="cs-CZ"/>
              <a:t>)</a:t>
            </a:r>
            <a:endParaRPr lang="sk-SK"/>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a:p>
        </p:txBody>
      </p:sp>
      <p:sp>
        <p:nvSpPr>
          <p:cNvPr id="123907" name="Zástupný symbol pro obsah 2"/>
          <p:cNvSpPr>
            <a:spLocks noGrp="1"/>
          </p:cNvSpPr>
          <p:nvPr>
            <p:ph idx="1"/>
          </p:nvPr>
        </p:nvSpPr>
        <p:spPr>
          <a:xfrm>
            <a:off x="2209801" y="1981200"/>
            <a:ext cx="1941513" cy="4114800"/>
          </a:xfrm>
        </p:spPr>
        <p:txBody>
          <a:bodyPr/>
          <a:lstStyle/>
          <a:p>
            <a:pPr marL="0" indent="0" algn="ctr">
              <a:buNone/>
            </a:pPr>
            <a:r>
              <a:rPr lang="cs-CZ"/>
              <a:t>meson echein</a:t>
            </a:r>
          </a:p>
          <a:p>
            <a:pPr marL="0" indent="0" algn="ctr">
              <a:buNone/>
            </a:pPr>
            <a:r>
              <a:rPr lang="cs-CZ"/>
              <a:t>=</a:t>
            </a:r>
          </a:p>
          <a:p>
            <a:pPr marL="0" indent="0" algn="ctr">
              <a:buNone/>
            </a:pPr>
            <a:r>
              <a:rPr lang="cs-CZ"/>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4295775" y="765176"/>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7319963" y="765176"/>
            <a:ext cx="3321050" cy="568801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a:p>
        </p:txBody>
      </p:sp>
      <p:sp>
        <p:nvSpPr>
          <p:cNvPr id="124931" name="Zástupný symbol pro obsah 2"/>
          <p:cNvSpPr>
            <a:spLocks noGrp="1"/>
          </p:cNvSpPr>
          <p:nvPr>
            <p:ph idx="1"/>
          </p:nvPr>
        </p:nvSpPr>
        <p:spPr/>
        <p:txBody>
          <a:bodyPr/>
          <a:lstStyle/>
          <a:p>
            <a:endParaRPr lang="cs-CZ"/>
          </a:p>
        </p:txBody>
      </p:sp>
      <p:pic>
        <p:nvPicPr>
          <p:cNvPr id="124932" name="Picture 3" descr="117"/>
          <p:cNvPicPr>
            <a:picLocks noChangeAspect="1" noChangeArrowheads="1"/>
          </p:cNvPicPr>
          <p:nvPr/>
        </p:nvPicPr>
        <p:blipFill>
          <a:blip r:embed="rId2" cstate="print"/>
          <a:srcRect/>
          <a:stretch>
            <a:fillRect/>
          </a:stretch>
        </p:blipFill>
        <p:spPr bwMode="auto">
          <a:xfrm>
            <a:off x="1535113" y="115888"/>
            <a:ext cx="9097962" cy="65532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a:p>
        </p:txBody>
      </p:sp>
      <p:sp>
        <p:nvSpPr>
          <p:cNvPr id="125955" name="Zástupný symbol pro obsah 2"/>
          <p:cNvSpPr>
            <a:spLocks noGrp="1"/>
          </p:cNvSpPr>
          <p:nvPr>
            <p:ph idx="1"/>
          </p:nvPr>
        </p:nvSpPr>
        <p:spPr>
          <a:xfrm>
            <a:off x="2209800" y="6234114"/>
            <a:ext cx="7772400" cy="434975"/>
          </a:xfrm>
        </p:spPr>
        <p:txBody>
          <a:bodyPr>
            <a:normAutofit fontScale="92500" lnSpcReduction="10000"/>
          </a:bodyPr>
          <a:lstStyle/>
          <a:p>
            <a:pPr>
              <a:buFontTx/>
              <a:buNone/>
            </a:pPr>
            <a:r>
              <a:rPr lang="cs-CZ"/>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1992313" y="26988"/>
            <a:ext cx="8064500" cy="626586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a:p>
        </p:txBody>
      </p:sp>
      <p:sp>
        <p:nvSpPr>
          <p:cNvPr id="126979" name="Zástupný symbol pro obsah 2"/>
          <p:cNvSpPr>
            <a:spLocks noGrp="1"/>
          </p:cNvSpPr>
          <p:nvPr>
            <p:ph idx="1"/>
          </p:nvPr>
        </p:nvSpPr>
        <p:spPr>
          <a:xfrm>
            <a:off x="2209800" y="6308726"/>
            <a:ext cx="7772400" cy="504825"/>
          </a:xfrm>
        </p:spPr>
        <p:txBody>
          <a:bodyPr/>
          <a:lstStyle/>
          <a:p>
            <a:r>
              <a:rPr lang="cs-CZ"/>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1992314" y="36514"/>
            <a:ext cx="7775575" cy="62579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a:p>
        </p:txBody>
      </p:sp>
      <p:sp>
        <p:nvSpPr>
          <p:cNvPr id="128003" name="Zástupný symbol pro obsah 2"/>
          <p:cNvSpPr>
            <a:spLocks noGrp="1"/>
          </p:cNvSpPr>
          <p:nvPr>
            <p:ph idx="1"/>
          </p:nvPr>
        </p:nvSpPr>
        <p:spPr>
          <a:xfrm>
            <a:off x="2209800" y="6308726"/>
            <a:ext cx="7772400" cy="504825"/>
          </a:xfrm>
        </p:spPr>
        <p:txBody>
          <a:bodyPr/>
          <a:lstStyle/>
          <a:p>
            <a:pPr>
              <a:buFontTx/>
              <a:buNone/>
            </a:pPr>
            <a:r>
              <a:rPr lang="cs-CZ"/>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1558925" y="44451"/>
            <a:ext cx="9074150" cy="59594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09800" y="685800"/>
            <a:ext cx="7772400" cy="1143000"/>
          </a:xfrm>
        </p:spPr>
        <p:txBody>
          <a:bodyPr/>
          <a:lstStyle/>
          <a:p>
            <a:pPr eaLnBrk="1" hangingPunct="1"/>
            <a:r>
              <a:rPr lang="cs-CZ"/>
              <a:t>Box pygmé</a:t>
            </a:r>
            <a:endParaRPr lang="sk-SK"/>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1524000" y="1833564"/>
            <a:ext cx="9144000" cy="5024437"/>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a:t>Box pygmé</a:t>
            </a:r>
            <a:endParaRPr lang="sk-SK"/>
          </a:p>
        </p:txBody>
      </p:sp>
      <p:sp>
        <p:nvSpPr>
          <p:cNvPr id="130051" name="Rectangle 3"/>
          <p:cNvSpPr>
            <a:spLocks noGrp="1" noChangeArrowheads="1"/>
          </p:cNvSpPr>
          <p:nvPr>
            <p:ph type="body" idx="1"/>
          </p:nvPr>
        </p:nvSpPr>
        <p:spPr/>
        <p:txBody>
          <a:bodyPr/>
          <a:lstStyle/>
          <a:p>
            <a:pPr eaLnBrk="1" hangingPunct="1"/>
            <a:r>
              <a:rPr lang="cs-CZ" dirty="0" err="1"/>
              <a:t>Himantes</a:t>
            </a:r>
            <a:r>
              <a:rPr lang="cs-CZ" dirty="0"/>
              <a:t> (</a:t>
            </a:r>
            <a:r>
              <a:rPr lang="cs-CZ" dirty="0" err="1"/>
              <a:t>myrmex</a:t>
            </a:r>
            <a:r>
              <a:rPr lang="cs-CZ" dirty="0"/>
              <a:t>), </a:t>
            </a:r>
            <a:r>
              <a:rPr lang="cs-CZ" dirty="0" err="1"/>
              <a:t>oxeis</a:t>
            </a:r>
            <a:r>
              <a:rPr lang="cs-CZ" dirty="0"/>
              <a:t> </a:t>
            </a:r>
            <a:r>
              <a:rPr lang="cs-CZ" dirty="0" err="1"/>
              <a:t>hymantes</a:t>
            </a:r>
            <a:endParaRPr lang="cs-CZ" dirty="0"/>
          </a:p>
          <a:p>
            <a:pPr lvl="1" eaLnBrk="1" hangingPunct="1"/>
            <a:r>
              <a:rPr lang="cs-CZ" dirty="0" err="1"/>
              <a:t>Caestus</a:t>
            </a:r>
            <a:r>
              <a:rPr lang="cs-CZ" dirty="0"/>
              <a:t> je římský objev</a:t>
            </a:r>
          </a:p>
          <a:p>
            <a:pPr lvl="1" eaLnBrk="1" hangingPunct="1"/>
            <a:r>
              <a:rPr lang="cs-CZ" dirty="0"/>
              <a:t>Tréninkové </a:t>
            </a:r>
            <a:r>
              <a:rPr lang="cs-CZ" dirty="0" err="1"/>
              <a:t>sphirai</a:t>
            </a:r>
            <a:endParaRPr lang="cs-CZ" dirty="0"/>
          </a:p>
          <a:p>
            <a:pPr eaLnBrk="1" hangingPunct="1"/>
            <a:endParaRPr lang="cs-CZ" dirty="0"/>
          </a:p>
          <a:p>
            <a:pPr eaLnBrk="1" hangingPunct="1"/>
            <a:r>
              <a:rPr lang="cs-CZ" dirty="0"/>
              <a:t>Místo, délka střetnutí, úprava </a:t>
            </a:r>
            <a:r>
              <a:rPr lang="cs-CZ" dirty="0" err="1"/>
              <a:t>atlétů</a:t>
            </a:r>
            <a:r>
              <a:rPr lang="cs-CZ" dirty="0"/>
              <a:t>, technika</a:t>
            </a:r>
          </a:p>
          <a:p>
            <a:pPr lvl="1" eaLnBrk="1" hangingPunct="1"/>
            <a:r>
              <a:rPr lang="cs-CZ" dirty="0"/>
              <a:t>klimax</a:t>
            </a:r>
            <a:endParaRPr lang="sk-SK" dirty="0"/>
          </a:p>
          <a:p>
            <a:pPr lvl="2" eaLnBrk="1" hangingPunct="1"/>
            <a:endParaRPr lang="sk-S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a:xfrm>
            <a:off x="1809750" y="214314"/>
            <a:ext cx="8637588" cy="769937"/>
          </a:xfrm>
        </p:spPr>
        <p:txBody>
          <a:bodyPr/>
          <a:lstStyle/>
          <a:p>
            <a:pPr eaLnBrk="1" hangingPunct="1"/>
            <a:r>
              <a:rPr lang="sk-SK"/>
              <a:t>Bojová umění – martial arts</a:t>
            </a:r>
            <a:endParaRPr lang="en-US"/>
          </a:p>
        </p:txBody>
      </p:sp>
      <p:sp>
        <p:nvSpPr>
          <p:cNvPr id="20482" name="Rectangle 1027"/>
          <p:cNvSpPr>
            <a:spLocks noGrp="1" noChangeArrowheads="1"/>
          </p:cNvSpPr>
          <p:nvPr>
            <p:ph type="body" idx="1"/>
          </p:nvPr>
        </p:nvSpPr>
        <p:spPr>
          <a:xfrm>
            <a:off x="1852614" y="1000126"/>
            <a:ext cx="5100637" cy="5857875"/>
          </a:xfrm>
        </p:spPr>
        <p:txBody>
          <a:bodyPr/>
          <a:lstStyle/>
          <a:p>
            <a:pPr eaLnBrk="1" hangingPunct="1">
              <a:buFont typeface="Wingdings" pitchFamily="2" charset="2"/>
              <a:buNone/>
            </a:pPr>
            <a:endParaRPr lang="sk-SK" b="1"/>
          </a:p>
          <a:p>
            <a:pPr eaLnBrk="1" hangingPunct="1">
              <a:buFont typeface="Wingdings" pitchFamily="2" charset="2"/>
              <a:buNone/>
            </a:pPr>
            <a:r>
              <a:rPr lang="sk-SK" b="1"/>
              <a:t>Art:</a:t>
            </a:r>
          </a:p>
          <a:p>
            <a:pPr eaLnBrk="1" hangingPunct="1">
              <a:buFont typeface="Wingdings" pitchFamily="2" charset="2"/>
              <a:buNone/>
            </a:pPr>
            <a:r>
              <a:rPr lang="sk-SK"/>
              <a:t>Umění</a:t>
            </a:r>
          </a:p>
          <a:p>
            <a:pPr eaLnBrk="1" hangingPunct="1">
              <a:buFont typeface="Wingdings" pitchFamily="2" charset="2"/>
              <a:buNone/>
            </a:pPr>
            <a:endParaRPr lang="sk-SK"/>
          </a:p>
          <a:p>
            <a:pPr eaLnBrk="1" hangingPunct="1">
              <a:buFont typeface="Wingdings" pitchFamily="2" charset="2"/>
              <a:buNone/>
            </a:pPr>
            <a:r>
              <a:rPr lang="sk-SK" b="1"/>
              <a:t>Martial:</a:t>
            </a:r>
          </a:p>
          <a:p>
            <a:pPr eaLnBrk="1" hangingPunct="1">
              <a:buFont typeface="Wingdings" pitchFamily="2" charset="2"/>
              <a:buNone/>
            </a:pPr>
            <a:r>
              <a:rPr lang="sk-SK"/>
              <a:t>- Mars, syn Jova (Jupiter) a Juno , manžel Bellony a milenec Venuše (ztotožňován s řeckým Árem)</a:t>
            </a:r>
          </a:p>
          <a:p>
            <a:pPr eaLnBrk="1" hangingPunct="1">
              <a:buFont typeface="Wingdings" pitchFamily="2" charset="2"/>
              <a:buNone/>
            </a:pPr>
            <a:r>
              <a:rPr lang="sk-SK"/>
              <a:t>- </a:t>
            </a:r>
            <a:r>
              <a:rPr lang="sk-SK">
                <a:cs typeface="Times New Roman" pitchFamily="18" charset="0"/>
              </a:rPr>
              <a:t>bojový, vojenský, válečný, souvisejíci s bojem a válkou</a:t>
            </a:r>
            <a:endParaRPr lang="en-US"/>
          </a:p>
        </p:txBody>
      </p:sp>
      <p:pic>
        <p:nvPicPr>
          <p:cNvPr id="20483" name="Picture 2" descr="File:Ares Ludovisi Altemps Inv8602 n2.jpg"/>
          <p:cNvPicPr>
            <a:picLocks noChangeAspect="1" noChangeArrowheads="1"/>
          </p:cNvPicPr>
          <p:nvPr/>
        </p:nvPicPr>
        <p:blipFill>
          <a:blip r:embed="rId2" cstate="print"/>
          <a:srcRect/>
          <a:stretch>
            <a:fillRect/>
          </a:stretch>
        </p:blipFill>
        <p:spPr bwMode="auto">
          <a:xfrm>
            <a:off x="7024689" y="928688"/>
            <a:ext cx="3571875" cy="57150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2457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3287714" y="6248400"/>
            <a:ext cx="4968875" cy="369332"/>
          </a:xfrm>
          <a:prstGeom prst="rect">
            <a:avLst/>
          </a:prstGeom>
          <a:noFill/>
          <a:ln w="9525">
            <a:noFill/>
            <a:miter lim="800000"/>
            <a:headEnd/>
            <a:tailEnd/>
          </a:ln>
        </p:spPr>
        <p:txBody>
          <a:bodyPr>
            <a:spAutoFit/>
          </a:bodyPr>
          <a:lstStyle/>
          <a:p>
            <a:r>
              <a:rPr lang="en-US" b="1" dirty="0"/>
              <a:t>h</a:t>
            </a:r>
            <a:r>
              <a:rPr lang="cs-CZ" b="1" dirty="0"/>
              <a:t>i</a:t>
            </a:r>
            <a:r>
              <a:rPr lang="en-US" b="1" dirty="0"/>
              <a:t>mantes </a:t>
            </a:r>
            <a:r>
              <a:rPr lang="cs-CZ" b="1" dirty="0"/>
              <a:t>– pásky k zpevnění zápěstí</a:t>
            </a:r>
            <a:endParaRPr lang="en-US" b="1" dirty="0"/>
          </a:p>
        </p:txBody>
      </p:sp>
      <p:sp>
        <p:nvSpPr>
          <p:cNvPr id="131076" name="Text Box 4"/>
          <p:cNvSpPr txBox="1">
            <a:spLocks noChangeArrowheads="1"/>
          </p:cNvSpPr>
          <p:nvPr/>
        </p:nvSpPr>
        <p:spPr bwMode="auto">
          <a:xfrm>
            <a:off x="2514600" y="-34925"/>
            <a:ext cx="7162800" cy="646331"/>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2640014" y="25400"/>
            <a:ext cx="6480175" cy="680085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2509838" y="0"/>
            <a:ext cx="6970712" cy="6858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1524001"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5880100" y="309564"/>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5880101" y="3851275"/>
            <a:ext cx="3622017" cy="369332"/>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1574801"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7391400" y="908050"/>
            <a:ext cx="3276600" cy="2308324"/>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1919288" y="-4763"/>
            <a:ext cx="8329612" cy="68627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87513" y="792163"/>
            <a:ext cx="8958262" cy="5732462"/>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1524000" y="781050"/>
            <a:ext cx="9144000" cy="60325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3792539" y="57150"/>
            <a:ext cx="4606925" cy="674528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2036764" y="20638"/>
            <a:ext cx="8091487" cy="68373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p:txBody>
          <a:bodyPr/>
          <a:lstStyle/>
          <a:p>
            <a:pPr eaLnBrk="1" hangingPunct="1"/>
            <a:r>
              <a:rPr lang="cs-CZ"/>
              <a:t>Pojem bojová umění</a:t>
            </a:r>
          </a:p>
        </p:txBody>
      </p:sp>
      <p:sp>
        <p:nvSpPr>
          <p:cNvPr id="21506" name="Zástupný symbol pro obsah 2"/>
          <p:cNvSpPr>
            <a:spLocks noGrp="1"/>
          </p:cNvSpPr>
          <p:nvPr>
            <p:ph idx="1"/>
          </p:nvPr>
        </p:nvSpPr>
        <p:spPr/>
        <p:txBody>
          <a:bodyPr/>
          <a:lstStyle/>
          <a:p>
            <a:pPr eaLnBrk="1" hangingPunct="1"/>
            <a:r>
              <a:rPr lang="cs-CZ" sz="2400" dirty="0"/>
              <a:t>Martial </a:t>
            </a:r>
            <a:r>
              <a:rPr lang="cs-CZ" sz="2400" dirty="0" err="1"/>
              <a:t>arts</a:t>
            </a:r>
            <a:r>
              <a:rPr lang="cs-CZ" sz="2400" dirty="0"/>
              <a:t> (martial </a:t>
            </a:r>
            <a:r>
              <a:rPr lang="cs-CZ" sz="2400" dirty="0" err="1"/>
              <a:t>ways</a:t>
            </a:r>
            <a:r>
              <a:rPr lang="cs-CZ" sz="2400" dirty="0"/>
              <a:t>, </a:t>
            </a:r>
            <a:r>
              <a:rPr lang="cs-CZ" sz="2400" dirty="0" err="1"/>
              <a:t>fighting</a:t>
            </a:r>
            <a:r>
              <a:rPr lang="cs-CZ" sz="2400" dirty="0"/>
              <a:t> </a:t>
            </a:r>
            <a:r>
              <a:rPr lang="cs-CZ" sz="2400" dirty="0" err="1"/>
              <a:t>arts</a:t>
            </a:r>
            <a:r>
              <a:rPr lang="cs-CZ" sz="2400" dirty="0"/>
              <a:t>, </a:t>
            </a:r>
            <a:r>
              <a:rPr lang="cs-CZ" sz="2400" dirty="0" err="1"/>
              <a:t>fighting</a:t>
            </a:r>
            <a:r>
              <a:rPr lang="cs-CZ" sz="2400" dirty="0"/>
              <a:t> </a:t>
            </a:r>
            <a:r>
              <a:rPr lang="cs-CZ" sz="2400" dirty="0" err="1"/>
              <a:t>sports</a:t>
            </a:r>
            <a:r>
              <a:rPr lang="cs-CZ" sz="2400" dirty="0"/>
              <a:t>, </a:t>
            </a:r>
            <a:r>
              <a:rPr lang="cs-CZ" sz="2400" dirty="0" err="1"/>
              <a:t>combatives</a:t>
            </a:r>
            <a:r>
              <a:rPr lang="cs-CZ" sz="2400" dirty="0"/>
              <a:t>)</a:t>
            </a:r>
          </a:p>
          <a:p>
            <a:pPr eaLnBrk="1" hangingPunct="1"/>
            <a:r>
              <a:rPr lang="cs-CZ" sz="2400" dirty="0" err="1"/>
              <a:t>Art</a:t>
            </a:r>
            <a:r>
              <a:rPr lang="cs-CZ" sz="2400" dirty="0"/>
              <a:t> </a:t>
            </a:r>
            <a:r>
              <a:rPr lang="cs-CZ" sz="2400" dirty="0" err="1"/>
              <a:t>martiaux</a:t>
            </a:r>
            <a:endParaRPr lang="cs-CZ" sz="2400" dirty="0"/>
          </a:p>
          <a:p>
            <a:pPr eaLnBrk="1" hangingPunct="1"/>
            <a:r>
              <a:rPr lang="cs-CZ" sz="2400" dirty="0" err="1"/>
              <a:t>Kampfkunst</a:t>
            </a:r>
            <a:endParaRPr lang="cs-CZ" sz="2400" dirty="0"/>
          </a:p>
          <a:p>
            <a:pPr eaLnBrk="1" hangingPunct="1"/>
            <a:r>
              <a:rPr lang="cs-CZ" sz="2400" dirty="0" err="1"/>
              <a:t>Artes</a:t>
            </a:r>
            <a:r>
              <a:rPr lang="cs-CZ" sz="2400" dirty="0"/>
              <a:t> </a:t>
            </a:r>
            <a:r>
              <a:rPr lang="cs-CZ" sz="2400" dirty="0" err="1"/>
              <a:t>marciales</a:t>
            </a:r>
            <a:endParaRPr lang="cs-CZ" sz="2400" dirty="0"/>
          </a:p>
          <a:p>
            <a:pPr eaLnBrk="1" hangingPunct="1"/>
            <a:r>
              <a:rPr lang="cs-CZ" sz="2400" dirty="0" err="1"/>
              <a:t>Arti</a:t>
            </a:r>
            <a:r>
              <a:rPr lang="cs-CZ" sz="2400" dirty="0"/>
              <a:t> </a:t>
            </a:r>
            <a:r>
              <a:rPr lang="cs-CZ" sz="2400" dirty="0" err="1"/>
              <a:t>Marziali</a:t>
            </a:r>
            <a:endParaRPr lang="cs-CZ" sz="2400" dirty="0"/>
          </a:p>
          <a:p>
            <a:pPr eaLnBrk="1" hangingPunct="1"/>
            <a:r>
              <a:rPr lang="cs-CZ" sz="2400" dirty="0" err="1"/>
              <a:t>Sztuki</a:t>
            </a:r>
            <a:r>
              <a:rPr lang="cs-CZ" sz="2400" dirty="0"/>
              <a:t> </a:t>
            </a:r>
            <a:r>
              <a:rPr lang="cs-CZ" sz="2400" dirty="0" err="1"/>
              <a:t>walki</a:t>
            </a:r>
            <a:r>
              <a:rPr lang="cs-CZ" sz="2400" dirty="0"/>
              <a:t> (sporty </a:t>
            </a:r>
            <a:r>
              <a:rPr lang="cs-CZ" sz="2400" dirty="0" err="1"/>
              <a:t>walki</a:t>
            </a:r>
            <a:r>
              <a:rPr lang="cs-CZ" sz="2400" dirty="0"/>
              <a:t>)</a:t>
            </a:r>
          </a:p>
          <a:p>
            <a:pPr eaLnBrk="1" hangingPunct="1"/>
            <a:r>
              <a:rPr lang="cs-CZ" sz="2400" dirty="0" err="1"/>
              <a:t>Borilačke</a:t>
            </a:r>
            <a:r>
              <a:rPr lang="cs-CZ" sz="2400" dirty="0"/>
              <a:t> </a:t>
            </a:r>
            <a:r>
              <a:rPr lang="cs-CZ" sz="2400" dirty="0" err="1"/>
              <a:t>vještine</a:t>
            </a:r>
            <a:endParaRPr lang="cs-CZ" sz="2400" dirty="0"/>
          </a:p>
          <a:p>
            <a:pPr eaLnBrk="1" hangingPunct="1"/>
            <a:r>
              <a:rPr lang="az-Cyrl-AZ" sz="2400" dirty="0"/>
              <a:t>боевое искусств</a:t>
            </a:r>
            <a:r>
              <a:rPr lang="cs-CZ" sz="2400" dirty="0"/>
              <a:t>a (</a:t>
            </a:r>
            <a:r>
              <a:rPr lang="az-Cyrl-AZ" sz="2400" dirty="0"/>
              <a:t>Спортивные единоборства</a:t>
            </a:r>
            <a:r>
              <a:rPr lang="cs-CZ" sz="2400" dirty="0"/>
              <a:t>, </a:t>
            </a:r>
            <a:r>
              <a:rPr lang="az-Cyrl-AZ" sz="2400" dirty="0"/>
              <a:t>Боевые единоборства</a:t>
            </a:r>
            <a:r>
              <a:rPr lang="cs-CZ" sz="2400" dirty="0"/>
              <a:t>)</a:t>
            </a:r>
          </a:p>
          <a:p>
            <a:pPr eaLnBrk="1" hangingPunct="1"/>
            <a:r>
              <a:rPr lang="el-GR" sz="2400" dirty="0"/>
              <a:t>Πολεμικές τέχνες</a:t>
            </a:r>
          </a:p>
          <a:p>
            <a:pPr eaLnBrk="1" hangingPunct="1"/>
            <a:endParaRPr lang="az-Cyrl-AZ" sz="2400" dirty="0"/>
          </a:p>
          <a:p>
            <a:pPr eaLnBrk="1" hangingPunct="1"/>
            <a:endParaRPr lang="cs-CZ" dirty="0"/>
          </a:p>
          <a:p>
            <a:pPr eaLnBrk="1" hangingPunct="1"/>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1558925" y="0"/>
            <a:ext cx="9074150" cy="6821488"/>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2124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2879726" y="6137275"/>
            <a:ext cx="6340475" cy="369332"/>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2782889"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2879726" y="6284913"/>
            <a:ext cx="6340475" cy="369332"/>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6186489"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1976438" y="1"/>
            <a:ext cx="3759200" cy="613727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1524001" y="1"/>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5659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7032626" y="1557338"/>
            <a:ext cx="2447925" cy="369332"/>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1909764" y="584201"/>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6096000" y="727075"/>
            <a:ext cx="4673600" cy="2308324"/>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1736725" y="1"/>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6816726"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4224339" y="6308725"/>
            <a:ext cx="3959225" cy="369332"/>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25589" y="765176"/>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3108326" y="6237288"/>
            <a:ext cx="5883275" cy="369332"/>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2495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6096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2133600" y="6211888"/>
            <a:ext cx="7848600" cy="369332"/>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a:t>Pankration</a:t>
            </a:r>
            <a:endParaRPr lang="sk-SK"/>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1524000" y="1960564"/>
            <a:ext cx="9220200" cy="48974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sk-SK"/>
              <a:t>Bojová umění (definice)</a:t>
            </a:r>
            <a:endParaRPr lang="en-US"/>
          </a:p>
        </p:txBody>
      </p:sp>
      <p:sp>
        <p:nvSpPr>
          <p:cNvPr id="22530" name="Rectangle 3"/>
          <p:cNvSpPr>
            <a:spLocks noGrp="1" noChangeArrowheads="1"/>
          </p:cNvSpPr>
          <p:nvPr>
            <p:ph type="body" idx="1"/>
          </p:nvPr>
        </p:nvSpPr>
        <p:spPr/>
        <p:txBody>
          <a:bodyPr/>
          <a:lstStyle/>
          <a:p>
            <a:pPr eaLnBrk="1" hangingPunct="1">
              <a:lnSpc>
                <a:spcPct val="90000"/>
              </a:lnSpc>
              <a:buFont typeface="Wingdings" pitchFamily="2" charset="2"/>
              <a:buNone/>
            </a:pPr>
            <a:endParaRPr lang="sk-SK"/>
          </a:p>
          <a:p>
            <a:pPr eaLnBrk="1" hangingPunct="1">
              <a:lnSpc>
                <a:spcPct val="90000"/>
              </a:lnSpc>
              <a:buFont typeface="Wingdings" pitchFamily="2" charset="2"/>
              <a:buNone/>
            </a:pPr>
            <a:endParaRPr lang="sk-SK"/>
          </a:p>
          <a:p>
            <a:pPr eaLnBrk="1" hangingPunct="1">
              <a:lnSpc>
                <a:spcPct val="90000"/>
              </a:lnSpc>
              <a:buFont typeface="Wingdings" pitchFamily="2" charset="2"/>
              <a:buNone/>
            </a:pPr>
            <a:r>
              <a:rPr lang="sk-SK">
                <a:cs typeface="Times New Roman" pitchFamily="18" charset="0"/>
              </a:rPr>
              <a:t>zejména pohybové systémy, které se vyvinuli ze starých způsobů boje, a které se dnes provádějí jako součást životní cesty, pro sport, sebeobranu, nebo je jejich cílem zachování tradice a kulturního dědictví.</a:t>
            </a:r>
            <a:r>
              <a:rPr lang="en-US"/>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84339" y="0"/>
            <a:ext cx="8804275" cy="6858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a:t>Pankration</a:t>
            </a:r>
            <a:endParaRPr lang="sk-SK"/>
          </a:p>
        </p:txBody>
      </p:sp>
      <p:sp>
        <p:nvSpPr>
          <p:cNvPr id="152579" name="Rectangle 3"/>
          <p:cNvSpPr>
            <a:spLocks noGrp="1" noChangeArrowheads="1"/>
          </p:cNvSpPr>
          <p:nvPr>
            <p:ph type="body" idx="1"/>
          </p:nvPr>
        </p:nvSpPr>
        <p:spPr/>
        <p:txBody>
          <a:bodyPr/>
          <a:lstStyle/>
          <a:p>
            <a:pPr eaLnBrk="1" hangingPunct="1"/>
            <a:r>
              <a:rPr lang="cs-CZ"/>
              <a:t>Kato pankration – s pokračováním v boji na zemi</a:t>
            </a:r>
          </a:p>
          <a:p>
            <a:pPr eaLnBrk="1" hangingPunct="1"/>
            <a:r>
              <a:rPr lang="cs-CZ"/>
              <a:t>Ano pankration – pouze v postoji</a:t>
            </a:r>
          </a:p>
          <a:p>
            <a:pPr eaLnBrk="1" hangingPunct="1"/>
            <a:endParaRPr lang="cs-CZ"/>
          </a:p>
          <a:p>
            <a:pPr eaLnBrk="1" hangingPunct="1"/>
            <a:r>
              <a:rPr lang="cs-CZ"/>
              <a:t>Místo, délka střetnutí, úprava atlétů, technika</a:t>
            </a:r>
          </a:p>
          <a:p>
            <a:pPr eaLnBrk="1" hangingPunct="1"/>
            <a:endParaRPr lang="sk-SK"/>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2927351" y="1"/>
            <a:ext cx="6397625" cy="6792913"/>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1524000" y="765176"/>
            <a:ext cx="9144000" cy="5637213"/>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1524001"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6842126" y="741363"/>
            <a:ext cx="2130455" cy="2308324"/>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670050" y="0"/>
            <a:ext cx="8890000" cy="68580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2100264" y="-26988"/>
            <a:ext cx="7812087" cy="6823076"/>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3648076"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3432175" y="6308725"/>
            <a:ext cx="4967288" cy="369332"/>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3540126" y="0"/>
            <a:ext cx="4932363" cy="68580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6527801" y="44451"/>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1981201" y="44451"/>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1992313" y="4221164"/>
            <a:ext cx="8424862" cy="2308225"/>
          </a:xfrm>
          <a:prstGeom prst="rect">
            <a:avLst/>
          </a:prstGeom>
          <a:noFill/>
          <a:ln w="9525">
            <a:noFill/>
            <a:miter lim="800000"/>
            <a:headEnd/>
            <a:tailEnd/>
          </a:ln>
        </p:spPr>
        <p:txBody>
          <a:bodyPr>
            <a:spAutoFit/>
          </a:bodyPr>
          <a:lstStyle/>
          <a:p>
            <a:r>
              <a:rPr lang="en-US" i="1"/>
              <a:t>Pausanias saw the statue of </a:t>
            </a:r>
            <a:r>
              <a:rPr lang="en-US" i="1">
                <a:hlinkClick r:id="rId4"/>
              </a:rPr>
              <a:t>Polydamas</a:t>
            </a:r>
            <a:r>
              <a:rPr lang="en-US"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2378</Words>
  <Application>Microsoft Office PowerPoint</Application>
  <PresentationFormat>Širokoúhlá obrazovka</PresentationFormat>
  <Paragraphs>458</Paragraphs>
  <Slides>115</Slides>
  <Notes>1</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115</vt:i4>
      </vt:variant>
    </vt:vector>
  </HeadingPairs>
  <TitlesOfParts>
    <vt:vector size="123" baseType="lpstr">
      <vt:lpstr>Arial</vt:lpstr>
      <vt:lpstr>Calibri</vt:lpstr>
      <vt:lpstr>Calibri Light</vt:lpstr>
      <vt:lpstr>Tahoma</vt:lpstr>
      <vt:lpstr>Times New Roman</vt:lpstr>
      <vt:lpstr>Wingdings</vt:lpstr>
      <vt:lpstr>Motiv Office</vt:lpstr>
      <vt:lpstr>CorelDRAW</vt:lpstr>
      <vt:lpstr>Bojová umění</vt:lpstr>
      <vt:lpstr>Struktura předmětu</vt:lpstr>
      <vt:lpstr>Struktura předmětu</vt:lpstr>
      <vt:lpstr>Studijní materiály</vt:lpstr>
      <vt:lpstr>Studijní literatura</vt:lpstr>
      <vt:lpstr>Název bojová umění</vt:lpstr>
      <vt:lpstr>Bojová umění – martial arts</vt:lpstr>
      <vt:lpstr>Pojem bojová umění</vt:lpstr>
      <vt:lpstr>Bojová umění (definice)</vt:lpstr>
      <vt:lpstr>Bojová umění a úpoly</vt:lpstr>
      <vt:lpstr>Bojová umění a úpoly</vt:lpstr>
      <vt:lpstr>Odborné a populární pojmy</vt:lpstr>
      <vt:lpstr>Boj ve vývoji lidstva</vt:lpstr>
      <vt:lpstr>Prehistorie</vt:lpstr>
      <vt:lpstr>Prehistorie bojových činností</vt:lpstr>
      <vt:lpstr>Prezentace aplikace PowerPoint</vt:lpstr>
      <vt:lpstr>Efektivní dosah zbraní</vt:lpstr>
      <vt:lpstr>Prezentace aplikace PowerPoint</vt:lpstr>
      <vt:lpstr>Prezentace aplikace PowerPoint</vt:lpstr>
      <vt:lpstr>Prezentace aplikace PowerPoint</vt:lpstr>
      <vt:lpstr>Prezentace aplikace PowerPoint</vt:lpstr>
      <vt:lpstr>Prezentace aplikace PowerPoint</vt:lpstr>
      <vt:lpstr>Iniciační obřady</vt:lpstr>
      <vt:lpstr>Války</vt:lpstr>
      <vt:lpstr>Lov</vt:lpstr>
      <vt:lpstr>Prezentace aplikace PowerPoint</vt:lpstr>
      <vt:lpstr>Z historie úpolových činností</vt:lpstr>
      <vt:lpstr>Z historie úpolových činností</vt:lpstr>
      <vt:lpstr>Z historie úpolových činností</vt:lpstr>
      <vt:lpstr>Z historie úpolových činností</vt:lpstr>
      <vt:lpstr>Z historie úpolových činností</vt:lpstr>
      <vt:lpstr>Prezentace aplikace PowerPoint</vt:lpstr>
      <vt:lpstr>Prezentace aplikace PowerPoint</vt:lpstr>
      <vt:lpstr>Prezentace aplikace PowerPoint</vt:lpstr>
      <vt:lpstr>Prezentace aplikace PowerPoint</vt:lpstr>
      <vt:lpstr>Sociálně – historické aspekty</vt:lpstr>
      <vt:lpstr>Sociálně – historické aspekty</vt:lpstr>
      <vt:lpstr>Sociálně – historické aspekty</vt:lpstr>
      <vt:lpstr>Sakralizace (v průběhu dějin)</vt:lpstr>
      <vt:lpstr>Úpolové sporty na starořeckých olympijských hrách </vt:lpstr>
      <vt:lpstr>Prezentace aplikace PowerPoint</vt:lpstr>
      <vt:lpstr>Prezentace aplikace PowerPoint</vt:lpstr>
      <vt:lpstr>Prezentace aplikace PowerPoint</vt:lpstr>
      <vt:lpstr>Starověké olympijské hry</vt:lpstr>
      <vt:lpstr>Důležitá data</vt:lpstr>
      <vt:lpstr>Doba bronzová 2500-1100 pnl.</vt:lpstr>
      <vt:lpstr>Prezentace aplikace PowerPoint</vt:lpstr>
      <vt:lpstr>Doba temna   1100-776 pnl.</vt:lpstr>
      <vt:lpstr>Archaická doba 776-480 pnl.</vt:lpstr>
      <vt:lpstr>Archaická doba 776-480 pnl.</vt:lpstr>
      <vt:lpstr>Prezentace aplikace PowerPoint</vt:lpstr>
      <vt:lpstr>Prezentace aplikace PowerPoint</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Prezentace aplikace PowerPoint</vt:lpstr>
      <vt:lpstr>Prezentace aplikace PowerPoint</vt:lpstr>
      <vt:lpstr>Zápas palé</vt:lpstr>
      <vt:lpstr>Prezentace aplikace PowerPoint</vt:lpstr>
      <vt:lpstr>Prezentace aplikace PowerPoint</vt:lpstr>
      <vt:lpstr>Prezentace aplikace PowerPoint</vt:lpstr>
      <vt:lpstr>Prezentace aplikace PowerPoint</vt:lpstr>
      <vt:lpstr>Prezentace aplikace PowerPoint</vt:lpstr>
      <vt:lpstr>Box pygmé</vt:lpstr>
      <vt:lpstr>Box pygmé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Pankration</vt:lpstr>
      <vt:lpstr>Prezentace aplikace PowerPoint</vt:lpstr>
      <vt:lpstr>Pankration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Řím – úpadek sportu?</vt:lpstr>
      <vt:lpstr>Řím – úpadek sportu?</vt:lpstr>
      <vt:lpstr>Gladiátoři</vt:lpstr>
      <vt:lpstr>Prezentace aplikace PowerPoint</vt:lpstr>
      <vt:lpstr>Program her</vt:lpstr>
      <vt:lpstr>Prezentace aplikace PowerPoint</vt:lpstr>
      <vt:lpstr> Funkce bojových umění</vt:lpstr>
      <vt:lpstr>Historické hledisko</vt:lpstr>
      <vt:lpstr>Současné hledisko </vt:lpstr>
      <vt:lpstr>Čtyřdimenzionální rozvoj (funkce)</vt:lpstr>
      <vt:lpstr>Čtyřdimenzionální rozvoj (funkce)</vt:lpstr>
      <vt:lpstr>Funkce</vt:lpstr>
      <vt:lpstr>Biodromalní charakter</vt:lpstr>
      <vt:lpstr>Význam bojových umění</vt:lpstr>
      <vt:lpstr>Praxe bojových umění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Bojová umění</dc:title>
  <dc:creator>Zdenko Reguli</dc:creator>
  <cp:lastModifiedBy>Zdenko Reguli</cp:lastModifiedBy>
  <cp:revision>11</cp:revision>
  <dcterms:created xsi:type="dcterms:W3CDTF">2020-11-10T06:02:27Z</dcterms:created>
  <dcterms:modified xsi:type="dcterms:W3CDTF">2020-11-18T08:43:41Z</dcterms:modified>
</cp:coreProperties>
</file>