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12" r:id="rId3"/>
    <p:sldId id="313" r:id="rId4"/>
    <p:sldId id="314" r:id="rId5"/>
    <p:sldId id="315" r:id="rId6"/>
    <p:sldId id="361" r:id="rId7"/>
    <p:sldId id="316" r:id="rId8"/>
    <p:sldId id="290" r:id="rId9"/>
    <p:sldId id="293" r:id="rId10"/>
    <p:sldId id="308" r:id="rId11"/>
    <p:sldId id="304" r:id="rId12"/>
    <p:sldId id="307" r:id="rId13"/>
    <p:sldId id="309" r:id="rId14"/>
    <p:sldId id="310" r:id="rId15"/>
    <p:sldId id="338" r:id="rId16"/>
    <p:sldId id="317" r:id="rId17"/>
    <p:sldId id="348" r:id="rId18"/>
    <p:sldId id="347" r:id="rId19"/>
    <p:sldId id="346" r:id="rId20"/>
    <p:sldId id="350" r:id="rId21"/>
    <p:sldId id="351" r:id="rId22"/>
    <p:sldId id="352" r:id="rId23"/>
    <p:sldId id="354" r:id="rId24"/>
    <p:sldId id="355" r:id="rId25"/>
    <p:sldId id="359" r:id="rId26"/>
    <p:sldId id="324" r:id="rId27"/>
    <p:sldId id="360" r:id="rId28"/>
    <p:sldId id="337" r:id="rId29"/>
    <p:sldId id="362" r:id="rId30"/>
    <p:sldId id="363" r:id="rId31"/>
    <p:sldId id="356" r:id="rId32"/>
    <p:sldId id="364" r:id="rId33"/>
    <p:sldId id="365" r:id="rId34"/>
    <p:sldId id="366" r:id="rId35"/>
    <p:sldId id="358" r:id="rId36"/>
    <p:sldId id="318" r:id="rId37"/>
    <p:sldId id="383" r:id="rId38"/>
    <p:sldId id="368" r:id="rId39"/>
    <p:sldId id="377" r:id="rId40"/>
    <p:sldId id="376" r:id="rId41"/>
    <p:sldId id="378" r:id="rId42"/>
    <p:sldId id="382" r:id="rId43"/>
    <p:sldId id="319" r:id="rId44"/>
    <p:sldId id="379" r:id="rId45"/>
    <p:sldId id="380" r:id="rId46"/>
    <p:sldId id="370" r:id="rId47"/>
    <p:sldId id="381" r:id="rId48"/>
    <p:sldId id="372" r:id="rId49"/>
    <p:sldId id="385" r:id="rId50"/>
    <p:sldId id="384" r:id="rId51"/>
    <p:sldId id="373" r:id="rId52"/>
    <p:sldId id="387" r:id="rId53"/>
    <p:sldId id="323" r:id="rId54"/>
    <p:sldId id="389" r:id="rId55"/>
    <p:sldId id="386" r:id="rId56"/>
    <p:sldId id="388" r:id="rId57"/>
    <p:sldId id="374" r:id="rId58"/>
    <p:sldId id="375" r:id="rId5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F6EBF3-F7AB-4A09-B925-F4981EC5D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CDF2068-EC49-42FC-9001-16683EB3C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7F6C7B-3E30-4ADE-8240-F75FFA2DB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65FA-F349-402A-BDEF-09BB7E87C158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64D266-4D0F-4530-AC3C-4623E304B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904732-1730-4D97-BD44-7D035FB05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973-BB43-49A4-ABCD-A94FF8CFCB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35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1EB2E-4668-442A-9DE1-F66DC9945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2441D87-9957-4FF1-B51D-89DF198AD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7640EE-047B-4DF8-B054-EC3AE945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65FA-F349-402A-BDEF-09BB7E87C158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A8C20A-FC6A-4A2A-ABA7-529EEA5F9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AA6FA4-CB7B-4C68-8066-BCFC13AA1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973-BB43-49A4-ABCD-A94FF8CFCB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81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F51A3BD-2FCF-438F-A0C8-0704FC30CC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755562B-0E90-452D-9CC7-2CA42195B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761350-23AD-4A54-88B6-7CF246AEA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65FA-F349-402A-BDEF-09BB7E87C158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92B534-BADA-408E-9E7C-4C7AE214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3F79BF-5D39-42E2-8F47-D353EFA96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973-BB43-49A4-ABCD-A94FF8CFCB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72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D1D46F-EC64-4545-A251-EB884E9AA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EDED09-A5ED-4C59-963D-1BFF13033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C3C1CC-766C-4E68-A640-2545128EC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65FA-F349-402A-BDEF-09BB7E87C158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544B4A-03B5-4EAB-8C3B-7E728E03A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91BE43-0EED-45B8-ABFA-F5D0D9C4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973-BB43-49A4-ABCD-A94FF8CFCB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522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E3ED3C-32FF-4A4E-9611-64A93CCA1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EDAD853-09AE-4497-8639-CD672FE97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8AC51E-9112-454D-9635-73EE9778E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65FA-F349-402A-BDEF-09BB7E87C158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B68AA0-FC14-483B-83DA-07D8B90F8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FAC68C-AE7A-4B30-A2EB-1EBAE6B9C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973-BB43-49A4-ABCD-A94FF8CFCB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9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4DBC37-6B95-46B9-8007-F3377552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23636F-A6EB-4F79-ABA0-2B3FCE564D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67495AA-D77A-400B-AD32-985607ABE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5B6EEC-77F4-4F4C-ADFA-F448A2B6C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65FA-F349-402A-BDEF-09BB7E87C158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1E2B0B6-6409-4B7B-8269-B9EF88C2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D25010-9422-435F-AF60-994975B7C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973-BB43-49A4-ABCD-A94FF8CFCB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65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87960F-2E56-4771-9D41-924925A37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B67B3D1-4824-4183-9729-035D63641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D15D695-AA3B-42DE-9FA5-302765376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8C36EAF-C42B-43C1-9F09-ACC95C3F8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FA588A1-E87F-483A-B470-2CED0AA176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D90697F-F4B4-4C51-99FA-2428D7E96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65FA-F349-402A-BDEF-09BB7E87C158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1B4592E-E34C-4271-950F-39057B4E3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5CE1A50-5A4A-43ED-B17A-399321B34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973-BB43-49A4-ABCD-A94FF8CFCB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69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27B686-EA1C-48D7-950C-458B3DE21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4F7563C-8F06-4892-B4BD-E4D16FC74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65FA-F349-402A-BDEF-09BB7E87C158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D3CB142-AC6F-462A-8FA0-2468F9D8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0998E97-6086-42B3-8E1D-6FBDE31FA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973-BB43-49A4-ABCD-A94FF8CFCB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26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5BAB62C-4806-4806-A303-21CD09B3E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65FA-F349-402A-BDEF-09BB7E87C158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C48F59A-7B36-45F3-A6E8-A76D81C61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A2C8BBD-853D-4D0C-8854-4D1B3B844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973-BB43-49A4-ABCD-A94FF8CFCB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46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8D3C01-F193-45FA-A10B-656417CB0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93E3D6-929C-4BB5-874E-C71632E5B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EF86BEF-C688-4890-B93E-1B425A35C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692D064-6DC9-4637-BB5F-88D0D63D6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65FA-F349-402A-BDEF-09BB7E87C158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FD46C2B-EDE4-4B27-B078-BD6AB8AB4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7E2F52C-5C83-41F6-9513-C067474B4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973-BB43-49A4-ABCD-A94FF8CFCB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320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02A685-E00F-4DDE-A45C-70BA96298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E721ABC-B62F-434D-A494-4B73EFD60B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62BCF94-AAA3-4F24-B03D-05BF01C86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0388D3F-A8C8-48D2-AE7B-519F93B2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65FA-F349-402A-BDEF-09BB7E87C158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60434EE-055F-48DE-BDA0-80BDBD4A3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60A2107-BBC0-433D-94F1-1509EFE1D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973-BB43-49A4-ABCD-A94FF8CFCB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7064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16F507B-C0A2-4615-96BF-EB6A18795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CF5149C-FF57-4719-8CFE-BFE5167D3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B2BBA7-F3A0-4363-BDE1-D345BFE329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65FA-F349-402A-BDEF-09BB7E87C158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63D55A-0E20-4AD9-8C48-FA35697A8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45122C-E569-41C2-B8C6-BD4C7BBEC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2E973-BB43-49A4-ABCD-A94FF8CFCB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51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Pt56Gp8X1Q&amp;feature=related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2sbp3CqBlY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Z0uzL4rCyk&amp;list=UUBgqOHzw4HvnjYVzMuNPicQ&amp;index=24&amp;feature=plc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QDuZQs-Utk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9L6wLtalQYc&amp;feature=autoplay&amp;list=PL9F73DE68BABBDBA7&amp;playnext=3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nzesAiOs-UY" TargetMode="External"/><Relationship Id="rId3" Type="http://schemas.openxmlformats.org/officeDocument/2006/relationships/hyperlink" Target="http://www.youtube.com/watch?v=dBMMDQIh0HU" TargetMode="External"/><Relationship Id="rId7" Type="http://schemas.openxmlformats.org/officeDocument/2006/relationships/hyperlink" Target="http://www.youtube.com/user/TheaSinensisSerpenti" TargetMode="External"/><Relationship Id="rId12" Type="http://schemas.openxmlformats.org/officeDocument/2006/relationships/image" Target="../media/image6.jpeg"/><Relationship Id="rId2" Type="http://schemas.openxmlformats.org/officeDocument/2006/relationships/hyperlink" Target="http://www.youtube.com/watch?feature=endscreen&amp;v=EMkz7lTGzQ8&amp;NR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g_OgFTJZTBU" TargetMode="External"/><Relationship Id="rId11" Type="http://schemas.openxmlformats.org/officeDocument/2006/relationships/hyperlink" Target="http://www.youtube.com/watch?v=0QhdR3MJvlo" TargetMode="External"/><Relationship Id="rId5" Type="http://schemas.openxmlformats.org/officeDocument/2006/relationships/hyperlink" Target="http://www.youtube.com/watch?v=mYHESDzzWis&amp;list=SP82C5B342BE1EF62E&amp;feature=plcp" TargetMode="External"/><Relationship Id="rId10" Type="http://schemas.openxmlformats.org/officeDocument/2006/relationships/hyperlink" Target="http://www.youtube.com/watch?v=8gcIr9Nz6xI" TargetMode="External"/><Relationship Id="rId4" Type="http://schemas.openxmlformats.org/officeDocument/2006/relationships/hyperlink" Target="http://www.youtube.com/watch?v=PiigaZc36-4" TargetMode="External"/><Relationship Id="rId9" Type="http://schemas.openxmlformats.org/officeDocument/2006/relationships/hyperlink" Target="http://www.youtube.com/watch?v=pjvY2zSqnOs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_AyJjcDc8M&amp;feature=BFa&amp;list=PL1AC0B7347859020D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ioGsqGmoqI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xuJ3n8_S7k&amp;feature=related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YN6-J-ac44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://www.youtube.com/watch?v=z7v2WHbIHz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hyperlink" Target="http://www.youtube.com/watch?v=0GhVTd9-1FY" TargetMode="External"/><Relationship Id="rId4" Type="http://schemas.openxmlformats.org/officeDocument/2006/relationships/hyperlink" Target="http://www.youtube.com/watch?v=gWuoUvMvWkI&amp;feature=related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rqVK1b5wDc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3trLyYZKJs&amp;feature=relmfu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hnMGFsJLSE&amp;context=C4480dc8ADvjVQa1PpcFPM7Ed0qVfVzVTODwNfiPebfrnREacrrzI=" TargetMode="External"/><Relationship Id="rId2" Type="http://schemas.openxmlformats.org/officeDocument/2006/relationships/hyperlink" Target="http://www.youtube.com/watch?v=CsFhYmx7a-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RYivNC62Plo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youtube.com/watch?v=TqZZZ5ouSBo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Jg7ABGE3SQ" TargetMode="External"/><Relationship Id="rId2" Type="http://schemas.openxmlformats.org/officeDocument/2006/relationships/hyperlink" Target="http://www.youtube.com/watch?v=OOHGobsBaN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JLRNY6qQ6V4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gUWTR1IrE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u99GRUUN6Y" TargetMode="External"/><Relationship Id="rId2" Type="http://schemas.openxmlformats.org/officeDocument/2006/relationships/hyperlink" Target="http://www.youtube.com/watch?v=tib2Urowsdc&amp;feature=results_main&amp;playnext=1&amp;list=PL3F7718EEFD3F98C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M-U1_kXbyVc" TargetMode="External"/><Relationship Id="rId5" Type="http://schemas.openxmlformats.org/officeDocument/2006/relationships/hyperlink" Target="http://www.youtube.com/watch?v=lsSzSflkns8" TargetMode="External"/><Relationship Id="rId4" Type="http://schemas.openxmlformats.org/officeDocument/2006/relationships/hyperlink" Target="http://www.youtube.com/watch?v=0Z1Rm4ANFl8&amp;feature=related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92ibgC1JXo" TargetMode="External"/><Relationship Id="rId2" Type="http://schemas.openxmlformats.org/officeDocument/2006/relationships/hyperlink" Target="http://www.youtube.com/watch?v=5gfFPgPAHCw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KOQFEUltFY&amp;feature=endscreen" TargetMode="External"/><Relationship Id="rId2" Type="http://schemas.openxmlformats.org/officeDocument/2006/relationships/hyperlink" Target="http://www.youtube.com/watch?v=EVzM6GNyrWI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lxYO6CDxhJ8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11942769" TargetMode="External"/><Relationship Id="rId2" Type="http://schemas.openxmlformats.org/officeDocument/2006/relationships/hyperlink" Target="http://www.youtube.com/watch?v=i7Wwzauc6b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QkWhX7GOPS0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youtube.com/watch?v=vAuMpEHK7xI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fPdV_qApBI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-GzVpSypCFY&amp;feature=bf_next&amp;list=SPBBF0D24911018A30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rutube.ru/video/9dea2783c108a0b976a835852f6697ac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mt0WTZfKI0&amp;feature=bf_prev&amp;list=SPBBF0D24911018A30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youtube.com/watch?NR=1&amp;v=TcXUwGE2je8&amp;feature=endscreen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://www.youtube.com/watch?v=9ZURev5VAT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user/sangam06/videos?view=0" TargetMode="External"/><Relationship Id="rId5" Type="http://schemas.openxmlformats.org/officeDocument/2006/relationships/hyperlink" Target="http://www.youtube.com/watch?v=EICkwimL3AI" TargetMode="External"/><Relationship Id="rId4" Type="http://schemas.openxmlformats.org/officeDocument/2006/relationships/hyperlink" Target="http://www.youtube.com/watch?v=p0NLilpx1l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Sx1YWa4Uk4" TargetMode="External"/><Relationship Id="rId2" Type="http://schemas.openxmlformats.org/officeDocument/2006/relationships/hyperlink" Target="http://www.youtube.com/watch?v=bQHg2VLynQg&amp;feature=endscreen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2sQ_WE8w2Q" TargetMode="External"/><Relationship Id="rId2" Type="http://schemas.openxmlformats.org/officeDocument/2006/relationships/hyperlink" Target="http://www.youtube.com/watch?v=36gE1ukuAd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www.youtube.com/watch?v=8emqqDxBnjk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endscreen&amp;v=so43Gndfegk&amp;NR=1" TargetMode="External"/><Relationship Id="rId7" Type="http://schemas.openxmlformats.org/officeDocument/2006/relationships/hyperlink" Target="http://www.youtube.com/watch?v=aWF_ARr91bs" TargetMode="External"/><Relationship Id="rId2" Type="http://schemas.openxmlformats.org/officeDocument/2006/relationships/hyperlink" Target="http://www.youtube.com/watch?v=CQ2U98h0lKw&amp;feature=bf_next&amp;list=PLCE5B9FAFE192444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S2NoeQfQgvo&amp;feature=bf_next&amp;list=PLCE5B9FAFE192444F" TargetMode="External"/><Relationship Id="rId5" Type="http://schemas.openxmlformats.org/officeDocument/2006/relationships/hyperlink" Target="http://www.youtube.com/watch?v=Q7Tp5WjMyeA&amp;feature=bf_next&amp;list=PLCE5B9FAFE192444F" TargetMode="External"/><Relationship Id="rId4" Type="http://schemas.openxmlformats.org/officeDocument/2006/relationships/hyperlink" Target="http://www.youtube.com/watch?v=f9uQADrLvro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1qrVYh7E1k" TargetMode="External"/><Relationship Id="rId2" Type="http://schemas.openxmlformats.org/officeDocument/2006/relationships/hyperlink" Target="http://www.youtube.com/watch?v=x8wbt2R-oC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verify_age?next_url=/watch?v=PREHKzI08sI" TargetMode="External"/><Relationship Id="rId4" Type="http://schemas.openxmlformats.org/officeDocument/2006/relationships/hyperlink" Target="http://www.youtube.com/watch?v=_9tmkYZzilk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Psychofyzické principy (</a:t>
            </a:r>
            <a:r>
              <a:rPr lang="cs-CZ" dirty="0" err="1"/>
              <a:t>ki</a:t>
            </a:r>
            <a:r>
              <a:rPr lang="cs-CZ" dirty="0"/>
              <a:t>, </a:t>
            </a:r>
            <a:r>
              <a:rPr lang="cs-CZ" dirty="0" err="1"/>
              <a:t>čchi</a:t>
            </a:r>
            <a:r>
              <a:rPr lang="cs-CZ" dirty="0"/>
              <a:t>)</a:t>
            </a:r>
          </a:p>
        </p:txBody>
      </p:sp>
      <p:sp>
        <p:nvSpPr>
          <p:cNvPr id="1167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Chápaní světa jako dynamické jednoty (hifumi) in – jó (čín. jin – jang)</a:t>
            </a:r>
          </a:p>
          <a:p>
            <a:pPr eaLnBrk="1" hangingPunct="1"/>
            <a:r>
              <a:rPr lang="cs-CZ"/>
              <a:t>Neokonfucianizmus (Ču-si)</a:t>
            </a:r>
          </a:p>
          <a:p>
            <a:pPr lvl="1" eaLnBrk="1" hangingPunct="1"/>
            <a:r>
              <a:rPr lang="cs-CZ"/>
              <a:t>Ri hokkai – princip, idea, pravzor všeho, vší hmotné existence</a:t>
            </a:r>
          </a:p>
          <a:p>
            <a:pPr lvl="1" eaLnBrk="1" hangingPunct="1"/>
            <a:r>
              <a:rPr lang="cs-CZ"/>
              <a:t>Dži hokkai – individuální, relativní projev ri hokkai</a:t>
            </a:r>
          </a:p>
          <a:p>
            <a:pPr lvl="2" eaLnBrk="1" hangingPunct="1"/>
            <a:r>
              <a:rPr lang="cs-CZ"/>
              <a:t>Tato kvalita je dána přítomností ki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Učitelé bojových um</a:t>
            </a:r>
            <a:r>
              <a:rPr lang="cs-CZ"/>
              <a:t>ění</a:t>
            </a:r>
          </a:p>
        </p:txBody>
      </p:sp>
      <p:sp>
        <p:nvSpPr>
          <p:cNvPr id="11161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3000"/>
              <a:t>Cvičení (i výuka) je prostředkem, nikoli cílem</a:t>
            </a:r>
          </a:p>
          <a:p>
            <a:pPr eaLnBrk="1" hangingPunct="1"/>
            <a:r>
              <a:rPr lang="cs-CZ" sz="3000"/>
              <a:t>Výuka probíhá prostřednictvím bezprostřední praktické zkušenosti s pohybem</a:t>
            </a:r>
          </a:p>
          <a:p>
            <a:pPr eaLnBrk="1" hangingPunct="1"/>
            <a:r>
              <a:rPr lang="cs-CZ" sz="3000"/>
              <a:t>Učitel je v první řadě neformální autoritou (žáci přicházejí k učiteli, ne opačně)</a:t>
            </a:r>
          </a:p>
          <a:p>
            <a:pPr eaLnBrk="1" hangingPunct="1"/>
            <a:r>
              <a:rPr lang="cs-CZ" sz="3000"/>
              <a:t>Výuka není časově omezena cílem, umožňuje tedy skutečně rozvíjet osobnost žáka</a:t>
            </a:r>
          </a:p>
          <a:p>
            <a:pPr eaLnBrk="1" hangingPunct="1"/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Nadpis 1"/>
          <p:cNvSpPr>
            <a:spLocks noGrp="1"/>
          </p:cNvSpPr>
          <p:nvPr>
            <p:ph type="title"/>
          </p:nvPr>
        </p:nvSpPr>
        <p:spPr>
          <a:xfrm>
            <a:off x="1841500" y="38101"/>
            <a:ext cx="8637588" cy="1446213"/>
          </a:xfrm>
        </p:spPr>
        <p:txBody>
          <a:bodyPr/>
          <a:lstStyle/>
          <a:p>
            <a:pPr eaLnBrk="1" hangingPunct="1"/>
            <a:r>
              <a:rPr lang="cs-CZ"/>
              <a:t>Zdroje japonských bojových umění</a:t>
            </a:r>
          </a:p>
        </p:txBody>
      </p:sp>
      <p:sp>
        <p:nvSpPr>
          <p:cNvPr id="11264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Tradice (ve smyslu konfucianismu)</a:t>
            </a:r>
          </a:p>
          <a:p>
            <a:pPr eaLnBrk="1" hangingPunct="1"/>
            <a:r>
              <a:rPr lang="cs-CZ"/>
              <a:t>Písemné záznamy</a:t>
            </a:r>
          </a:p>
          <a:p>
            <a:pPr lvl="1" eaLnBrk="1" hangingPunct="1"/>
            <a:r>
              <a:rPr lang="cs-CZ"/>
              <a:t>Musaši Miajmoto: Gorin no šo</a:t>
            </a:r>
          </a:p>
          <a:p>
            <a:pPr lvl="1" eaLnBrk="1" hangingPunct="1"/>
            <a:r>
              <a:rPr lang="cs-CZ"/>
              <a:t>Munenori Jagjú: Heihó kadenšo</a:t>
            </a:r>
          </a:p>
          <a:p>
            <a:pPr lvl="1" eaLnBrk="1" hangingPunct="1"/>
            <a:r>
              <a:rPr lang="cs-CZ"/>
              <a:t>Záznamy jednotlivých rjúha</a:t>
            </a:r>
          </a:p>
          <a:p>
            <a:pPr lvl="1" eaLnBrk="1" hangingPunct="1"/>
            <a:r>
              <a:rPr lang="cs-CZ"/>
              <a:t>Japonské filozofické spisy</a:t>
            </a:r>
          </a:p>
          <a:p>
            <a:pPr lvl="1" eaLnBrk="1" hangingPunct="1"/>
            <a:r>
              <a:rPr lang="cs-CZ"/>
              <a:t>V teorii ale vycházeli i z čínských zdrojů</a:t>
            </a:r>
          </a:p>
          <a:p>
            <a:pPr lvl="2" eaLnBrk="1" hangingPunct="1"/>
            <a:r>
              <a:rPr lang="cs-CZ"/>
              <a:t>Konfucianistických</a:t>
            </a:r>
          </a:p>
          <a:p>
            <a:pPr lvl="2" eaLnBrk="1" hangingPunct="1"/>
            <a:r>
              <a:rPr lang="cs-CZ"/>
              <a:t>Taoistických</a:t>
            </a:r>
          </a:p>
          <a:p>
            <a:pPr lvl="2" eaLnBrk="1" hangingPunct="1"/>
            <a:r>
              <a:rPr lang="cs-CZ"/>
              <a:t>Válečných (především Sun</a:t>
            </a:r>
            <a:r>
              <a:rPr lang="en-US"/>
              <a:t>’c</a:t>
            </a:r>
            <a:r>
              <a:rPr lang="cs-CZ"/>
              <a:t>)</a:t>
            </a:r>
          </a:p>
          <a:p>
            <a:pPr lvl="2" eaLnBrk="1" hangingPunct="1"/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Nadpis 1"/>
          <p:cNvSpPr>
            <a:spLocks noGrp="1"/>
          </p:cNvSpPr>
          <p:nvPr>
            <p:ph type="title"/>
          </p:nvPr>
        </p:nvSpPr>
        <p:spPr>
          <a:xfrm>
            <a:off x="1841500" y="38101"/>
            <a:ext cx="8637588" cy="1446213"/>
          </a:xfrm>
        </p:spPr>
        <p:txBody>
          <a:bodyPr/>
          <a:lstStyle/>
          <a:p>
            <a:pPr eaLnBrk="1" hangingPunct="1"/>
            <a:r>
              <a:rPr lang="cs-CZ"/>
              <a:t>Trénink japonských bojových umění</a:t>
            </a:r>
          </a:p>
        </p:txBody>
      </p:sp>
      <p:sp>
        <p:nvSpPr>
          <p:cNvPr id="11366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Cíl</a:t>
            </a:r>
          </a:p>
          <a:p>
            <a:pPr lvl="1" eaLnBrk="1" hangingPunct="1"/>
            <a:r>
              <a:rPr lang="cs-CZ"/>
              <a:t>Utilitaristický</a:t>
            </a:r>
          </a:p>
          <a:p>
            <a:pPr lvl="1" eaLnBrk="1" hangingPunct="1"/>
            <a:r>
              <a:rPr lang="cs-CZ"/>
              <a:t>Duchovní (především od éry Tokugawa/Edó)</a:t>
            </a:r>
          </a:p>
          <a:p>
            <a:pPr eaLnBrk="1" hangingPunct="1"/>
            <a:r>
              <a:rPr lang="cs-CZ"/>
              <a:t>Metody</a:t>
            </a:r>
          </a:p>
          <a:p>
            <a:pPr lvl="1" eaLnBrk="1" hangingPunct="1"/>
            <a:r>
              <a:rPr lang="cs-CZ"/>
              <a:t>Především kata</a:t>
            </a:r>
          </a:p>
          <a:p>
            <a:pPr lvl="1" eaLnBrk="1" hangingPunct="1"/>
            <a:r>
              <a:rPr lang="cs-CZ"/>
              <a:t>Ale i různé způsoby (různě) volného boje</a:t>
            </a:r>
          </a:p>
          <a:p>
            <a:pPr lvl="2" eaLnBrk="1" hangingPunct="1">
              <a:buFont typeface="Wingdings" pitchFamily="2" charset="2"/>
              <a:buNone/>
            </a:pPr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Nadpis 1"/>
          <p:cNvSpPr>
            <a:spLocks noGrp="1"/>
          </p:cNvSpPr>
          <p:nvPr>
            <p:ph type="title"/>
          </p:nvPr>
        </p:nvSpPr>
        <p:spPr>
          <a:xfrm>
            <a:off x="1841500" y="38101"/>
            <a:ext cx="8637588" cy="1446213"/>
          </a:xfrm>
        </p:spPr>
        <p:txBody>
          <a:bodyPr/>
          <a:lstStyle/>
          <a:p>
            <a:pPr eaLnBrk="1" hangingPunct="1"/>
            <a:r>
              <a:rPr lang="cs-CZ"/>
              <a:t>Trénink japonských bojových umění</a:t>
            </a:r>
          </a:p>
        </p:txBody>
      </p:sp>
      <p:sp>
        <p:nvSpPr>
          <p:cNvPr id="11469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renšú – trénink v tělesném pojetí</a:t>
            </a:r>
          </a:p>
          <a:p>
            <a:pPr eaLnBrk="1" hangingPunct="1"/>
            <a:endParaRPr lang="cs-CZ"/>
          </a:p>
          <a:p>
            <a:pPr eaLnBrk="1" hangingPunct="1"/>
            <a:r>
              <a:rPr lang="cs-CZ"/>
              <a:t>keiko – jako každodenní praxe</a:t>
            </a:r>
          </a:p>
          <a:p>
            <a:pPr eaLnBrk="1" hangingPunct="1"/>
            <a:endParaRPr lang="cs-CZ"/>
          </a:p>
          <a:p>
            <a:pPr eaLnBrk="1" hangingPunct="1"/>
            <a:r>
              <a:rPr lang="cs-CZ"/>
              <a:t>šúgjó – jako metoda k sebezdokonalování, podobně jako askeze </a:t>
            </a:r>
            <a:r>
              <a:rPr lang="cs-CZ" sz="2400"/>
              <a:t>(z řeckého </a:t>
            </a:r>
            <a:r>
              <a:rPr lang="el-GR" sz="2400"/>
              <a:t>ἄσκησις </a:t>
            </a:r>
            <a:r>
              <a:rPr lang="cs-CZ" sz="2400" i="1"/>
              <a:t>askésis</a:t>
            </a:r>
            <a:r>
              <a:rPr lang="cs-CZ" sz="2400"/>
              <a:t> cvičení, praxe, disciplina; z </a:t>
            </a:r>
            <a:r>
              <a:rPr lang="el-GR" sz="2400"/>
              <a:t>ἀσκέω </a:t>
            </a:r>
            <a:r>
              <a:rPr lang="cs-CZ" sz="2400" i="1"/>
              <a:t>askó</a:t>
            </a:r>
            <a:r>
              <a:rPr lang="cs-CZ" sz="2400"/>
              <a:t> cvičit; původně znamenala jakoukoli formu praxe, jíž se upevňuje disciplina)</a:t>
            </a:r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Nadpis 1"/>
          <p:cNvSpPr>
            <a:spLocks noGrp="1"/>
          </p:cNvSpPr>
          <p:nvPr>
            <p:ph type="title"/>
          </p:nvPr>
        </p:nvSpPr>
        <p:spPr>
          <a:xfrm>
            <a:off x="1841500" y="38101"/>
            <a:ext cx="8637588" cy="1446213"/>
          </a:xfrm>
        </p:spPr>
        <p:txBody>
          <a:bodyPr/>
          <a:lstStyle/>
          <a:p>
            <a:pPr eaLnBrk="1" hangingPunct="1"/>
            <a:r>
              <a:rPr lang="cs-CZ" dirty="0"/>
              <a:t>Trénink japonských bojových umění</a:t>
            </a:r>
          </a:p>
        </p:txBody>
      </p:sp>
      <p:sp>
        <p:nvSpPr>
          <p:cNvPr id="115714" name="Zástupný symbol pro obsah 2"/>
          <p:cNvSpPr>
            <a:spLocks noGrp="1"/>
          </p:cNvSpPr>
          <p:nvPr>
            <p:ph idx="1"/>
          </p:nvPr>
        </p:nvSpPr>
        <p:spPr>
          <a:xfrm>
            <a:off x="1524000" y="1655764"/>
            <a:ext cx="6457950" cy="4344987"/>
          </a:xfrm>
        </p:spPr>
        <p:txBody>
          <a:bodyPr/>
          <a:lstStyle/>
          <a:p>
            <a:pPr eaLnBrk="1" hangingPunct="1"/>
            <a:r>
              <a:rPr lang="cs-CZ" b="1"/>
              <a:t>Šu-ha-ri </a:t>
            </a:r>
            <a:r>
              <a:rPr lang="cs-CZ" sz="2400"/>
              <a:t>(učit se, odvázat se, přesáhnout)</a:t>
            </a:r>
            <a:endParaRPr lang="cs-CZ"/>
          </a:p>
          <a:p>
            <a:pPr lvl="1" eaLnBrk="1" hangingPunct="1"/>
            <a:r>
              <a:rPr lang="cs-CZ" b="1"/>
              <a:t>Šu</a:t>
            </a:r>
            <a:r>
              <a:rPr lang="cs-CZ"/>
              <a:t> (chránit, naslouchat): tradované znalosti, učení se základům, bezvýhradné sledování učení</a:t>
            </a:r>
          </a:p>
          <a:p>
            <a:pPr lvl="1" eaLnBrk="1" hangingPunct="1"/>
            <a:r>
              <a:rPr lang="cs-CZ" b="1"/>
              <a:t>Ha</a:t>
            </a:r>
            <a:r>
              <a:rPr lang="cs-CZ"/>
              <a:t> (rozvázání, odbočení): prolomení tradice, hledání vlastní, jiné cesty</a:t>
            </a:r>
          </a:p>
          <a:p>
            <a:pPr lvl="1" eaLnBrk="1" hangingPunct="1"/>
            <a:r>
              <a:rPr lang="cs-CZ" b="1"/>
              <a:t>Ri</a:t>
            </a:r>
            <a:r>
              <a:rPr lang="cs-CZ"/>
              <a:t> (opuštění, oddělení):  transcendence, dokonalost, již zde nejsou formy, techniky </a:t>
            </a:r>
          </a:p>
        </p:txBody>
      </p:sp>
      <p:grpSp>
        <p:nvGrpSpPr>
          <p:cNvPr id="115715" name="Skupina 6"/>
          <p:cNvGrpSpPr>
            <a:grpSpLocks/>
          </p:cNvGrpSpPr>
          <p:nvPr/>
        </p:nvGrpSpPr>
        <p:grpSpPr bwMode="auto">
          <a:xfrm>
            <a:off x="6238876" y="2571750"/>
            <a:ext cx="4429125" cy="4071938"/>
            <a:chOff x="6715140" y="4357694"/>
            <a:chExt cx="1857388" cy="1571636"/>
          </a:xfrm>
        </p:grpSpPr>
        <p:sp>
          <p:nvSpPr>
            <p:cNvPr id="115717" name="Elipsa 3"/>
            <p:cNvSpPr>
              <a:spLocks noChangeArrowheads="1"/>
            </p:cNvSpPr>
            <p:nvPr/>
          </p:nvSpPr>
          <p:spPr bwMode="auto">
            <a:xfrm>
              <a:off x="6715140" y="4357694"/>
              <a:ext cx="1857388" cy="1571636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15718" name="Elipsa 4"/>
            <p:cNvSpPr>
              <a:spLocks noChangeArrowheads="1"/>
            </p:cNvSpPr>
            <p:nvPr/>
          </p:nvSpPr>
          <p:spPr bwMode="auto">
            <a:xfrm>
              <a:off x="7000892" y="4572008"/>
              <a:ext cx="1285884" cy="114300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15719" name="Elipsa 5"/>
            <p:cNvSpPr>
              <a:spLocks noChangeArrowheads="1"/>
            </p:cNvSpPr>
            <p:nvPr/>
          </p:nvSpPr>
          <p:spPr bwMode="auto">
            <a:xfrm>
              <a:off x="7286644" y="4826010"/>
              <a:ext cx="714380" cy="63500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115716" name="TextovéPole 7"/>
          <p:cNvSpPr txBox="1">
            <a:spLocks noChangeArrowheads="1"/>
          </p:cNvSpPr>
          <p:nvPr/>
        </p:nvSpPr>
        <p:spPr bwMode="auto">
          <a:xfrm>
            <a:off x="8739189" y="4357689"/>
            <a:ext cx="1870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/>
              <a:t>šu    ha     ri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1500" y="37763"/>
            <a:ext cx="8637588" cy="1446550"/>
          </a:xfrm>
        </p:spPr>
        <p:txBody>
          <a:bodyPr/>
          <a:lstStyle/>
          <a:p>
            <a:r>
              <a:rPr lang="cs-CZ" dirty="0"/>
              <a:t>Trénink japonských bojových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Šin</a:t>
            </a:r>
            <a:r>
              <a:rPr lang="cs-CZ" dirty="0"/>
              <a:t> – </a:t>
            </a:r>
            <a:r>
              <a:rPr lang="cs-CZ" dirty="0" err="1"/>
              <a:t>gi</a:t>
            </a:r>
            <a:r>
              <a:rPr lang="cs-CZ" dirty="0"/>
              <a:t> – </a:t>
            </a:r>
            <a:r>
              <a:rPr lang="cs-CZ" dirty="0" err="1"/>
              <a:t>tai</a:t>
            </a:r>
            <a:endParaRPr lang="cs-CZ" dirty="0"/>
          </a:p>
          <a:p>
            <a:pPr lvl="1"/>
            <a:r>
              <a:rPr lang="cs-CZ" i="1" dirty="0" err="1"/>
              <a:t>Šin</a:t>
            </a:r>
            <a:r>
              <a:rPr lang="cs-CZ" i="1" dirty="0"/>
              <a:t> – duch, duše, srdce</a:t>
            </a:r>
            <a:r>
              <a:rPr lang="cs-CZ" dirty="0"/>
              <a:t>, </a:t>
            </a:r>
            <a:br>
              <a:rPr lang="cs-CZ" dirty="0"/>
            </a:br>
            <a:r>
              <a:rPr lang="cs-CZ" dirty="0"/>
              <a:t>psychologická i spirituální příprava</a:t>
            </a:r>
          </a:p>
          <a:p>
            <a:pPr lvl="1"/>
            <a:r>
              <a:rPr lang="cs-CZ" i="1" dirty="0" err="1"/>
              <a:t>Gi</a:t>
            </a:r>
            <a:r>
              <a:rPr lang="cs-CZ" i="1" dirty="0"/>
              <a:t> – dovednost, technika, umění,</a:t>
            </a:r>
            <a:br>
              <a:rPr lang="cs-CZ" dirty="0"/>
            </a:br>
            <a:r>
              <a:rPr lang="cs-CZ" dirty="0"/>
              <a:t>technická příprava</a:t>
            </a:r>
          </a:p>
          <a:p>
            <a:pPr lvl="1"/>
            <a:r>
              <a:rPr lang="cs-CZ" i="1" dirty="0" err="1"/>
              <a:t>Tai</a:t>
            </a:r>
            <a:r>
              <a:rPr lang="cs-CZ" i="1" dirty="0"/>
              <a:t> – tělo a tělesnost, </a:t>
            </a:r>
            <a:br>
              <a:rPr lang="cs-CZ" dirty="0"/>
            </a:br>
            <a:r>
              <a:rPr lang="cs-CZ" dirty="0"/>
              <a:t>kondiční příprava</a:t>
            </a:r>
          </a:p>
          <a:p>
            <a:pPr lvl="1"/>
            <a:endParaRPr lang="cs-CZ" dirty="0"/>
          </a:p>
        </p:txBody>
      </p:sp>
      <p:pic>
        <p:nvPicPr>
          <p:cNvPr id="98306" name="Picture 2" descr="http://t0.gstatic.com/images?q=tbn:ANd9GcSk5yi9WXxppouYJaqNudprv059L0CXH24WFdA_aaErxycDJAP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4313" y="3212976"/>
            <a:ext cx="1628775" cy="2809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1500" y="714873"/>
            <a:ext cx="8637588" cy="769441"/>
          </a:xfrm>
        </p:spPr>
        <p:txBody>
          <a:bodyPr/>
          <a:lstStyle/>
          <a:p>
            <a:r>
              <a:rPr lang="cs-CZ" dirty="0"/>
              <a:t>Mongolská bojová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52614" y="1941513"/>
            <a:ext cx="4386263" cy="4114800"/>
          </a:xfrm>
        </p:spPr>
        <p:txBody>
          <a:bodyPr/>
          <a:lstStyle/>
          <a:p>
            <a:r>
              <a:rPr lang="cs-CZ" dirty="0"/>
              <a:t>Mongolsko</a:t>
            </a:r>
          </a:p>
          <a:p>
            <a:pPr lvl="1"/>
            <a:r>
              <a:rPr lang="cs-CZ" i="1" dirty="0" err="1"/>
              <a:t>Bökh</a:t>
            </a:r>
            <a:r>
              <a:rPr lang="cs-CZ" dirty="0"/>
              <a:t> </a:t>
            </a:r>
          </a:p>
        </p:txBody>
      </p:sp>
      <p:pic>
        <p:nvPicPr>
          <p:cNvPr id="110594" name="Picture 2" descr="File:Mongolia 1996 CIA 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5920" y="1749815"/>
            <a:ext cx="5292080" cy="4360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Bökh</a:t>
            </a:r>
            <a:r>
              <a:rPr lang="cs-CZ" dirty="0"/>
              <a:t> </a:t>
            </a:r>
            <a:r>
              <a:rPr lang="cs-CZ" sz="2400" dirty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Tři mužná umění</a:t>
            </a:r>
          </a:p>
          <a:p>
            <a:pPr lvl="1"/>
            <a:r>
              <a:rPr lang="cs-CZ" dirty="0"/>
              <a:t>Jízda na koni</a:t>
            </a:r>
          </a:p>
          <a:p>
            <a:pPr lvl="1"/>
            <a:r>
              <a:rPr lang="cs-CZ" dirty="0"/>
              <a:t>Lukostřelba</a:t>
            </a:r>
          </a:p>
          <a:p>
            <a:pPr lvl="1"/>
            <a:r>
              <a:rPr lang="cs-CZ" dirty="0"/>
              <a:t>Zápas</a:t>
            </a:r>
          </a:p>
          <a:p>
            <a:pPr lvl="1"/>
            <a:endParaRPr lang="cs-CZ" dirty="0"/>
          </a:p>
          <a:p>
            <a:r>
              <a:rPr lang="cs-CZ" sz="2400" dirty="0"/>
              <a:t>Doložená tradice od 13. století</a:t>
            </a:r>
          </a:p>
          <a:p>
            <a:r>
              <a:rPr lang="cs-CZ" sz="2400" dirty="0"/>
              <a:t>Bez váhových kategorií a časového limitu</a:t>
            </a:r>
          </a:p>
          <a:p>
            <a:r>
              <a:rPr lang="cs-CZ" sz="2400" dirty="0"/>
              <a:t>Donutit soupeře dotknout se trupem, koleny, lokty země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1500" y="714873"/>
            <a:ext cx="8637588" cy="769441"/>
          </a:xfrm>
        </p:spPr>
        <p:txBody>
          <a:bodyPr/>
          <a:lstStyle/>
          <a:p>
            <a:r>
              <a:rPr lang="cs-CZ" dirty="0"/>
              <a:t>Korejská bojová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52614" y="1941513"/>
            <a:ext cx="4386263" cy="4114800"/>
          </a:xfrm>
        </p:spPr>
        <p:txBody>
          <a:bodyPr/>
          <a:lstStyle/>
          <a:p>
            <a:r>
              <a:rPr lang="cs-CZ" dirty="0"/>
              <a:t>Korea</a:t>
            </a:r>
          </a:p>
          <a:p>
            <a:pPr lvl="1"/>
            <a:r>
              <a:rPr lang="cs-CZ" dirty="0"/>
              <a:t>Původní korejská umění</a:t>
            </a:r>
          </a:p>
          <a:p>
            <a:pPr lvl="2"/>
            <a:r>
              <a:rPr lang="cs-CZ" dirty="0" err="1"/>
              <a:t>Ssirum</a:t>
            </a:r>
            <a:r>
              <a:rPr lang="cs-CZ" dirty="0"/>
              <a:t>, </a:t>
            </a:r>
            <a:r>
              <a:rPr lang="cs-CZ" dirty="0" err="1"/>
              <a:t>jusul</a:t>
            </a:r>
            <a:r>
              <a:rPr lang="cs-CZ" dirty="0"/>
              <a:t>, </a:t>
            </a:r>
            <a:r>
              <a:rPr lang="cs-CZ" dirty="0" err="1"/>
              <a:t>musul</a:t>
            </a:r>
            <a:r>
              <a:rPr lang="cs-CZ" dirty="0"/>
              <a:t>, </a:t>
            </a:r>
            <a:r>
              <a:rPr lang="cs-CZ" dirty="0" err="1"/>
              <a:t>subak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Importovaná </a:t>
            </a:r>
            <a:r>
              <a:rPr lang="cs-CZ" dirty="0" err="1"/>
              <a:t>umení</a:t>
            </a:r>
            <a:endParaRPr lang="cs-CZ" dirty="0"/>
          </a:p>
          <a:p>
            <a:pPr lvl="1"/>
            <a:r>
              <a:rPr lang="cs-CZ" dirty="0" err="1"/>
              <a:t>hapkidó</a:t>
            </a:r>
            <a:r>
              <a:rPr lang="cs-CZ" dirty="0"/>
              <a:t>, </a:t>
            </a:r>
            <a:r>
              <a:rPr lang="cs-CZ" dirty="0" err="1"/>
              <a:t>tangsudó</a:t>
            </a:r>
            <a:r>
              <a:rPr lang="cs-CZ" dirty="0"/>
              <a:t>, </a:t>
            </a:r>
            <a:r>
              <a:rPr lang="cs-CZ" dirty="0" err="1"/>
              <a:t>kumdó</a:t>
            </a:r>
            <a:r>
              <a:rPr lang="cs-CZ" dirty="0"/>
              <a:t>, </a:t>
            </a:r>
            <a:r>
              <a:rPr lang="cs-CZ" dirty="0" err="1"/>
              <a:t>judó</a:t>
            </a:r>
            <a:endParaRPr lang="cs-CZ" dirty="0"/>
          </a:p>
        </p:txBody>
      </p:sp>
      <p:pic>
        <p:nvPicPr>
          <p:cNvPr id="99330" name="Picture 2" descr="http://es.rice.edu/projects/Poli378/Maps/Korea/Korea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8943" y="1785927"/>
            <a:ext cx="3585103" cy="4352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Korejská bojová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Geopolitická situace</a:t>
            </a:r>
          </a:p>
          <a:p>
            <a:pPr lvl="1"/>
            <a:r>
              <a:rPr lang="cs-CZ" dirty="0"/>
              <a:t>Historická (tři nezávislá království)</a:t>
            </a:r>
          </a:p>
          <a:p>
            <a:pPr lvl="2"/>
            <a:r>
              <a:rPr lang="cs-CZ" dirty="0" err="1"/>
              <a:t>Kogurjo</a:t>
            </a:r>
            <a:endParaRPr lang="cs-CZ" dirty="0"/>
          </a:p>
          <a:p>
            <a:pPr lvl="2"/>
            <a:r>
              <a:rPr lang="cs-CZ" dirty="0" err="1"/>
              <a:t>Pekče</a:t>
            </a:r>
            <a:endParaRPr lang="cs-CZ" dirty="0"/>
          </a:p>
          <a:p>
            <a:pPr lvl="2"/>
            <a:r>
              <a:rPr lang="cs-CZ" dirty="0"/>
              <a:t>Sila</a:t>
            </a:r>
          </a:p>
          <a:p>
            <a:pPr lvl="1"/>
            <a:r>
              <a:rPr lang="cs-CZ" sz="1800" dirty="0"/>
              <a:t>1910-1945 japonská okupace</a:t>
            </a:r>
          </a:p>
          <a:p>
            <a:pPr lvl="1"/>
            <a:r>
              <a:rPr lang="cs-CZ" dirty="0"/>
              <a:t>Současná</a:t>
            </a:r>
          </a:p>
          <a:p>
            <a:pPr lvl="2"/>
            <a:r>
              <a:rPr lang="cs-CZ" dirty="0"/>
              <a:t>Jižní Korea (Korejská republika)</a:t>
            </a:r>
          </a:p>
          <a:p>
            <a:pPr lvl="2"/>
            <a:r>
              <a:rPr lang="cs-CZ" dirty="0"/>
              <a:t>Severní Korea (Korejská lidově demokratická republika)</a:t>
            </a:r>
          </a:p>
          <a:p>
            <a:pPr lvl="1"/>
            <a:endParaRPr lang="cs-CZ" sz="1800" dirty="0"/>
          </a:p>
          <a:p>
            <a:pPr lvl="1"/>
            <a:r>
              <a:rPr lang="cs-CZ" sz="1800" dirty="0"/>
              <a:t>Korejská bojová umění byla ovlivněna silnými čínskými a japonskými vlivy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Psychofyzické principy (ki, čchi)</a:t>
            </a:r>
          </a:p>
        </p:txBody>
      </p:sp>
      <p:sp>
        <p:nvSpPr>
          <p:cNvPr id="1177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V japonštině je více než 40 pojmů vztažených ke ki</a:t>
            </a:r>
          </a:p>
          <a:p>
            <a:pPr lvl="1" eaLnBrk="1" hangingPunct="1"/>
            <a:r>
              <a:rPr lang="cs-CZ"/>
              <a:t>Vědomí, duševní zdraví</a:t>
            </a:r>
          </a:p>
          <a:p>
            <a:pPr lvl="1" eaLnBrk="1" hangingPunct="1"/>
            <a:r>
              <a:rPr lang="cs-CZ"/>
              <a:t>Zájem, záměr přesvědčení</a:t>
            </a:r>
          </a:p>
          <a:p>
            <a:pPr lvl="1" eaLnBrk="1" hangingPunct="1"/>
            <a:r>
              <a:rPr lang="cs-CZ"/>
              <a:t>Pocity, emocionalita, nálada</a:t>
            </a:r>
          </a:p>
          <a:p>
            <a:pPr lvl="1" eaLnBrk="1" hangingPunct="1"/>
            <a:r>
              <a:rPr lang="cs-CZ"/>
              <a:t>Temperament, srdce, mysl</a:t>
            </a:r>
          </a:p>
          <a:p>
            <a:pPr lvl="1" eaLnBrk="1" hangingPunct="1"/>
            <a:endParaRPr 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Ssirum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Tradiční korejský zápas</a:t>
            </a:r>
          </a:p>
          <a:p>
            <a:endParaRPr lang="cs-CZ" dirty="0"/>
          </a:p>
          <a:p>
            <a:r>
              <a:rPr lang="cs-CZ" dirty="0"/>
              <a:t>Kruhové pískové zápasiště</a:t>
            </a:r>
          </a:p>
          <a:p>
            <a:r>
              <a:rPr lang="cs-CZ" dirty="0"/>
              <a:t>Časový limit 3 minuty</a:t>
            </a:r>
          </a:p>
          <a:p>
            <a:r>
              <a:rPr lang="cs-CZ" dirty="0"/>
              <a:t>Donutit soupeře dotknout se země jakoukoli části těla nad koleny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Jusul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Původní korejské sebeobranné umění</a:t>
            </a:r>
          </a:p>
          <a:p>
            <a:endParaRPr lang="cs-CZ" dirty="0"/>
          </a:p>
          <a:p>
            <a:r>
              <a:rPr lang="cs-CZ" dirty="0"/>
              <a:t>V současnosti se cvičí jako </a:t>
            </a:r>
            <a:r>
              <a:rPr lang="cs-CZ" dirty="0" err="1"/>
              <a:t>gonkwon</a:t>
            </a:r>
            <a:r>
              <a:rPr lang="cs-CZ" dirty="0"/>
              <a:t> </a:t>
            </a:r>
            <a:r>
              <a:rPr lang="cs-CZ" dirty="0" err="1"/>
              <a:t>jusul</a:t>
            </a:r>
            <a:r>
              <a:rPr lang="cs-CZ" dirty="0"/>
              <a:t> (smíšené bojové umění)</a:t>
            </a:r>
          </a:p>
          <a:p>
            <a:pPr lvl="1"/>
            <a:r>
              <a:rPr lang="cs-CZ" dirty="0"/>
              <a:t>Původní korejská tradice</a:t>
            </a:r>
          </a:p>
          <a:p>
            <a:pPr lvl="1"/>
            <a:r>
              <a:rPr lang="cs-CZ" dirty="0"/>
              <a:t>Japonské džúdžucu</a:t>
            </a:r>
          </a:p>
          <a:p>
            <a:pPr lvl="1"/>
            <a:r>
              <a:rPr lang="cs-CZ" dirty="0"/>
              <a:t>Západní úpolové sporty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Hapkido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Moderní korejské bojové umění ovlivněné japonskými uměními (</a:t>
            </a:r>
            <a:r>
              <a:rPr lang="cs-CZ" dirty="0" err="1"/>
              <a:t>daitó</a:t>
            </a:r>
            <a:r>
              <a:rPr lang="cs-CZ" dirty="0"/>
              <a:t> rjú džúdžucu)</a:t>
            </a:r>
          </a:p>
          <a:p>
            <a:r>
              <a:rPr lang="cs-CZ" dirty="0"/>
              <a:t>Zaměření na tradiční sebeobranu</a:t>
            </a:r>
          </a:p>
          <a:p>
            <a:r>
              <a:rPr lang="cs-CZ" dirty="0"/>
              <a:t>Zakladatel </a:t>
            </a:r>
            <a:r>
              <a:rPr lang="cs-CZ" dirty="0" err="1"/>
              <a:t>Čchöo</a:t>
            </a:r>
            <a:r>
              <a:rPr lang="cs-CZ" dirty="0"/>
              <a:t> </a:t>
            </a:r>
            <a:r>
              <a:rPr lang="cs-CZ" dirty="0" err="1"/>
              <a:t>Jong</a:t>
            </a:r>
            <a:r>
              <a:rPr lang="cs-CZ" dirty="0"/>
              <a:t> Sul</a:t>
            </a:r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Hwarangdo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Zakladatel </a:t>
            </a:r>
            <a:r>
              <a:rPr lang="cs-CZ" dirty="0" err="1"/>
              <a:t>Džu</a:t>
            </a:r>
            <a:r>
              <a:rPr lang="cs-CZ" dirty="0"/>
              <a:t> </a:t>
            </a:r>
            <a:r>
              <a:rPr lang="cs-CZ" dirty="0" err="1"/>
              <a:t>Bang</a:t>
            </a:r>
            <a:r>
              <a:rPr lang="cs-CZ" dirty="0"/>
              <a:t> I</a:t>
            </a:r>
          </a:p>
          <a:p>
            <a:endParaRPr lang="cs-CZ" dirty="0"/>
          </a:p>
          <a:p>
            <a:r>
              <a:rPr lang="cs-CZ" dirty="0"/>
              <a:t>Společná historie (částečně i technika) s </a:t>
            </a:r>
            <a:r>
              <a:rPr lang="cs-CZ" dirty="0" err="1"/>
              <a:t>hapkido</a:t>
            </a:r>
            <a:r>
              <a:rPr lang="cs-CZ" dirty="0"/>
              <a:t> a </a:t>
            </a:r>
            <a:r>
              <a:rPr lang="cs-CZ" dirty="0" err="1"/>
              <a:t>kuksulwon</a:t>
            </a:r>
            <a:endParaRPr lang="cs-CZ" dirty="0"/>
          </a:p>
          <a:p>
            <a:endParaRPr lang="cs-CZ" dirty="0"/>
          </a:p>
          <a:p>
            <a:r>
              <a:rPr lang="cs-CZ" dirty="0"/>
              <a:t>Odvolává se na mýtus o elitní společenské skupině </a:t>
            </a:r>
            <a:r>
              <a:rPr lang="cs-CZ" dirty="0" err="1"/>
              <a:t>hwarang</a:t>
            </a:r>
            <a:r>
              <a:rPr lang="cs-CZ" dirty="0"/>
              <a:t> (květinoví chlapci)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1500" y="37763"/>
            <a:ext cx="8637588" cy="1446550"/>
          </a:xfrm>
        </p:spPr>
        <p:txBody>
          <a:bodyPr/>
          <a:lstStyle/>
          <a:p>
            <a:r>
              <a:rPr lang="cs-CZ" dirty="0"/>
              <a:t>Importovaná korejská bojová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Júdó</a:t>
            </a:r>
            <a:r>
              <a:rPr lang="cs-CZ" dirty="0"/>
              <a:t> – džúdó</a:t>
            </a:r>
          </a:p>
          <a:p>
            <a:r>
              <a:rPr lang="cs-CZ" dirty="0" err="1"/>
              <a:t>Jusul</a:t>
            </a:r>
            <a:r>
              <a:rPr lang="cs-CZ" dirty="0"/>
              <a:t> – džúdžucu</a:t>
            </a:r>
          </a:p>
          <a:p>
            <a:r>
              <a:rPr lang="cs-CZ" dirty="0" err="1"/>
              <a:t>Kumdó</a:t>
            </a:r>
            <a:r>
              <a:rPr lang="cs-CZ" dirty="0"/>
              <a:t> – kendó</a:t>
            </a:r>
          </a:p>
          <a:p>
            <a:r>
              <a:rPr lang="cs-CZ" dirty="0" err="1"/>
              <a:t>Kwonbop</a:t>
            </a:r>
            <a:r>
              <a:rPr lang="cs-CZ" dirty="0"/>
              <a:t> – kenpó</a:t>
            </a:r>
          </a:p>
          <a:p>
            <a:r>
              <a:rPr lang="cs-CZ" dirty="0" err="1"/>
              <a:t>Tangsudó</a:t>
            </a:r>
            <a:r>
              <a:rPr lang="cs-CZ" dirty="0"/>
              <a:t> – karatedó</a:t>
            </a:r>
          </a:p>
          <a:p>
            <a:r>
              <a:rPr lang="cs-CZ" dirty="0" err="1"/>
              <a:t>Kongsudó</a:t>
            </a:r>
            <a:r>
              <a:rPr lang="cs-CZ" dirty="0"/>
              <a:t> – karatedó</a:t>
            </a:r>
          </a:p>
          <a:p>
            <a:r>
              <a:rPr lang="cs-CZ" dirty="0"/>
              <a:t>Taekwondo - karatedó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Čínská bojová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52614" y="1941513"/>
            <a:ext cx="4675435" cy="4114800"/>
          </a:xfrm>
        </p:spPr>
        <p:txBody>
          <a:bodyPr/>
          <a:lstStyle/>
          <a:p>
            <a:r>
              <a:rPr lang="cs-CZ" dirty="0"/>
              <a:t>1,4 mld. obyvatelů</a:t>
            </a:r>
          </a:p>
          <a:p>
            <a:pPr lvl="1"/>
            <a:r>
              <a:rPr lang="cs-CZ" dirty="0"/>
              <a:t>Desítky různých národů</a:t>
            </a:r>
          </a:p>
          <a:p>
            <a:r>
              <a:rPr lang="cs-CZ" dirty="0"/>
              <a:t>Politická různorodost</a:t>
            </a:r>
          </a:p>
          <a:p>
            <a:pPr lvl="1"/>
            <a:r>
              <a:rPr lang="cs-CZ" dirty="0"/>
              <a:t>ČLR, Taiwan, </a:t>
            </a:r>
            <a:r>
              <a:rPr lang="cs-CZ" dirty="0" err="1"/>
              <a:t>Hong</a:t>
            </a:r>
            <a:r>
              <a:rPr lang="cs-CZ" dirty="0"/>
              <a:t>-kong</a:t>
            </a:r>
          </a:p>
          <a:p>
            <a:r>
              <a:rPr lang="cs-CZ" dirty="0"/>
              <a:t>Geografická různorodost</a:t>
            </a:r>
          </a:p>
          <a:p>
            <a:r>
              <a:rPr lang="cs-CZ" dirty="0"/>
              <a:t>Kulturní/náboženská různorodost</a:t>
            </a:r>
          </a:p>
        </p:txBody>
      </p:sp>
      <p:pic>
        <p:nvPicPr>
          <p:cNvPr id="117762" name="Picture 2" descr="http://i.infoplease.com/images/mchi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008" y="1806157"/>
            <a:ext cx="4499992" cy="4269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Čínská bojová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Není jenom </a:t>
            </a:r>
            <a:r>
              <a:rPr lang="cs-CZ" dirty="0" err="1"/>
              <a:t>Šaolin</a:t>
            </a:r>
            <a:r>
              <a:rPr lang="cs-CZ" dirty="0"/>
              <a:t>… </a:t>
            </a:r>
            <a:r>
              <a:rPr lang="cs-CZ" dirty="0">
                <a:hlinkClick r:id="rId2"/>
              </a:rPr>
              <a:t>*</a:t>
            </a:r>
            <a:endParaRPr lang="cs-CZ" dirty="0"/>
          </a:p>
          <a:p>
            <a:endParaRPr lang="cs-CZ" dirty="0">
              <a:hlinkClick r:id="rId3"/>
            </a:endParaRPr>
          </a:p>
          <a:p>
            <a:r>
              <a:rPr lang="cs-CZ" dirty="0">
                <a:hlinkClick r:id="rId3"/>
              </a:rPr>
              <a:t>*</a:t>
            </a:r>
            <a:r>
              <a:rPr lang="cs-CZ" dirty="0"/>
              <a:t> </a:t>
            </a:r>
            <a:r>
              <a:rPr lang="cs-CZ" dirty="0">
                <a:hlinkClick r:id="rId4"/>
              </a:rPr>
              <a:t>*</a:t>
            </a:r>
            <a:r>
              <a:rPr lang="cs-CZ" dirty="0"/>
              <a:t> </a:t>
            </a:r>
            <a:r>
              <a:rPr lang="cs-CZ" dirty="0">
                <a:hlinkClick r:id="rId5"/>
              </a:rPr>
              <a:t>*</a:t>
            </a:r>
            <a:r>
              <a:rPr lang="cs-CZ" dirty="0"/>
              <a:t> </a:t>
            </a:r>
            <a:r>
              <a:rPr lang="cs-CZ" dirty="0">
                <a:hlinkClick r:id="rId6"/>
              </a:rPr>
              <a:t>*</a:t>
            </a:r>
            <a:r>
              <a:rPr lang="cs-CZ" dirty="0"/>
              <a:t> </a:t>
            </a:r>
            <a:r>
              <a:rPr lang="cs-CZ" dirty="0">
                <a:hlinkClick r:id="rId7"/>
              </a:rPr>
              <a:t>*</a:t>
            </a:r>
            <a:r>
              <a:rPr lang="cs-CZ" dirty="0"/>
              <a:t> </a:t>
            </a:r>
            <a:r>
              <a:rPr lang="cs-CZ" dirty="0">
                <a:hlinkClick r:id="rId8"/>
              </a:rPr>
              <a:t>*</a:t>
            </a:r>
            <a:r>
              <a:rPr lang="cs-CZ" dirty="0"/>
              <a:t> </a:t>
            </a:r>
            <a:r>
              <a:rPr lang="cs-CZ" dirty="0">
                <a:hlinkClick r:id="rId9"/>
              </a:rPr>
              <a:t>*</a:t>
            </a:r>
            <a:endParaRPr lang="cs-CZ" dirty="0"/>
          </a:p>
          <a:p>
            <a:endParaRPr lang="cs-CZ" dirty="0"/>
          </a:p>
          <a:p>
            <a:r>
              <a:rPr lang="cs-CZ" dirty="0"/>
              <a:t>Boj beze zbraní</a:t>
            </a:r>
          </a:p>
          <a:p>
            <a:r>
              <a:rPr lang="cs-CZ" dirty="0"/>
              <a:t>Boj různými zbraněmi </a:t>
            </a:r>
            <a:r>
              <a:rPr lang="cs-CZ" dirty="0">
                <a:hlinkClick r:id="rId10"/>
              </a:rPr>
              <a:t>*</a:t>
            </a:r>
            <a:r>
              <a:rPr lang="cs-CZ" dirty="0">
                <a:hlinkClick r:id="rId11"/>
              </a:rPr>
              <a:t>*</a:t>
            </a:r>
            <a:endParaRPr lang="cs-CZ" dirty="0"/>
          </a:p>
          <a:p>
            <a:endParaRPr lang="cs-CZ" dirty="0"/>
          </a:p>
          <a:p>
            <a:r>
              <a:rPr lang="cs-CZ" dirty="0"/>
              <a:t>Stará válečná tradice</a:t>
            </a:r>
          </a:p>
        </p:txBody>
      </p:sp>
      <p:pic>
        <p:nvPicPr>
          <p:cNvPr id="111618" name="Picture 2" descr="Chinese Weapon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00056" y="1857814"/>
            <a:ext cx="4067944" cy="4811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1500" y="837983"/>
            <a:ext cx="8637588" cy="646331"/>
          </a:xfrm>
        </p:spPr>
        <p:txBody>
          <a:bodyPr/>
          <a:lstStyle/>
          <a:p>
            <a:r>
              <a:rPr lang="cs-CZ" sz="3600" dirty="0"/>
              <a:t>Systematika čínských bojových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Wušu vs. </a:t>
            </a:r>
            <a:r>
              <a:rPr lang="cs-CZ" sz="2400" dirty="0" err="1"/>
              <a:t>Kungfu</a:t>
            </a:r>
            <a:r>
              <a:rPr lang="cs-CZ" sz="2400" dirty="0"/>
              <a:t> (</a:t>
            </a:r>
            <a:r>
              <a:rPr lang="cs-CZ" sz="2400" dirty="0" err="1"/>
              <a:t>gongfu</a:t>
            </a:r>
            <a:r>
              <a:rPr lang="cs-CZ" sz="2400" dirty="0"/>
              <a:t>) </a:t>
            </a:r>
            <a:r>
              <a:rPr lang="cs-CZ" sz="2400" dirty="0">
                <a:hlinkClick r:id="rId2"/>
              </a:rPr>
              <a:t>*</a:t>
            </a:r>
            <a:r>
              <a:rPr lang="cs-CZ" sz="2400" dirty="0"/>
              <a:t> vs. </a:t>
            </a:r>
            <a:r>
              <a:rPr lang="cs-CZ" sz="2400" dirty="0" err="1"/>
              <a:t>čuanfa</a:t>
            </a:r>
            <a:endParaRPr lang="cs-CZ" sz="2400" dirty="0"/>
          </a:p>
          <a:p>
            <a:pPr lvl="1"/>
            <a:endParaRPr lang="cs-CZ" sz="2000" dirty="0"/>
          </a:p>
          <a:p>
            <a:r>
              <a:rPr lang="cs-CZ" sz="2400" dirty="0"/>
              <a:t>Interní a externí styly</a:t>
            </a:r>
          </a:p>
          <a:p>
            <a:r>
              <a:rPr lang="cs-CZ" sz="2400" dirty="0"/>
              <a:t>Jižní a severní styly (řeka Jang</a:t>
            </a:r>
            <a:r>
              <a:rPr lang="en-US" sz="2400" dirty="0"/>
              <a:t>’c </a:t>
            </a:r>
            <a:r>
              <a:rPr lang="en-US" sz="2400" dirty="0" err="1"/>
              <a:t>tiang</a:t>
            </a:r>
            <a:r>
              <a:rPr lang="cs-CZ" sz="2400" dirty="0"/>
              <a:t>)</a:t>
            </a:r>
          </a:p>
          <a:p>
            <a:r>
              <a:rPr lang="cs-CZ" sz="2400" dirty="0"/>
              <a:t>Buddhistické a taoistické a muslimské styly</a:t>
            </a:r>
          </a:p>
          <a:p>
            <a:r>
              <a:rPr lang="cs-CZ" sz="2400" dirty="0"/>
              <a:t>Historické (legendární) a moderní styly</a:t>
            </a:r>
          </a:p>
          <a:p>
            <a:r>
              <a:rPr lang="cs-CZ" sz="2400" dirty="0"/>
              <a:t>Imitativní styly</a:t>
            </a:r>
          </a:p>
          <a:p>
            <a:r>
              <a:rPr lang="cs-CZ" sz="2400" dirty="0"/>
              <a:t>Rodinné styly</a:t>
            </a:r>
          </a:p>
          <a:p>
            <a:endParaRPr lang="cs-CZ" sz="2400" dirty="0"/>
          </a:p>
          <a:p>
            <a:r>
              <a:rPr lang="cs-CZ" sz="2400" dirty="0" err="1"/>
              <a:t>Čchi</a:t>
            </a:r>
            <a:r>
              <a:rPr lang="cs-CZ" sz="2400" dirty="0"/>
              <a:t> </a:t>
            </a:r>
            <a:r>
              <a:rPr lang="cs-CZ" sz="2400" dirty="0" err="1"/>
              <a:t>kung</a:t>
            </a:r>
            <a:r>
              <a:rPr lang="cs-CZ" sz="2400" dirty="0"/>
              <a:t> jako integrální praxe v čínských bojových uměních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Čínská bojová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Interní styly </a:t>
            </a:r>
            <a:r>
              <a:rPr lang="cs-CZ" sz="2400" dirty="0">
                <a:hlinkClick r:id="rId2"/>
              </a:rPr>
              <a:t>*</a:t>
            </a:r>
            <a:endParaRPr lang="cs-CZ" sz="2400" dirty="0"/>
          </a:p>
          <a:p>
            <a:pPr lvl="1"/>
            <a:r>
              <a:rPr lang="cs-CZ" sz="2000" dirty="0"/>
              <a:t>Práce s </a:t>
            </a:r>
            <a:r>
              <a:rPr lang="cs-CZ" sz="2000" dirty="0" err="1"/>
              <a:t>čchi</a:t>
            </a:r>
            <a:endParaRPr lang="cs-CZ" sz="2000" dirty="0"/>
          </a:p>
          <a:p>
            <a:pPr lvl="1"/>
            <a:r>
              <a:rPr lang="cs-CZ" sz="2000" dirty="0"/>
              <a:t>Imaginace</a:t>
            </a:r>
          </a:p>
          <a:p>
            <a:pPr lvl="1"/>
            <a:r>
              <a:rPr lang="cs-CZ" sz="2000" dirty="0"/>
              <a:t>Využití síly a pohybu protivníka</a:t>
            </a:r>
          </a:p>
          <a:p>
            <a:pPr lvl="1"/>
            <a:r>
              <a:rPr lang="cs-CZ" sz="2000" dirty="0" err="1"/>
              <a:t>Tchai</a:t>
            </a:r>
            <a:r>
              <a:rPr lang="cs-CZ" sz="2000" dirty="0"/>
              <a:t> </a:t>
            </a:r>
            <a:r>
              <a:rPr lang="cs-CZ" sz="2000" dirty="0" err="1"/>
              <a:t>ťi</a:t>
            </a:r>
            <a:r>
              <a:rPr lang="cs-CZ" sz="2000" dirty="0"/>
              <a:t> </a:t>
            </a:r>
            <a:r>
              <a:rPr lang="cs-CZ" sz="2000" dirty="0" err="1"/>
              <a:t>čchuan</a:t>
            </a:r>
            <a:r>
              <a:rPr lang="cs-CZ" sz="2000" dirty="0"/>
              <a:t>, </a:t>
            </a:r>
            <a:r>
              <a:rPr lang="cs-CZ" sz="2000" dirty="0" err="1"/>
              <a:t>sing</a:t>
            </a:r>
            <a:r>
              <a:rPr lang="cs-CZ" sz="2000" dirty="0"/>
              <a:t> i </a:t>
            </a:r>
            <a:r>
              <a:rPr lang="cs-CZ" sz="2000" dirty="0" err="1"/>
              <a:t>čchuan</a:t>
            </a:r>
            <a:r>
              <a:rPr lang="cs-CZ" sz="2000" dirty="0"/>
              <a:t>, </a:t>
            </a:r>
            <a:r>
              <a:rPr lang="cs-CZ" sz="2000" dirty="0" err="1"/>
              <a:t>pakua</a:t>
            </a:r>
            <a:r>
              <a:rPr lang="cs-CZ" sz="2000" dirty="0"/>
              <a:t> </a:t>
            </a:r>
            <a:r>
              <a:rPr lang="cs-CZ" sz="2000" dirty="0" err="1"/>
              <a:t>čchuan</a:t>
            </a:r>
            <a:r>
              <a:rPr lang="cs-CZ" sz="2000" dirty="0"/>
              <a:t>, …</a:t>
            </a:r>
          </a:p>
          <a:p>
            <a:endParaRPr lang="cs-CZ" sz="2400" dirty="0"/>
          </a:p>
          <a:p>
            <a:r>
              <a:rPr lang="cs-CZ" sz="2400" dirty="0"/>
              <a:t>Externí styly</a:t>
            </a:r>
          </a:p>
          <a:p>
            <a:pPr lvl="1"/>
            <a:r>
              <a:rPr lang="cs-CZ" sz="2000" dirty="0"/>
              <a:t>Práce s muskulární a strukturální silou</a:t>
            </a:r>
          </a:p>
          <a:p>
            <a:pPr lvl="1"/>
            <a:r>
              <a:rPr lang="cs-CZ" sz="2000" dirty="0"/>
              <a:t>Využití vlastní síly a pohybu</a:t>
            </a:r>
          </a:p>
          <a:p>
            <a:pPr lvl="1"/>
            <a:r>
              <a:rPr lang="cs-CZ" sz="2000" dirty="0" err="1"/>
              <a:t>Šaolin</a:t>
            </a:r>
            <a:r>
              <a:rPr lang="cs-CZ" sz="2000" dirty="0"/>
              <a:t> </a:t>
            </a:r>
            <a:r>
              <a:rPr lang="cs-CZ" sz="2000" dirty="0" err="1"/>
              <a:t>čchuan</a:t>
            </a:r>
            <a:r>
              <a:rPr lang="cs-CZ" sz="2000" dirty="0"/>
              <a:t>, </a:t>
            </a:r>
            <a:r>
              <a:rPr lang="cs-CZ" sz="2000" dirty="0" err="1"/>
              <a:t>Chung</a:t>
            </a:r>
            <a:r>
              <a:rPr lang="cs-CZ" sz="2000" dirty="0"/>
              <a:t> </a:t>
            </a:r>
            <a:r>
              <a:rPr lang="cs-CZ" sz="2000" dirty="0" err="1"/>
              <a:t>ťia</a:t>
            </a:r>
            <a:r>
              <a:rPr lang="cs-CZ" sz="2000" dirty="0"/>
              <a:t> (</a:t>
            </a:r>
            <a:r>
              <a:rPr lang="cs-CZ" sz="2000" dirty="0" err="1"/>
              <a:t>hung</a:t>
            </a:r>
            <a:r>
              <a:rPr lang="cs-CZ" sz="2000" dirty="0"/>
              <a:t> </a:t>
            </a:r>
            <a:r>
              <a:rPr lang="cs-CZ" sz="2000" dirty="0" err="1"/>
              <a:t>ga</a:t>
            </a:r>
            <a:r>
              <a:rPr lang="cs-CZ" sz="2000" dirty="0"/>
              <a:t>), </a:t>
            </a:r>
            <a:r>
              <a:rPr lang="cs-CZ" sz="2000" dirty="0" err="1"/>
              <a:t>jung</a:t>
            </a:r>
            <a:r>
              <a:rPr lang="cs-CZ" sz="2000" dirty="0"/>
              <a:t> </a:t>
            </a:r>
            <a:r>
              <a:rPr lang="cs-CZ" sz="2000" dirty="0" err="1"/>
              <a:t>čchun</a:t>
            </a:r>
            <a:r>
              <a:rPr lang="cs-CZ" sz="2000" dirty="0"/>
              <a:t> (</a:t>
            </a:r>
            <a:r>
              <a:rPr lang="cs-CZ" sz="2000" dirty="0" err="1"/>
              <a:t>wing</a:t>
            </a:r>
            <a:r>
              <a:rPr lang="cs-CZ" sz="2000" dirty="0"/>
              <a:t> </a:t>
            </a:r>
            <a:r>
              <a:rPr lang="cs-CZ" sz="2000" dirty="0" err="1"/>
              <a:t>tsun</a:t>
            </a:r>
            <a:r>
              <a:rPr lang="cs-CZ" sz="2000" dirty="0"/>
              <a:t>/</a:t>
            </a:r>
            <a:r>
              <a:rPr lang="cs-CZ" sz="2000" dirty="0" err="1"/>
              <a:t>chun</a:t>
            </a:r>
            <a:r>
              <a:rPr lang="cs-CZ" sz="2000" dirty="0"/>
              <a:t>), …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Tchai</a:t>
            </a:r>
            <a:r>
              <a:rPr lang="cs-CZ" dirty="0"/>
              <a:t> </a:t>
            </a:r>
            <a:r>
              <a:rPr lang="cs-CZ" dirty="0" err="1"/>
              <a:t>ťi</a:t>
            </a:r>
            <a:r>
              <a:rPr lang="cs-CZ" dirty="0"/>
              <a:t> </a:t>
            </a:r>
            <a:r>
              <a:rPr lang="cs-CZ" dirty="0" err="1"/>
              <a:t>čchuan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Zdroje: I </a:t>
            </a:r>
            <a:r>
              <a:rPr lang="cs-CZ" dirty="0" err="1"/>
              <a:t>ťing</a:t>
            </a:r>
            <a:r>
              <a:rPr lang="cs-CZ" dirty="0"/>
              <a:t> (Kniha proměn, 2 tis. př.n.l.), </a:t>
            </a:r>
            <a:r>
              <a:rPr lang="cs-CZ" dirty="0" err="1"/>
              <a:t>Lao</a:t>
            </a:r>
            <a:r>
              <a:rPr lang="en-US" dirty="0"/>
              <a:t>’c – Tao te </a:t>
            </a:r>
            <a:r>
              <a:rPr lang="cs-CZ" dirty="0"/>
              <a:t>ť</a:t>
            </a:r>
            <a:r>
              <a:rPr lang="en-US" dirty="0" err="1"/>
              <a:t>ing</a:t>
            </a:r>
            <a:r>
              <a:rPr lang="cs-CZ" dirty="0"/>
              <a:t> (6. stol. </a:t>
            </a:r>
            <a:r>
              <a:rPr lang="cs-CZ" dirty="0" err="1"/>
              <a:t>př.n.l</a:t>
            </a:r>
            <a:r>
              <a:rPr lang="cs-CZ" dirty="0"/>
              <a:t>), </a:t>
            </a:r>
            <a:r>
              <a:rPr lang="cs-CZ" dirty="0" err="1"/>
              <a:t>Čang</a:t>
            </a:r>
            <a:r>
              <a:rPr lang="cs-CZ" dirty="0"/>
              <a:t> </a:t>
            </a:r>
            <a:r>
              <a:rPr lang="cs-CZ" dirty="0" err="1"/>
              <a:t>Sanfeng</a:t>
            </a:r>
            <a:r>
              <a:rPr lang="cs-CZ" dirty="0"/>
              <a:t> (12. stol.)</a:t>
            </a:r>
          </a:p>
          <a:p>
            <a:r>
              <a:rPr lang="cs-CZ" dirty="0" err="1"/>
              <a:t>Tchai</a:t>
            </a:r>
            <a:r>
              <a:rPr lang="cs-CZ" dirty="0"/>
              <a:t> </a:t>
            </a:r>
            <a:r>
              <a:rPr lang="cs-CZ" dirty="0" err="1"/>
              <a:t>ťi</a:t>
            </a:r>
            <a:r>
              <a:rPr lang="cs-CZ" dirty="0"/>
              <a:t> – </a:t>
            </a:r>
            <a:r>
              <a:rPr lang="cs-CZ" dirty="0" err="1"/>
              <a:t>nejzažší</a:t>
            </a:r>
            <a:r>
              <a:rPr lang="cs-CZ" dirty="0"/>
              <a:t> mez, </a:t>
            </a:r>
          </a:p>
          <a:p>
            <a:r>
              <a:rPr lang="cs-CZ" dirty="0"/>
              <a:t>Několik stylů: </a:t>
            </a:r>
            <a:r>
              <a:rPr lang="cs-CZ" dirty="0" err="1"/>
              <a:t>čchen</a:t>
            </a:r>
            <a:r>
              <a:rPr lang="cs-CZ" dirty="0"/>
              <a:t>, jang, wu, </a:t>
            </a:r>
            <a:r>
              <a:rPr lang="cs-CZ" dirty="0" err="1"/>
              <a:t>wuu</a:t>
            </a:r>
            <a:r>
              <a:rPr lang="cs-CZ" dirty="0"/>
              <a:t>, sun</a:t>
            </a:r>
          </a:p>
          <a:p>
            <a:endParaRPr lang="cs-CZ" dirty="0"/>
          </a:p>
          <a:p>
            <a:r>
              <a:rPr lang="cs-CZ" dirty="0"/>
              <a:t>Plnohodnotné bojové umění, na západě známé spíš jako zdravotní cvičení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Psychofyzické principy (ki, čchi)</a:t>
            </a:r>
          </a:p>
        </p:txBody>
      </p:sp>
      <p:sp>
        <p:nvSpPr>
          <p:cNvPr id="1187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V bojových uměních sledujeme tři aspekty ki</a:t>
            </a:r>
          </a:p>
          <a:p>
            <a:pPr lvl="1" eaLnBrk="1" hangingPunct="1"/>
            <a:r>
              <a:rPr lang="cs-CZ"/>
              <a:t>duchovní aspekt (duch, duše, étos (ang. spirit; fr. esprit; nem. Geist)),</a:t>
            </a:r>
          </a:p>
          <a:p>
            <a:pPr lvl="1" eaLnBrk="1" hangingPunct="1"/>
            <a:r>
              <a:rPr lang="cs-CZ"/>
              <a:t>afektivní aspekt (vnímání, intuice, cit (ang. feeling, fr. intention; nem. Stimmung)), </a:t>
            </a:r>
          </a:p>
          <a:p>
            <a:pPr lvl="1" eaLnBrk="1" hangingPunct="1"/>
            <a:r>
              <a:rPr lang="cs-CZ"/>
              <a:t>psycho - fyziologický aspekt (duše, dech, dýchání (gr. psyché; ang. ether)).</a:t>
            </a:r>
          </a:p>
          <a:p>
            <a:pPr lvl="1" eaLnBrk="1" hangingPunct="1"/>
            <a:endParaRPr 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Sing</a:t>
            </a:r>
            <a:r>
              <a:rPr lang="cs-CZ" dirty="0"/>
              <a:t> i </a:t>
            </a:r>
            <a:r>
              <a:rPr lang="cs-CZ" dirty="0" err="1"/>
              <a:t>čchuan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Formování – vůle – pěst</a:t>
            </a:r>
          </a:p>
          <a:p>
            <a:r>
              <a:rPr lang="cs-CZ" dirty="0"/>
              <a:t>Typický rychlými, explozivními přechody z uvolněného pohybu</a:t>
            </a:r>
          </a:p>
          <a:p>
            <a:r>
              <a:rPr lang="cs-CZ" dirty="0"/>
              <a:t>Zahrnuje cvičení se zbraněmi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Pakua</a:t>
            </a:r>
            <a:r>
              <a:rPr lang="cs-CZ" dirty="0"/>
              <a:t> </a:t>
            </a:r>
            <a:r>
              <a:rPr lang="cs-CZ" dirty="0" err="1"/>
              <a:t>čchuan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*</a:t>
            </a:r>
            <a:r>
              <a:rPr lang="cs-CZ" dirty="0"/>
              <a:t> </a:t>
            </a:r>
            <a:r>
              <a:rPr lang="cs-CZ" dirty="0">
                <a:hlinkClick r:id="rId3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52614" y="1941513"/>
            <a:ext cx="4315395" cy="411480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Dlaň osmi trigramů</a:t>
            </a:r>
          </a:p>
          <a:p>
            <a:r>
              <a:rPr lang="cs-CZ" dirty="0"/>
              <a:t>Některé techniky jsou totožné v </a:t>
            </a:r>
            <a:r>
              <a:rPr lang="cs-CZ" dirty="0" err="1"/>
              <a:t>sing</a:t>
            </a:r>
            <a:r>
              <a:rPr lang="cs-CZ" dirty="0"/>
              <a:t> i</a:t>
            </a:r>
          </a:p>
          <a:p>
            <a:r>
              <a:rPr lang="cs-CZ" dirty="0"/>
              <a:t>Typická chůze v kruhu</a:t>
            </a:r>
          </a:p>
          <a:p>
            <a:r>
              <a:rPr lang="cs-CZ" dirty="0"/>
              <a:t>Práce se zbraněmi (</a:t>
            </a:r>
            <a:r>
              <a:rPr lang="cs-CZ" dirty="0" err="1"/>
              <a:t>lu</a:t>
            </a:r>
            <a:r>
              <a:rPr lang="cs-CZ" dirty="0"/>
              <a:t> </a:t>
            </a:r>
            <a:r>
              <a:rPr lang="cs-CZ" dirty="0" err="1"/>
              <a:t>ťiao</a:t>
            </a:r>
            <a:r>
              <a:rPr lang="cs-CZ" dirty="0"/>
              <a:t> </a:t>
            </a:r>
            <a:r>
              <a:rPr lang="cs-CZ" dirty="0" err="1"/>
              <a:t>dao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 err="1"/>
              <a:t>Lü</a:t>
            </a:r>
            <a:r>
              <a:rPr lang="cs-CZ" dirty="0"/>
              <a:t> </a:t>
            </a:r>
            <a:r>
              <a:rPr lang="cs-CZ" dirty="0" err="1"/>
              <a:t>Zijiang</a:t>
            </a:r>
            <a:r>
              <a:rPr lang="cs-CZ" dirty="0"/>
              <a:t> </a:t>
            </a:r>
            <a:r>
              <a:rPr lang="cs-CZ" dirty="0">
                <a:hlinkClick r:id="rId4"/>
              </a:rPr>
              <a:t>*</a:t>
            </a:r>
            <a:endParaRPr lang="cs-CZ" dirty="0"/>
          </a:p>
          <a:p>
            <a:r>
              <a:rPr lang="cs-CZ" dirty="0" err="1"/>
              <a:t>Wudang</a:t>
            </a:r>
            <a:r>
              <a:rPr lang="cs-CZ" dirty="0"/>
              <a:t>, </a:t>
            </a:r>
            <a:r>
              <a:rPr lang="cs-CZ" dirty="0" err="1"/>
              <a:t>Emei</a:t>
            </a:r>
            <a:r>
              <a:rPr lang="cs-CZ" dirty="0"/>
              <a:t> </a:t>
            </a:r>
            <a:r>
              <a:rPr lang="cs-CZ" dirty="0">
                <a:hlinkClick r:id="rId5"/>
              </a:rPr>
              <a:t>*</a:t>
            </a:r>
            <a:r>
              <a:rPr lang="cs-CZ" dirty="0"/>
              <a:t> (4:00)</a:t>
            </a:r>
          </a:p>
        </p:txBody>
      </p:sp>
      <p:pic>
        <p:nvPicPr>
          <p:cNvPr id="108546" name="Picture 2" descr="http://www.riverreporter.com/issues/00-05-11/fengshui0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0016" y="116632"/>
            <a:ext cx="4266598" cy="4221088"/>
          </a:xfrm>
          <a:prstGeom prst="rect">
            <a:avLst/>
          </a:prstGeom>
          <a:noFill/>
        </p:spPr>
      </p:pic>
      <p:pic>
        <p:nvPicPr>
          <p:cNvPr id="108548" name="Picture 4" descr="http://www.kenfuderyu.co.za/images/martialarts/ChinaEastAsia/Weapons/Deer%20Antler%20Knives%20-%20Lu%20Jiao%20Da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04113" y="4509120"/>
            <a:ext cx="2714625" cy="156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Šaolin</a:t>
            </a:r>
            <a:r>
              <a:rPr lang="cs-CZ" dirty="0"/>
              <a:t> </a:t>
            </a:r>
            <a:r>
              <a:rPr lang="cs-CZ" dirty="0" err="1"/>
              <a:t>čchuan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Bódhidharma</a:t>
            </a:r>
            <a:r>
              <a:rPr lang="cs-CZ" dirty="0"/>
              <a:t> (legenda)</a:t>
            </a:r>
          </a:p>
          <a:p>
            <a:r>
              <a:rPr lang="cs-CZ" dirty="0"/>
              <a:t>Nejpopulárnější čínské bojové umění</a:t>
            </a:r>
          </a:p>
          <a:p>
            <a:r>
              <a:rPr lang="cs-CZ" dirty="0"/>
              <a:t>Široká škála technik (72+), zbraní, napodobování zvířat</a:t>
            </a:r>
          </a:p>
          <a:p>
            <a:r>
              <a:rPr lang="cs-CZ" dirty="0"/>
              <a:t>Těžiště ve fyzickém tréninku a získávání unikátních dovedností</a:t>
            </a:r>
          </a:p>
          <a:p>
            <a:r>
              <a:rPr lang="cs-CZ" dirty="0"/>
              <a:t>Je předchůdcem dalších škol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1500" y="714873"/>
            <a:ext cx="8637588" cy="769441"/>
          </a:xfrm>
        </p:spPr>
        <p:txBody>
          <a:bodyPr/>
          <a:lstStyle/>
          <a:p>
            <a:r>
              <a:rPr lang="cs-CZ" dirty="0" err="1"/>
              <a:t>Chung</a:t>
            </a:r>
            <a:r>
              <a:rPr lang="cs-CZ" dirty="0"/>
              <a:t> </a:t>
            </a:r>
            <a:r>
              <a:rPr lang="cs-CZ" dirty="0" err="1"/>
              <a:t>ťia</a:t>
            </a:r>
            <a:r>
              <a:rPr lang="cs-CZ" dirty="0"/>
              <a:t> (</a:t>
            </a:r>
            <a:r>
              <a:rPr lang="cs-CZ" dirty="0" err="1"/>
              <a:t>hung</a:t>
            </a:r>
            <a:r>
              <a:rPr lang="cs-CZ" dirty="0"/>
              <a:t> </a:t>
            </a:r>
            <a:r>
              <a:rPr lang="cs-CZ" dirty="0" err="1"/>
              <a:t>ga</a:t>
            </a:r>
            <a:r>
              <a:rPr lang="cs-CZ" dirty="0"/>
              <a:t>) </a:t>
            </a:r>
            <a:r>
              <a:rPr lang="cs-CZ" dirty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Komplexní, silový styl zahrnující údery, kopy, hody, úchopy:</a:t>
            </a:r>
          </a:p>
          <a:p>
            <a:pPr lvl="1"/>
            <a:r>
              <a:rPr lang="cs-CZ" dirty="0"/>
              <a:t>Pět zvířat (drak, had, tygr, leopard, jeřáb)</a:t>
            </a:r>
          </a:p>
          <a:p>
            <a:pPr lvl="1"/>
            <a:r>
              <a:rPr lang="cs-CZ" dirty="0"/>
              <a:t>Pět živlů (zlato, dřevo, oheň, voda, země)</a:t>
            </a:r>
          </a:p>
          <a:p>
            <a:pPr lvl="1"/>
            <a:r>
              <a:rPr lang="cs-CZ" dirty="0"/>
              <a:t>Dvanáct (mostů) rukou (setrvání, přesměrování, tvrdost, měkkost, rozdělení, spojení, …)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1500" y="714873"/>
            <a:ext cx="8637588" cy="769441"/>
          </a:xfrm>
        </p:spPr>
        <p:txBody>
          <a:bodyPr/>
          <a:lstStyle/>
          <a:p>
            <a:r>
              <a:rPr lang="cs-CZ" dirty="0"/>
              <a:t>Jung </a:t>
            </a:r>
            <a:r>
              <a:rPr lang="cs-CZ" dirty="0" err="1"/>
              <a:t>čchun</a:t>
            </a:r>
            <a:r>
              <a:rPr lang="cs-CZ" dirty="0"/>
              <a:t> (</a:t>
            </a:r>
            <a:r>
              <a:rPr lang="cs-CZ" dirty="0" err="1"/>
              <a:t>wing</a:t>
            </a:r>
            <a:r>
              <a:rPr lang="cs-CZ" dirty="0"/>
              <a:t> </a:t>
            </a:r>
            <a:r>
              <a:rPr lang="cs-CZ" dirty="0" err="1"/>
              <a:t>tsun</a:t>
            </a:r>
            <a:r>
              <a:rPr lang="cs-CZ" dirty="0"/>
              <a:t>/</a:t>
            </a:r>
            <a:r>
              <a:rPr lang="cs-CZ" dirty="0" err="1"/>
              <a:t>chun</a:t>
            </a:r>
            <a:r>
              <a:rPr lang="cs-CZ" dirty="0"/>
              <a:t>) </a:t>
            </a:r>
            <a:r>
              <a:rPr lang="cs-CZ" dirty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Typický vysokými postoji a bojem na krátkou vzdálenost</a:t>
            </a:r>
          </a:p>
          <a:p>
            <a:r>
              <a:rPr lang="cs-CZ" dirty="0"/>
              <a:t>Zbraně: dlouhá hůl, motýlové nože</a:t>
            </a:r>
          </a:p>
          <a:p>
            <a:r>
              <a:rPr lang="cs-CZ" dirty="0"/>
              <a:t>Známý také metodami výcviku:</a:t>
            </a:r>
          </a:p>
          <a:p>
            <a:pPr lvl="1"/>
            <a:r>
              <a:rPr lang="cs-CZ" dirty="0"/>
              <a:t>Nepoužívá se rozcvička</a:t>
            </a:r>
          </a:p>
          <a:p>
            <a:pPr lvl="1"/>
            <a:r>
              <a:rPr lang="cs-CZ" dirty="0"/>
              <a:t>Ma žen </a:t>
            </a:r>
            <a:r>
              <a:rPr lang="cs-CZ" dirty="0" err="1"/>
              <a:t>čuang</a:t>
            </a:r>
            <a:r>
              <a:rPr lang="cs-CZ" dirty="0"/>
              <a:t> (dřevěná figurína)</a:t>
            </a:r>
          </a:p>
          <a:p>
            <a:pPr lvl="1"/>
            <a:r>
              <a:rPr lang="cs-CZ" dirty="0"/>
              <a:t>Či </a:t>
            </a:r>
            <a:r>
              <a:rPr lang="cs-CZ" dirty="0" err="1"/>
              <a:t>sao</a:t>
            </a:r>
            <a:r>
              <a:rPr lang="cs-CZ" dirty="0"/>
              <a:t> (lepící se ruce)</a:t>
            </a:r>
          </a:p>
          <a:p>
            <a:endParaRPr lang="cs-CZ" dirty="0"/>
          </a:p>
          <a:p>
            <a:r>
              <a:rPr lang="cs-CZ" dirty="0"/>
              <a:t>Zpopularizoval </a:t>
            </a:r>
            <a:r>
              <a:rPr lang="cs-CZ" dirty="0" err="1"/>
              <a:t>Ip</a:t>
            </a:r>
            <a:r>
              <a:rPr lang="cs-CZ" dirty="0"/>
              <a:t> Man </a:t>
            </a:r>
            <a:r>
              <a:rPr lang="cs-CZ" dirty="0">
                <a:hlinkClick r:id="rId3"/>
              </a:rPr>
              <a:t>*</a:t>
            </a:r>
            <a:r>
              <a:rPr lang="cs-CZ" dirty="0"/>
              <a:t> </a:t>
            </a:r>
            <a:r>
              <a:rPr lang="cs-CZ" dirty="0">
                <a:hlinkClick r:id="rId4"/>
              </a:rPr>
              <a:t>*</a:t>
            </a:r>
            <a:r>
              <a:rPr lang="cs-CZ" dirty="0"/>
              <a:t> a </a:t>
            </a:r>
            <a:r>
              <a:rPr lang="cs-CZ" dirty="0" err="1"/>
              <a:t>Bruce</a:t>
            </a:r>
            <a:r>
              <a:rPr lang="cs-CZ" dirty="0"/>
              <a:t> </a:t>
            </a:r>
            <a:r>
              <a:rPr lang="cs-CZ" dirty="0" err="1"/>
              <a:t>Lee</a:t>
            </a:r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Pět zvířat </a:t>
            </a:r>
            <a:r>
              <a:rPr lang="cs-CZ" dirty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Také: tygr, jeřáb, leopard, had a drak </a:t>
            </a:r>
          </a:p>
        </p:txBody>
      </p:sp>
      <p:pic>
        <p:nvPicPr>
          <p:cNvPr id="100354" name="Picture 2" descr="http://images.wikia.com/kungfupanda/images/archive/f/f0/20100727201422!FuriousFi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1544" y="2132856"/>
            <a:ext cx="7985173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Bojová umění jihovýchodní Asie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52614" y="1941513"/>
            <a:ext cx="3814759" cy="4114800"/>
          </a:xfrm>
        </p:spPr>
        <p:txBody>
          <a:bodyPr/>
          <a:lstStyle/>
          <a:p>
            <a:r>
              <a:rPr lang="cs-CZ" dirty="0"/>
              <a:t>Vietnam (</a:t>
            </a:r>
            <a:r>
              <a:rPr lang="cs-CZ" dirty="0" err="1"/>
              <a:t>vo</a:t>
            </a:r>
            <a:r>
              <a:rPr lang="cs-CZ" dirty="0"/>
              <a:t> </a:t>
            </a:r>
            <a:r>
              <a:rPr lang="cs-CZ" dirty="0" err="1"/>
              <a:t>thuat</a:t>
            </a:r>
            <a:r>
              <a:rPr lang="cs-CZ" dirty="0"/>
              <a:t>) </a:t>
            </a:r>
          </a:p>
          <a:p>
            <a:pPr lvl="1"/>
            <a:r>
              <a:rPr lang="cs-CZ" dirty="0" err="1"/>
              <a:t>vovinam</a:t>
            </a:r>
            <a:r>
              <a:rPr lang="cs-CZ" dirty="0"/>
              <a:t> (</a:t>
            </a:r>
            <a:r>
              <a:rPr lang="cs-CZ" dirty="0" err="1"/>
              <a:t>viet</a:t>
            </a:r>
            <a:r>
              <a:rPr lang="cs-CZ" dirty="0"/>
              <a:t> </a:t>
            </a:r>
            <a:r>
              <a:rPr lang="cs-CZ" dirty="0" err="1"/>
              <a:t>vo</a:t>
            </a:r>
            <a:r>
              <a:rPr lang="cs-CZ" dirty="0"/>
              <a:t> </a:t>
            </a:r>
            <a:r>
              <a:rPr lang="cs-CZ" dirty="0" err="1"/>
              <a:t>dao</a:t>
            </a:r>
            <a:r>
              <a:rPr lang="cs-CZ" dirty="0"/>
              <a:t>) </a:t>
            </a:r>
          </a:p>
          <a:p>
            <a:r>
              <a:rPr lang="cs-CZ" dirty="0"/>
              <a:t>Thajsko</a:t>
            </a:r>
          </a:p>
          <a:p>
            <a:pPr lvl="1"/>
            <a:r>
              <a:rPr lang="cs-CZ" dirty="0" err="1"/>
              <a:t>muai</a:t>
            </a:r>
            <a:r>
              <a:rPr lang="cs-CZ" dirty="0"/>
              <a:t> </a:t>
            </a:r>
            <a:r>
              <a:rPr lang="cs-CZ" dirty="0" err="1"/>
              <a:t>thai</a:t>
            </a:r>
            <a:r>
              <a:rPr lang="cs-CZ" dirty="0"/>
              <a:t>, krabi </a:t>
            </a:r>
            <a:r>
              <a:rPr lang="cs-CZ" dirty="0" err="1"/>
              <a:t>krabong</a:t>
            </a:r>
            <a:r>
              <a:rPr lang="cs-CZ" dirty="0"/>
              <a:t> </a:t>
            </a:r>
          </a:p>
          <a:p>
            <a:r>
              <a:rPr lang="cs-CZ" dirty="0"/>
              <a:t>Barma</a:t>
            </a:r>
          </a:p>
          <a:p>
            <a:pPr lvl="1"/>
            <a:r>
              <a:rPr lang="cs-CZ" dirty="0" err="1"/>
              <a:t>thaing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98306" name="Picture 2" descr="http://mabryonline.org/blogs/howard/archives/map_southeast_a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5935" y="1714488"/>
            <a:ext cx="4918661" cy="4391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Ringové sporty jihovýchodní Asie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Muai</a:t>
            </a:r>
            <a:r>
              <a:rPr lang="cs-CZ" dirty="0"/>
              <a:t> </a:t>
            </a:r>
            <a:r>
              <a:rPr lang="cs-CZ" dirty="0" err="1"/>
              <a:t>thai</a:t>
            </a:r>
            <a:r>
              <a:rPr lang="cs-CZ" dirty="0"/>
              <a:t> (Thajsko)</a:t>
            </a:r>
          </a:p>
          <a:p>
            <a:r>
              <a:rPr lang="cs-CZ" dirty="0" err="1"/>
              <a:t>Muai</a:t>
            </a:r>
            <a:r>
              <a:rPr lang="cs-CZ" dirty="0"/>
              <a:t> </a:t>
            </a:r>
            <a:r>
              <a:rPr lang="cs-CZ" dirty="0" err="1"/>
              <a:t>lao</a:t>
            </a:r>
            <a:r>
              <a:rPr lang="cs-CZ" dirty="0"/>
              <a:t> (Laos)</a:t>
            </a:r>
          </a:p>
          <a:p>
            <a:r>
              <a:rPr lang="cs-CZ" dirty="0" err="1"/>
              <a:t>Lethwei</a:t>
            </a:r>
            <a:r>
              <a:rPr lang="cs-CZ" dirty="0"/>
              <a:t> (Barma)</a:t>
            </a:r>
          </a:p>
          <a:p>
            <a:r>
              <a:rPr lang="cs-CZ" dirty="0" err="1"/>
              <a:t>Pradal</a:t>
            </a:r>
            <a:r>
              <a:rPr lang="cs-CZ" dirty="0"/>
              <a:t> </a:t>
            </a:r>
            <a:r>
              <a:rPr lang="cs-CZ" dirty="0" err="1"/>
              <a:t>serey</a:t>
            </a:r>
            <a:r>
              <a:rPr lang="cs-CZ" dirty="0"/>
              <a:t> (Kambodža)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Vovinam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Vo</a:t>
            </a:r>
            <a:r>
              <a:rPr lang="cs-CZ" dirty="0"/>
              <a:t> </a:t>
            </a:r>
            <a:r>
              <a:rPr lang="cs-CZ" dirty="0" err="1"/>
              <a:t>Bình</a:t>
            </a:r>
            <a:r>
              <a:rPr lang="cs-CZ" dirty="0"/>
              <a:t> </a:t>
            </a:r>
            <a:r>
              <a:rPr lang="cs-CZ" dirty="0" err="1"/>
              <a:t>Định</a:t>
            </a:r>
            <a:r>
              <a:rPr lang="cs-CZ" dirty="0"/>
              <a:t> </a:t>
            </a:r>
            <a:r>
              <a:rPr lang="cs-CZ" dirty="0">
                <a:hlinkClick r:id="rId3"/>
              </a:rPr>
              <a:t>*</a:t>
            </a:r>
            <a:endParaRPr lang="cs-CZ" dirty="0"/>
          </a:p>
          <a:p>
            <a:pPr lvl="1"/>
            <a:r>
              <a:rPr lang="cs-CZ" dirty="0"/>
              <a:t>Tradiční vietnamské bojové umění</a:t>
            </a:r>
          </a:p>
          <a:p>
            <a:pPr lvl="1"/>
            <a:r>
              <a:rPr lang="cs-CZ" dirty="0"/>
              <a:t>Jihovýchodní Vietnam</a:t>
            </a:r>
          </a:p>
          <a:p>
            <a:pPr lvl="1"/>
            <a:endParaRPr lang="cs-CZ" b="1" dirty="0"/>
          </a:p>
          <a:p>
            <a:r>
              <a:rPr lang="cs-CZ" dirty="0"/>
              <a:t>Zakladatel </a:t>
            </a:r>
            <a:r>
              <a:rPr lang="cs-CZ" dirty="0" err="1"/>
              <a:t>vovinam</a:t>
            </a:r>
            <a:r>
              <a:rPr lang="cs-CZ" dirty="0"/>
              <a:t> </a:t>
            </a:r>
            <a:r>
              <a:rPr lang="cs-CZ" dirty="0" err="1"/>
              <a:t>Nguyễn</a:t>
            </a:r>
            <a:r>
              <a:rPr lang="cs-CZ" dirty="0"/>
              <a:t> </a:t>
            </a:r>
            <a:r>
              <a:rPr lang="cs-CZ" dirty="0" err="1"/>
              <a:t>Lộc</a:t>
            </a:r>
            <a:r>
              <a:rPr lang="cs-CZ" dirty="0"/>
              <a:t> (1912-1960)</a:t>
            </a:r>
          </a:p>
          <a:p>
            <a:r>
              <a:rPr lang="cs-CZ" dirty="0"/>
              <a:t>Založeno na teorii jin-jang </a:t>
            </a:r>
            <a:r>
              <a:rPr lang="cs-CZ" dirty="0">
                <a:hlinkClick r:id="rId4"/>
              </a:rPr>
              <a:t>*</a:t>
            </a:r>
            <a:endParaRPr lang="cs-CZ" dirty="0"/>
          </a:p>
          <a:p>
            <a:r>
              <a:rPr lang="cs-CZ" dirty="0"/>
              <a:t>Cvičení beze zbraní i se zbraněmi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Krabi </a:t>
            </a:r>
            <a:r>
              <a:rPr lang="cs-CZ" dirty="0" err="1"/>
              <a:t>krabong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Patří mezi stará siamská bojová umění:</a:t>
            </a:r>
          </a:p>
          <a:p>
            <a:pPr lvl="1"/>
            <a:r>
              <a:rPr lang="cs-CZ" dirty="0"/>
              <a:t>Krabi </a:t>
            </a:r>
            <a:r>
              <a:rPr lang="cs-CZ" dirty="0" err="1"/>
              <a:t>krabong</a:t>
            </a:r>
            <a:r>
              <a:rPr lang="cs-CZ" dirty="0"/>
              <a:t>, </a:t>
            </a:r>
            <a:r>
              <a:rPr lang="cs-CZ" dirty="0" err="1"/>
              <a:t>ledlit</a:t>
            </a:r>
            <a:r>
              <a:rPr lang="cs-CZ" dirty="0"/>
              <a:t> (válečná sebeobrana), </a:t>
            </a:r>
            <a:r>
              <a:rPr lang="cs-CZ" dirty="0" err="1"/>
              <a:t>čuparsp</a:t>
            </a:r>
            <a:r>
              <a:rPr lang="cs-CZ" dirty="0"/>
              <a:t> (šerm: kopí, meč, nůž, …), </a:t>
            </a:r>
            <a:r>
              <a:rPr lang="cs-CZ" dirty="0" err="1"/>
              <a:t>thaiplum</a:t>
            </a:r>
            <a:r>
              <a:rPr lang="cs-CZ" dirty="0"/>
              <a:t> (zápas), </a:t>
            </a:r>
            <a:r>
              <a:rPr lang="cs-CZ" dirty="0" err="1"/>
              <a:t>kemier</a:t>
            </a:r>
            <a:r>
              <a:rPr lang="cs-CZ" dirty="0"/>
              <a:t> (přežití), </a:t>
            </a:r>
            <a:r>
              <a:rPr lang="cs-CZ" dirty="0" err="1"/>
              <a:t>thaijuth</a:t>
            </a:r>
            <a:r>
              <a:rPr lang="cs-CZ" dirty="0"/>
              <a:t> (sebeobrana)</a:t>
            </a:r>
          </a:p>
          <a:p>
            <a:r>
              <a:rPr lang="cs-CZ" dirty="0"/>
              <a:t>Šerm se zbraněmi:</a:t>
            </a:r>
          </a:p>
          <a:p>
            <a:r>
              <a:rPr lang="cs-CZ" dirty="0"/>
              <a:t>Meč (krabi)</a:t>
            </a:r>
          </a:p>
          <a:p>
            <a:r>
              <a:rPr lang="cs-CZ" dirty="0"/>
              <a:t>Tyč (</a:t>
            </a:r>
            <a:r>
              <a:rPr lang="cs-CZ" dirty="0" err="1"/>
              <a:t>krabong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Psychofyzické principy (ki, čchi)</a:t>
            </a:r>
          </a:p>
        </p:txBody>
      </p:sp>
      <p:sp>
        <p:nvSpPr>
          <p:cNvPr id="1198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cs-CZ" dirty="0"/>
              <a:t>Co tedy </a:t>
            </a:r>
            <a:r>
              <a:rPr lang="cs-CZ" dirty="0" err="1"/>
              <a:t>ki</a:t>
            </a:r>
            <a:r>
              <a:rPr lang="cs-CZ" dirty="0"/>
              <a:t> není:</a:t>
            </a:r>
          </a:p>
          <a:p>
            <a:pPr lvl="2" eaLnBrk="1" hangingPunct="1"/>
            <a:r>
              <a:rPr lang="cs-CZ" dirty="0"/>
              <a:t>Energie (v okcidentálním smyslu – skalární veličina, schopnost látky, nebo pole konat práci)</a:t>
            </a:r>
          </a:p>
          <a:p>
            <a:pPr lvl="2" eaLnBrk="1" hangingPunct="1"/>
            <a:r>
              <a:rPr lang="cs-CZ" dirty="0"/>
              <a:t>Schopnost  porazit protivníka mimo technické, taktické a jiné prostředky</a:t>
            </a:r>
          </a:p>
          <a:p>
            <a:pPr lvl="2" eaLnBrk="1" hangingPunct="1"/>
            <a:r>
              <a:rPr lang="cs-CZ" dirty="0"/>
              <a:t>Videa k nepochopení a zneužití </a:t>
            </a:r>
            <a:r>
              <a:rPr lang="cs-CZ" dirty="0" err="1"/>
              <a:t>ki</a:t>
            </a:r>
            <a:r>
              <a:rPr lang="cs-CZ" dirty="0"/>
              <a:t>/</a:t>
            </a:r>
            <a:r>
              <a:rPr lang="cs-CZ" dirty="0" err="1"/>
              <a:t>čchi</a:t>
            </a:r>
            <a:r>
              <a:rPr lang="cs-CZ" dirty="0"/>
              <a:t>:</a:t>
            </a:r>
          </a:p>
          <a:p>
            <a:pPr lvl="2" eaLnBrk="1" hangingPunct="1"/>
            <a:r>
              <a:rPr lang="cs-CZ" dirty="0">
                <a:hlinkClick r:id="rId2"/>
              </a:rPr>
              <a:t>1</a:t>
            </a:r>
            <a:r>
              <a:rPr lang="cs-CZ" dirty="0"/>
              <a:t>, </a:t>
            </a:r>
            <a:r>
              <a:rPr lang="cs-CZ" dirty="0">
                <a:hlinkClick r:id="rId3"/>
              </a:rPr>
              <a:t>2</a:t>
            </a:r>
            <a:r>
              <a:rPr lang="cs-CZ" dirty="0"/>
              <a:t>, </a:t>
            </a:r>
            <a:r>
              <a:rPr lang="cs-CZ" dirty="0">
                <a:hlinkClick r:id="rId4"/>
              </a:rPr>
              <a:t>3</a:t>
            </a:r>
            <a:r>
              <a:rPr lang="cs-CZ" dirty="0"/>
              <a:t>, </a:t>
            </a:r>
            <a:r>
              <a:rPr lang="cs-CZ" dirty="0">
                <a:hlinkClick r:id="rId5"/>
              </a:rPr>
              <a:t>4</a:t>
            </a:r>
            <a:endParaRPr lang="cs-CZ" dirty="0"/>
          </a:p>
          <a:p>
            <a:pPr lvl="2" eaLnBrk="1" hangingPunct="1"/>
            <a:r>
              <a:rPr lang="cs-CZ" dirty="0"/>
              <a:t>Zde </a:t>
            </a:r>
            <a:r>
              <a:rPr lang="cs-CZ" dirty="0" err="1"/>
              <a:t>ki</a:t>
            </a:r>
            <a:r>
              <a:rPr lang="cs-CZ" dirty="0"/>
              <a:t>/</a:t>
            </a:r>
            <a:r>
              <a:rPr lang="cs-CZ" dirty="0" err="1"/>
              <a:t>čchi</a:t>
            </a:r>
            <a:r>
              <a:rPr lang="cs-CZ" dirty="0"/>
              <a:t> </a:t>
            </a:r>
            <a:r>
              <a:rPr lang="cs-CZ" dirty="0">
                <a:hlinkClick r:id="rId6"/>
              </a:rPr>
              <a:t>„funguje</a:t>
            </a:r>
            <a:r>
              <a:rPr lang="cs-CZ" dirty="0"/>
              <a:t>“</a:t>
            </a:r>
          </a:p>
          <a:p>
            <a:pPr lvl="1" eaLnBrk="1" hangingPunct="1">
              <a:buFont typeface="Wingdings" pitchFamily="2" charset="2"/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Muai</a:t>
            </a:r>
            <a:r>
              <a:rPr lang="cs-CZ" dirty="0"/>
              <a:t> </a:t>
            </a:r>
            <a:r>
              <a:rPr lang="cs-CZ" dirty="0" err="1"/>
              <a:t>thai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Bojové umění osmi končetin</a:t>
            </a:r>
          </a:p>
          <a:p>
            <a:r>
              <a:rPr lang="cs-CZ" dirty="0"/>
              <a:t>Vyvinul se z obranného umění </a:t>
            </a:r>
            <a:r>
              <a:rPr lang="cs-CZ" dirty="0" err="1"/>
              <a:t>muai</a:t>
            </a:r>
            <a:r>
              <a:rPr lang="cs-CZ" dirty="0"/>
              <a:t> boran</a:t>
            </a:r>
          </a:p>
          <a:p>
            <a:r>
              <a:rPr lang="cs-CZ" dirty="0"/>
              <a:t>Typický údery lokty a kopy na nohy</a:t>
            </a:r>
          </a:p>
          <a:p>
            <a:r>
              <a:rPr lang="cs-CZ" dirty="0"/>
              <a:t>V současnosti sportovní disciplína (ring, rukavice, váhové kategorie, zápas na kola, ...)</a:t>
            </a:r>
          </a:p>
          <a:p>
            <a:endParaRPr lang="cs-CZ" dirty="0"/>
          </a:p>
          <a:p>
            <a:r>
              <a:rPr lang="cs-CZ" dirty="0"/>
              <a:t>Rituál </a:t>
            </a:r>
            <a:r>
              <a:rPr lang="cs-CZ" dirty="0" err="1"/>
              <a:t>wai</a:t>
            </a:r>
            <a:r>
              <a:rPr lang="cs-CZ" dirty="0"/>
              <a:t> </a:t>
            </a:r>
            <a:r>
              <a:rPr lang="cs-CZ" dirty="0" err="1"/>
              <a:t>khru</a:t>
            </a:r>
            <a:r>
              <a:rPr lang="cs-CZ" dirty="0"/>
              <a:t> </a:t>
            </a:r>
            <a:r>
              <a:rPr lang="cs-CZ" dirty="0">
                <a:hlinkClick r:id="rId3"/>
              </a:rPr>
              <a:t>*</a:t>
            </a:r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Thaing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Souhrnný název pro barmská (myanmarská) bojová umění</a:t>
            </a:r>
          </a:p>
          <a:p>
            <a:r>
              <a:rPr lang="cs-CZ" dirty="0" err="1"/>
              <a:t>Bandó</a:t>
            </a:r>
            <a:r>
              <a:rPr lang="cs-CZ" dirty="0"/>
              <a:t> (čerpá z pohybu zvířat) </a:t>
            </a:r>
            <a:r>
              <a:rPr lang="cs-CZ" dirty="0">
                <a:hlinkClick r:id="rId2"/>
              </a:rPr>
              <a:t>*</a:t>
            </a:r>
            <a:endParaRPr lang="cs-CZ" dirty="0"/>
          </a:p>
          <a:p>
            <a:r>
              <a:rPr lang="cs-CZ" dirty="0" err="1"/>
              <a:t>Banšai</a:t>
            </a:r>
            <a:r>
              <a:rPr lang="cs-CZ" dirty="0"/>
              <a:t> (šerm) </a:t>
            </a:r>
            <a:r>
              <a:rPr lang="cs-CZ" dirty="0">
                <a:hlinkClick r:id="rId3"/>
              </a:rPr>
              <a:t>*</a:t>
            </a:r>
            <a:endParaRPr lang="cs-CZ" dirty="0"/>
          </a:p>
          <a:p>
            <a:r>
              <a:rPr lang="cs-CZ" dirty="0" err="1"/>
              <a:t>Lethwei</a:t>
            </a:r>
            <a:r>
              <a:rPr lang="cs-CZ" dirty="0"/>
              <a:t> (ringový sport) </a:t>
            </a:r>
            <a:r>
              <a:rPr lang="cs-CZ" dirty="0">
                <a:hlinkClick r:id="rId4"/>
              </a:rPr>
              <a:t>*</a:t>
            </a:r>
            <a:endParaRPr lang="cs-CZ" dirty="0"/>
          </a:p>
          <a:p>
            <a:r>
              <a:rPr lang="cs-CZ" dirty="0" err="1"/>
              <a:t>Naban</a:t>
            </a:r>
            <a:r>
              <a:rPr lang="cs-CZ" dirty="0"/>
              <a:t> </a:t>
            </a:r>
            <a:r>
              <a:rPr lang="cs-CZ"/>
              <a:t>(zápas)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Bokator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*</a:t>
            </a:r>
            <a:r>
              <a:rPr lang="cs-CZ" dirty="0">
                <a:hlinkClick r:id="rId3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Vychází z kambodžské bojové tradice </a:t>
            </a:r>
            <a:r>
              <a:rPr lang="cs-CZ" dirty="0" err="1"/>
              <a:t>kbach</a:t>
            </a:r>
            <a:r>
              <a:rPr lang="cs-CZ" dirty="0"/>
              <a:t> kun boran </a:t>
            </a:r>
            <a:r>
              <a:rPr lang="cs-CZ" dirty="0" err="1"/>
              <a:t>khmer</a:t>
            </a:r>
            <a:r>
              <a:rPr lang="cs-CZ" dirty="0"/>
              <a:t>: boj beze zbraně i se zbraněmi</a:t>
            </a:r>
          </a:p>
          <a:p>
            <a:r>
              <a:rPr lang="cs-CZ" dirty="0"/>
              <a:t>Za vlády Rudých </a:t>
            </a:r>
            <a:r>
              <a:rPr lang="cs-CZ" dirty="0" err="1"/>
              <a:t>Khmérů</a:t>
            </a:r>
            <a:r>
              <a:rPr lang="cs-CZ" dirty="0"/>
              <a:t> (1975-1979) byla veškerá tradice potlačena</a:t>
            </a:r>
          </a:p>
          <a:p>
            <a:r>
              <a:rPr lang="cs-CZ" dirty="0" err="1"/>
              <a:t>Sean</a:t>
            </a:r>
            <a:r>
              <a:rPr lang="cs-CZ" dirty="0"/>
              <a:t> </a:t>
            </a:r>
            <a:r>
              <a:rPr lang="cs-CZ" dirty="0" err="1"/>
              <a:t>Kim</a:t>
            </a:r>
            <a:r>
              <a:rPr lang="cs-CZ" dirty="0"/>
              <a:t> San je považován za obnovitele/tvůrce bojových umění v </a:t>
            </a:r>
            <a:r>
              <a:rPr lang="cs-CZ" dirty="0" err="1"/>
              <a:t>Kmbodži</a:t>
            </a:r>
            <a:endParaRPr lang="cs-CZ" dirty="0"/>
          </a:p>
          <a:p>
            <a:r>
              <a:rPr lang="cs-CZ" dirty="0" err="1"/>
              <a:t>Pradal</a:t>
            </a:r>
            <a:r>
              <a:rPr lang="cs-CZ" dirty="0"/>
              <a:t> </a:t>
            </a:r>
            <a:r>
              <a:rPr lang="cs-CZ" dirty="0" err="1"/>
              <a:t>serey</a:t>
            </a:r>
            <a:r>
              <a:rPr lang="cs-CZ" dirty="0"/>
              <a:t> (ringový sport) </a:t>
            </a:r>
            <a:r>
              <a:rPr lang="cs-CZ" dirty="0">
                <a:hlinkClick r:id="rId4"/>
              </a:rPr>
              <a:t>*</a:t>
            </a:r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Bojová umění jihovýchodní Asie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52614" y="1941513"/>
            <a:ext cx="3814759" cy="4114800"/>
          </a:xfrm>
        </p:spPr>
        <p:txBody>
          <a:bodyPr/>
          <a:lstStyle/>
          <a:p>
            <a:r>
              <a:rPr lang="cs-CZ" dirty="0" err="1"/>
              <a:t>Indonesie</a:t>
            </a:r>
            <a:endParaRPr lang="cs-CZ" dirty="0"/>
          </a:p>
          <a:p>
            <a:pPr lvl="1"/>
            <a:r>
              <a:rPr lang="cs-CZ" dirty="0"/>
              <a:t>(</a:t>
            </a:r>
            <a:r>
              <a:rPr lang="cs-CZ" dirty="0" err="1"/>
              <a:t>pencak</a:t>
            </a:r>
            <a:r>
              <a:rPr lang="cs-CZ" dirty="0"/>
              <a:t>) </a:t>
            </a:r>
            <a:r>
              <a:rPr lang="cs-CZ" dirty="0" err="1"/>
              <a:t>silat</a:t>
            </a:r>
            <a:r>
              <a:rPr lang="cs-CZ" dirty="0"/>
              <a:t>, </a:t>
            </a:r>
            <a:r>
              <a:rPr lang="cs-CZ" dirty="0" err="1"/>
              <a:t>kuntao</a:t>
            </a:r>
            <a:endParaRPr lang="cs-CZ" dirty="0"/>
          </a:p>
          <a:p>
            <a:r>
              <a:rPr lang="cs-CZ" dirty="0" err="1"/>
              <a:t>Malaisie</a:t>
            </a:r>
            <a:endParaRPr lang="cs-CZ" dirty="0"/>
          </a:p>
          <a:p>
            <a:pPr lvl="1"/>
            <a:r>
              <a:rPr lang="fi-FI" dirty="0"/>
              <a:t>bersilat (silat pulut, silat buah)</a:t>
            </a:r>
            <a:endParaRPr lang="cs-CZ" dirty="0"/>
          </a:p>
          <a:p>
            <a:r>
              <a:rPr lang="cs-CZ" dirty="0"/>
              <a:t>Filipíny</a:t>
            </a:r>
          </a:p>
          <a:p>
            <a:pPr lvl="1"/>
            <a:r>
              <a:rPr lang="cs-CZ" dirty="0" err="1"/>
              <a:t>eskrima</a:t>
            </a:r>
            <a:r>
              <a:rPr lang="cs-CZ" dirty="0"/>
              <a:t> (</a:t>
            </a:r>
            <a:r>
              <a:rPr lang="cs-CZ" dirty="0" err="1"/>
              <a:t>kali</a:t>
            </a:r>
            <a:r>
              <a:rPr lang="cs-CZ" dirty="0"/>
              <a:t>, </a:t>
            </a:r>
            <a:r>
              <a:rPr lang="cs-CZ" dirty="0" err="1"/>
              <a:t>arnis</a:t>
            </a:r>
            <a:r>
              <a:rPr lang="cs-CZ" dirty="0"/>
              <a:t>), </a:t>
            </a:r>
            <a:r>
              <a:rPr lang="cs-CZ" dirty="0" err="1"/>
              <a:t>panantukan</a:t>
            </a:r>
            <a:endParaRPr lang="cs-CZ" dirty="0"/>
          </a:p>
          <a:p>
            <a:endParaRPr lang="cs-CZ" dirty="0"/>
          </a:p>
        </p:txBody>
      </p:sp>
      <p:pic>
        <p:nvPicPr>
          <p:cNvPr id="98306" name="Picture 2" descr="http://mabryonline.org/blogs/howard/archives/map_southeast_a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6496" y="1714488"/>
            <a:ext cx="4918661" cy="4391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Pencak</a:t>
            </a:r>
            <a:r>
              <a:rPr lang="cs-CZ" dirty="0"/>
              <a:t> </a:t>
            </a:r>
            <a:r>
              <a:rPr lang="cs-CZ" dirty="0" err="1"/>
              <a:t>silat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52613" y="1628800"/>
            <a:ext cx="8208962" cy="4114800"/>
          </a:xfrm>
        </p:spPr>
        <p:txBody>
          <a:bodyPr/>
          <a:lstStyle/>
          <a:p>
            <a:r>
              <a:rPr lang="cs-CZ" dirty="0"/>
              <a:t>Od r. 1948 zastřešující pojem pro </a:t>
            </a:r>
            <a:r>
              <a:rPr lang="cs-CZ" dirty="0" err="1"/>
              <a:t>indonézská</a:t>
            </a:r>
            <a:r>
              <a:rPr lang="cs-CZ" dirty="0"/>
              <a:t> bojová umění z Jávy a Sumatry</a:t>
            </a:r>
          </a:p>
          <a:p>
            <a:r>
              <a:rPr lang="cs-CZ" dirty="0"/>
              <a:t>Filozoficky vychází z rovnováhy umění a boje</a:t>
            </a:r>
          </a:p>
          <a:p>
            <a:r>
              <a:rPr lang="cs-CZ" dirty="0"/>
              <a:t>Zahrnuje boj beze zbraní i se zbraněmi</a:t>
            </a:r>
          </a:p>
          <a:p>
            <a:endParaRPr lang="cs-CZ" dirty="0"/>
          </a:p>
          <a:p>
            <a:r>
              <a:rPr lang="cs-CZ" dirty="0"/>
              <a:t>Kris					</a:t>
            </a:r>
            <a:r>
              <a:rPr lang="cs-CZ" dirty="0" err="1"/>
              <a:t>kerambit</a:t>
            </a:r>
            <a:endParaRPr lang="cs-CZ" dirty="0"/>
          </a:p>
        </p:txBody>
      </p:sp>
      <p:pic>
        <p:nvPicPr>
          <p:cNvPr id="113666" name="Picture 2" descr="http://img.antiquesreporter.com.au/101111WEAU/81.jpg"/>
          <p:cNvPicPr>
            <a:picLocks noChangeAspect="1" noChangeArrowheads="1"/>
          </p:cNvPicPr>
          <p:nvPr/>
        </p:nvPicPr>
        <p:blipFill>
          <a:blip r:embed="rId3" cstate="print"/>
          <a:srcRect l="4950" t="23986" r="3482" b="27755"/>
          <a:stretch>
            <a:fillRect/>
          </a:stretch>
        </p:blipFill>
        <p:spPr bwMode="auto">
          <a:xfrm>
            <a:off x="1775520" y="4941168"/>
            <a:ext cx="5328592" cy="1872208"/>
          </a:xfrm>
          <a:prstGeom prst="rect">
            <a:avLst/>
          </a:prstGeom>
          <a:noFill/>
        </p:spPr>
      </p:pic>
      <p:pic>
        <p:nvPicPr>
          <p:cNvPr id="113668" name="Picture 4" descr="http://cikgunasir.files.wordpress.com/2010/11/img_9616.jpg"/>
          <p:cNvPicPr>
            <a:picLocks noChangeAspect="1" noChangeArrowheads="1"/>
          </p:cNvPicPr>
          <p:nvPr/>
        </p:nvPicPr>
        <p:blipFill>
          <a:blip r:embed="rId4" cstate="print"/>
          <a:srcRect l="7583" t="8081" r="10894" b="6198"/>
          <a:stretch>
            <a:fillRect/>
          </a:stretch>
        </p:blipFill>
        <p:spPr bwMode="auto">
          <a:xfrm>
            <a:off x="7392144" y="4736866"/>
            <a:ext cx="2880320" cy="2076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Bersilat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Malajská forma </a:t>
            </a:r>
            <a:r>
              <a:rPr lang="cs-CZ" dirty="0" err="1"/>
              <a:t>silat</a:t>
            </a:r>
            <a:endParaRPr lang="cs-CZ" dirty="0"/>
          </a:p>
          <a:p>
            <a:r>
              <a:rPr lang="cs-CZ" dirty="0"/>
              <a:t>Ovlivněné indickými a čínskými (</a:t>
            </a:r>
            <a:r>
              <a:rPr lang="cs-CZ" dirty="0" err="1"/>
              <a:t>kuntao</a:t>
            </a:r>
            <a:r>
              <a:rPr lang="cs-CZ" dirty="0"/>
              <a:t>) uměními</a:t>
            </a:r>
          </a:p>
          <a:p>
            <a:r>
              <a:rPr lang="cs-CZ" dirty="0"/>
              <a:t>Zahrnuje boj beze zbraní i se zbraněmi</a:t>
            </a:r>
          </a:p>
          <a:p>
            <a:r>
              <a:rPr lang="cs-CZ" dirty="0"/>
              <a:t>Předvádí se i jako rituální umění (např. tanec </a:t>
            </a:r>
            <a:r>
              <a:rPr lang="cs-CZ" dirty="0" err="1"/>
              <a:t>randai</a:t>
            </a:r>
            <a:r>
              <a:rPr lang="cs-CZ" dirty="0"/>
              <a:t>) společně se specifickou hudbou (</a:t>
            </a:r>
            <a:r>
              <a:rPr lang="cs-CZ" dirty="0" err="1"/>
              <a:t>tandži</a:t>
            </a:r>
            <a:r>
              <a:rPr lang="cs-CZ" dirty="0"/>
              <a:t> </a:t>
            </a:r>
            <a:r>
              <a:rPr lang="cs-CZ" dirty="0" err="1"/>
              <a:t>silat</a:t>
            </a:r>
            <a:r>
              <a:rPr lang="cs-CZ" dirty="0"/>
              <a:t> </a:t>
            </a:r>
            <a:r>
              <a:rPr lang="cs-CZ" dirty="0" err="1"/>
              <a:t>baku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Eskrima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*</a:t>
            </a:r>
            <a:r>
              <a:rPr lang="cs-CZ" dirty="0"/>
              <a:t> (</a:t>
            </a:r>
            <a:r>
              <a:rPr lang="cs-CZ" dirty="0" err="1"/>
              <a:t>kali</a:t>
            </a:r>
            <a:r>
              <a:rPr lang="cs-CZ" dirty="0"/>
              <a:t>, </a:t>
            </a:r>
            <a:r>
              <a:rPr lang="cs-CZ" dirty="0" err="1"/>
              <a:t>arnis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Filipínský šerm:</a:t>
            </a:r>
          </a:p>
          <a:p>
            <a:pPr lvl="1"/>
            <a:r>
              <a:rPr lang="cs-CZ" dirty="0"/>
              <a:t>Krátké tyče </a:t>
            </a:r>
            <a:r>
              <a:rPr lang="cs-CZ" dirty="0" err="1"/>
              <a:t>yantong</a:t>
            </a:r>
            <a:r>
              <a:rPr lang="cs-CZ" dirty="0"/>
              <a:t> (ratanové)</a:t>
            </a:r>
          </a:p>
          <a:p>
            <a:pPr lvl="1"/>
            <a:r>
              <a:rPr lang="cs-CZ" dirty="0"/>
              <a:t>Nůž</a:t>
            </a:r>
          </a:p>
          <a:p>
            <a:pPr lvl="1"/>
            <a:r>
              <a:rPr lang="cs-CZ" dirty="0"/>
              <a:t>další čepelové zbraně</a:t>
            </a:r>
          </a:p>
          <a:p>
            <a:r>
              <a:rPr lang="cs-CZ" dirty="0"/>
              <a:t>Rozšířil se v mnoha školách (</a:t>
            </a:r>
            <a:r>
              <a:rPr lang="cs-CZ" dirty="0" err="1"/>
              <a:t>pekti</a:t>
            </a:r>
            <a:r>
              <a:rPr lang="cs-CZ" dirty="0"/>
              <a:t> </a:t>
            </a:r>
            <a:r>
              <a:rPr lang="cs-CZ" dirty="0" err="1"/>
              <a:t>tirsia</a:t>
            </a:r>
            <a:r>
              <a:rPr lang="cs-CZ" dirty="0"/>
              <a:t> </a:t>
            </a:r>
            <a:r>
              <a:rPr lang="cs-CZ" dirty="0" err="1"/>
              <a:t>kali</a:t>
            </a:r>
            <a:r>
              <a:rPr lang="cs-CZ" dirty="0"/>
              <a:t>, </a:t>
            </a:r>
            <a:r>
              <a:rPr lang="cs-CZ" dirty="0" err="1"/>
              <a:t>doce</a:t>
            </a:r>
            <a:r>
              <a:rPr lang="cs-CZ" dirty="0"/>
              <a:t> pares </a:t>
            </a:r>
            <a:r>
              <a:rPr lang="cs-CZ" dirty="0" err="1"/>
              <a:t>eskrima</a:t>
            </a:r>
            <a:r>
              <a:rPr lang="cs-CZ" dirty="0"/>
              <a:t>, </a:t>
            </a:r>
            <a:r>
              <a:rPr lang="cs-CZ" dirty="0" err="1"/>
              <a:t>modern</a:t>
            </a:r>
            <a:r>
              <a:rPr lang="cs-CZ" dirty="0"/>
              <a:t> </a:t>
            </a:r>
            <a:r>
              <a:rPr lang="cs-CZ" dirty="0" err="1"/>
              <a:t>arnis</a:t>
            </a:r>
            <a:r>
              <a:rPr lang="cs-CZ" dirty="0"/>
              <a:t>, </a:t>
            </a:r>
            <a:r>
              <a:rPr lang="cs-CZ" dirty="0" err="1"/>
              <a:t>kombatan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V taneční formě ovlivnilo </a:t>
            </a:r>
            <a:r>
              <a:rPr lang="cs-CZ" dirty="0" err="1"/>
              <a:t>sakuting</a:t>
            </a:r>
            <a:endParaRPr 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Panantukan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Filipínské úderové bojové umění</a:t>
            </a:r>
          </a:p>
          <a:p>
            <a:r>
              <a:rPr lang="cs-CZ" dirty="0"/>
              <a:t>Je součástí </a:t>
            </a:r>
            <a:r>
              <a:rPr lang="cs-CZ"/>
              <a:t>zbraňových systémů</a:t>
            </a:r>
            <a:endParaRPr lang="cs-CZ" dirty="0"/>
          </a:p>
          <a:p>
            <a:r>
              <a:rPr lang="cs-CZ" dirty="0"/>
              <a:t>Používá rychlé pohyby a změny úhlů podobně jako v </a:t>
            </a:r>
            <a:r>
              <a:rPr lang="cs-CZ" dirty="0" err="1"/>
              <a:t>kali</a:t>
            </a:r>
            <a:endParaRPr lang="cs-CZ" dirty="0"/>
          </a:p>
          <a:p>
            <a:r>
              <a:rPr lang="cs-CZ" dirty="0"/>
              <a:t>Častým cílem jsou svaly a úpony svalů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Kalaripajattu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/>
              <a:t>Jedno z nejstarších bojových umění z jižní Indie</a:t>
            </a:r>
          </a:p>
          <a:p>
            <a:r>
              <a:rPr lang="cs-CZ" sz="3000" dirty="0"/>
              <a:t>Vyučuje boji beze zbraně i s různými zbraněmi</a:t>
            </a:r>
          </a:p>
          <a:p>
            <a:r>
              <a:rPr lang="cs-CZ" sz="3000" dirty="0"/>
              <a:t>Ovlivněno indickou filozofií a náboženstvím (čerpá i ze staroindických eposů)</a:t>
            </a:r>
          </a:p>
          <a:p>
            <a:r>
              <a:rPr lang="cs-CZ" sz="3000" dirty="0"/>
              <a:t>Spojeno s péči o zdraví (stravování, masáže)</a:t>
            </a:r>
          </a:p>
          <a:p>
            <a:r>
              <a:rPr lang="cs-CZ" sz="3000" dirty="0"/>
              <a:t>Některé prvky se používají v tradičním tanci </a:t>
            </a:r>
            <a:r>
              <a:rPr lang="cs-CZ" sz="3000" dirty="0" err="1"/>
              <a:t>kathakali</a:t>
            </a:r>
            <a:endParaRPr lang="cs-CZ" sz="30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Pehlwani (</a:t>
            </a:r>
            <a:r>
              <a:rPr lang="cs-CZ" dirty="0" err="1"/>
              <a:t>kušti</a:t>
            </a:r>
            <a:r>
              <a:rPr lang="cs-CZ" dirty="0"/>
              <a:t>) </a:t>
            </a:r>
            <a:r>
              <a:rPr lang="cs-CZ" dirty="0">
                <a:hlinkClick r:id="rId2"/>
              </a:rPr>
              <a:t>*</a:t>
            </a:r>
            <a:r>
              <a:rPr lang="cs-CZ" dirty="0">
                <a:hlinkClick r:id="rId3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Indický zápas</a:t>
            </a:r>
          </a:p>
          <a:p>
            <a:r>
              <a:rPr lang="cs-CZ" dirty="0"/>
              <a:t>Posilovací cviky a náčiní mají vliv i na současný funkční trénink </a:t>
            </a:r>
            <a:r>
              <a:rPr lang="cs-CZ" dirty="0">
                <a:hlinkClick r:id="rId4"/>
              </a:rPr>
              <a:t>*</a:t>
            </a:r>
            <a:endParaRPr lang="cs-CZ" dirty="0"/>
          </a:p>
          <a:p>
            <a:pPr lvl="1"/>
            <a:r>
              <a:rPr lang="cs-CZ" dirty="0"/>
              <a:t>Cvičení </a:t>
            </a:r>
            <a:r>
              <a:rPr lang="cs-CZ" dirty="0" err="1"/>
              <a:t>bethak</a:t>
            </a:r>
            <a:r>
              <a:rPr lang="cs-CZ" dirty="0"/>
              <a:t> a </a:t>
            </a:r>
            <a:r>
              <a:rPr lang="cs-CZ" dirty="0" err="1"/>
              <a:t>dand</a:t>
            </a:r>
            <a:endParaRPr lang="cs-CZ" dirty="0"/>
          </a:p>
          <a:p>
            <a:pPr lvl="1"/>
            <a:r>
              <a:rPr lang="cs-CZ" dirty="0"/>
              <a:t>Náčiní </a:t>
            </a:r>
            <a:r>
              <a:rPr lang="cs-CZ" dirty="0" err="1"/>
              <a:t>nal</a:t>
            </a:r>
            <a:r>
              <a:rPr lang="cs-CZ" dirty="0"/>
              <a:t>, </a:t>
            </a:r>
            <a:r>
              <a:rPr lang="cs-CZ" dirty="0" err="1"/>
              <a:t>gar</a:t>
            </a:r>
            <a:r>
              <a:rPr lang="cs-CZ" dirty="0"/>
              <a:t> </a:t>
            </a:r>
            <a:r>
              <a:rPr lang="cs-CZ" dirty="0" err="1"/>
              <a:t>nal</a:t>
            </a:r>
            <a:r>
              <a:rPr lang="cs-CZ" dirty="0"/>
              <a:t>, </a:t>
            </a:r>
            <a:r>
              <a:rPr lang="cs-CZ" dirty="0" err="1"/>
              <a:t>malakhamb</a:t>
            </a:r>
            <a:r>
              <a:rPr lang="cs-CZ" dirty="0">
                <a:hlinkClick r:id="rId5"/>
              </a:rPr>
              <a:t>*</a:t>
            </a:r>
            <a:r>
              <a:rPr lang="cs-CZ" dirty="0"/>
              <a:t>, </a:t>
            </a:r>
            <a:br>
              <a:rPr lang="cs-CZ" dirty="0"/>
            </a:br>
            <a:r>
              <a:rPr lang="cs-CZ" dirty="0" err="1"/>
              <a:t>mudgal</a:t>
            </a:r>
            <a:r>
              <a:rPr lang="cs-CZ" dirty="0"/>
              <a:t>, </a:t>
            </a:r>
            <a:r>
              <a:rPr lang="cs-CZ" dirty="0" err="1"/>
              <a:t>gada</a:t>
            </a:r>
            <a:r>
              <a:rPr lang="cs-CZ" dirty="0"/>
              <a:t>, …</a:t>
            </a:r>
            <a:r>
              <a:rPr lang="cs-CZ" dirty="0">
                <a:hlinkClick r:id="rId6"/>
              </a:rPr>
              <a:t>*</a:t>
            </a:r>
            <a:endParaRPr lang="cs-CZ" dirty="0"/>
          </a:p>
        </p:txBody>
      </p:sp>
      <p:pic>
        <p:nvPicPr>
          <p:cNvPr id="214018" name="Picture 2" descr="http://ejmas.com/jalt/roller/GreatGam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68208" y="3060294"/>
            <a:ext cx="2699792" cy="3797707"/>
          </a:xfrm>
          <a:prstGeom prst="rect">
            <a:avLst/>
          </a:prstGeom>
          <a:noFill/>
        </p:spPr>
      </p:pic>
      <p:pic>
        <p:nvPicPr>
          <p:cNvPr id="214020" name="Picture 4" descr="Pahalwan sits with a &quot;gar nal&quot; or neck weight made of solid stone and worn around the neck to strengthen neck and shoulder muscles in Shahdra near Lahore on October 11. PHOTO: AF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36160" y="0"/>
            <a:ext cx="3131840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bojových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Měli bychom znát různá bojová umění z různých kultur tak, abychom pochopili jejich společné znaky i jejich různost</a:t>
            </a:r>
          </a:p>
          <a:p>
            <a:r>
              <a:rPr lang="cs-CZ" dirty="0"/>
              <a:t>Co nás o BU zajímá</a:t>
            </a:r>
          </a:p>
          <a:p>
            <a:pPr lvl="1"/>
            <a:r>
              <a:rPr lang="cs-CZ" dirty="0"/>
              <a:t>Kde a jak vznikla</a:t>
            </a:r>
          </a:p>
          <a:p>
            <a:pPr lvl="1"/>
            <a:r>
              <a:rPr lang="cs-CZ" dirty="0"/>
              <a:t>Technické prostředky</a:t>
            </a:r>
          </a:p>
          <a:p>
            <a:pPr lvl="1"/>
            <a:r>
              <a:rPr lang="cs-CZ" dirty="0"/>
              <a:t>Výstroj a výzbroj</a:t>
            </a:r>
          </a:p>
          <a:p>
            <a:pPr lvl="1"/>
            <a:r>
              <a:rPr lang="cs-CZ" dirty="0"/>
              <a:t>Hlavní principy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1500" y="37763"/>
            <a:ext cx="8637588" cy="1446550"/>
          </a:xfrm>
        </p:spPr>
        <p:txBody>
          <a:bodyPr/>
          <a:lstStyle/>
          <a:p>
            <a:r>
              <a:rPr lang="cs-CZ" dirty="0"/>
              <a:t>Zbraně v indických bojových uměních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03512" y="1916832"/>
            <a:ext cx="4896544" cy="4114800"/>
          </a:xfrm>
        </p:spPr>
        <p:txBody>
          <a:bodyPr/>
          <a:lstStyle/>
          <a:p>
            <a:r>
              <a:rPr lang="cs-CZ" dirty="0"/>
              <a:t>Katar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3767138"/>
            <a:r>
              <a:rPr lang="cs-CZ" dirty="0" err="1"/>
              <a:t>Kukri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  <p:pic>
        <p:nvPicPr>
          <p:cNvPr id="100354" name="Picture 2" descr="http://www.himalayan-imports.com/assets/images/Katar2.jpg"/>
          <p:cNvPicPr>
            <a:picLocks noChangeAspect="1" noChangeArrowheads="1"/>
          </p:cNvPicPr>
          <p:nvPr/>
        </p:nvPicPr>
        <p:blipFill>
          <a:blip r:embed="rId2" cstate="print"/>
          <a:srcRect r="5556"/>
          <a:stretch>
            <a:fillRect/>
          </a:stretch>
        </p:blipFill>
        <p:spPr bwMode="auto">
          <a:xfrm>
            <a:off x="3215680" y="1844825"/>
            <a:ext cx="3672408" cy="2628581"/>
          </a:xfrm>
          <a:prstGeom prst="rect">
            <a:avLst/>
          </a:prstGeom>
          <a:noFill/>
        </p:spPr>
      </p:pic>
      <p:pic>
        <p:nvPicPr>
          <p:cNvPr id="100356" name="Picture 4" descr="http://bj.eiecon.net/wp-content/uploads/2009/02/kuk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080" y="2924944"/>
            <a:ext cx="3744416" cy="3099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Srí lanka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Čína </a:t>
            </a:r>
            <a:r>
              <a:rPr lang="cs-CZ" dirty="0" err="1"/>
              <a:t>di</a:t>
            </a:r>
            <a:r>
              <a:rPr lang="cs-CZ" dirty="0"/>
              <a:t> </a:t>
            </a:r>
          </a:p>
          <a:p>
            <a:r>
              <a:rPr lang="cs-CZ" dirty="0" err="1"/>
              <a:t>Angampora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*</a:t>
            </a:r>
            <a:r>
              <a:rPr lang="cs-CZ" dirty="0"/>
              <a:t> </a:t>
            </a:r>
            <a:r>
              <a:rPr lang="cs-CZ" dirty="0">
                <a:hlinkClick r:id="rId3"/>
              </a:rPr>
              <a:t>*</a:t>
            </a:r>
            <a:endParaRPr lang="cs-CZ" dirty="0"/>
          </a:p>
          <a:p>
            <a:pPr lvl="1"/>
            <a:r>
              <a:rPr lang="cs-CZ" dirty="0"/>
              <a:t>Původní srílanské umění</a:t>
            </a:r>
          </a:p>
          <a:p>
            <a:pPr lvl="1"/>
            <a:r>
              <a:rPr lang="cs-CZ" dirty="0"/>
              <a:t>Indické vlivy</a:t>
            </a:r>
          </a:p>
          <a:p>
            <a:pPr lvl="1"/>
            <a:r>
              <a:rPr lang="cs-CZ" dirty="0"/>
              <a:t>Souběžný systém se zbraněmi: </a:t>
            </a:r>
            <a:r>
              <a:rPr lang="cs-CZ" dirty="0" err="1"/>
              <a:t>illangam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indická bojová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 err="1"/>
              <a:t>Malla</a:t>
            </a:r>
            <a:r>
              <a:rPr lang="cs-CZ" sz="3000" dirty="0"/>
              <a:t> </a:t>
            </a:r>
            <a:r>
              <a:rPr lang="cs-CZ" sz="3000" dirty="0" err="1"/>
              <a:t>yudha</a:t>
            </a:r>
            <a:r>
              <a:rPr lang="cs-CZ" sz="3000" dirty="0"/>
              <a:t> – zápas (příbuzný s </a:t>
            </a:r>
            <a:r>
              <a:rPr lang="cs-CZ" sz="3000" dirty="0" err="1"/>
              <a:t>naban</a:t>
            </a:r>
            <a:r>
              <a:rPr lang="cs-CZ" sz="3000" dirty="0"/>
              <a:t> (Barma))</a:t>
            </a:r>
          </a:p>
          <a:p>
            <a:r>
              <a:rPr lang="cs-CZ" sz="3000" dirty="0" err="1"/>
              <a:t>Mušti</a:t>
            </a:r>
            <a:r>
              <a:rPr lang="cs-CZ" sz="3000" dirty="0"/>
              <a:t> </a:t>
            </a:r>
            <a:r>
              <a:rPr lang="cs-CZ" sz="3000" dirty="0" err="1"/>
              <a:t>yudha</a:t>
            </a:r>
            <a:r>
              <a:rPr lang="cs-CZ" sz="3000" dirty="0"/>
              <a:t> – úderové bojové umění</a:t>
            </a:r>
          </a:p>
          <a:p>
            <a:r>
              <a:rPr lang="cs-CZ" sz="3000" dirty="0" err="1"/>
              <a:t>Thangta</a:t>
            </a:r>
            <a:r>
              <a:rPr lang="cs-CZ" sz="3000" dirty="0"/>
              <a:t> – šerm (příbuzný s </a:t>
            </a:r>
            <a:r>
              <a:rPr lang="cs-CZ" sz="3000" dirty="0" err="1"/>
              <a:t>banšai</a:t>
            </a:r>
            <a:r>
              <a:rPr lang="cs-CZ" sz="3000" dirty="0"/>
              <a:t> (Barma))</a:t>
            </a:r>
          </a:p>
          <a:p>
            <a:r>
              <a:rPr lang="cs-CZ" sz="3000" dirty="0" err="1"/>
              <a:t>Gatka</a:t>
            </a:r>
            <a:r>
              <a:rPr lang="cs-CZ" sz="3000" dirty="0"/>
              <a:t> – zbraňový systém (Paňdžáb, Sikhové)</a:t>
            </a:r>
          </a:p>
          <a:p>
            <a:r>
              <a:rPr lang="cs-CZ" sz="3000" dirty="0" err="1"/>
              <a:t>Varma</a:t>
            </a:r>
            <a:r>
              <a:rPr lang="cs-CZ" sz="3000" dirty="0"/>
              <a:t> </a:t>
            </a:r>
            <a:r>
              <a:rPr lang="cs-CZ" sz="3000" dirty="0" err="1"/>
              <a:t>kalai</a:t>
            </a:r>
            <a:r>
              <a:rPr lang="cs-CZ" sz="3000" dirty="0"/>
              <a:t> – interní bojové umění založeno na využívání akupresurních bodů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1500" y="37763"/>
            <a:ext cx="8637588" cy="1446550"/>
          </a:xfrm>
        </p:spPr>
        <p:txBody>
          <a:bodyPr/>
          <a:lstStyle/>
          <a:p>
            <a:r>
              <a:rPr lang="cs-CZ" dirty="0"/>
              <a:t>Australská, Oceánská bojová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52614" y="1941513"/>
            <a:ext cx="4243387" cy="4114800"/>
          </a:xfrm>
        </p:spPr>
        <p:txBody>
          <a:bodyPr/>
          <a:lstStyle/>
          <a:p>
            <a:r>
              <a:rPr lang="cs-CZ" dirty="0"/>
              <a:t>Nový Zéland </a:t>
            </a:r>
          </a:p>
          <a:p>
            <a:pPr lvl="1"/>
            <a:r>
              <a:rPr lang="cs-CZ" dirty="0" err="1"/>
              <a:t>mau</a:t>
            </a:r>
            <a:r>
              <a:rPr lang="cs-CZ" dirty="0"/>
              <a:t> </a:t>
            </a:r>
            <a:r>
              <a:rPr lang="cs-CZ" dirty="0" err="1"/>
              <a:t>rákau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*</a:t>
            </a:r>
            <a:r>
              <a:rPr lang="cs-CZ" dirty="0">
                <a:hlinkClick r:id="rId3"/>
              </a:rPr>
              <a:t>*</a:t>
            </a:r>
            <a:endParaRPr lang="cs-CZ" dirty="0"/>
          </a:p>
          <a:p>
            <a:pPr lvl="1"/>
            <a:r>
              <a:rPr lang="cs-CZ" dirty="0"/>
              <a:t> </a:t>
            </a:r>
            <a:r>
              <a:rPr lang="cs-CZ" dirty="0" err="1"/>
              <a:t>mau</a:t>
            </a:r>
            <a:endParaRPr lang="cs-CZ" dirty="0"/>
          </a:p>
          <a:p>
            <a:r>
              <a:rPr lang="cs-CZ" dirty="0"/>
              <a:t>Samoa</a:t>
            </a:r>
          </a:p>
          <a:p>
            <a:pPr lvl="1"/>
            <a:r>
              <a:rPr lang="cs-CZ" dirty="0" err="1"/>
              <a:t>Siva</a:t>
            </a:r>
            <a:r>
              <a:rPr lang="cs-CZ" dirty="0"/>
              <a:t> </a:t>
            </a:r>
            <a:r>
              <a:rPr lang="cs-CZ" dirty="0" err="1"/>
              <a:t>ati</a:t>
            </a:r>
            <a:r>
              <a:rPr lang="cs-CZ" dirty="0"/>
              <a:t> </a:t>
            </a:r>
            <a:r>
              <a:rPr lang="cs-CZ" dirty="0">
                <a:hlinkClick r:id="rId4"/>
              </a:rPr>
              <a:t>*</a:t>
            </a:r>
            <a:endParaRPr lang="cs-CZ" dirty="0"/>
          </a:p>
          <a:p>
            <a:r>
              <a:rPr lang="cs-CZ" dirty="0"/>
              <a:t>Havaj</a:t>
            </a:r>
          </a:p>
          <a:p>
            <a:pPr lvl="1"/>
            <a:r>
              <a:rPr lang="cs-CZ" dirty="0" err="1"/>
              <a:t>lua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  <p:pic>
        <p:nvPicPr>
          <p:cNvPr id="111618" name="Picture 2" descr="Soubor:Oceanias Region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7968" y="2708920"/>
            <a:ext cx="4860032" cy="3081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1500" y="714873"/>
            <a:ext cx="8637588" cy="769441"/>
          </a:xfrm>
        </p:spPr>
        <p:txBody>
          <a:bodyPr/>
          <a:lstStyle/>
          <a:p>
            <a:r>
              <a:rPr lang="cs-CZ" dirty="0"/>
              <a:t>Africká bojová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52614" y="1941513"/>
            <a:ext cx="4099371" cy="4114800"/>
          </a:xfrm>
        </p:spPr>
        <p:txBody>
          <a:bodyPr/>
          <a:lstStyle/>
          <a:p>
            <a:r>
              <a:rPr lang="cs-CZ" dirty="0"/>
              <a:t>Afrika (</a:t>
            </a:r>
            <a:r>
              <a:rPr lang="cs-CZ" dirty="0" err="1"/>
              <a:t>kupingana</a:t>
            </a:r>
            <a:r>
              <a:rPr lang="cs-CZ" dirty="0"/>
              <a:t> </a:t>
            </a:r>
            <a:r>
              <a:rPr lang="cs-CZ" dirty="0" err="1"/>
              <a:t>ngumi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Tahtib</a:t>
            </a:r>
            <a:r>
              <a:rPr lang="cs-CZ" dirty="0"/>
              <a:t> (severní Afrika)</a:t>
            </a:r>
          </a:p>
          <a:p>
            <a:pPr lvl="1"/>
            <a:r>
              <a:rPr lang="cs-CZ" dirty="0" err="1"/>
              <a:t>Dambe</a:t>
            </a:r>
            <a:endParaRPr lang="cs-CZ" dirty="0"/>
          </a:p>
          <a:p>
            <a:endParaRPr lang="cs-CZ" dirty="0"/>
          </a:p>
        </p:txBody>
      </p:sp>
      <p:pic>
        <p:nvPicPr>
          <p:cNvPr id="106498" name="Picture 2" descr="Soubor:African continent-c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3992" y="1731625"/>
            <a:ext cx="4644008" cy="4388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Africká zápasová bojová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Senegal: </a:t>
            </a:r>
            <a:r>
              <a:rPr lang="cs-CZ" dirty="0" err="1"/>
              <a:t>Laamb</a:t>
            </a:r>
            <a:r>
              <a:rPr lang="cs-CZ" dirty="0"/>
              <a:t> (zápas) </a:t>
            </a:r>
            <a:r>
              <a:rPr lang="cs-CZ" dirty="0">
                <a:hlinkClick r:id="rId2"/>
              </a:rPr>
              <a:t>*</a:t>
            </a:r>
            <a:r>
              <a:rPr lang="cs-CZ" dirty="0">
                <a:hlinkClick r:id="rId3"/>
              </a:rPr>
              <a:t>*</a:t>
            </a:r>
            <a:r>
              <a:rPr lang="cs-CZ" dirty="0">
                <a:hlinkClick r:id="rId4"/>
              </a:rPr>
              <a:t>*</a:t>
            </a:r>
            <a:r>
              <a:rPr lang="cs-CZ" dirty="0">
                <a:hlinkClick r:id="rId5"/>
              </a:rPr>
              <a:t>*</a:t>
            </a:r>
            <a:r>
              <a:rPr lang="cs-CZ" dirty="0">
                <a:hlinkClick r:id="rId6"/>
              </a:rPr>
              <a:t>*</a:t>
            </a:r>
            <a:endParaRPr lang="cs-CZ" dirty="0"/>
          </a:p>
          <a:p>
            <a:pPr lvl="1"/>
            <a:r>
              <a:rPr lang="cs-CZ" dirty="0"/>
              <a:t>Forma s použitím úderů</a:t>
            </a:r>
          </a:p>
          <a:p>
            <a:pPr lvl="1"/>
            <a:r>
              <a:rPr lang="cs-CZ" dirty="0"/>
              <a:t>Forma bez použití úderů</a:t>
            </a:r>
          </a:p>
          <a:p>
            <a:r>
              <a:rPr lang="cs-CZ" dirty="0"/>
              <a:t>Nigérie: </a:t>
            </a:r>
            <a:r>
              <a:rPr lang="cs-CZ" dirty="0" err="1"/>
              <a:t>dambe</a:t>
            </a:r>
            <a:r>
              <a:rPr lang="cs-CZ" dirty="0"/>
              <a:t> (box) </a:t>
            </a:r>
            <a:r>
              <a:rPr lang="cs-CZ" dirty="0">
                <a:hlinkClick r:id="rId7"/>
              </a:rPr>
              <a:t>*</a:t>
            </a:r>
            <a:endParaRPr lang="cs-CZ" dirty="0"/>
          </a:p>
          <a:p>
            <a:pPr lvl="1"/>
            <a:r>
              <a:rPr lang="cs-CZ" dirty="0"/>
              <a:t>Jedna ruka se používá pro obranu, druhá pro útok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Africká zbraňová bojová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Egypt: </a:t>
            </a:r>
            <a:r>
              <a:rPr lang="cs-CZ" dirty="0" err="1"/>
              <a:t>tahtib</a:t>
            </a:r>
            <a:r>
              <a:rPr lang="cs-CZ" dirty="0"/>
              <a:t> (šerm tyčí ritualizován v tanci) </a:t>
            </a:r>
            <a:r>
              <a:rPr lang="cs-CZ" dirty="0">
                <a:hlinkClick r:id="rId2"/>
              </a:rPr>
              <a:t>*</a:t>
            </a:r>
            <a:endParaRPr lang="cs-CZ" dirty="0"/>
          </a:p>
          <a:p>
            <a:r>
              <a:rPr lang="cs-CZ" dirty="0"/>
              <a:t>Jižní Afrika: </a:t>
            </a:r>
            <a:r>
              <a:rPr lang="cs-CZ" dirty="0" err="1"/>
              <a:t>ngunijský</a:t>
            </a:r>
            <a:r>
              <a:rPr lang="cs-CZ" dirty="0"/>
              <a:t> šerm s holí (kmen Zulu) </a:t>
            </a:r>
            <a:r>
              <a:rPr lang="cs-CZ" dirty="0">
                <a:hlinkClick r:id="rId3"/>
              </a:rPr>
              <a:t>*</a:t>
            </a:r>
            <a:endParaRPr lang="cs-CZ" dirty="0"/>
          </a:p>
          <a:p>
            <a:r>
              <a:rPr lang="cs-CZ" dirty="0"/>
              <a:t>Etiopie: </a:t>
            </a:r>
            <a:r>
              <a:rPr lang="cs-CZ" dirty="0" err="1"/>
              <a:t>donga</a:t>
            </a:r>
            <a:r>
              <a:rPr lang="cs-CZ" dirty="0"/>
              <a:t> (šerm dlouhou holí, </a:t>
            </a:r>
            <a:r>
              <a:rPr lang="cs-CZ" dirty="0" err="1"/>
              <a:t>surijský</a:t>
            </a:r>
            <a:r>
              <a:rPr lang="cs-CZ" dirty="0"/>
              <a:t> šerm) </a:t>
            </a:r>
            <a:r>
              <a:rPr lang="cs-CZ" dirty="0">
                <a:hlinkClick r:id="rId4"/>
              </a:rPr>
              <a:t>*</a:t>
            </a:r>
            <a:r>
              <a:rPr lang="cs-CZ" dirty="0">
                <a:hlinkClick r:id="rId5"/>
              </a:rPr>
              <a:t>*</a:t>
            </a:r>
            <a:endParaRPr lang="cs-CZ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Evropská bojová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81158" y="1643050"/>
            <a:ext cx="8572560" cy="5214950"/>
          </a:xfrm>
        </p:spPr>
        <p:txBody>
          <a:bodyPr/>
          <a:lstStyle/>
          <a:p>
            <a:r>
              <a:rPr lang="cs-CZ" sz="2400" dirty="0"/>
              <a:t>Francie</a:t>
            </a:r>
          </a:p>
          <a:p>
            <a:pPr lvl="1"/>
            <a:r>
              <a:rPr lang="cs-CZ" sz="2000" dirty="0" err="1"/>
              <a:t>savate</a:t>
            </a:r>
            <a:r>
              <a:rPr lang="cs-CZ" sz="2000" dirty="0"/>
              <a:t>, </a:t>
            </a:r>
            <a:r>
              <a:rPr lang="cs-CZ" sz="2000" dirty="0" err="1"/>
              <a:t>canne</a:t>
            </a:r>
            <a:r>
              <a:rPr lang="cs-CZ" sz="2000" dirty="0"/>
              <a:t> de </a:t>
            </a:r>
            <a:r>
              <a:rPr lang="cs-CZ" sz="2000" dirty="0" err="1"/>
              <a:t>combat</a:t>
            </a:r>
            <a:r>
              <a:rPr lang="cs-CZ" sz="2000" dirty="0"/>
              <a:t> </a:t>
            </a:r>
          </a:p>
          <a:p>
            <a:r>
              <a:rPr lang="cs-CZ" sz="2400" dirty="0"/>
              <a:t>Anglie</a:t>
            </a:r>
          </a:p>
          <a:p>
            <a:pPr lvl="1"/>
            <a:r>
              <a:rPr lang="cs-CZ" sz="2000" dirty="0" err="1"/>
              <a:t>bartitsu</a:t>
            </a:r>
            <a:r>
              <a:rPr lang="cs-CZ" sz="2000" dirty="0"/>
              <a:t>, </a:t>
            </a:r>
            <a:r>
              <a:rPr lang="cs-CZ" sz="2000" dirty="0" err="1"/>
              <a:t>defendu</a:t>
            </a:r>
            <a:r>
              <a:rPr lang="cs-CZ" sz="2000" dirty="0"/>
              <a:t>, </a:t>
            </a:r>
            <a:r>
              <a:rPr lang="cs-CZ" sz="2000" dirty="0" err="1"/>
              <a:t>Westmorland</a:t>
            </a:r>
            <a:r>
              <a:rPr lang="cs-CZ" sz="2000" dirty="0"/>
              <a:t> wrestling, </a:t>
            </a:r>
            <a:r>
              <a:rPr lang="cs-CZ" sz="2000" dirty="0" err="1"/>
              <a:t>Cumberland</a:t>
            </a:r>
            <a:r>
              <a:rPr lang="cs-CZ" sz="2000" dirty="0"/>
              <a:t> wrestling, </a:t>
            </a:r>
            <a:r>
              <a:rPr lang="cs-CZ" sz="2000" dirty="0" err="1"/>
              <a:t>quarterstaff</a:t>
            </a:r>
            <a:endParaRPr lang="cs-CZ" sz="2000" dirty="0"/>
          </a:p>
          <a:p>
            <a:r>
              <a:rPr lang="cs-CZ" sz="2400" dirty="0"/>
              <a:t>Portugalsko</a:t>
            </a:r>
          </a:p>
          <a:p>
            <a:pPr lvl="1"/>
            <a:r>
              <a:rPr lang="cs-CZ" sz="2000" dirty="0" err="1"/>
              <a:t>jogo</a:t>
            </a:r>
            <a:r>
              <a:rPr lang="cs-CZ" sz="2000" dirty="0"/>
              <a:t> do </a:t>
            </a:r>
            <a:r>
              <a:rPr lang="cs-CZ" sz="2000" dirty="0" err="1"/>
              <a:t>pau</a:t>
            </a:r>
            <a:r>
              <a:rPr lang="cs-CZ" sz="2000" dirty="0"/>
              <a:t> (</a:t>
            </a:r>
            <a:r>
              <a:rPr lang="cs-CZ" sz="2000" dirty="0" err="1"/>
              <a:t>žogo</a:t>
            </a:r>
            <a:r>
              <a:rPr lang="cs-CZ" sz="2000" dirty="0"/>
              <a:t> do </a:t>
            </a:r>
            <a:r>
              <a:rPr lang="cs-CZ" sz="2000" dirty="0" err="1"/>
              <a:t>pau</a:t>
            </a:r>
            <a:r>
              <a:rPr lang="cs-CZ" sz="2000" dirty="0"/>
              <a:t>), </a:t>
            </a:r>
            <a:r>
              <a:rPr lang="cs-CZ" sz="2000" dirty="0" err="1"/>
              <a:t>galhofa</a:t>
            </a:r>
            <a:r>
              <a:rPr lang="cs-CZ" sz="2000" dirty="0"/>
              <a:t> (</a:t>
            </a:r>
            <a:r>
              <a:rPr lang="cs-CZ" sz="2000" dirty="0" err="1"/>
              <a:t>gaľjofa</a:t>
            </a:r>
            <a:r>
              <a:rPr lang="cs-CZ" sz="2000" dirty="0"/>
              <a:t>) </a:t>
            </a:r>
          </a:p>
          <a:p>
            <a:r>
              <a:rPr lang="cs-CZ" sz="2400" dirty="0"/>
              <a:t>Island</a:t>
            </a:r>
          </a:p>
          <a:p>
            <a:pPr lvl="1"/>
            <a:r>
              <a:rPr lang="cs-CZ" sz="2000" dirty="0" err="1"/>
              <a:t>glima</a:t>
            </a:r>
            <a:r>
              <a:rPr lang="cs-CZ" sz="2000" dirty="0"/>
              <a:t> </a:t>
            </a:r>
          </a:p>
          <a:p>
            <a:r>
              <a:rPr lang="cs-CZ" sz="2400" dirty="0"/>
              <a:t>Turecko</a:t>
            </a:r>
          </a:p>
          <a:p>
            <a:pPr lvl="1"/>
            <a:r>
              <a:rPr lang="cs-CZ" sz="2000" dirty="0" err="1"/>
              <a:t>yağlı</a:t>
            </a:r>
            <a:r>
              <a:rPr lang="cs-CZ" sz="2000" dirty="0"/>
              <a:t> </a:t>
            </a:r>
            <a:r>
              <a:rPr lang="cs-CZ" sz="2000" dirty="0" err="1"/>
              <a:t>güreş</a:t>
            </a:r>
            <a:r>
              <a:rPr lang="cs-CZ" sz="2000" dirty="0"/>
              <a:t> (</a:t>
            </a:r>
            <a:r>
              <a:rPr lang="cs-CZ" sz="2000" dirty="0" err="1"/>
              <a:t>jáli</a:t>
            </a:r>
            <a:r>
              <a:rPr lang="cs-CZ" sz="2000" dirty="0"/>
              <a:t> </a:t>
            </a:r>
            <a:r>
              <a:rPr lang="cs-CZ" sz="2000" dirty="0" err="1"/>
              <a:t>güreš</a:t>
            </a:r>
            <a:r>
              <a:rPr lang="cs-CZ" sz="2000" dirty="0"/>
              <a:t>)</a:t>
            </a:r>
          </a:p>
          <a:p>
            <a:r>
              <a:rPr lang="cs-CZ" sz="2400" dirty="0"/>
              <a:t>Historický šerm v různých zemích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Americká bojová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Brazílie</a:t>
            </a:r>
          </a:p>
          <a:p>
            <a:pPr lvl="1"/>
            <a:r>
              <a:rPr lang="cs-CZ" dirty="0" err="1"/>
              <a:t>Capoeira</a:t>
            </a:r>
            <a:endParaRPr lang="cs-CZ" dirty="0"/>
          </a:p>
          <a:p>
            <a:pPr lvl="1"/>
            <a:r>
              <a:rPr lang="cs-CZ" dirty="0" err="1"/>
              <a:t>Luta</a:t>
            </a:r>
            <a:r>
              <a:rPr lang="cs-CZ" dirty="0"/>
              <a:t> </a:t>
            </a:r>
            <a:r>
              <a:rPr lang="cs-CZ" dirty="0" err="1"/>
              <a:t>libre</a:t>
            </a:r>
            <a:endParaRPr lang="cs-CZ" dirty="0"/>
          </a:p>
          <a:p>
            <a:pPr lvl="1"/>
            <a:r>
              <a:rPr lang="cs-CZ" dirty="0" err="1"/>
              <a:t>Brazílske</a:t>
            </a:r>
            <a:r>
              <a:rPr lang="cs-CZ"/>
              <a:t> džúdžucu</a:t>
            </a:r>
            <a:endParaRPr lang="cs-CZ" dirty="0"/>
          </a:p>
          <a:p>
            <a:r>
              <a:rPr lang="cs-CZ" dirty="0"/>
              <a:t>USA</a:t>
            </a:r>
          </a:p>
          <a:p>
            <a:pPr lvl="1"/>
            <a:r>
              <a:rPr lang="cs-CZ" dirty="0"/>
              <a:t>Množství nových bojových umění (</a:t>
            </a:r>
            <a:r>
              <a:rPr lang="cs-CZ" dirty="0" err="1"/>
              <a:t>kajukenbo</a:t>
            </a:r>
            <a:r>
              <a:rPr lang="cs-CZ" dirty="0"/>
              <a:t>, </a:t>
            </a:r>
            <a:r>
              <a:rPr lang="cs-CZ" dirty="0" err="1"/>
              <a:t>catch</a:t>
            </a:r>
            <a:r>
              <a:rPr lang="cs-CZ" dirty="0"/>
              <a:t> wrestling, </a:t>
            </a:r>
            <a:r>
              <a:rPr lang="cs-CZ" dirty="0" err="1"/>
              <a:t>jeet</a:t>
            </a:r>
            <a:r>
              <a:rPr lang="cs-CZ" dirty="0"/>
              <a:t> </a:t>
            </a:r>
            <a:r>
              <a:rPr lang="cs-CZ" dirty="0" err="1"/>
              <a:t>kune</a:t>
            </a:r>
            <a:r>
              <a:rPr lang="cs-CZ" dirty="0"/>
              <a:t> do, </a:t>
            </a:r>
            <a:r>
              <a:rPr lang="cs-CZ" dirty="0" err="1"/>
              <a:t>Small</a:t>
            </a:r>
            <a:r>
              <a:rPr lang="cs-CZ" dirty="0"/>
              <a:t> </a:t>
            </a:r>
            <a:r>
              <a:rPr lang="cs-CZ" dirty="0" err="1"/>
              <a:t>Circle</a:t>
            </a:r>
            <a:r>
              <a:rPr lang="cs-CZ" dirty="0"/>
              <a:t> Jujutsu, americké </a:t>
            </a:r>
            <a:r>
              <a:rPr lang="cs-CZ" dirty="0" err="1"/>
              <a:t>kenpo</a:t>
            </a:r>
            <a:r>
              <a:rPr lang="cs-CZ" dirty="0"/>
              <a:t>, …)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Rozšířenost bojových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Globální bojová umění</a:t>
            </a:r>
          </a:p>
          <a:p>
            <a:pPr lvl="1"/>
            <a:r>
              <a:rPr lang="cs-CZ" dirty="0"/>
              <a:t>Organizovaná, systematizovaná, rozšířená, veřejná, velký počet cvičících a vyučujících …</a:t>
            </a:r>
          </a:p>
          <a:p>
            <a:pPr lvl="1"/>
            <a:endParaRPr lang="cs-CZ" dirty="0"/>
          </a:p>
          <a:p>
            <a:r>
              <a:rPr lang="cs-CZ" dirty="0" err="1"/>
              <a:t>Vernakulární</a:t>
            </a:r>
            <a:r>
              <a:rPr lang="cs-CZ" dirty="0"/>
              <a:t> bojová umění</a:t>
            </a:r>
          </a:p>
          <a:p>
            <a:pPr lvl="1"/>
            <a:r>
              <a:rPr lang="cs-CZ" dirty="0"/>
              <a:t>Bez formální organizace, místní, v uzavřených společnostech, nesystematizovaná …</a:t>
            </a:r>
          </a:p>
          <a:p>
            <a:endParaRPr lang="cs-CZ" dirty="0"/>
          </a:p>
          <a:p>
            <a:r>
              <a:rPr lang="cs-CZ" dirty="0"/>
              <a:t>Nižší rozšířenost bojových umění </a:t>
            </a:r>
            <a:r>
              <a:rPr lang="cs-CZ"/>
              <a:t>nemusí znamenat </a:t>
            </a:r>
            <a:r>
              <a:rPr lang="cs-CZ" dirty="0"/>
              <a:t>jejich nižší hodnotu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Japonská bojová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52614" y="1941513"/>
            <a:ext cx="4171949" cy="4487883"/>
          </a:xfrm>
        </p:spPr>
        <p:txBody>
          <a:bodyPr/>
          <a:lstStyle/>
          <a:p>
            <a:r>
              <a:rPr lang="cs-CZ" dirty="0"/>
              <a:t>sumó, okinawské </a:t>
            </a:r>
            <a:r>
              <a:rPr lang="cs-CZ" dirty="0" err="1"/>
              <a:t>kobudó</a:t>
            </a:r>
            <a:r>
              <a:rPr lang="cs-CZ" dirty="0"/>
              <a:t>, </a:t>
            </a:r>
            <a:r>
              <a:rPr lang="cs-CZ" dirty="0" err="1"/>
              <a:t>iaidó</a:t>
            </a:r>
            <a:r>
              <a:rPr lang="cs-CZ" dirty="0"/>
              <a:t>, </a:t>
            </a:r>
            <a:r>
              <a:rPr lang="cs-CZ" dirty="0" err="1"/>
              <a:t>džódó</a:t>
            </a:r>
            <a:r>
              <a:rPr lang="cs-CZ" dirty="0"/>
              <a:t>, </a:t>
            </a:r>
            <a:r>
              <a:rPr lang="cs-CZ" dirty="0" err="1"/>
              <a:t>kjúdó</a:t>
            </a:r>
            <a:r>
              <a:rPr lang="cs-CZ" dirty="0"/>
              <a:t>, </a:t>
            </a:r>
            <a:r>
              <a:rPr lang="cs-CZ" dirty="0" err="1"/>
              <a:t>kendó</a:t>
            </a:r>
            <a:r>
              <a:rPr lang="cs-CZ" dirty="0"/>
              <a:t>, </a:t>
            </a:r>
            <a:r>
              <a:rPr lang="cs-CZ" dirty="0" err="1"/>
              <a:t>naginatadó</a:t>
            </a:r>
            <a:r>
              <a:rPr lang="cs-CZ" dirty="0"/>
              <a:t>, </a:t>
            </a:r>
            <a:r>
              <a:rPr lang="cs-CZ" dirty="0" err="1"/>
              <a:t>nindžucu</a:t>
            </a:r>
            <a:r>
              <a:rPr lang="cs-CZ" dirty="0"/>
              <a:t> </a:t>
            </a:r>
          </a:p>
          <a:p>
            <a:r>
              <a:rPr lang="cs-CZ" dirty="0" err="1"/>
              <a:t>Kobudó</a:t>
            </a:r>
            <a:r>
              <a:rPr lang="cs-CZ" dirty="0"/>
              <a:t>:</a:t>
            </a:r>
          </a:p>
          <a:p>
            <a:pPr lvl="1"/>
            <a:r>
              <a:rPr lang="cs-CZ" dirty="0" err="1"/>
              <a:t>hódžucu</a:t>
            </a:r>
            <a:r>
              <a:rPr lang="cs-CZ" dirty="0"/>
              <a:t>, </a:t>
            </a:r>
            <a:r>
              <a:rPr lang="cs-CZ" dirty="0" err="1"/>
              <a:t>sódžucu</a:t>
            </a:r>
            <a:r>
              <a:rPr lang="cs-CZ" dirty="0"/>
              <a:t>, </a:t>
            </a:r>
            <a:r>
              <a:rPr lang="cs-CZ" dirty="0" err="1"/>
              <a:t>šurikendžucu</a:t>
            </a:r>
            <a:r>
              <a:rPr lang="cs-CZ" dirty="0"/>
              <a:t>, </a:t>
            </a:r>
            <a:r>
              <a:rPr lang="cs-CZ" dirty="0" err="1"/>
              <a:t>kendžucu</a:t>
            </a:r>
            <a:r>
              <a:rPr lang="cs-CZ" dirty="0"/>
              <a:t>, </a:t>
            </a:r>
            <a:r>
              <a:rPr lang="cs-CZ" dirty="0" err="1"/>
              <a:t>džúdžucu</a:t>
            </a:r>
            <a:r>
              <a:rPr lang="cs-CZ" dirty="0"/>
              <a:t>, </a:t>
            </a:r>
            <a:r>
              <a:rPr lang="cs-CZ" dirty="0" err="1"/>
              <a:t>kenpó</a:t>
            </a:r>
            <a:r>
              <a:rPr lang="cs-CZ" dirty="0"/>
              <a:t>, </a:t>
            </a:r>
            <a:r>
              <a:rPr lang="cs-CZ" dirty="0" err="1"/>
              <a:t>battódžucu</a:t>
            </a:r>
            <a:r>
              <a:rPr lang="cs-CZ" dirty="0"/>
              <a:t>, </a:t>
            </a:r>
            <a:r>
              <a:rPr lang="cs-CZ" dirty="0" err="1"/>
              <a:t>hodžódžucu</a:t>
            </a:r>
            <a:endParaRPr lang="cs-CZ" dirty="0"/>
          </a:p>
        </p:txBody>
      </p:sp>
      <p:pic>
        <p:nvPicPr>
          <p:cNvPr id="100354" name="Picture 2" descr="http://www.kohlersjapan.com/pics/JapanInfo/map_japan.jpg"/>
          <p:cNvPicPr>
            <a:picLocks noChangeAspect="1" noChangeArrowheads="1"/>
          </p:cNvPicPr>
          <p:nvPr/>
        </p:nvPicPr>
        <p:blipFill>
          <a:blip r:embed="rId2" cstate="print"/>
          <a:srcRect r="11702"/>
          <a:stretch>
            <a:fillRect/>
          </a:stretch>
        </p:blipFill>
        <p:spPr bwMode="auto">
          <a:xfrm>
            <a:off x="6105616" y="857232"/>
            <a:ext cx="4348103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Nadpis 1"/>
          <p:cNvSpPr>
            <a:spLocks noGrp="1"/>
          </p:cNvSpPr>
          <p:nvPr>
            <p:ph type="title"/>
          </p:nvPr>
        </p:nvSpPr>
        <p:spPr>
          <a:xfrm>
            <a:off x="1841500" y="714375"/>
            <a:ext cx="8637588" cy="769938"/>
          </a:xfrm>
        </p:spPr>
        <p:txBody>
          <a:bodyPr/>
          <a:lstStyle/>
          <a:p>
            <a:pPr eaLnBrk="1" hangingPunct="1"/>
            <a:r>
              <a:rPr lang="cs-CZ"/>
              <a:t>Šinbudó</a:t>
            </a:r>
          </a:p>
        </p:txBody>
      </p:sp>
      <p:sp>
        <p:nvSpPr>
          <p:cNvPr id="109570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sz="2400" dirty="0"/>
              <a:t>Džúdó</a:t>
            </a:r>
          </a:p>
          <a:p>
            <a:pPr eaLnBrk="1" hangingPunct="1"/>
            <a:r>
              <a:rPr lang="cs-CZ" sz="2400" dirty="0"/>
              <a:t>Kendó</a:t>
            </a:r>
          </a:p>
          <a:p>
            <a:pPr eaLnBrk="1" hangingPunct="1"/>
            <a:r>
              <a:rPr lang="cs-CZ" sz="2400" dirty="0"/>
              <a:t>Naginatadó</a:t>
            </a:r>
          </a:p>
          <a:p>
            <a:pPr eaLnBrk="1" hangingPunct="1"/>
            <a:r>
              <a:rPr lang="cs-CZ" sz="2400" dirty="0"/>
              <a:t>Karatedó</a:t>
            </a:r>
          </a:p>
          <a:p>
            <a:pPr eaLnBrk="1" hangingPunct="1"/>
            <a:r>
              <a:rPr lang="cs-CZ" sz="2400" dirty="0"/>
              <a:t>Aikidó</a:t>
            </a:r>
          </a:p>
          <a:p>
            <a:pPr eaLnBrk="1" hangingPunct="1"/>
            <a:r>
              <a:rPr lang="cs-CZ" sz="2400" dirty="0"/>
              <a:t>Šórindži kenpó</a:t>
            </a:r>
          </a:p>
          <a:p>
            <a:pPr eaLnBrk="1" hangingPunct="1"/>
            <a:r>
              <a:rPr lang="cs-CZ" sz="2400" dirty="0"/>
              <a:t>Džúkendó</a:t>
            </a:r>
          </a:p>
          <a:p>
            <a:pPr eaLnBrk="1" hangingPunct="1"/>
            <a:r>
              <a:rPr lang="cs-CZ" sz="2400" dirty="0"/>
              <a:t>Sumó (není zcela kobudó ani šinbudó)</a:t>
            </a:r>
          </a:p>
          <a:p>
            <a:pPr eaLnBrk="1" hangingPunct="1"/>
            <a:r>
              <a:rPr lang="cs-CZ" dirty="0"/>
              <a:t>Moderní školy jsou obvykle relativně úzce zaměřené, zejména kvůli soutěžím</a:t>
            </a:r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Nadpis 1"/>
          <p:cNvSpPr>
            <a:spLocks noGrp="1"/>
          </p:cNvSpPr>
          <p:nvPr>
            <p:ph type="title"/>
          </p:nvPr>
        </p:nvSpPr>
        <p:spPr>
          <a:xfrm>
            <a:off x="1841500" y="714375"/>
            <a:ext cx="8637588" cy="769938"/>
          </a:xfrm>
        </p:spPr>
        <p:txBody>
          <a:bodyPr/>
          <a:lstStyle/>
          <a:p>
            <a:pPr eaLnBrk="1" hangingPunct="1"/>
            <a:r>
              <a:rPr lang="cs-CZ"/>
              <a:t>Šinbudó</a:t>
            </a:r>
            <a:r>
              <a:rPr lang="cs-CZ" sz="3200"/>
              <a:t> – systém výuky a zkoušek</a:t>
            </a:r>
            <a:endParaRPr lang="cs-CZ"/>
          </a:p>
        </p:txBody>
      </p:sp>
      <p:sp>
        <p:nvSpPr>
          <p:cNvPr id="11059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Systém kjú a dan</a:t>
            </a:r>
          </a:p>
          <a:p>
            <a:pPr lvl="1" eaLnBrk="1" hangingPunct="1"/>
            <a:r>
              <a:rPr lang="cs-CZ"/>
              <a:t>Kjú sestupně …3., 2., 1.</a:t>
            </a:r>
          </a:p>
          <a:p>
            <a:pPr lvl="1" eaLnBrk="1" hangingPunct="1"/>
            <a:r>
              <a:rPr lang="cs-CZ"/>
              <a:t>Dan vzestupně … 1. (šódan), 2., 3., …</a:t>
            </a:r>
          </a:p>
          <a:p>
            <a:pPr lvl="1" eaLnBrk="1" hangingPunct="1"/>
            <a:endParaRPr lang="cs-CZ" sz="2000"/>
          </a:p>
          <a:p>
            <a:pPr eaLnBrk="1" hangingPunct="1"/>
            <a:r>
              <a:rPr lang="cs-CZ"/>
              <a:t>Sensei, šihan (stejně jako v korjú)</a:t>
            </a:r>
          </a:p>
          <a:p>
            <a:pPr eaLnBrk="1" hangingPunct="1"/>
            <a:endParaRPr lang="cs-CZ"/>
          </a:p>
          <a:p>
            <a:pPr eaLnBrk="1" hangingPunct="1"/>
            <a:r>
              <a:rPr lang="cs-CZ"/>
              <a:t>Systém šógó (titulů) Dai Nippon Butoku Kai</a:t>
            </a:r>
          </a:p>
          <a:p>
            <a:pPr lvl="1" eaLnBrk="1" hangingPunct="1"/>
            <a:r>
              <a:rPr lang="cs-CZ"/>
              <a:t>Renši – instruktor</a:t>
            </a:r>
          </a:p>
          <a:p>
            <a:pPr lvl="1" eaLnBrk="1" hangingPunct="1"/>
            <a:r>
              <a:rPr lang="cs-CZ"/>
              <a:t>Kjóši – pokročilý učitel</a:t>
            </a:r>
          </a:p>
          <a:p>
            <a:pPr lvl="1" eaLnBrk="1" hangingPunct="1"/>
            <a:r>
              <a:rPr lang="cs-CZ"/>
              <a:t>Hanši – mistr učitel, učitel učitelů</a:t>
            </a:r>
          </a:p>
          <a:p>
            <a:pPr lvl="1" eaLnBrk="1" hangingPunct="1"/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2192</Words>
  <Application>Microsoft Office PowerPoint</Application>
  <PresentationFormat>Širokoúhlá obrazovka</PresentationFormat>
  <Paragraphs>396</Paragraphs>
  <Slides>58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3" baseType="lpstr">
      <vt:lpstr>Arial</vt:lpstr>
      <vt:lpstr>Calibri</vt:lpstr>
      <vt:lpstr>Calibri Light</vt:lpstr>
      <vt:lpstr>Wingdings</vt:lpstr>
      <vt:lpstr>Motiv Office</vt:lpstr>
      <vt:lpstr>Psychofyzické principy (ki, čchi)</vt:lpstr>
      <vt:lpstr>Psychofyzické principy (ki, čchi)</vt:lpstr>
      <vt:lpstr>Psychofyzické principy (ki, čchi)</vt:lpstr>
      <vt:lpstr>Psychofyzické principy (ki, čchi)</vt:lpstr>
      <vt:lpstr>Teorie bojových umění</vt:lpstr>
      <vt:lpstr>Rozšířenost bojových umění</vt:lpstr>
      <vt:lpstr>Japonská bojová umění</vt:lpstr>
      <vt:lpstr>Šinbudó</vt:lpstr>
      <vt:lpstr>Šinbudó – systém výuky a zkoušek</vt:lpstr>
      <vt:lpstr>Učitelé bojových umění</vt:lpstr>
      <vt:lpstr>Zdroje japonských bojových umění</vt:lpstr>
      <vt:lpstr>Trénink japonských bojových umění</vt:lpstr>
      <vt:lpstr>Trénink japonských bojových umění</vt:lpstr>
      <vt:lpstr>Trénink japonských bojových umění</vt:lpstr>
      <vt:lpstr>Trénink japonských bojových umění</vt:lpstr>
      <vt:lpstr>Mongolská bojová umění</vt:lpstr>
      <vt:lpstr>Bökh *</vt:lpstr>
      <vt:lpstr>Korejská bojová umění</vt:lpstr>
      <vt:lpstr>Korejská bojová umění</vt:lpstr>
      <vt:lpstr>Ssirum *</vt:lpstr>
      <vt:lpstr>Jusul *</vt:lpstr>
      <vt:lpstr>Hapkido *</vt:lpstr>
      <vt:lpstr>Hwarangdo *</vt:lpstr>
      <vt:lpstr>Importovaná korejská bojová umění</vt:lpstr>
      <vt:lpstr>Čínská bojová umění</vt:lpstr>
      <vt:lpstr>Čínská bojová umění</vt:lpstr>
      <vt:lpstr>Systematika čínských bojových umění</vt:lpstr>
      <vt:lpstr>Čínská bojová umění</vt:lpstr>
      <vt:lpstr>Tchai ťi čchuan</vt:lpstr>
      <vt:lpstr>Sing i čchuan *</vt:lpstr>
      <vt:lpstr>Pakua čchuan * *</vt:lpstr>
      <vt:lpstr>Šaolin čchuan *</vt:lpstr>
      <vt:lpstr>Chung ťia (hung ga) *</vt:lpstr>
      <vt:lpstr>Jung čchun (wing tsun/chun) *</vt:lpstr>
      <vt:lpstr>Pět zvířat *</vt:lpstr>
      <vt:lpstr>Bojová umění jihovýchodní Asie</vt:lpstr>
      <vt:lpstr>Ringové sporty jihovýchodní Asie</vt:lpstr>
      <vt:lpstr>Vovinam *</vt:lpstr>
      <vt:lpstr>Krabi krabong *</vt:lpstr>
      <vt:lpstr>Muai thai *</vt:lpstr>
      <vt:lpstr>Thaing</vt:lpstr>
      <vt:lpstr>Bokator **</vt:lpstr>
      <vt:lpstr>Bojová umění jihovýchodní Asie</vt:lpstr>
      <vt:lpstr>Pencak silat *</vt:lpstr>
      <vt:lpstr>Bersilat *</vt:lpstr>
      <vt:lpstr>Eskrima * (kali, arnis)</vt:lpstr>
      <vt:lpstr>Panantukan *</vt:lpstr>
      <vt:lpstr>Kalaripajattu *</vt:lpstr>
      <vt:lpstr>Pehlwani (kušti) **</vt:lpstr>
      <vt:lpstr>Zbraně v indických bojových uměních</vt:lpstr>
      <vt:lpstr>Srí lanka</vt:lpstr>
      <vt:lpstr>Další indická bojová umění</vt:lpstr>
      <vt:lpstr>Australská, Oceánská bojová umění</vt:lpstr>
      <vt:lpstr>Africká bojová umění</vt:lpstr>
      <vt:lpstr>Africká zápasová bojová umění</vt:lpstr>
      <vt:lpstr>Africká zbraňová bojová umění</vt:lpstr>
      <vt:lpstr>Evropská bojová umění</vt:lpstr>
      <vt:lpstr>Americká bojová umění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Psychofyzické principy (ki, čchi)</dc:title>
  <dc:creator>Zdenko Reguli</dc:creator>
  <cp:lastModifiedBy>Zdenko Reguli</cp:lastModifiedBy>
  <cp:revision>1</cp:revision>
  <dcterms:created xsi:type="dcterms:W3CDTF">2020-12-07T10:21:05Z</dcterms:created>
  <dcterms:modified xsi:type="dcterms:W3CDTF">2020-12-07T10:24:11Z</dcterms:modified>
</cp:coreProperties>
</file>