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7" r:id="rId13"/>
    <p:sldId id="268" r:id="rId14"/>
    <p:sldId id="265" r:id="rId15"/>
    <p:sldId id="266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5768" autoAdjust="0"/>
  </p:normalViewPr>
  <p:slideViewPr>
    <p:cSldViewPr snapToGrid="0">
      <p:cViewPr varScale="1">
        <p:scale>
          <a:sx n="88" d="100"/>
          <a:sy n="88" d="100"/>
        </p:scale>
        <p:origin x="663" y="5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1D2F23-8609-8A12-FA39-B535243F58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8717AB-0AB6-24C2-E0B7-44EBA3152A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2CBE40-A017-F6F3-E0C0-064A75EB9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FYZIOTERAPIE V REVMATOLOGII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9C0E72-F1B7-AF51-AEA0-7D56347D7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Sabina Bartošová</a:t>
            </a:r>
          </a:p>
        </p:txBody>
      </p:sp>
    </p:spTree>
    <p:extLst>
      <p:ext uri="{BB962C8B-B14F-4D97-AF65-F5344CB8AC3E}">
        <p14:creationId xmlns:p14="http://schemas.microsoft.com/office/powerpoint/2010/main" val="217447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332656"/>
            <a:ext cx="8229600" cy="6525344"/>
          </a:xfrm>
        </p:spPr>
        <p:txBody>
          <a:bodyPr>
            <a:normAutofit/>
          </a:bodyPr>
          <a:lstStyle/>
          <a:p>
            <a:r>
              <a:rPr lang="cs-CZ" dirty="0"/>
              <a:t>obraz revmatické ruky</a:t>
            </a:r>
          </a:p>
          <a:p>
            <a:pPr>
              <a:buFontTx/>
              <a:buChar char="-"/>
            </a:pPr>
            <a:r>
              <a:rPr lang="cs-CZ" dirty="0"/>
              <a:t>vřetenovitá zduření v oblasti PIP kloubů</a:t>
            </a:r>
          </a:p>
          <a:p>
            <a:pPr>
              <a:buFontTx/>
              <a:buChar char="-"/>
            </a:pPr>
            <a:r>
              <a:rPr lang="cs-CZ" dirty="0"/>
              <a:t>výrazná atrofie </a:t>
            </a:r>
            <a:r>
              <a:rPr lang="cs-CZ" dirty="0" err="1"/>
              <a:t>interoseálních</a:t>
            </a:r>
            <a:r>
              <a:rPr lang="cs-CZ" dirty="0"/>
              <a:t> svalů- postupem nemoci dochází k radiální rotaci karpálních kostí a ulnární deviaci prstů v MCP kloubech.</a:t>
            </a:r>
          </a:p>
          <a:p>
            <a:pPr>
              <a:buFontTx/>
              <a:buChar char="-"/>
            </a:pPr>
            <a:r>
              <a:rPr lang="cs-CZ" dirty="0"/>
              <a:t>výskyt deformit typu labutí šíje (flexe v MCP, </a:t>
            </a:r>
            <a:r>
              <a:rPr lang="cs-CZ" dirty="0" err="1"/>
              <a:t>hyperextenze</a:t>
            </a:r>
            <a:r>
              <a:rPr lang="cs-CZ" dirty="0"/>
              <a:t> v PIP a flexe v DIP kloubech) a knoflíkové dírky ((flexe v PIP a </a:t>
            </a:r>
            <a:r>
              <a:rPr lang="cs-CZ" dirty="0" err="1"/>
              <a:t>hyperextenze</a:t>
            </a:r>
            <a:r>
              <a:rPr lang="cs-CZ" dirty="0"/>
              <a:t> v DIP kloubech)</a:t>
            </a:r>
          </a:p>
          <a:p>
            <a:pPr>
              <a:buFontTx/>
              <a:buChar char="-"/>
            </a:pPr>
            <a:r>
              <a:rPr lang="cs-CZ" dirty="0"/>
              <a:t>závažnou a poměrně častou komplikací RA je syndrom karpálního tunelu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CD33C6-2CF5-858D-C204-6444FEA71C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EA1A03-B3F7-9613-99CD-05C8773E72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pic>
        <p:nvPicPr>
          <p:cNvPr id="1026" name="Picture 2" descr="Stock fotografie Revmatoidní Artritida A Starší Ruce – stáhnout obrázek  nyní - Revmatologie, 60 až 64 let, 65 až 69 let - iStock">
            <a:extLst>
              <a:ext uri="{FF2B5EF4-FFF2-40B4-BE49-F238E27FC236}">
                <a16:creationId xmlns:a16="http://schemas.microsoft.com/office/drawing/2014/main" id="{81EB0E65-DC9B-8ADB-3EC7-9B569E8AAC3B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0" b="10182"/>
          <a:stretch/>
        </p:blipFill>
        <p:spPr bwMode="auto">
          <a:xfrm>
            <a:off x="720000" y="692150"/>
            <a:ext cx="10753200" cy="51398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81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593304"/>
          </a:xfrm>
        </p:spPr>
        <p:txBody>
          <a:bodyPr>
            <a:normAutofit/>
          </a:bodyPr>
          <a:lstStyle/>
          <a:p>
            <a:r>
              <a:rPr lang="cs-CZ" dirty="0"/>
              <a:t>FYZIOTERAPIE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764705"/>
            <a:ext cx="8229600" cy="576128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 aktivně </a:t>
            </a:r>
            <a:r>
              <a:rPr lang="cs-CZ" dirty="0" err="1"/>
              <a:t>asiststovaný</a:t>
            </a:r>
            <a:r>
              <a:rPr lang="cs-CZ" dirty="0"/>
              <a:t> pohyb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-velmi šetrný úchop i k okolním kloubům,vždy z boku kloubu a s následnou jemnou trakcí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-pohyb vedeme vždy jen v jednom směru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-závěru pohybu a také tvrdých dorazů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 přísně individuálně podle stupně postižení a intenzity bolesti.</a:t>
            </a:r>
          </a:p>
          <a:p>
            <a:pPr>
              <a:lnSpc>
                <a:spcPct val="120000"/>
              </a:lnSpc>
            </a:pPr>
            <a:r>
              <a:rPr lang="cs-CZ" dirty="0"/>
              <a:t>    aktivní cvičení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 využíváme pohyby tahové, kyvadlové, nacvičujeme úchopy jemné i hrubé, posilujeme</a:t>
            </a:r>
          </a:p>
          <a:p>
            <a:pPr>
              <a:lnSpc>
                <a:spcPct val="120000"/>
              </a:lnSpc>
            </a:pPr>
            <a:r>
              <a:rPr lang="cs-CZ" dirty="0"/>
              <a:t>TMT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-mobilizace velmi šetrně s ohledem na bolest a stupeň aktivity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 ošetření palmární </a:t>
            </a:r>
            <a:r>
              <a:rPr lang="cs-CZ" dirty="0" err="1"/>
              <a:t>aponeurozy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- udržet  opozici palce</a:t>
            </a:r>
          </a:p>
          <a:p>
            <a:pPr>
              <a:lnSpc>
                <a:spcPct val="120000"/>
              </a:lnSpc>
            </a:pPr>
            <a:r>
              <a:rPr lang="cs-CZ" dirty="0"/>
              <a:t>kompenzační pomůcky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- termoplastické snímatelné dlahy zhotovené na jednotlivé pacienty</a:t>
            </a:r>
          </a:p>
          <a:p>
            <a:r>
              <a:rPr lang="cs-CZ" dirty="0"/>
              <a:t>nevhodné činnosti</a:t>
            </a:r>
          </a:p>
          <a:p>
            <a:pPr>
              <a:buNone/>
            </a:pPr>
            <a:r>
              <a:rPr lang="cs-CZ" dirty="0"/>
              <a:t>- déletrvající neměnná poloha ruční práce (pletení,háčkování, apod.)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8128" y="1916833"/>
            <a:ext cx="28067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544" y="1916833"/>
            <a:ext cx="252028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dlaha uln.dev.jpg"/>
          <p:cNvPicPr>
            <a:picLocks noChangeAspect="1"/>
          </p:cNvPicPr>
          <p:nvPr/>
        </p:nvPicPr>
        <p:blipFill>
          <a:blip r:embed="rId4" cstate="print"/>
          <a:srcRect l="11375" t="8400" r="13551" b="44351"/>
          <a:stretch>
            <a:fillRect/>
          </a:stretch>
        </p:blipFill>
        <p:spPr>
          <a:xfrm>
            <a:off x="5231904" y="1844824"/>
            <a:ext cx="1399200" cy="190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0"/>
            <a:ext cx="8229600" cy="666936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postižení loktů v počátku onemocnění vede nejdříve ke vzniku flekční kontraktury, až v pozdějších fázích k omezení flexe</a:t>
            </a:r>
          </a:p>
          <a:p>
            <a:pPr>
              <a:buFontTx/>
              <a:buChar char="-"/>
            </a:pPr>
            <a:r>
              <a:rPr lang="cs-CZ" dirty="0"/>
              <a:t>ramenní klouby jsou postiženy velice často v </a:t>
            </a:r>
            <a:r>
              <a:rPr lang="cs-CZ" dirty="0" err="1"/>
              <a:t>glenohumerálním</a:t>
            </a:r>
            <a:r>
              <a:rPr lang="cs-CZ" dirty="0"/>
              <a:t> a </a:t>
            </a:r>
            <a:r>
              <a:rPr lang="cs-CZ" dirty="0" err="1"/>
              <a:t>akromioklavikulárním</a:t>
            </a:r>
            <a:r>
              <a:rPr lang="cs-CZ" dirty="0"/>
              <a:t> skloubení       </a:t>
            </a:r>
          </a:p>
          <a:p>
            <a:pPr>
              <a:buNone/>
            </a:pPr>
            <a:r>
              <a:rPr lang="cs-CZ" dirty="0"/>
              <a:t>                        - manifestace v těchto kloubech je u začínající RA ve vyšším věku</a:t>
            </a:r>
          </a:p>
          <a:p>
            <a:pPr>
              <a:buNone/>
            </a:pPr>
            <a:r>
              <a:rPr lang="cs-CZ" dirty="0"/>
              <a:t>-    kyčelní klouby – </a:t>
            </a:r>
            <a:r>
              <a:rPr lang="cs-CZ" dirty="0" err="1"/>
              <a:t>vyjímečně</a:t>
            </a:r>
            <a:r>
              <a:rPr lang="cs-CZ" dirty="0"/>
              <a:t> - pokud se  revmatoidní koxitida objeví - nepříznivá prognóza</a:t>
            </a:r>
          </a:p>
          <a:p>
            <a:pPr>
              <a:buFontTx/>
              <a:buChar char="-"/>
            </a:pPr>
            <a:r>
              <a:rPr lang="cs-CZ" dirty="0"/>
              <a:t>kolenní klouby - vývoj osových deformit, uvolnění vazů za vzniku „viklavého kolena“ a dochází k flekční kontraktuře</a:t>
            </a:r>
          </a:p>
          <a:p>
            <a:pPr>
              <a:buFontTx/>
              <a:buChar char="-"/>
            </a:pPr>
            <a:r>
              <a:rPr lang="cs-CZ" dirty="0"/>
              <a:t> hlezenní klouby - častěji u těžších forem RA, projevuje se ztuhlostí a někdy i </a:t>
            </a:r>
            <a:r>
              <a:rPr lang="cs-CZ" dirty="0" err="1"/>
              <a:t>subtalární</a:t>
            </a:r>
            <a:r>
              <a:rPr lang="cs-CZ" dirty="0"/>
              <a:t> dislokací- spazmus perineálních svalů vede k valgózní deformitě nohy a s </a:t>
            </a:r>
            <a:r>
              <a:rPr lang="cs-CZ" dirty="0" err="1"/>
              <a:t>progredující</a:t>
            </a:r>
            <a:r>
              <a:rPr lang="cs-CZ" dirty="0"/>
              <a:t> destrukcí a ztrátou chrupavky dochází k oploštění podélné klenby</a:t>
            </a:r>
          </a:p>
          <a:p>
            <a:pPr>
              <a:buFontTx/>
              <a:buChar char="-"/>
            </a:pPr>
            <a:r>
              <a:rPr lang="cs-CZ" dirty="0" err="1"/>
              <a:t>metatarzofalangeální</a:t>
            </a:r>
            <a:r>
              <a:rPr lang="cs-CZ" dirty="0"/>
              <a:t> (MTP) klouby- subluxace hlaviček</a:t>
            </a:r>
          </a:p>
          <a:p>
            <a:pPr>
              <a:buFontTx/>
              <a:buChar char="-"/>
            </a:pPr>
            <a:r>
              <a:rPr lang="cs-CZ" dirty="0" err="1"/>
              <a:t>interfalangeálních</a:t>
            </a:r>
            <a:r>
              <a:rPr lang="cs-CZ" dirty="0"/>
              <a:t> klouby- deformace typu „</a:t>
            </a:r>
            <a:r>
              <a:rPr lang="cs-CZ" dirty="0" err="1"/>
              <a:t>kladívkovitých</a:t>
            </a:r>
            <a:r>
              <a:rPr lang="cs-CZ" dirty="0"/>
              <a:t> prstů“ (flexe v IP kloubech a extenze MTP kloubů)</a:t>
            </a:r>
          </a:p>
          <a:p>
            <a:pPr>
              <a:buFontTx/>
              <a:buChar char="-"/>
            </a:pPr>
            <a:r>
              <a:rPr lang="cs-CZ" dirty="0"/>
              <a:t>palců nacházíme laterální deviace, tzv. </a:t>
            </a:r>
            <a:r>
              <a:rPr lang="cs-CZ" dirty="0" err="1"/>
              <a:t>halux</a:t>
            </a:r>
            <a:r>
              <a:rPr lang="cs-CZ" dirty="0"/>
              <a:t> </a:t>
            </a:r>
            <a:r>
              <a:rPr lang="cs-CZ" dirty="0" err="1"/>
              <a:t>valgus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 krční páteř nejčastěji oblasti C1 a C2 – závažné- může docházet k </a:t>
            </a:r>
            <a:r>
              <a:rPr lang="cs-CZ" dirty="0" err="1"/>
              <a:t>atlantoaxiální</a:t>
            </a:r>
            <a:r>
              <a:rPr lang="cs-CZ" dirty="0"/>
              <a:t> subluxaci (prostor mezi </a:t>
            </a:r>
            <a:r>
              <a:rPr lang="cs-CZ" dirty="0" err="1"/>
              <a:t>dens</a:t>
            </a:r>
            <a:r>
              <a:rPr lang="cs-CZ" dirty="0"/>
              <a:t> axis a obloukem atlasu přesahuje 3 mm) při předklonu bolesti hlavy a krku, závratím, paresteziím</a:t>
            </a:r>
          </a:p>
          <a:p>
            <a:pPr>
              <a:buFontTx/>
              <a:buChar char="-"/>
            </a:pPr>
            <a:r>
              <a:rPr lang="cs-CZ" dirty="0" err="1"/>
              <a:t>temporomandibulární</a:t>
            </a:r>
            <a:r>
              <a:rPr lang="cs-CZ" dirty="0"/>
              <a:t> klouby -bolest při žvýkání, které jsou často zaměňovány se zubním postižením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260649"/>
            <a:ext cx="8229600" cy="5865515"/>
          </a:xfrm>
        </p:spPr>
        <p:txBody>
          <a:bodyPr>
            <a:normAutofit/>
          </a:bodyPr>
          <a:lstStyle/>
          <a:p>
            <a:r>
              <a:rPr lang="cs-CZ" dirty="0"/>
              <a:t>průběh onemocnění</a:t>
            </a:r>
          </a:p>
          <a:p>
            <a:pPr>
              <a:buNone/>
            </a:pPr>
            <a:r>
              <a:rPr lang="cs-CZ" dirty="0"/>
              <a:t>-monocyklický typ –  jeden cyklus onemocnění s následující nejméně jeden rok trvající-příznivá </a:t>
            </a:r>
            <a:r>
              <a:rPr lang="cs-CZ" dirty="0" err="1"/>
              <a:t>progmoza</a:t>
            </a:r>
            <a:endParaRPr lang="cs-CZ" dirty="0"/>
          </a:p>
          <a:p>
            <a:pPr>
              <a:buNone/>
            </a:pPr>
            <a:r>
              <a:rPr lang="cs-CZ" dirty="0"/>
              <a:t>-polycyklický typ – nejčastější-70% postižený- postupný progresivní průběh s různě dlouho trvajícími remisemi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dirty="0" err="1"/>
              <a:t>progredující</a:t>
            </a:r>
            <a:r>
              <a:rPr lang="cs-CZ" dirty="0"/>
              <a:t> typ – maligní typ až 10% nemocných-nepřítomnost období remisí- rychlá destrukce postižených kloubů</a:t>
            </a:r>
          </a:p>
          <a:p>
            <a:r>
              <a:rPr lang="cs-CZ" dirty="0"/>
              <a:t>fyzioterapie – individuální dle typu postižení s respektem k bolesti a aktivitě onemocnění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46C445-8CA2-B48F-8FF9-E5DF442B1F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1E412A-0222-E2AC-AF8C-DEE357E75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1F88B-3080-6A4F-5FEA-3FB6AC4F7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Systémová onemocnění pojiva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D7F678-CBAA-823D-C440-C55E026ED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Lupus </a:t>
            </a:r>
            <a:r>
              <a:rPr lang="cs-CZ" dirty="0" err="1"/>
              <a:t>erythematodes</a:t>
            </a:r>
            <a:endParaRPr lang="cs-CZ" dirty="0"/>
          </a:p>
          <a:p>
            <a:r>
              <a:rPr lang="cs-CZ" dirty="0"/>
              <a:t>systémová sklerodermie</a:t>
            </a:r>
          </a:p>
          <a:p>
            <a:r>
              <a:rPr lang="cs-CZ" dirty="0" err="1"/>
              <a:t>polymyozitida</a:t>
            </a:r>
            <a:endParaRPr lang="cs-CZ" dirty="0"/>
          </a:p>
          <a:p>
            <a:r>
              <a:rPr lang="cs-CZ" dirty="0"/>
              <a:t>vaskulitidy</a:t>
            </a:r>
          </a:p>
          <a:p>
            <a:r>
              <a:rPr lang="cs-CZ" dirty="0" err="1"/>
              <a:t>Sjorgenův</a:t>
            </a:r>
            <a:r>
              <a:rPr lang="cs-CZ" dirty="0"/>
              <a:t> </a:t>
            </a:r>
            <a:r>
              <a:rPr lang="cs-CZ" dirty="0" err="1"/>
              <a:t>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102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18E3DD-CB7A-629F-BD3A-8CF9DA4A5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875660-C6DF-66D4-0CFF-ABDB43846B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AF8FC9-5E00-8054-0BD1-ED406ABB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Mimokloubní</a:t>
            </a:r>
            <a:r>
              <a:rPr lang="cs-CZ" dirty="0"/>
              <a:t> revmatismus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2C5E03-AF77-414B-3B51-AF426E66F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fibromyalgie</a:t>
            </a:r>
            <a:endParaRPr lang="cs-CZ" dirty="0"/>
          </a:p>
          <a:p>
            <a:r>
              <a:rPr lang="cs-CZ" dirty="0" err="1"/>
              <a:t>juxtaartikulární</a:t>
            </a:r>
            <a:r>
              <a:rPr lang="cs-CZ" dirty="0"/>
              <a:t>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err="1"/>
              <a:t>Imfekční</a:t>
            </a:r>
            <a:r>
              <a:rPr lang="cs-CZ" dirty="0"/>
              <a:t> artritidy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951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B01AF1-22E9-5105-7DF6-914152DCA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D3179D-6E46-91E3-4FC0-378EF236B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CA35A8-4480-4EFF-7E66-3F754873E0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893" y="330364"/>
            <a:ext cx="12127107" cy="5502111"/>
          </a:xfrm>
        </p:spPr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Fibromyalgie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/>
              <a:t>Prevalence je udávána 2 % v populaci s větším postižením žen v poměru 8:1,35.</a:t>
            </a:r>
          </a:p>
          <a:p>
            <a:r>
              <a:rPr lang="cs-CZ" dirty="0"/>
              <a:t>Nejčastěji je postižena populace žen ve věku 50–70 let</a:t>
            </a:r>
          </a:p>
          <a:p>
            <a:r>
              <a:rPr lang="cs-CZ" dirty="0"/>
              <a:t>zřejmě nejsou rozdíly mezi rasami.</a:t>
            </a:r>
          </a:p>
          <a:p>
            <a:r>
              <a:rPr lang="cs-CZ" dirty="0"/>
              <a:t>etiologie a patogeneze je neznáma</a:t>
            </a:r>
          </a:p>
          <a:p>
            <a:r>
              <a:rPr lang="cs-CZ" dirty="0"/>
              <a:t>multifaktoriální charakter </a:t>
            </a:r>
          </a:p>
          <a:p>
            <a:r>
              <a:rPr lang="cs-CZ" dirty="0"/>
              <a:t>Předpokládá se účast genetické dispozice. </a:t>
            </a:r>
          </a:p>
          <a:p>
            <a:r>
              <a:rPr lang="cs-CZ" dirty="0"/>
              <a:t>V této souvislosti jsou zmiňovány hlavně abnormity na úrovni neurohormonů a mediátorů bolesti jako jsou serotonin, substance P, růstový hormon, prolaktin, trauma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96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54552C-B487-27B8-0D66-78B067424A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3D8273-B734-647B-3448-40E42B163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6ED8C3-947C-C9DD-F089-35003A61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42C4D5-08E1-9B69-55C4-91A337022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80808"/>
                </a:solidFill>
                <a:effectLst/>
              </a:rPr>
              <a:t>tenzní bolesti hlavy, poruchy </a:t>
            </a:r>
            <a:r>
              <a:rPr lang="cs-CZ" b="0" i="0" dirty="0" err="1">
                <a:solidFill>
                  <a:srgbClr val="080808"/>
                </a:solidFill>
                <a:effectLst/>
              </a:rPr>
              <a:t>temporomandibulárního</a:t>
            </a:r>
            <a:r>
              <a:rPr lang="cs-CZ" b="0" i="0" dirty="0">
                <a:solidFill>
                  <a:srgbClr val="080808"/>
                </a:solidFill>
                <a:effectLst/>
              </a:rPr>
              <a:t> kloubu (TMJ), syndrom dráždivého tračníku, úzkost a deprese</a:t>
            </a:r>
          </a:p>
          <a:p>
            <a:r>
              <a:rPr lang="cs-CZ" dirty="0">
                <a:solidFill>
                  <a:srgbClr val="080808"/>
                </a:solidFill>
              </a:rPr>
              <a:t>b</a:t>
            </a:r>
            <a:r>
              <a:rPr lang="cs-CZ" b="0" i="0" dirty="0">
                <a:solidFill>
                  <a:srgbClr val="080808"/>
                </a:solidFill>
                <a:effectLst/>
              </a:rPr>
              <a:t>olest spojená s </a:t>
            </a:r>
            <a:r>
              <a:rPr lang="cs-CZ" b="0" i="0" dirty="0" err="1">
                <a:solidFill>
                  <a:srgbClr val="080808"/>
                </a:solidFill>
                <a:effectLst/>
              </a:rPr>
              <a:t>fibromyalgií</a:t>
            </a:r>
            <a:r>
              <a:rPr lang="cs-CZ" b="0" i="0" dirty="0">
                <a:solidFill>
                  <a:srgbClr val="080808"/>
                </a:solidFill>
                <a:effectLst/>
              </a:rPr>
              <a:t> je často popisována jako neustálá tupá bolest, která trvá nejméně tři měsíce - musí se vyskytovat na obou stranách těla a nad a pod pasem</a:t>
            </a:r>
          </a:p>
          <a:p>
            <a:r>
              <a:rPr lang="cs-CZ" b="0" i="0" dirty="0">
                <a:solidFill>
                  <a:srgbClr val="080808"/>
                </a:solidFill>
                <a:effectLst/>
              </a:rPr>
              <a:t>"</a:t>
            </a:r>
            <a:r>
              <a:rPr lang="cs-CZ" b="0" i="0" dirty="0" err="1">
                <a:solidFill>
                  <a:srgbClr val="080808"/>
                </a:solidFill>
                <a:effectLst/>
              </a:rPr>
              <a:t>fibro</a:t>
            </a:r>
            <a:r>
              <a:rPr lang="cs-CZ" b="0" i="0" dirty="0">
                <a:solidFill>
                  <a:srgbClr val="080808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80808"/>
                </a:solidFill>
                <a:effectLst/>
              </a:rPr>
              <a:t>fog</a:t>
            </a:r>
            <a:r>
              <a:rPr lang="cs-CZ" b="0" i="0" dirty="0">
                <a:solidFill>
                  <a:srgbClr val="080808"/>
                </a:solidFill>
                <a:effectLst/>
              </a:rPr>
              <a:t>„</a:t>
            </a:r>
          </a:p>
          <a:p>
            <a:r>
              <a:rPr lang="pt-BR" b="0" i="0" dirty="0">
                <a:solidFill>
                  <a:srgbClr val="080808"/>
                </a:solidFill>
                <a:effectLst/>
              </a:rPr>
              <a:t>doprovázeno únavou, problémy se spánkem, pamětí a </a:t>
            </a:r>
            <a:r>
              <a:rPr lang="cs-CZ" b="0" i="0" dirty="0">
                <a:solidFill>
                  <a:srgbClr val="080808"/>
                </a:solidFill>
                <a:effectLst/>
              </a:rPr>
              <a:t>změnami nálady</a:t>
            </a:r>
          </a:p>
          <a:p>
            <a:r>
              <a:rPr lang="cs-CZ" dirty="0">
                <a:solidFill>
                  <a:srgbClr val="080808"/>
                </a:solidFill>
              </a:rPr>
              <a:t>cystitidy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51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332657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ANKYLOZUJÍCÍ SPONDYLITIDA </a:t>
            </a:r>
            <a:r>
              <a:rPr lang="cs-CZ" dirty="0"/>
              <a:t>(AS) – </a:t>
            </a:r>
            <a:r>
              <a:rPr lang="cs-CZ" dirty="0" err="1"/>
              <a:t>Bechtěrova</a:t>
            </a:r>
            <a:r>
              <a:rPr lang="cs-CZ" dirty="0"/>
              <a:t> nemoc </a:t>
            </a:r>
          </a:p>
          <a:p>
            <a:pPr>
              <a:buNone/>
            </a:pPr>
            <a:r>
              <a:rPr lang="cs-CZ" dirty="0"/>
              <a:t>-  zánětlivé onemocnění predilekčně postihující axiální skelet a </a:t>
            </a:r>
            <a:r>
              <a:rPr lang="cs-CZ" dirty="0" err="1"/>
              <a:t>sakroiliakální</a:t>
            </a:r>
            <a:r>
              <a:rPr lang="cs-CZ" dirty="0"/>
              <a:t>, </a:t>
            </a:r>
            <a:r>
              <a:rPr lang="cs-CZ" dirty="0" err="1"/>
              <a:t>apofyzeální</a:t>
            </a:r>
            <a:r>
              <a:rPr lang="cs-CZ" dirty="0"/>
              <a:t> a </a:t>
            </a:r>
            <a:r>
              <a:rPr lang="cs-CZ" dirty="0" err="1"/>
              <a:t>kostovertebrální</a:t>
            </a:r>
            <a:r>
              <a:rPr lang="cs-CZ" dirty="0"/>
              <a:t> klouby páteře</a:t>
            </a:r>
          </a:p>
          <a:p>
            <a:pPr>
              <a:buFontTx/>
              <a:buChar char="-"/>
            </a:pPr>
            <a:r>
              <a:rPr lang="cs-CZ" dirty="0"/>
              <a:t>kořenové klouby - </a:t>
            </a:r>
            <a:r>
              <a:rPr lang="cs-CZ" dirty="0" err="1"/>
              <a:t>rhizomelická</a:t>
            </a:r>
            <a:r>
              <a:rPr lang="cs-CZ" dirty="0"/>
              <a:t> forma</a:t>
            </a:r>
          </a:p>
          <a:p>
            <a:pPr>
              <a:buFontTx/>
              <a:buChar char="-"/>
            </a:pPr>
            <a:r>
              <a:rPr lang="cs-CZ" dirty="0"/>
              <a:t>periferní klouby – skandinávská forma</a:t>
            </a:r>
          </a:p>
          <a:p>
            <a:pPr>
              <a:buFontTx/>
              <a:buChar char="-"/>
            </a:pPr>
            <a:r>
              <a:rPr lang="cs-CZ" dirty="0" err="1"/>
              <a:t>extraartikulární</a:t>
            </a:r>
            <a:r>
              <a:rPr lang="cs-CZ" dirty="0"/>
              <a:t> </a:t>
            </a:r>
            <a:r>
              <a:rPr lang="cs-CZ" dirty="0" err="1"/>
              <a:t>f</a:t>
            </a:r>
            <a:r>
              <a:rPr lang="cs-CZ" dirty="0"/>
              <a:t>.-sliznice ,kůže, kardiovaskulární aparát</a:t>
            </a:r>
          </a:p>
          <a:p>
            <a:pPr>
              <a:buNone/>
            </a:pPr>
            <a:r>
              <a:rPr lang="cs-CZ" dirty="0"/>
              <a:t>-  postihuje převážně muže (9:1)</a:t>
            </a:r>
          </a:p>
          <a:p>
            <a:pPr>
              <a:buFontTx/>
              <a:buChar char="-"/>
            </a:pPr>
            <a:r>
              <a:rPr lang="cs-CZ" dirty="0"/>
              <a:t>primární zánět postihuje kloubní pouzdro, šlachy a </a:t>
            </a:r>
            <a:r>
              <a:rPr lang="cs-CZ" dirty="0" err="1"/>
              <a:t>ligamentózní</a:t>
            </a:r>
            <a:r>
              <a:rPr lang="cs-CZ" dirty="0"/>
              <a:t> úpony </a:t>
            </a:r>
          </a:p>
          <a:p>
            <a:pPr>
              <a:buFontTx/>
              <a:buChar char="-"/>
            </a:pPr>
            <a:r>
              <a:rPr lang="cs-CZ" dirty="0"/>
              <a:t>dochází k osifikaci kloubů, meziobratlového disku i </a:t>
            </a:r>
            <a:r>
              <a:rPr lang="cs-CZ" dirty="0" err="1"/>
              <a:t>ligamentózního</a:t>
            </a:r>
            <a:r>
              <a:rPr lang="cs-CZ" dirty="0"/>
              <a:t> aparátu </a:t>
            </a:r>
          </a:p>
          <a:p>
            <a:pPr>
              <a:buFontTx/>
              <a:buChar char="-"/>
            </a:pPr>
            <a:r>
              <a:rPr lang="cs-CZ" dirty="0"/>
              <a:t>start-20-30.rok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E5532A-674D-361E-829B-D39B5E06B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9B76BA-BFF4-0FEB-E31D-93F7AA1F15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pic>
        <p:nvPicPr>
          <p:cNvPr id="3074" name="Picture 2" descr="Nalezený obrázek pro tender points">
            <a:extLst>
              <a:ext uri="{FF2B5EF4-FFF2-40B4-BE49-F238E27FC236}">
                <a16:creationId xmlns:a16="http://schemas.microsoft.com/office/drawing/2014/main" id="{2F91420D-D1B9-9918-2A7B-1E82F4EC576E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7" b="14231"/>
          <a:stretch/>
        </p:blipFill>
        <p:spPr bwMode="auto">
          <a:xfrm>
            <a:off x="720000" y="692150"/>
            <a:ext cx="10753200" cy="51398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928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D63669-171D-CAA9-27FD-98CE76EE2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6677DF-690B-3347-8516-701A0FF4F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45CAEB-8B1E-ED03-D384-FB17D13D272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1B1B1B"/>
                </a:solidFill>
                <a:effectLst/>
              </a:rPr>
              <a:t>aktivity s nízkou až střední intenzitou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1B1B1B"/>
                </a:solidFill>
                <a:effectLst/>
              </a:rPr>
              <a:t>plavání, vodní aerobik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1B1B1B"/>
                </a:solidFill>
                <a:effectLst/>
              </a:rPr>
              <a:t> jóga, </a:t>
            </a:r>
            <a:r>
              <a:rPr lang="cs-CZ" b="0" i="0" dirty="0" err="1">
                <a:solidFill>
                  <a:srgbClr val="1B1B1B"/>
                </a:solidFill>
                <a:effectLst/>
              </a:rPr>
              <a:t>tai</a:t>
            </a:r>
            <a:r>
              <a:rPr lang="cs-CZ" b="0" i="0" dirty="0">
                <a:solidFill>
                  <a:srgbClr val="1B1B1B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1B1B1B"/>
                </a:solidFill>
                <a:effectLst/>
              </a:rPr>
              <a:t>chi</a:t>
            </a:r>
            <a:r>
              <a:rPr lang="cs-CZ" b="0" i="0" dirty="0">
                <a:solidFill>
                  <a:srgbClr val="1B1B1B"/>
                </a:solidFill>
                <a:effectLst/>
              </a:rPr>
              <a:t> nebo jízda na kole.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1B1B1B"/>
                </a:solidFill>
                <a:effectLst/>
              </a:rPr>
              <a:t>pomalu a postupně zvyšovat a intenzitu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1B1B1B"/>
                </a:solidFill>
                <a:effectLst/>
              </a:rPr>
              <a:t>cílem je  30 minut denně, 5 dní v týdnu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260648"/>
            <a:ext cx="8229600" cy="6264696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etiologie</a:t>
            </a:r>
            <a:r>
              <a:rPr lang="cs-CZ" dirty="0"/>
              <a:t>-pravděpodobně  genetická a imunologická predispozice- 90% -antigenní skupina B27,antigenní systém HLA</a:t>
            </a:r>
          </a:p>
          <a:p>
            <a:r>
              <a:rPr lang="cs-CZ" dirty="0">
                <a:solidFill>
                  <a:schemeClr val="tx2"/>
                </a:solidFill>
              </a:rPr>
              <a:t>klinika</a:t>
            </a:r>
          </a:p>
          <a:p>
            <a:pPr>
              <a:buNone/>
            </a:pPr>
            <a:r>
              <a:rPr lang="cs-CZ" dirty="0"/>
              <a:t>´- bolesti v kloubech a místech úponů svalů, zejména na patní kosti a hrbolu kosti sedací nebo také bolestivostí dolních žeber</a:t>
            </a:r>
          </a:p>
          <a:p>
            <a:pPr>
              <a:buNone/>
            </a:pPr>
            <a:r>
              <a:rPr lang="cs-CZ" dirty="0"/>
              <a:t> - bolest a/nebo ztuhlost lokalizovanou v oblasti křížové, či  jiném místě páteře</a:t>
            </a:r>
          </a:p>
          <a:p>
            <a:pPr>
              <a:buFontTx/>
              <a:buChar char="-"/>
            </a:pPr>
            <a:r>
              <a:rPr lang="cs-CZ" dirty="0"/>
              <a:t>může též propagace do přilehlých oblastí</a:t>
            </a:r>
          </a:p>
          <a:p>
            <a:pPr>
              <a:buFontTx/>
              <a:buChar char="-"/>
            </a:pPr>
            <a:r>
              <a:rPr lang="cs-CZ" dirty="0"/>
              <a:t>postižení páteře ascendentně nebo descendentně.</a:t>
            </a:r>
          </a:p>
          <a:p>
            <a:pPr>
              <a:buFontTx/>
              <a:buChar char="-"/>
            </a:pPr>
            <a:r>
              <a:rPr lang="cs-CZ" dirty="0"/>
              <a:t>15-30 % iritida</a:t>
            </a:r>
          </a:p>
          <a:p>
            <a:pPr>
              <a:buFontTx/>
              <a:buChar char="-"/>
            </a:pPr>
            <a:r>
              <a:rPr lang="cs-CZ" dirty="0"/>
              <a:t>bolest - zánětlivý charakter ̶manifestuje se často v klidu- úlevu přináší rozcvičení nebo prohřátí teplou vodou</a:t>
            </a:r>
          </a:p>
          <a:p>
            <a:pPr>
              <a:buFontTx/>
              <a:buChar char="-"/>
            </a:pPr>
            <a:r>
              <a:rPr lang="cs-CZ" dirty="0"/>
              <a:t> postupnému omezování pohyblivosti postižených oblastí</a:t>
            </a:r>
          </a:p>
          <a:p>
            <a:pPr>
              <a:buFontTx/>
              <a:buChar char="-"/>
            </a:pPr>
            <a:r>
              <a:rPr lang="cs-CZ" dirty="0"/>
              <a:t> omezení exkurze hrudního koše a s tím je spojené nucené břišní dýchání</a:t>
            </a:r>
          </a:p>
          <a:p>
            <a:pPr>
              <a:buFontTx/>
              <a:buChar char="-"/>
            </a:pPr>
            <a:r>
              <a:rPr lang="cs-CZ" dirty="0"/>
              <a:t>typický habitus pacienta - předsunutá hlava, </a:t>
            </a:r>
            <a:r>
              <a:rPr lang="cs-CZ" dirty="0" err="1"/>
              <a:t>thorakální</a:t>
            </a:r>
            <a:r>
              <a:rPr lang="cs-CZ" dirty="0"/>
              <a:t> </a:t>
            </a:r>
            <a:r>
              <a:rPr lang="cs-CZ" dirty="0" err="1"/>
              <a:t>hyperkyfóza</a:t>
            </a:r>
            <a:r>
              <a:rPr lang="cs-CZ" dirty="0"/>
              <a:t>, protrakce ramen, plochá lumbální lordóza, hypotrofické </a:t>
            </a:r>
            <a:r>
              <a:rPr lang="cs-CZ" dirty="0" err="1"/>
              <a:t>gluteální</a:t>
            </a:r>
            <a:r>
              <a:rPr lang="cs-CZ" dirty="0"/>
              <a:t> svaly, plochý hrudník, ochablé a vyklenuté abdominální svalstvo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B012EF-5C40-9DB5-79F9-057806E145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1214CD-C10E-4733-5140-5659ECB1B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2055" name="Title 3">
            <a:extLst>
              <a:ext uri="{FF2B5EF4-FFF2-40B4-BE49-F238E27FC236}">
                <a16:creationId xmlns:a16="http://schemas.microsoft.com/office/drawing/2014/main" id="{03C20D86-617E-D98A-D522-B19AAEF4B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endParaRPr lang="en-US"/>
          </a:p>
        </p:txBody>
      </p:sp>
      <p:pic>
        <p:nvPicPr>
          <p:cNvPr id="2050" name="Picture 2" descr="magisterska prace 27_06_12">
            <a:extLst>
              <a:ext uri="{FF2B5EF4-FFF2-40B4-BE49-F238E27FC236}">
                <a16:creationId xmlns:a16="http://schemas.microsoft.com/office/drawing/2014/main" id="{62D96418-1B04-196C-BCA1-A26C4C4BCF27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9" r="1" b="1"/>
          <a:stretch/>
        </p:blipFill>
        <p:spPr bwMode="auto">
          <a:xfrm>
            <a:off x="720000" y="1701505"/>
            <a:ext cx="5219998" cy="41399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Content Placeholder 5">
            <a:extLst>
              <a:ext uri="{FF2B5EF4-FFF2-40B4-BE49-F238E27FC236}">
                <a16:creationId xmlns:a16="http://schemas.microsoft.com/office/drawing/2014/main" id="{A53E1CF5-7CA9-6397-4CB1-1C94816B3788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1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859971"/>
            <a:ext cx="8229600" cy="526619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dynamické vyšetření páteře</a:t>
            </a:r>
          </a:p>
          <a:p>
            <a:pPr>
              <a:buFontTx/>
              <a:buChar char="-"/>
            </a:pPr>
            <a:r>
              <a:rPr lang="cs-CZ" dirty="0"/>
              <a:t>kineziologický rozbor</a:t>
            </a:r>
          </a:p>
          <a:p>
            <a:pPr>
              <a:buFontTx/>
              <a:buChar char="-"/>
            </a:pPr>
            <a:r>
              <a:rPr lang="cs-CZ" dirty="0"/>
              <a:t>RTG (SI </a:t>
            </a:r>
            <a:r>
              <a:rPr lang="cs-CZ" dirty="0" err="1"/>
              <a:t>skl</a:t>
            </a:r>
            <a:r>
              <a:rPr lang="cs-CZ" dirty="0"/>
              <a:t>.,páteř)</a:t>
            </a:r>
          </a:p>
          <a:p>
            <a:pPr>
              <a:buFontTx/>
              <a:buChar char="-"/>
            </a:pPr>
            <a:r>
              <a:rPr lang="cs-CZ" dirty="0" err="1"/>
              <a:t>lab</a:t>
            </a:r>
            <a:r>
              <a:rPr lang="cs-CZ" dirty="0"/>
              <a:t>-.testy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léčba</a:t>
            </a:r>
          </a:p>
          <a:p>
            <a:pPr>
              <a:buFontTx/>
              <a:buChar char="-"/>
            </a:pPr>
            <a:r>
              <a:rPr lang="cs-CZ" dirty="0"/>
              <a:t>farmakologická</a:t>
            </a:r>
          </a:p>
          <a:p>
            <a:pPr>
              <a:buFontTx/>
              <a:buChar char="-"/>
            </a:pPr>
            <a:r>
              <a:rPr lang="cs-CZ" dirty="0"/>
              <a:t>biologická</a:t>
            </a:r>
          </a:p>
          <a:p>
            <a:pPr>
              <a:buFontTx/>
              <a:buChar char="-"/>
            </a:pPr>
            <a:r>
              <a:rPr lang="cs-CZ" dirty="0"/>
              <a:t>fyzioterapie</a:t>
            </a:r>
          </a:p>
          <a:p>
            <a:pPr>
              <a:buFontTx/>
              <a:buChar char="-"/>
            </a:pPr>
            <a:r>
              <a:rPr lang="cs-CZ" dirty="0"/>
              <a:t>lázeňská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r>
              <a:rPr lang="cs-CZ" dirty="0"/>
              <a:t>FYZIOTERAPIE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414" y="854529"/>
            <a:ext cx="9884229" cy="607967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/>
              <a:t>CÍL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udržení hybnosti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zpomalení </a:t>
            </a:r>
            <a:r>
              <a:rPr lang="cs-CZ" dirty="0" err="1"/>
              <a:t>ankylotizace</a:t>
            </a:r>
            <a:r>
              <a:rPr lang="cs-CZ" dirty="0"/>
              <a:t> páteře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úprava svalových </a:t>
            </a:r>
            <a:r>
              <a:rPr lang="cs-CZ" dirty="0" err="1"/>
              <a:t>dysbalancí</a:t>
            </a:r>
            <a:endParaRPr lang="cs-CZ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posílení HSS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korekce </a:t>
            </a:r>
            <a:r>
              <a:rPr lang="cs-CZ" dirty="0" err="1"/>
              <a:t>postury</a:t>
            </a:r>
            <a:endParaRPr lang="cs-CZ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udržení </a:t>
            </a:r>
            <a:r>
              <a:rPr lang="cs-CZ" dirty="0" err="1"/>
              <a:t>max.dechové</a:t>
            </a:r>
            <a:r>
              <a:rPr lang="cs-CZ" dirty="0"/>
              <a:t> výkonnosti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udržení kondice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METODY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relaxační-autogenní trénink, </a:t>
            </a:r>
            <a:r>
              <a:rPr lang="cs-CZ" dirty="0" err="1"/>
              <a:t>Feldenkraisova</a:t>
            </a:r>
            <a:r>
              <a:rPr lang="cs-CZ" dirty="0"/>
              <a:t> metoda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metody na </a:t>
            </a:r>
            <a:r>
              <a:rPr lang="cs-CZ" dirty="0" err="1"/>
              <a:t>NFpodkladě</a:t>
            </a:r>
            <a:endParaRPr lang="cs-CZ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spirální dynamika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/>
              <a:t>fyzikální terapie-hydroterapie,termoterapie,</a:t>
            </a:r>
            <a:r>
              <a:rPr lang="cs-CZ" dirty="0" err="1"/>
              <a:t>myorelaxační</a:t>
            </a:r>
            <a:r>
              <a:rPr lang="cs-CZ" dirty="0"/>
              <a:t> metody,analgetické,</a:t>
            </a:r>
            <a:r>
              <a:rPr lang="cs-CZ" dirty="0" err="1"/>
              <a:t>trofotropní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TMT</a:t>
            </a:r>
          </a:p>
          <a:p>
            <a:pPr>
              <a:buFontTx/>
              <a:buChar char="-"/>
            </a:pPr>
            <a:r>
              <a:rPr lang="cs-CZ" dirty="0"/>
              <a:t>CAVE-nárazové mobilizace</a:t>
            </a:r>
          </a:p>
          <a:p>
            <a:pPr>
              <a:buFontTx/>
              <a:buChar char="-"/>
            </a:pPr>
            <a:r>
              <a:rPr lang="cs-CZ" dirty="0"/>
              <a:t>součást životosprávy-pravidelný AP</a:t>
            </a:r>
          </a:p>
          <a:p>
            <a:pPr>
              <a:buFontTx/>
              <a:buChar char="-"/>
            </a:pPr>
            <a:r>
              <a:rPr lang="cs-CZ" dirty="0"/>
              <a:t>vhodné sportovní aktivity –plavání, míčové sporty…</a:t>
            </a:r>
          </a:p>
          <a:p>
            <a:pPr>
              <a:buFontTx/>
              <a:buChar char="-"/>
            </a:pPr>
            <a:r>
              <a:rPr lang="cs-CZ" dirty="0"/>
              <a:t>nevhodné-golf,jízda na kole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REVMATOIDNÍ ARTRITIDA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revmatoidní artritida (RA) je chronické zánětlivé onemocnění synoviální výstelky kloubů, šlach a tíhových váčků</a:t>
            </a:r>
          </a:p>
          <a:p>
            <a:pPr>
              <a:buNone/>
            </a:pPr>
            <a:r>
              <a:rPr lang="cs-CZ" dirty="0"/>
              <a:t>-infiltrace kloubního prostředí zánětlivými buňkami, hyperplazií synoviální tkáně a postupnou destrukcí chrupavky přiléhající kosti</a:t>
            </a:r>
          </a:p>
          <a:p>
            <a:pPr>
              <a:buNone/>
            </a:pPr>
            <a:r>
              <a:rPr lang="cs-CZ" dirty="0"/>
              <a:t>-klinicky se nejčastěji projevuje chronickou symetrickou </a:t>
            </a:r>
            <a:r>
              <a:rPr lang="cs-CZ" dirty="0" err="1"/>
              <a:t>polyartritidou</a:t>
            </a:r>
            <a:r>
              <a:rPr lang="cs-CZ" dirty="0"/>
              <a:t> s následným vznikem kloubních destrukcí a deformit</a:t>
            </a:r>
          </a:p>
          <a:p>
            <a:pPr>
              <a:buNone/>
            </a:pPr>
            <a:r>
              <a:rPr lang="cs-CZ" dirty="0"/>
              <a:t>-variabilně se objevují i </a:t>
            </a:r>
            <a:r>
              <a:rPr lang="cs-CZ" dirty="0" err="1"/>
              <a:t>mimokloubní</a:t>
            </a:r>
            <a:r>
              <a:rPr lang="cs-CZ" dirty="0"/>
              <a:t> příznaky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1012371"/>
            <a:ext cx="8229600" cy="511379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maximální incidence onemocnění se nachází v rozmezí mezi 30–50 lety</a:t>
            </a:r>
          </a:p>
          <a:p>
            <a:pPr>
              <a:buFontTx/>
              <a:buChar char="-"/>
            </a:pPr>
            <a:r>
              <a:rPr lang="cs-CZ" dirty="0"/>
              <a:t>častěji postiženy ženy</a:t>
            </a:r>
          </a:p>
          <a:p>
            <a:r>
              <a:rPr lang="cs-CZ" dirty="0"/>
              <a:t>etiologie</a:t>
            </a:r>
          </a:p>
          <a:p>
            <a:pPr>
              <a:buFontTx/>
              <a:buChar char="-"/>
            </a:pPr>
            <a:r>
              <a:rPr lang="cs-CZ" dirty="0"/>
              <a:t>příčina onemocnění neobjasněna-předpokládá se spoluúčast genetických faktorů a faktorů zevního prostředí</a:t>
            </a:r>
          </a:p>
          <a:p>
            <a:pPr>
              <a:buFontTx/>
              <a:buChar char="-"/>
            </a:pPr>
            <a:r>
              <a:rPr lang="cs-CZ" dirty="0"/>
              <a:t>rozvoj granulační,zánětlivé tkáně- </a:t>
            </a:r>
            <a:r>
              <a:rPr lang="cs-CZ" dirty="0" err="1"/>
              <a:t>pannus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260649"/>
            <a:ext cx="8229600" cy="5865515"/>
          </a:xfrm>
        </p:spPr>
        <p:txBody>
          <a:bodyPr>
            <a:normAutofit fontScale="92500"/>
          </a:bodyPr>
          <a:lstStyle/>
          <a:p>
            <a:r>
              <a:rPr lang="cs-CZ" dirty="0"/>
              <a:t>klinika</a:t>
            </a:r>
          </a:p>
          <a:p>
            <a:pPr>
              <a:buFontTx/>
              <a:buChar char="-"/>
            </a:pPr>
            <a:r>
              <a:rPr lang="cs-CZ" dirty="0"/>
              <a:t>počátek plíživý s nástupem nemoci po několika týdnech až měsících</a:t>
            </a:r>
          </a:p>
          <a:p>
            <a:pPr>
              <a:buFontTx/>
              <a:buChar char="-"/>
            </a:pPr>
            <a:r>
              <a:rPr lang="cs-CZ" dirty="0"/>
              <a:t>akutní začátek je méně častý</a:t>
            </a:r>
          </a:p>
          <a:p>
            <a:pPr>
              <a:buFontTx/>
              <a:buChar char="-"/>
            </a:pPr>
            <a:r>
              <a:rPr lang="cs-CZ" dirty="0"/>
              <a:t>výskyt kloubních příznaků nejdříve na </a:t>
            </a:r>
            <a:r>
              <a:rPr lang="cs-CZ" dirty="0" err="1"/>
              <a:t>metakarpofalangeálních</a:t>
            </a:r>
            <a:r>
              <a:rPr lang="cs-CZ" dirty="0"/>
              <a:t> (MCP), proximálních </a:t>
            </a:r>
            <a:r>
              <a:rPr lang="cs-CZ" dirty="0" err="1"/>
              <a:t>interfalangeálních</a:t>
            </a:r>
            <a:r>
              <a:rPr lang="cs-CZ" dirty="0"/>
              <a:t> (PIP) a </a:t>
            </a:r>
            <a:r>
              <a:rPr lang="cs-CZ" dirty="0" err="1"/>
              <a:t>radiokarpálních</a:t>
            </a:r>
            <a:r>
              <a:rPr lang="cs-CZ" dirty="0"/>
              <a:t> (RC) kloubech, výjimkou většinou bývají distální </a:t>
            </a:r>
            <a:r>
              <a:rPr lang="cs-CZ" dirty="0" err="1"/>
              <a:t>interfalangeální</a:t>
            </a:r>
            <a:r>
              <a:rPr lang="cs-CZ" dirty="0"/>
              <a:t> klouby (DIP) rukou i nohou</a:t>
            </a:r>
          </a:p>
          <a:p>
            <a:pPr>
              <a:buFontTx/>
              <a:buChar char="-"/>
            </a:pPr>
            <a:r>
              <a:rPr lang="cs-CZ" dirty="0"/>
              <a:t>klouby postiženy </a:t>
            </a:r>
            <a:r>
              <a:rPr lang="cs-CZ" dirty="0" err="1"/>
              <a:t>polyartikulárně</a:t>
            </a:r>
            <a:r>
              <a:rPr lang="cs-CZ" dirty="0"/>
              <a:t> a symetricky se současnou ranní ztuhlostí trvající déle než jednu hodinu</a:t>
            </a:r>
          </a:p>
          <a:p>
            <a:pPr>
              <a:buFontTx/>
              <a:buChar char="-"/>
            </a:pPr>
            <a:r>
              <a:rPr lang="cs-CZ" dirty="0"/>
              <a:t>RA se projevuje nejen kloubními, ale i různě závažnými </a:t>
            </a:r>
            <a:r>
              <a:rPr lang="cs-CZ" dirty="0" err="1"/>
              <a:t>mimokloubními</a:t>
            </a:r>
            <a:r>
              <a:rPr lang="cs-CZ" dirty="0"/>
              <a:t> příznaky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3947</TotalTime>
  <Words>1113</Words>
  <Application>Microsoft Office PowerPoint</Application>
  <PresentationFormat>Širokoúhlá obrazovka</PresentationFormat>
  <Paragraphs>153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FYZIOTERAPIE V REVMATOLOGII</vt:lpstr>
      <vt:lpstr>Prezentace aplikace PowerPoint</vt:lpstr>
      <vt:lpstr>Prezentace aplikace PowerPoint</vt:lpstr>
      <vt:lpstr>Prezentace aplikace PowerPoint</vt:lpstr>
      <vt:lpstr>Prezentace aplikace PowerPoint</vt:lpstr>
      <vt:lpstr>FYZIOTERAPIE</vt:lpstr>
      <vt:lpstr>REVMATOIDNÍ ARTRITIDA</vt:lpstr>
      <vt:lpstr>Prezentace aplikace PowerPoint</vt:lpstr>
      <vt:lpstr>Prezentace aplikace PowerPoint</vt:lpstr>
      <vt:lpstr>Prezentace aplikace PowerPoint</vt:lpstr>
      <vt:lpstr>Prezentace aplikace PowerPoint</vt:lpstr>
      <vt:lpstr>FYZIOTERAPIE</vt:lpstr>
      <vt:lpstr>Prezentace aplikace PowerPoint</vt:lpstr>
      <vt:lpstr>Prezentace aplikace PowerPoint</vt:lpstr>
      <vt:lpstr>Prezentace aplikace PowerPoint</vt:lpstr>
      <vt:lpstr>Systémová onemocnění pojiva</vt:lpstr>
      <vt:lpstr>Mimokloubní revmatismus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9</cp:revision>
  <cp:lastPrinted>1601-01-01T00:00:00Z</cp:lastPrinted>
  <dcterms:created xsi:type="dcterms:W3CDTF">2024-02-01T13:01:39Z</dcterms:created>
  <dcterms:modified xsi:type="dcterms:W3CDTF">2024-11-28T21:48:48Z</dcterms:modified>
</cp:coreProperties>
</file>