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89" r:id="rId24"/>
    <p:sldId id="291" r:id="rId25"/>
    <p:sldId id="292" r:id="rId26"/>
    <p:sldId id="293" r:id="rId27"/>
    <p:sldId id="295" r:id="rId28"/>
    <p:sldId id="299" r:id="rId29"/>
    <p:sldId id="300" r:id="rId30"/>
    <p:sldId id="297" r:id="rId31"/>
    <p:sldId id="298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5" d="100"/>
          <a:sy n="155" d="100"/>
        </p:scale>
        <p:origin x="-969" y="-8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f627b9498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f627b9498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9f96c782a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9f96c782a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f96c782ae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9f96c782ae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zvýšení síly training group tripod pinch strength test dominantní ruky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zvýšení celkového výkonu hand-grip test nedominantní ruky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f96c782a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f96c782a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f96c782a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9f96c782a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f96c782ae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f96c782ae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f96c782ae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f96c782ae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f96c782ae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9f96c782ae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f96c782ae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9f96c782ae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9f96c782ae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9f96c782ae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9f96c782ae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9f96c782ae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f627b949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f627b949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9f96c782ae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9f96c782ae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f96c782a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9f96c782a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f96c782a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9f96c782a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f96c782ae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9f96c782ae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f96c782ae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9f96c782ae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9f96c782ae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9f96c782ae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9f96c782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9f96c782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9f627b949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9f627b949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9f96c782ae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9f96c782ae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9f96c782a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9f96c782a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f627b949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f627b949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f627b949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f627b9498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f627b949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f627b949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f627b949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9f627b9498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lang="sk" sz="900" i="1">
                <a:solidFill>
                  <a:schemeClr val="dk1"/>
                </a:solidFill>
              </a:rPr>
              <a:t>20°- rozsah max. využití, ligamenta jsou relaxovaná, malý intraartikulární tlak </a:t>
            </a:r>
            <a:r>
              <a:rPr lang="sk" sz="900">
                <a:solidFill>
                  <a:schemeClr val="dk1"/>
                </a:solidFill>
              </a:rPr>
              <a:t>​</a:t>
            </a:r>
            <a:endParaRPr sz="900">
              <a:solidFill>
                <a:schemeClr val="dk1"/>
              </a:solidFill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lang="sk" sz="900" i="1">
                <a:solidFill>
                  <a:schemeClr val="dk1"/>
                </a:solidFill>
              </a:rPr>
              <a:t>40°- rozsah volného pohybu, vzrůstá intraartikulární tlak a tenze ligament</a:t>
            </a:r>
            <a:r>
              <a:rPr lang="sk" sz="900">
                <a:solidFill>
                  <a:schemeClr val="dk1"/>
                </a:solidFill>
              </a:rPr>
              <a:t>​</a:t>
            </a:r>
            <a:endParaRPr sz="900">
              <a:solidFill>
                <a:schemeClr val="dk1"/>
              </a:solidFill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lang="sk" sz="900" i="1">
                <a:solidFill>
                  <a:schemeClr val="dk1"/>
                </a:solidFill>
              </a:rPr>
              <a:t>80°- hranice max. rozsahu pohybu, intraartikulární tlak a tenze ligament je maximální</a:t>
            </a:r>
            <a:r>
              <a:rPr lang="sk" sz="900">
                <a:solidFill>
                  <a:schemeClr val="dk1"/>
                </a:solidFill>
              </a:rPr>
              <a:t>​</a:t>
            </a:r>
            <a:endParaRPr sz="900">
              <a:solidFill>
                <a:schemeClr val="dk1"/>
              </a:solidFill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lang="sk" sz="900" i="1">
                <a:solidFill>
                  <a:schemeClr val="dk1"/>
                </a:solidFill>
              </a:rPr>
              <a:t>Nad 80°- sektor patologického posunu</a:t>
            </a:r>
            <a:endParaRPr sz="900" i="1">
              <a:solidFill>
                <a:schemeClr val="dk1"/>
              </a:solidFill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900"/>
              <a:buChar char="●"/>
            </a:pPr>
            <a:r>
              <a:rPr lang="sk" sz="900" b="1" i="1">
                <a:solidFill>
                  <a:schemeClr val="dk1"/>
                </a:solidFill>
              </a:rPr>
              <a:t>lehká UD (30°): </a:t>
            </a:r>
            <a:r>
              <a:rPr lang="sk" sz="900" i="1">
                <a:solidFill>
                  <a:schemeClr val="dk1"/>
                </a:solidFill>
              </a:rPr>
              <a:t>pozice max. stability- os lunatum v kontaktu s radiem, tah svalů stabilizuje</a:t>
            </a:r>
            <a:r>
              <a:rPr lang="sk" sz="900">
                <a:solidFill>
                  <a:schemeClr val="dk1"/>
                </a:solidFill>
              </a:rPr>
              <a:t>​</a:t>
            </a:r>
            <a:r>
              <a:rPr lang="sk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f96c782a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9f96c782a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f96c782a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9f96c782a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f96c782ae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f96c782ae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539998" y="539035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4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6"/>
          </p:nvPr>
        </p:nvSpPr>
        <p:spPr>
          <a:xfrm>
            <a:off x="4688459" y="539035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0000D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191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5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540000" y="4530597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orient="horz" pos="315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7400" y="1509009"/>
            <a:ext cx="4041901" cy="2125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017" y="2048503"/>
            <a:ext cx="4036478" cy="104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3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5510802" y="1947635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4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6"/>
          </p:nvPr>
        </p:nvSpPr>
        <p:spPr>
          <a:xfrm>
            <a:off x="333035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8"/>
          </p:nvPr>
        </p:nvSpPr>
        <p:spPr>
          <a:xfrm>
            <a:off x="54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9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797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ontiersin.org/research-topics/10437/the-stretch-shortening-cycle-of-active-muscle-and-muscle-tendon-complex-what-why-and-how-it-increases-muscle-performanc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ysio-pedia.com/Tendinopathy_Rehabilita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kS-13m9yDQ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Visger3iH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LiFLtpL5y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ysio-pedia.com/Tendinopathy_Rehabilitation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ysio-pedia.com/Tendinopathy_Rehabilitat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ysio-pedia.com/Supraspinatus_Tendinopathy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ssports.com/mlb/injuries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file:///C:\Users\HP\AppData\Local\Temp\%7b16CFB6D9-B5B1-43EA-BA72-7547B3C6E55D%7d\%7bE57293C4-892C-4A4C-8936-0405E65038A3%7d\Throwers-Te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arbellphysio.com/lifters-guide-to-treating-tendinopathy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ysio-pedia.com/Tendinopathy_Rehabilitation" TargetMode="External"/><Relationship Id="rId4" Type="http://schemas.openxmlformats.org/officeDocument/2006/relationships/hyperlink" Target="https://eliteperformancescience.wordpress.com/2014/09/17/tendinopathy-by-sean-dockin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Aplikovaná kineziologie v praxi</a:t>
            </a: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98876" y="3190427"/>
            <a:ext cx="3934800" cy="52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b="1">
                <a:solidFill>
                  <a:schemeClr val="dk2"/>
                </a:solidFill>
              </a:rPr>
              <a:t>bp4833,4850 Kineziologie, Algeziologie a odvozené techniky diagnostiky a terapie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/>
              <a:t>Mgr. Zuzana Kršáková</a:t>
            </a:r>
            <a:endParaRPr sz="14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076" y="152400"/>
            <a:ext cx="4605527" cy="4603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UKŘ - kineziologie</a:t>
            </a:r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539550" y="112005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m. subscapularis a m. pectoralis major (přitahují hrudník k humeru - ventrodorzálně)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m. LD propojuje HK s pánví a DK - udržuje hrudník nad podložkou v T rovině (rotace střední a dolní Thp), spodní vlákna kraniální tah pánve - lokomoce vpřed 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posun trupu kraniálně (m. coracobrachialis a m. supraspinatus)</a:t>
            </a:r>
            <a:endParaRPr sz="1600"/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8692"/>
          <a:stretch/>
        </p:blipFill>
        <p:spPr>
          <a:xfrm>
            <a:off x="634750" y="2506800"/>
            <a:ext cx="3400000" cy="1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 txBox="1"/>
          <p:nvPr/>
        </p:nvSpPr>
        <p:spPr>
          <a:xfrm>
            <a:off x="2775200" y="44664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222222"/>
                </a:solidFill>
              </a:rPr>
              <a:t>Kobesova, A., Dzvonik, J., Kolar, P., Sardina, A., &amp; Andel, R. (2015). Effects of shoulder girdle dynamic stabilization exercise on hand muscle strength. </a:t>
            </a:r>
            <a:r>
              <a:rPr lang="sk" sz="800" i="1">
                <a:solidFill>
                  <a:srgbClr val="222222"/>
                </a:solidFill>
              </a:rPr>
              <a:t>Isokinetics and exercise Science</a:t>
            </a:r>
            <a:r>
              <a:rPr lang="sk" sz="800">
                <a:solidFill>
                  <a:srgbClr val="222222"/>
                </a:solidFill>
              </a:rPr>
              <a:t>, </a:t>
            </a:r>
            <a:r>
              <a:rPr lang="sk" sz="800" i="1">
                <a:solidFill>
                  <a:srgbClr val="222222"/>
                </a:solidFill>
              </a:rPr>
              <a:t>23</a:t>
            </a:r>
            <a:r>
              <a:rPr lang="sk" sz="800">
                <a:solidFill>
                  <a:srgbClr val="222222"/>
                </a:solidFill>
              </a:rPr>
              <a:t>(1), 21-32.</a:t>
            </a:r>
            <a:endParaRPr sz="800"/>
          </a:p>
        </p:txBody>
      </p:sp>
      <p:pic>
        <p:nvPicPr>
          <p:cNvPr id="193" name="Google Shape;193;p29"/>
          <p:cNvPicPr preferRelativeResize="0"/>
          <p:nvPr/>
        </p:nvPicPr>
        <p:blipFill rotWithShape="1">
          <a:blip r:embed="rId4">
            <a:alphaModFix/>
          </a:blip>
          <a:srcRect l="28177" t="45006" r="52185" b="31479"/>
          <a:stretch/>
        </p:blipFill>
        <p:spPr>
          <a:xfrm>
            <a:off x="4323725" y="2506800"/>
            <a:ext cx="2618568" cy="19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UKŘ - kineziologie</a:t>
            </a:r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25-30 min., 1-2 min. pauza mezi pozicemi,5krát týdně po dobu 6 tt (3M VLB, klek na 4 statika - dynamika (rocking), medvěd, nízký šikmý sed billat.)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izometrická výdrž (30-120s) v správné pozici (centrace kloubů, stabilizace lopatek), decentrace-únavou, pauza</a:t>
            </a:r>
            <a:endParaRPr dirty="0"/>
          </a:p>
        </p:txBody>
      </p:sp>
      <p:pic>
        <p:nvPicPr>
          <p:cNvPr id="200" name="Google Shape;200;p30"/>
          <p:cNvPicPr preferRelativeResize="0"/>
          <p:nvPr/>
        </p:nvPicPr>
        <p:blipFill rotWithShape="1">
          <a:blip r:embed="rId3">
            <a:alphaModFix/>
          </a:blip>
          <a:srcRect l="33200" t="36598" r="35587" b="28776"/>
          <a:stretch/>
        </p:blipFill>
        <p:spPr>
          <a:xfrm>
            <a:off x="3199999" y="3232050"/>
            <a:ext cx="2568525" cy="17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260175" y="42095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222222"/>
                </a:solidFill>
              </a:rPr>
              <a:t>Kobesova, A., Dzvonik, J., Kolar, P., Sardina, A., &amp; Andel, R. (2015). Effects of shoulder girdle dynamic stabilization exercise on hand muscle strength. </a:t>
            </a:r>
            <a:r>
              <a:rPr lang="sk" sz="800" i="1">
                <a:solidFill>
                  <a:srgbClr val="222222"/>
                </a:solidFill>
              </a:rPr>
              <a:t>Isokinetics and exercise Science</a:t>
            </a:r>
            <a:r>
              <a:rPr lang="sk" sz="800">
                <a:solidFill>
                  <a:srgbClr val="222222"/>
                </a:solidFill>
              </a:rPr>
              <a:t>, </a:t>
            </a:r>
            <a:r>
              <a:rPr lang="sk" sz="800" i="1">
                <a:solidFill>
                  <a:srgbClr val="222222"/>
                </a:solidFill>
              </a:rPr>
              <a:t>23</a:t>
            </a:r>
            <a:r>
              <a:rPr lang="sk" sz="800">
                <a:solidFill>
                  <a:srgbClr val="222222"/>
                </a:solidFill>
              </a:rPr>
              <a:t>(1), 21-32.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UKŘ-kineziologie</a:t>
            </a:r>
            <a:endParaRPr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l="29688" t="40446" r="32307" b="11715"/>
          <a:stretch/>
        </p:blipFill>
        <p:spPr>
          <a:xfrm>
            <a:off x="2771900" y="1059725"/>
            <a:ext cx="4096317" cy="322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/>
        </p:nvSpPr>
        <p:spPr>
          <a:xfrm>
            <a:off x="3320063" y="41560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222222"/>
                </a:solidFill>
              </a:rPr>
              <a:t>Kobesova, A., Dzvonik, J., Kolar, P., Sardina, A., &amp; Andel, R. (2015). Effects of shoulder girdle dynamic stabilization exercise on hand muscle strength. </a:t>
            </a:r>
            <a:r>
              <a:rPr lang="sk" sz="800" i="1">
                <a:solidFill>
                  <a:srgbClr val="222222"/>
                </a:solidFill>
              </a:rPr>
              <a:t>Isokinetics and exercise Science</a:t>
            </a:r>
            <a:r>
              <a:rPr lang="sk" sz="800">
                <a:solidFill>
                  <a:srgbClr val="222222"/>
                </a:solidFill>
              </a:rPr>
              <a:t>, </a:t>
            </a:r>
            <a:r>
              <a:rPr lang="sk" sz="800" i="1">
                <a:solidFill>
                  <a:srgbClr val="222222"/>
                </a:solidFill>
              </a:rPr>
              <a:t>23</a:t>
            </a:r>
            <a:r>
              <a:rPr lang="sk" sz="800">
                <a:solidFill>
                  <a:srgbClr val="222222"/>
                </a:solidFill>
              </a:rPr>
              <a:t>(1), 21-32.</a:t>
            </a:r>
            <a:endParaRPr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Měkká (kontraktilní) tkáň - porucha</a:t>
            </a:r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Lokální bolest, častokrát zhoršena po předchozí zátěži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Spojena se zátěží (odporem) často trauma v anamnéze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Pozitivní odporové testy, obvykle bez omezení RP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Pasivní pohyb volný, bolest až při pohybu do max. protažení, aktivní pohyb při adekvátní zátěži - bolest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 b="1"/>
              <a:t>Bolest= adekvátní stimul pro přestavbu kolagenu</a:t>
            </a:r>
            <a:endParaRPr sz="1800"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Přetahování šlach ve fázi velké bolesti (6/10 a více) - blbost, odolnost vůči tahu!!!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000" y="1063225"/>
            <a:ext cx="5280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 txBox="1"/>
          <p:nvPr/>
        </p:nvSpPr>
        <p:spPr>
          <a:xfrm>
            <a:off x="3157175" y="46661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https://www.fencespecialists.com/2011/03/03/repairing-an-older-fence/</a:t>
            </a:r>
            <a:endParaRPr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 b="1"/>
              <a:t>Čemu se na začátek vyhnout? 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Eliminace aktivit, které vyvíjí kompresivní zatížení postižené šlachy (strečink postiženého svalu či přímá manuální komprese šlachy)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Vyhnout se aktivitám Stretch-shortening cyklu (plyometrie)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Protizánětlivé léky můžou v této fázi být prospěšné</a:t>
            </a:r>
            <a:endParaRPr sz="1600"/>
          </a:p>
        </p:txBody>
      </p:sp>
      <p:pic>
        <p:nvPicPr>
          <p:cNvPr id="277" name="Google Shape;27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875" y="1031100"/>
            <a:ext cx="19431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>
            <a:off x="4655475" y="3307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https://www.frontiersin.org/research-topics/10437/the-stretch-shortening-cycle-of-active-muscle-and-muscle-tendon-complex-what-why-and-how-it-increases-muscle-performance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138" y="991288"/>
            <a:ext cx="5762625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2"/>
          <p:cNvSpPr txBox="1"/>
          <p:nvPr/>
        </p:nvSpPr>
        <p:spPr>
          <a:xfrm>
            <a:off x="358525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 b="1"/>
              <a:t>Fáze - Izometrie</a:t>
            </a:r>
            <a:r>
              <a:rPr lang="sk"/>
              <a:t> (fáze silné bolesti 6 a více z 10), analgetický efekt, 2-3/10 OK          progrese zátěže (30-45s výdrž, 4-5 sérií, 2-4krát denně, postupně progres až k 70% MVC, např. “Quad isometric” - u zdi)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"/>
          <p:cNvSpPr/>
          <p:nvPr/>
        </p:nvSpPr>
        <p:spPr>
          <a:xfrm>
            <a:off x="3082250" y="1830075"/>
            <a:ext cx="513600" cy="13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43" title="Quad Isometric at Wal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9850" y="2571750"/>
            <a:ext cx="4160450" cy="23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 b="1"/>
              <a:t>2. Fáze (Izotonické kontrakce “Heavy and slow”)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Bolest na 2,3 z 10, postupná zátěž šlachy (pokud nezvýšime mírně intenzitu bolesti, která do 2-4hod. odezní - např. z 2/10 na 4/10 </a:t>
            </a:r>
            <a:r>
              <a:rPr lang="sk" sz="1100" b="1"/>
              <a:t>nezatěžujeme dostatečně!!!</a:t>
            </a:r>
            <a:r>
              <a:rPr lang="sk" sz="1100"/>
              <a:t>)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Příliš velké zvýšení bolesti 5 a více z 10 či přetrvávání bolesti 1-2 dni - </a:t>
            </a:r>
            <a:r>
              <a:rPr lang="sk" sz="1100" b="1"/>
              <a:t>příliš velká zátěž!!!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 b="1"/>
              <a:t>Velký ROM s pomalou excentrickou a koncentrickou fází </a:t>
            </a:r>
            <a:r>
              <a:rPr lang="sk" sz="1100"/>
              <a:t>(6-8 op., 3-4 série, 1xdenně, 24hod. pauza)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/>
              <a:t>Může trvat 8-12 týdnů - </a:t>
            </a:r>
            <a:r>
              <a:rPr lang="sk" sz="1100" b="1"/>
              <a:t>trpělivost!!! day-off - izometrie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" sz="1100" b="1"/>
              <a:t>Pokud bolest odezní po 1-2 sezeních, nebyla skutečná tendinopatie, ta chce čas pro dostatečnou adaptaci struktur.</a:t>
            </a:r>
            <a:endParaRPr sz="1100" b="1"/>
          </a:p>
        </p:txBody>
      </p:sp>
      <p:pic>
        <p:nvPicPr>
          <p:cNvPr id="300" name="Google Shape;300;p44" title="Patellar Tendinopathy Heavy Slow Resistan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0275" y="2832500"/>
            <a:ext cx="3533875" cy="19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b="1"/>
              <a:t>3. Fáze (Energy storing loading, dynamická zátěž)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light, low intensity SSC exercises (plyometrie) - postupně využíváme elastické komponenty kontraktilní tkáně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1x á 2-3 dny, střídat z fáze 2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Přidáváme postupně max. po 1 cviku, cíl 3-4 cviky, 2-3krát týdně, plus “Heavy slow” (fáze 2) 3-4krát týdně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07" name="Google Shape;307;p45" descr="Updated Video - https://youtu.be/pCyUhE3N8HA" title="Quarter Back Squat Jump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7475" y="2815775"/>
            <a:ext cx="3373350" cy="18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 - gymnastika</a:t>
            </a:r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522300" y="1113250"/>
            <a:ext cx="42789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k" sz="1800"/>
              <a:t>Dívka,16 let, uvádí občasné bolesti obou zápěstí při dopadu, pocit nestability, a to převážně P zápěstí. V dětství prodělala běžné dětské nemoci. 2018 zlomenina záprstních kůstek na PHK. Aktivně se věnuje sportovní gymnastice 10 let. V současné chvíli má tréninky 4x týdně po třech hodinách. </a:t>
            </a:r>
            <a:endParaRPr sz="1800"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600" y="1031100"/>
            <a:ext cx="4038001" cy="30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6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/>
              <a:t>4. Fáze Specifické sportovní zátěže (plyometrie)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Pokud bez významného zvýšení bolesti ve fázi 2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Ideálně podobná cvičení jak ve fázi 2, ale specifičtější a s vyšší intenzitou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Progrese v této fázi 24-48 hod. pauza pro zvýšení tolerance kontraktilní tkáně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Měkká (kontraktilní) tkáň - porucha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25" y="1230975"/>
            <a:ext cx="340042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950" y="1230963"/>
            <a:ext cx="4845250" cy="279813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7"/>
          <p:cNvSpPr txBox="1"/>
          <p:nvPr/>
        </p:nvSpPr>
        <p:spPr>
          <a:xfrm>
            <a:off x="793738" y="37836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5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Měkká (kontraktilní) tkáň - porucha</a:t>
            </a:r>
            <a:endParaRPr/>
          </a:p>
        </p:txBody>
      </p:sp>
      <p:pic>
        <p:nvPicPr>
          <p:cNvPr id="335" name="Google Shape;3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475" y="1025150"/>
            <a:ext cx="493395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9"/>
          <p:cNvSpPr txBox="1"/>
          <p:nvPr/>
        </p:nvSpPr>
        <p:spPr>
          <a:xfrm>
            <a:off x="3072450" y="47589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https://www.physio-pedia.com/Tendinopathy_Rehabilitation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Měkká (kontraktilní) tkáň - porucha</a:t>
            </a:r>
            <a:endParaRPr/>
          </a:p>
        </p:txBody>
      </p:sp>
      <p:pic>
        <p:nvPicPr>
          <p:cNvPr id="363" name="Google Shape;36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988275"/>
            <a:ext cx="5486400" cy="38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3"/>
          <p:cNvSpPr txBox="1"/>
          <p:nvPr/>
        </p:nvSpPr>
        <p:spPr>
          <a:xfrm>
            <a:off x="3317700" y="48363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4"/>
              </a:rPr>
              <a:t>https://www.physio-pedia.com/Supraspinatus_Tendinopathy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Rehabilitace sportovce - jak? </a:t>
            </a:r>
            <a:endParaRPr/>
          </a:p>
        </p:txBody>
      </p:sp>
      <p:sp>
        <p:nvSpPr>
          <p:cNvPr id="376" name="Google Shape;376;p55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 dirty="0"/>
              <a:t>Péče se zaměřením na pacienta/sportovce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 dirty="0"/>
              <a:t>Praktičtí lékaři by měli vyloučit vážné patologie/red flags. 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 dirty="0"/>
              <a:t>Zahrnout psychosociální faktory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 dirty="0"/>
              <a:t>Zobrazovací metody se nedoporučují než: a. Není podezření na závažnou patologii, b. Není uspokojující odpověď na konzervativní léčbu či symptomy nevysvětlitelně progredují c. vyšetření pravděpodobně změní léčbu 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Rehabilitace sportovce - jak? </a:t>
            </a:r>
            <a:endParaRPr/>
          </a:p>
        </p:txBody>
      </p:sp>
      <p:sp>
        <p:nvSpPr>
          <p:cNvPr id="382" name="Google Shape;382;p56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 dirty="0"/>
              <a:t>5. Obj. vyšetření (neurologické zkoušky, pohyblivost a/anebo SS. 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 dirty="0"/>
              <a:t>6. Hodnocení progresu pacienta - validní měření 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 dirty="0"/>
              <a:t>7. Edukace/Informovanost pacientů 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 dirty="0"/>
              <a:t>8. Úprava/doplnění vhodné fyzické aktivity dle FIT.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 dirty="0"/>
              <a:t>9. Manuální terapie vždy v kombinaci s aktivním/dalším přístupem.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 dirty="0"/>
              <a:t>10. Respekt k Red Flags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Ramenní pletenec</a:t>
            </a:r>
            <a:endParaRPr/>
          </a:p>
        </p:txBody>
      </p:sp>
      <p:sp>
        <p:nvSpPr>
          <p:cNvPr id="388" name="Google Shape;388;p57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Pohyb HK se považuje za fyziologický, pokud realizaci předchází stabilizace lopatky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Dynamicky stabilizovaná lopatka ve F rovině (funkční opora)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Koaktivace m. serratus anterius a m. trapezius střední část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Koaktivace mm. rhomboideii a kaudální snopce m. serratus anterior (stabilizace ve F rovině - ADD-ABD lopatky)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sk"/>
              <a:t>Koaktivace kaudálních snopců m. serratus anterior, m. trapezius vs. m. levator scapulae a m. pectoralis minor (stabilizace elevace-deprese)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Ramenní pletenec</a:t>
            </a:r>
            <a:endParaRPr/>
          </a:p>
        </p:txBody>
      </p:sp>
      <p:sp>
        <p:nvSpPr>
          <p:cNvPr id="401" name="Google Shape;401;p59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Čím přesnější má být pohyb segmentu, tím stabilnější musí být svalový úpon v opoře</a:t>
            </a:r>
            <a:endParaRPr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Kvalita PF podmiňuje kvalitu PM</a:t>
            </a:r>
            <a:endParaRPr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Hlavním “vertikalizátorem” humeru - m. brachioradialis (antigravitační sval opory o HK), aktivací tohoto svalu se spouští aktivace m. ECR (extenze a RD)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4A9E79-77D8-7BC7-2645-A52022D4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</p:spPr>
        <p:txBody>
          <a:bodyPr wrap="square" anchor="ctr">
            <a:normAutofit/>
          </a:bodyPr>
          <a:lstStyle/>
          <a:p>
            <a:pPr>
              <a:lnSpc>
                <a:spcPct val="156666"/>
              </a:lnSpc>
            </a:pPr>
            <a:r>
              <a:rPr lang="cs-CZ" sz="1400"/>
              <a:t>BASEBALL</a:t>
            </a:r>
          </a:p>
        </p:txBody>
      </p:sp>
      <p:pic>
        <p:nvPicPr>
          <p:cNvPr id="1026" name="Picture 2" descr="MLB Faces Existential Crisis With Pitcher Injuries">
            <a:extLst>
              <a:ext uri="{FF2B5EF4-FFF2-40B4-BE49-F238E27FC236}">
                <a16:creationId xmlns:a16="http://schemas.microsoft.com/office/drawing/2014/main" id="{0C7F41E0-6D75-20D0-F954-E133D3CC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 r="28665" b="-2"/>
          <a:stretch/>
        </p:blipFill>
        <p:spPr bwMode="auto">
          <a:xfrm>
            <a:off x="540000" y="1069200"/>
            <a:ext cx="2305169" cy="326440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D55E8C-5FC9-9F04-93A5-42A7B8EBAC3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61438" y="760107"/>
            <a:ext cx="5378730" cy="326440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</a:pPr>
            <a:r>
              <a:rPr lang="en-US" b="0" i="0" u="none" strike="noStrike" cap="none" dirty="0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MLB Injury Report - Baseball Player Injuries - CBSSports.com</a:t>
            </a:r>
            <a:endParaRPr lang="cs-CZ" b="0" i="0" u="none" strike="noStrike" cap="none" dirty="0">
              <a:solidFill>
                <a:schemeClr val="dk2"/>
              </a:solidFill>
            </a:endParaRPr>
          </a:p>
          <a:p>
            <a:pPr>
              <a:spcAft>
                <a:spcPts val="600"/>
              </a:spcAft>
              <a:buClr>
                <a:srgbClr val="000000"/>
              </a:buClr>
            </a:pPr>
            <a:endParaRPr lang="cs-CZ" dirty="0">
              <a:solidFill>
                <a:schemeClr val="dk2"/>
              </a:solidFill>
            </a:endParaRPr>
          </a:p>
          <a:p>
            <a:pPr>
              <a:spcAft>
                <a:spcPts val="600"/>
              </a:spcAft>
              <a:buClr>
                <a:srgbClr val="000000"/>
              </a:buClr>
            </a:pPr>
            <a:endParaRPr lang="cs-CZ" b="0" i="0" u="none" strike="noStrike" cap="none" dirty="0">
              <a:solidFill>
                <a:schemeClr val="dk2"/>
              </a:solidFill>
            </a:endParaRPr>
          </a:p>
          <a:p>
            <a:pPr>
              <a:spcAft>
                <a:spcPts val="600"/>
              </a:spcAft>
              <a:buClr>
                <a:srgbClr val="000000"/>
              </a:buClr>
            </a:pPr>
            <a:endParaRPr lang="en-US" b="0" i="0" u="none" strike="noStrike" cap="none" dirty="0">
              <a:solidFill>
                <a:schemeClr val="dk2"/>
              </a:solidFill>
            </a:endParaRPr>
          </a:p>
          <a:p>
            <a:pPr>
              <a:spcAft>
                <a:spcPts val="600"/>
              </a:spcAft>
              <a:buClr>
                <a:srgbClr val="000000"/>
              </a:buClr>
            </a:pPr>
            <a:endParaRPr lang="en-US" b="0" i="0" u="none" strike="noStrike" cap="none" dirty="0">
              <a:solidFill>
                <a:schemeClr val="dk2"/>
              </a:solidFill>
            </a:endParaRPr>
          </a:p>
        </p:txBody>
      </p:sp>
      <p:pic>
        <p:nvPicPr>
          <p:cNvPr id="1028" name="Picture 4" descr="Tabulka limitů počtu roztečí">
            <a:extLst>
              <a:ext uri="{FF2B5EF4-FFF2-40B4-BE49-F238E27FC236}">
                <a16:creationId xmlns:a16="http://schemas.microsoft.com/office/drawing/2014/main" id="{D3B4251C-F31F-4166-8F89-85DA9818D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69" y="1652789"/>
            <a:ext cx="3124200" cy="273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88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E3E3F33-2BAB-C3FB-1CB8-03785C25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74BAED-F720-4588-4C68-2701C84D1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Throwers-Ten.pdf</a:t>
            </a:r>
            <a:endParaRPr lang="cs-CZ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B40F4A0-7560-A7B1-E521-8CC0FCF50E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089875"/>
              </p:ext>
            </p:extLst>
          </p:nvPr>
        </p:nvGraphicFramePr>
        <p:xfrm>
          <a:off x="2868866" y="2052637"/>
          <a:ext cx="110966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3" imgW="1109824" imgH="519026" progId="Package">
                  <p:embed/>
                </p:oleObj>
              </mc:Choice>
              <mc:Fallback>
                <p:oleObj name="Objekt prostředí balíčkovače" showAsIcon="1" r:id="rId3" imgW="1109824" imgH="519026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8866" y="2052637"/>
                        <a:ext cx="1109663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5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 dirty="0"/>
              <a:t>gymnastické prvky - axiální komprese, torzní síly, distrakce a nárazy - která struktura důležitá pro axiální stabilizaci zápěstí a předloktí a disipaci sil proximo-distálně?</a:t>
            </a:r>
            <a:endParaRPr sz="2000" dirty="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 dirty="0"/>
              <a:t>přemet, rondát, salta, hvězdy, apod. - zrychlení - zátěž</a:t>
            </a:r>
            <a:endParaRPr sz="2000" dirty="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 dirty="0"/>
              <a:t>zranění - špatná technika provedení</a:t>
            </a:r>
            <a:endParaRPr sz="2000" dirty="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 dirty="0"/>
              <a:t>rozložení váhy a opora pro kvalitní a bezpečný odraz od rukou (přetížení jedné části zápěstného kloubu)</a:t>
            </a:r>
            <a:endParaRPr sz="2000" dirty="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 dirty="0"/>
              <a:t>tvrdé/měkké žíněnky (zátěž klouby/neúměrná DF)</a:t>
            </a:r>
            <a:endParaRPr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414" name="Google Shape;414;p61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Cook, J. L., &amp; Purdam, C. R. (2009). Is tendon pathology a continuum? A pathology model to explain the clinical presentation of load-induced tendinopathy. </a:t>
            </a:r>
            <a:r>
              <a:rPr lang="sk" sz="1400" i="1">
                <a:solidFill>
                  <a:srgbClr val="222222"/>
                </a:solidFill>
                <a:highlight>
                  <a:srgbClr val="FFFFFF"/>
                </a:highlight>
              </a:rPr>
              <a:t>British journal of sports medicine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sk" sz="1400" i="1">
                <a:solidFill>
                  <a:srgbClr val="222222"/>
                </a:solidFill>
                <a:highlight>
                  <a:srgbClr val="FFFFFF"/>
                </a:highlight>
              </a:rPr>
              <a:t>43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(6), 409-416.</a:t>
            </a:r>
            <a:endParaRPr sz="1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Gabbett, T. J. (2016). The training—injury prevention paradox: should athletes be training smarter and harder?. </a:t>
            </a:r>
            <a:r>
              <a:rPr lang="sk" sz="1400" i="1">
                <a:solidFill>
                  <a:srgbClr val="222222"/>
                </a:solidFill>
                <a:highlight>
                  <a:srgbClr val="FFFFFF"/>
                </a:highlight>
              </a:rPr>
              <a:t>British journal of sports medicine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sk" sz="1400" i="1">
                <a:solidFill>
                  <a:srgbClr val="222222"/>
                </a:solidFill>
                <a:highlight>
                  <a:srgbClr val="FFFFFF"/>
                </a:highlight>
              </a:rPr>
              <a:t>50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(5), 273-280.</a:t>
            </a:r>
            <a:endParaRPr sz="1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Thomas, E. M., Sahlberg, M., &amp; Svantesson, U. (2008). The effect of resistance training on handgrip strength in young adults. </a:t>
            </a:r>
            <a:r>
              <a:rPr lang="sk" sz="1400" i="1">
                <a:solidFill>
                  <a:srgbClr val="222222"/>
                </a:solidFill>
                <a:highlight>
                  <a:srgbClr val="FFFFFF"/>
                </a:highlight>
              </a:rPr>
              <a:t>Isokinetics and exercise science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sk" sz="1400" i="1">
                <a:solidFill>
                  <a:srgbClr val="222222"/>
                </a:solidFill>
                <a:highlight>
                  <a:srgbClr val="FFFFFF"/>
                </a:highlight>
              </a:rPr>
              <a:t>16</a:t>
            </a:r>
            <a:r>
              <a:rPr lang="sk" sz="1400">
                <a:solidFill>
                  <a:srgbClr val="222222"/>
                </a:solidFill>
                <a:highlight>
                  <a:srgbClr val="FFFFFF"/>
                </a:highlight>
              </a:rPr>
              <a:t>(2), 125-131.</a:t>
            </a:r>
            <a:endParaRPr sz="14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Ústní sdělení, McKenzie kurz C, 2023, Bratislava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 u="sng">
                <a:solidFill>
                  <a:schemeClr val="hlink"/>
                </a:solidFill>
                <a:hlinkClick r:id="rId3"/>
              </a:rPr>
              <a:t>https://thebarbellphysio.com/lifters-guide-to-treating-tendinopathy/</a:t>
            </a:r>
            <a:r>
              <a:rPr lang="sk" sz="1400"/>
              <a:t> 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 u="sng">
                <a:solidFill>
                  <a:schemeClr val="hlink"/>
                </a:solidFill>
                <a:hlinkClick r:id="rId4"/>
              </a:rPr>
              <a:t>https://eliteperformancescience.wordpress.com/2014/09/17/tendinopathy-by-sean-docking/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https://www.physio-pedia.com/Tendinopathy_Rehabilitation</a:t>
            </a:r>
            <a:r>
              <a:rPr lang="sk" sz="1400"/>
              <a:t>  </a:t>
            </a:r>
            <a:endParaRPr sz="14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Děkuji za pozornost!</a:t>
            </a:r>
            <a:endParaRPr/>
          </a:p>
        </p:txBody>
      </p:sp>
      <p:pic>
        <p:nvPicPr>
          <p:cNvPr id="420" name="Google Shape;42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850" y="1031100"/>
            <a:ext cx="3960000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032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asi polovinu mladých gymnastů a gymnastek trápí bolesti zápěstí</a:t>
            </a:r>
            <a:endParaRPr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sy bolestivého zápěstí (bolesti trvající déle než 3M - poškození ligament, TFCC, chondromalácie karpu)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l="51271"/>
          <a:stretch/>
        </p:blipFill>
        <p:spPr>
          <a:xfrm>
            <a:off x="5255655" y="205050"/>
            <a:ext cx="2245899" cy="455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2792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Co nás bude u této gymnastky zajímat?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Bolest (zátěž/klid)?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Lokalita?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Omezení RP?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Aktivní pohyb/Pasivní pohyb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Opora?</a:t>
            </a: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78712"/>
            <a:ext cx="3179425" cy="31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</a:t>
            </a:r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Co nás bude u této gymnastky zajímat?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4238" y="0"/>
            <a:ext cx="2629775" cy="41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97" y="1847372"/>
            <a:ext cx="2629750" cy="282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0850" y="2571738"/>
            <a:ext cx="3491749" cy="12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 - opora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1. fáze opory Aktivace m. ECR (DF a RD)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mm. interosseii dorsales - ABD metakarpů a rozvinutí dlaně, extenze prstů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2. fáze opory stabilizace metakarpů koaktivací mm. interosseii dorsales et palmares a extenze nahrazena aktivitou flexorů prstů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Tzv. funkční ruka - předpoklad (efekt kvality terapie)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Ruka a předloktí - opora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Symetrická opora o obě předloktí (3. měsíc), manipulace s hračkou ve střední pozici (bez dukcí) a v DF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Opora o obě předloktí (5. měsíc) asymetrická opora - jedna manipulační, druhá opěrná - téměř výhradně DF s RD (u zdravých jedinců se i později tato kombinace objevuje nejčastěji, i ve švihových pohybech fázickou končetinou)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Aspekce u dětí i zdravých jedinců - spontánní opora, rovnovážné reakce (dobrá prognóza terapie)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Ruka a předloktí - opora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Zásadní vliv postavení LOK a RK na sílu ruky</a:t>
            </a:r>
            <a:endParaRPr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Agonisticko-antagonistická koordinace svalů RK zásadní pro jemnou motoriku</a:t>
            </a:r>
            <a:endParaRPr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Autoři Thomas et.al - 8t. silový trénink v oblasti HK, signifikantní zvýšení SS v oblasti hand-grip testu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1705</Words>
  <Application>Microsoft Office PowerPoint</Application>
  <PresentationFormat>Předvádění na obrazovce (16:9)</PresentationFormat>
  <Paragraphs>133</Paragraphs>
  <Slides>31</Slides>
  <Notes>29</Notes>
  <HiddenSlides>0</HiddenSlides>
  <MMClips>0</MMClips>
  <ScaleCrop>false</ScaleCrop>
  <HeadingPairs>
    <vt:vector size="8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Arial</vt:lpstr>
      <vt:lpstr>Prezentace_MU_CZ</vt:lpstr>
      <vt:lpstr>Balíček</vt:lpstr>
      <vt:lpstr>Aplikovaná kineziologie v praxi</vt:lpstr>
      <vt:lpstr>Ruka - gymnastika</vt:lpstr>
      <vt:lpstr>Ruka</vt:lpstr>
      <vt:lpstr>Ruka</vt:lpstr>
      <vt:lpstr>Ruka</vt:lpstr>
      <vt:lpstr>Ruka</vt:lpstr>
      <vt:lpstr>Ruka - opora</vt:lpstr>
      <vt:lpstr>Ruka a předloktí - opora</vt:lpstr>
      <vt:lpstr>Ruka a předloktí - opora</vt:lpstr>
      <vt:lpstr>UKŘ - kineziologie</vt:lpstr>
      <vt:lpstr>UKŘ - kineziologie</vt:lpstr>
      <vt:lpstr>UKŘ-kineziologie</vt:lpstr>
      <vt:lpstr>Měkká (kontraktilní) tkáň - porucha</vt:lpstr>
      <vt:lpstr>Měkká (kontraktilní) tkáň - porucha </vt:lpstr>
      <vt:lpstr>Měkká (kontraktilní) tkáň - porucha </vt:lpstr>
      <vt:lpstr>Měkká (kontraktilní) tkáň - porucha </vt:lpstr>
      <vt:lpstr>Měkká (kontraktilní) tkáň - porucha </vt:lpstr>
      <vt:lpstr>Měkká (kontraktilní) tkáň - porucha </vt:lpstr>
      <vt:lpstr>Měkká (kontraktilní) tkáň - porucha </vt:lpstr>
      <vt:lpstr>Měkká (kontraktilní) tkáň - porucha </vt:lpstr>
      <vt:lpstr>Měkká (kontraktilní) tkáň - porucha </vt:lpstr>
      <vt:lpstr>Měkká (kontraktilní) tkáň - porucha</vt:lpstr>
      <vt:lpstr>Měkká (kontraktilní) tkáň - porucha</vt:lpstr>
      <vt:lpstr>Rehabilitace sportovce - jak? </vt:lpstr>
      <vt:lpstr>Rehabilitace sportovce - jak? </vt:lpstr>
      <vt:lpstr>Ramenní pletenec</vt:lpstr>
      <vt:lpstr>Ramenní pletenec</vt:lpstr>
      <vt:lpstr>BASEBALL</vt:lpstr>
      <vt:lpstr>Prezentace aplikace PowerPoint</vt:lpstr>
      <vt:lpstr>Zdroje: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HP</dc:creator>
  <cp:lastModifiedBy>Sabina Bartošová</cp:lastModifiedBy>
  <cp:revision>3</cp:revision>
  <dcterms:modified xsi:type="dcterms:W3CDTF">2024-12-04T06:48:23Z</dcterms:modified>
</cp:coreProperties>
</file>