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10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10" r:id="rId55"/>
    <p:sldId id="311" r:id="rId56"/>
    <p:sldId id="312" r:id="rId57"/>
    <p:sldId id="313" r:id="rId58"/>
    <p:sldId id="314" r:id="rId59"/>
    <p:sldId id="315" r:id="rId60"/>
    <p:sldId id="316" r:id="rId61"/>
    <p:sldId id="317" r:id="rId62"/>
    <p:sldId id="318"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Lst>
  <p:sldSz cx="9144000" cy="5143500" type="screen16x9"/>
  <p:notesSz cx="6858000" cy="9144000"/>
  <p:embeddedFontLst>
    <p:embeddedFont>
      <p:font typeface="Georgia" panose="02040502050405020303" pitchFamily="18" charset="0"/>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6" d="100"/>
          <a:sy n="156" d="100"/>
        </p:scale>
        <p:origin x="57" y="-7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3.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4.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7ebdbd51a6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7ebdbd51a6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7ebdbd51a6_0_10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7ebdbd51a6_0_1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7f6f3ba575_1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27f6f3ba575_1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e7b302e5e3_2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e7b302e5e3_2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1e7b302e5e3_2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1e7b302e5e3_2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4575dd45b4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24575dd45b4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e7b302e5e3_2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e7b302e5e3_2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1e7b302e5e3_2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1e7b302e5e3_2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1e7b302e5e3_2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1e7b302e5e3_2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27f6f3ba575_1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27f6f3ba575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7ebdbd51a6_0_1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7ebdbd51a6_0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e7b302e5e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e7b302e5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e7b302e5e3_2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e7b302e5e3_2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e7b302e5e3_2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7b302e5e3_2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e7b302e5e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e7b302e5e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7b302e5e3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7b302e5e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e7b302e5e3_2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e7b302e5e3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e7b302e5e3_2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e7b302e5e3_2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4575dd45b4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4575dd45b4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7ebdbd51a6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7ebdbd51a6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7f6f3ba575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7f6f3ba57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e7b302e5e3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e7b302e5e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4575dd45b4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4575dd45b4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e7b302e5e3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e7b302e5e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e7b302e5e3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e7b302e5e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e7b302e5e3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e7b302e5e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e7b302e5e3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e7b302e5e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e7b302e5e3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e7b302e5e3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e7b302e5e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e7b302e5e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e7b302e5e3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e7b302e5e3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7ebdbd51a6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7ebdbd51a6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e7b302e5e3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e7b302e5e3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e7b302e5e3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e7b302e5e3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e7b302e5e3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e7b302e5e3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e7b302e5e3_2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e7b302e5e3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Větší ROM UD v PF - i v SUP - radius a ulna rovnoběžně - mobilizace omezené UD v SUP a DF naopak</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e7b302e5e3_2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e7b302e5e3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7f6f3ba575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7f6f3ba575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7f6f3ba575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7f6f3ba575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7f6f3ba575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7f6f3ba575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e7b302e5e3_2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e7b302e5e3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e7b302e5e3_2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e7b302e5e3_2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7ebdbd51a6_0_10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7ebdbd51a6_0_10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e7b302e5e3_2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e7b302e5e3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e7b302e5e3_2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e7b302e5e3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e7b302e5e3_2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e7b302e5e3_2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e7b302e5e3_2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e7b302e5e3_2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e7b302e5e3_2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e7b302e5e3_2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7f6f3ba575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7f6f3ba575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7f6f3ba575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7f6f3ba575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7f6f3ba575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7f6f3ba575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7f6f3ba575_1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7f6f3ba57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7f6f3ba575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7f6f3ba575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7ebdbd51a6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7ebdbd51a6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7f6f3ba575_1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7f6f3ba575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7f6f3ba575_1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7f6f3ba575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458e01730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458e01730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canalis carpi (8-12 mm) a šlachové pochvy flexorů</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7f6f3ba575_1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7f6f3ba575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7f6f3ba575_1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7f6f3ba575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7f6f3ba575_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7f6f3ba575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7f6f3ba575_1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7f6f3ba575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7f6f3ba575_1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7f6f3ba575_1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7f6f3ba575_1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7f6f3ba575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Typ FOOSH Injury - Fall Onto an Outstretched Hand</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7f6f3ba575_1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7f6f3ba575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Na obrázku “clenched pencil view test” - forma zátěžového testu pro prokázání dynamické instability zápěstí (rozšíření S-L intervalu P ruky)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7ebdbd51a6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7ebdbd51a6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7f6f3ba575_1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7f6f3ba575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7f6f3ba575_1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7f6f3ba575_1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7f6f3ba575_1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7f6f3ba575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7f6f3ba575_1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7f6f3ba575_1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7f6f3ba575_1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7f6f3ba575_1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7f6f3ba575_1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7f6f3ba575_1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7f99164f29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27f99164f2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7f99164f29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27f99164f29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7f50eab0d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7f50eab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7f50eab2d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7f50eab2d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7ebdbd51a6_0_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7ebdbd51a6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7f99164f29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7f99164f2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7f50eab2df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27f50eab2d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7f50eab2df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27f50eab2d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7f50eab2df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27f50eab2d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7f50eab2df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27f50eab2d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7f50eab2df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27f50eab2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4575dd45b4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4575dd45b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7f50eab2df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7f50eab2d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7f50eab2df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27f50eab2d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7f50eab2df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27f50eab2d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7ebdbd51a6_0_5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7ebdbd51a6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4575dd45b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24575dd45b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4575dd45b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24575dd45b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4575dd45b4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4575dd45b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4575dd45b4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24575dd45b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4575dd45b4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24575dd45b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4575dd45b4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4575dd45b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4575dd45b4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4575dd45b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4575dd45b4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4575dd45b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2458e017302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2458e017302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4575dd45b4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4575dd45b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7ebdbd51a6_0_8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7ebdbd51a6_0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2458e017302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2458e01730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458e017302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2458e017302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458e017302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458e017302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458e017302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2458e017302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458e017302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2458e017302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2458e017302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2458e017302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2458e017302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2458e017302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280d8035b8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280d8035b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7f6f3ba575_1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27f6f3ba575_1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7f6f3ba575_1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27f6f3ba575_1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Úvodní snímek">
  <p:cSld name="Úvodní snímek">
    <p:spTree>
      <p:nvGrpSpPr>
        <p:cNvPr id="1" name="Shape 10"/>
        <p:cNvGrpSpPr/>
        <p:nvPr/>
      </p:nvGrpSpPr>
      <p:grpSpPr>
        <a:xfrm>
          <a:off x="0" y="0"/>
          <a:ext cx="0" cy="0"/>
          <a:chOff x="0" y="0"/>
          <a:chExt cx="0" cy="0"/>
        </a:xfrm>
      </p:grpSpPr>
      <p:sp>
        <p:nvSpPr>
          <p:cNvPr id="11" name="Google Shape;11;p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 name="Google Shape;12;p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3" name="Google Shape;13;p2"/>
          <p:cNvSpPr txBox="1">
            <a:spLocks noGrp="1"/>
          </p:cNvSpPr>
          <p:nvPr>
            <p:ph type="title"/>
          </p:nvPr>
        </p:nvSpPr>
        <p:spPr>
          <a:xfrm>
            <a:off x="298877" y="2175274"/>
            <a:ext cx="8521200" cy="878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33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298877" y="3087302"/>
            <a:ext cx="8521200" cy="523800"/>
          </a:xfrm>
          <a:prstGeom prst="rect">
            <a:avLst/>
          </a:prstGeom>
          <a:noFill/>
          <a:ln>
            <a:noFill/>
          </a:ln>
        </p:spPr>
        <p:txBody>
          <a:bodyPr spcFirstLastPara="1" wrap="square" lIns="0" tIns="0" rIns="0" bIns="0" anchor="t" anchorCtr="0">
            <a:noAutofit/>
          </a:bodyPr>
          <a:lstStyle>
            <a:lvl1pPr lvl="0" algn="l" rtl="0">
              <a:lnSpc>
                <a:spcPct val="114000"/>
              </a:lnSpc>
              <a:spcBef>
                <a:spcPts val="0"/>
              </a:spcBef>
              <a:spcAft>
                <a:spcPts val="0"/>
              </a:spcAft>
              <a:buSzPts val="1800"/>
              <a:buFont typeface="Arial"/>
              <a:buNone/>
              <a:defRPr sz="1800" b="0">
                <a:solidFill>
                  <a:schemeClr val="dk1"/>
                </a:solidFill>
                <a:latin typeface="Arial"/>
                <a:ea typeface="Arial"/>
                <a:cs typeface="Arial"/>
                <a:sym typeface="Arial"/>
              </a:defRPr>
            </a:lvl1pPr>
            <a:lvl2pPr lvl="1" algn="ctr" rtl="0">
              <a:lnSpc>
                <a:spcPct val="90000"/>
              </a:lnSpc>
              <a:spcBef>
                <a:spcPts val="0"/>
              </a:spcBef>
              <a:spcAft>
                <a:spcPts val="0"/>
              </a:spcAft>
              <a:buSzPts val="1500"/>
              <a:buFont typeface="Arial"/>
              <a:buNone/>
              <a:defRPr sz="1500"/>
            </a:lvl2pPr>
            <a:lvl3pPr lvl="2" algn="ctr" rtl="0">
              <a:lnSpc>
                <a:spcPct val="100000"/>
              </a:lnSpc>
              <a:spcBef>
                <a:spcPts val="0"/>
              </a:spcBef>
              <a:spcAft>
                <a:spcPts val="0"/>
              </a:spcAft>
              <a:buSzPts val="1080"/>
              <a:buFont typeface="Arial"/>
              <a:buNone/>
              <a:defRPr sz="1350"/>
            </a:lvl3pPr>
            <a:lvl4pPr lvl="3" algn="ctr" rtl="0">
              <a:lnSpc>
                <a:spcPct val="112500"/>
              </a:lnSpc>
              <a:spcBef>
                <a:spcPts val="0"/>
              </a:spcBef>
              <a:spcAft>
                <a:spcPts val="0"/>
              </a:spcAft>
              <a:buSzPts val="1080"/>
              <a:buFont typeface="Arial"/>
              <a:buNone/>
              <a:defRPr sz="1200"/>
            </a:lvl4pPr>
            <a:lvl5pPr lvl="4" algn="ctr" rtl="0">
              <a:lnSpc>
                <a:spcPct val="112500"/>
              </a:lnSpc>
              <a:spcBef>
                <a:spcPts val="0"/>
              </a:spcBef>
              <a:spcAft>
                <a:spcPts val="0"/>
              </a:spcAft>
              <a:buSzPts val="1200"/>
              <a:buFont typeface="Arial"/>
              <a:buNone/>
              <a:defRPr sz="1200"/>
            </a:lvl5pPr>
            <a:lvl6pPr lvl="5" algn="ctr" rtl="0">
              <a:lnSpc>
                <a:spcPct val="100000"/>
              </a:lnSpc>
              <a:spcBef>
                <a:spcPts val="240"/>
              </a:spcBef>
              <a:spcAft>
                <a:spcPts val="0"/>
              </a:spcAft>
              <a:buSzPts val="1200"/>
              <a:buNone/>
              <a:defRPr sz="1200"/>
            </a:lvl6pPr>
            <a:lvl7pPr lvl="6" algn="ctr" rtl="0">
              <a:lnSpc>
                <a:spcPct val="112500"/>
              </a:lnSpc>
              <a:spcBef>
                <a:spcPts val="0"/>
              </a:spcBef>
              <a:spcAft>
                <a:spcPts val="0"/>
              </a:spcAft>
              <a:buSzPts val="1200"/>
              <a:buNone/>
              <a:defRPr sz="1200"/>
            </a:lvl7pPr>
            <a:lvl8pPr lvl="7" algn="ctr" rtl="0">
              <a:lnSpc>
                <a:spcPct val="112500"/>
              </a:lnSpc>
              <a:spcBef>
                <a:spcPts val="0"/>
              </a:spcBef>
              <a:spcAft>
                <a:spcPts val="0"/>
              </a:spcAft>
              <a:buSzPts val="1200"/>
              <a:buNone/>
              <a:defRPr sz="1200"/>
            </a:lvl8pPr>
            <a:lvl9pPr lvl="8" algn="ctr" rtl="0">
              <a:lnSpc>
                <a:spcPct val="112500"/>
              </a:lnSpc>
              <a:spcBef>
                <a:spcPts val="0"/>
              </a:spcBef>
              <a:spcAft>
                <a:spcPts val="0"/>
              </a:spcAft>
              <a:buSzPts val="1200"/>
              <a:buNone/>
              <a:defRPr sz="1200"/>
            </a:lvl9pPr>
          </a:lstStyle>
          <a:p>
            <a:endParaRPr/>
          </a:p>
        </p:txBody>
      </p:sp>
      <p:pic>
        <p:nvPicPr>
          <p:cNvPr id="15" name="Google Shape;15;p2"/>
          <p:cNvPicPr preferRelativeResize="0"/>
          <p:nvPr/>
        </p:nvPicPr>
        <p:blipFill rotWithShape="1">
          <a:blip r:embed="rId2">
            <a:alphaModFix/>
          </a:blip>
          <a:srcRect/>
          <a:stretch/>
        </p:blipFill>
        <p:spPr>
          <a:xfrm>
            <a:off x="309600" y="310500"/>
            <a:ext cx="1520099" cy="79936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rázky, text - dva sloupce">
  <p:cSld name="Obrázky, text - dva sloupce">
    <p:spTree>
      <p:nvGrpSpPr>
        <p:cNvPr id="1" name="Shape 78"/>
        <p:cNvGrpSpPr/>
        <p:nvPr/>
      </p:nvGrpSpPr>
      <p:grpSpPr>
        <a:xfrm>
          <a:off x="0" y="0"/>
          <a:ext cx="0" cy="0"/>
          <a:chOff x="0" y="0"/>
          <a:chExt cx="0" cy="0"/>
        </a:xfrm>
      </p:grpSpPr>
      <p:sp>
        <p:nvSpPr>
          <p:cNvPr id="79" name="Google Shape;79;p11"/>
          <p:cNvSpPr txBox="1">
            <a:spLocks noGrp="1"/>
          </p:cNvSpPr>
          <p:nvPr>
            <p:ph type="body" idx="1"/>
          </p:nvPr>
        </p:nvSpPr>
        <p:spPr>
          <a:xfrm>
            <a:off x="539998" y="539035"/>
            <a:ext cx="3915000" cy="24030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2100"/>
              <a:buFont typeface="Arial"/>
              <a:buNone/>
              <a:defRPr/>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80" name="Google Shape;80;p1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2" name="Google Shape;82;p11"/>
          <p:cNvSpPr txBox="1">
            <a:spLocks noGrp="1"/>
          </p:cNvSpPr>
          <p:nvPr>
            <p:ph type="body" idx="2"/>
          </p:nvPr>
        </p:nvSpPr>
        <p:spPr>
          <a:xfrm>
            <a:off x="539999" y="3375000"/>
            <a:ext cx="3915000" cy="999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25"/>
              <a:buFont typeface="Arial"/>
              <a:buNone/>
              <a:defRPr sz="1125" b="0">
                <a:solidFill>
                  <a:schemeClr val="dk1"/>
                </a:solidFill>
              </a:defRPr>
            </a:lvl1pPr>
            <a:lvl2pPr marL="914400" lvl="1" indent="-228600" algn="l" rtl="0">
              <a:lnSpc>
                <a:spcPct val="120000"/>
              </a:lnSpc>
              <a:spcBef>
                <a:spcPts val="0"/>
              </a:spcBef>
              <a:spcAft>
                <a:spcPts val="0"/>
              </a:spcAft>
              <a:buSzPts val="1125"/>
              <a:buFont typeface="Arial"/>
              <a:buNone/>
              <a:defRPr u="none"/>
            </a:lvl2pPr>
            <a:lvl3pPr marL="1371600" lvl="2" indent="-228600" algn="l" rtl="0">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rtl="0">
              <a:lnSpc>
                <a:spcPct val="120000"/>
              </a:lnSpc>
              <a:spcBef>
                <a:spcPts val="0"/>
              </a:spcBef>
              <a:spcAft>
                <a:spcPts val="0"/>
              </a:spcAft>
              <a:buSzPts val="1013"/>
              <a:buFont typeface="Arial"/>
              <a:buNone/>
              <a:defRPr/>
            </a:lvl4pPr>
            <a:lvl5pPr marL="2286000" lvl="4" indent="-228600" algn="l" rtl="0">
              <a:lnSpc>
                <a:spcPct val="120000"/>
              </a:lnSpc>
              <a:spcBef>
                <a:spcPts val="0"/>
              </a:spcBef>
              <a:spcAft>
                <a:spcPts val="0"/>
              </a:spcAft>
              <a:buSzPts val="1125"/>
              <a:buFont typeface="Arial"/>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83" name="Google Shape;83;p11"/>
          <p:cNvSpPr txBox="1">
            <a:spLocks noGrp="1"/>
          </p:cNvSpPr>
          <p:nvPr>
            <p:ph type="body" idx="3"/>
          </p:nvPr>
        </p:nvSpPr>
        <p:spPr>
          <a:xfrm>
            <a:off x="540543" y="3051000"/>
            <a:ext cx="3915000" cy="270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825"/>
              <a:buFont typeface="Arial"/>
              <a:buNone/>
              <a:defRPr sz="825" b="1"/>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84" name="Google Shape;84;p11"/>
          <p:cNvSpPr txBox="1">
            <a:spLocks noGrp="1"/>
          </p:cNvSpPr>
          <p:nvPr>
            <p:ph type="body" idx="4"/>
          </p:nvPr>
        </p:nvSpPr>
        <p:spPr>
          <a:xfrm>
            <a:off x="4688459" y="3375000"/>
            <a:ext cx="3915000" cy="999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25"/>
              <a:buFont typeface="Arial"/>
              <a:buNone/>
              <a:defRPr sz="1125" b="0">
                <a:solidFill>
                  <a:schemeClr val="dk1"/>
                </a:solidFill>
              </a:defRPr>
            </a:lvl1pPr>
            <a:lvl2pPr marL="914400" lvl="1" indent="-228600" algn="l" rtl="0">
              <a:lnSpc>
                <a:spcPct val="120000"/>
              </a:lnSpc>
              <a:spcBef>
                <a:spcPts val="0"/>
              </a:spcBef>
              <a:spcAft>
                <a:spcPts val="0"/>
              </a:spcAft>
              <a:buSzPts val="1125"/>
              <a:buFont typeface="Arial"/>
              <a:buNone/>
              <a:defRPr u="none"/>
            </a:lvl2pPr>
            <a:lvl3pPr marL="1371600" lvl="2" indent="-228600" algn="l" rtl="0">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rtl="0">
              <a:lnSpc>
                <a:spcPct val="120000"/>
              </a:lnSpc>
              <a:spcBef>
                <a:spcPts val="0"/>
              </a:spcBef>
              <a:spcAft>
                <a:spcPts val="0"/>
              </a:spcAft>
              <a:buSzPts val="1013"/>
              <a:buFont typeface="Arial"/>
              <a:buNone/>
              <a:defRPr/>
            </a:lvl4pPr>
            <a:lvl5pPr marL="2286000" lvl="4" indent="-228600" algn="l" rtl="0">
              <a:lnSpc>
                <a:spcPct val="120000"/>
              </a:lnSpc>
              <a:spcBef>
                <a:spcPts val="0"/>
              </a:spcBef>
              <a:spcAft>
                <a:spcPts val="0"/>
              </a:spcAft>
              <a:buSzPts val="1125"/>
              <a:buFont typeface="Arial"/>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85" name="Google Shape;85;p11"/>
          <p:cNvSpPr txBox="1">
            <a:spLocks noGrp="1"/>
          </p:cNvSpPr>
          <p:nvPr>
            <p:ph type="body" idx="5"/>
          </p:nvPr>
        </p:nvSpPr>
        <p:spPr>
          <a:xfrm>
            <a:off x="4689002" y="3051000"/>
            <a:ext cx="3915000" cy="270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825"/>
              <a:buFont typeface="Arial"/>
              <a:buNone/>
              <a:defRPr sz="825" b="1"/>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86" name="Google Shape;86;p11"/>
          <p:cNvSpPr txBox="1">
            <a:spLocks noGrp="1"/>
          </p:cNvSpPr>
          <p:nvPr>
            <p:ph type="body" idx="6"/>
          </p:nvPr>
        </p:nvSpPr>
        <p:spPr>
          <a:xfrm>
            <a:off x="4688459" y="539035"/>
            <a:ext cx="3915000" cy="24030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2100"/>
              <a:buFont typeface="Arial"/>
              <a:buNone/>
              <a:defRPr/>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pic>
        <p:nvPicPr>
          <p:cNvPr id="87" name="Google Shape;87;p11"/>
          <p:cNvPicPr preferRelativeResize="0"/>
          <p:nvPr/>
        </p:nvPicPr>
        <p:blipFill rotWithShape="1">
          <a:blip r:embed="rId2">
            <a:alphaModFix/>
          </a:blip>
          <a:srcRect/>
          <a:stretch/>
        </p:blipFill>
        <p:spPr>
          <a:xfrm>
            <a:off x="7779600" y="4538700"/>
            <a:ext cx="847797" cy="44582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ázdný">
  <p:cSld name="Prázdný">
    <p:spTree>
      <p:nvGrpSpPr>
        <p:cNvPr id="1" name="Shape 88"/>
        <p:cNvGrpSpPr/>
        <p:nvPr/>
      </p:nvGrpSpPr>
      <p:grpSpPr>
        <a:xfrm>
          <a:off x="0" y="0"/>
          <a:ext cx="0" cy="0"/>
          <a:chOff x="0" y="0"/>
          <a:chExt cx="0" cy="0"/>
        </a:xfrm>
      </p:grpSpPr>
      <p:sp>
        <p:nvSpPr>
          <p:cNvPr id="89" name="Google Shape;89;p1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1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a:stretch/>
        </p:blipFill>
        <p:spPr>
          <a:xfrm>
            <a:off x="7779600" y="4538700"/>
            <a:ext cx="847797" cy="4458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Rozdělovník (alternativní) 1">
  <p:cSld name="Rozdělovník (alternativní) 1">
    <p:spTree>
      <p:nvGrpSpPr>
        <p:cNvPr id="1" name="Shape 92"/>
        <p:cNvGrpSpPr/>
        <p:nvPr/>
      </p:nvGrpSpPr>
      <p:grpSpPr>
        <a:xfrm>
          <a:off x="0" y="0"/>
          <a:ext cx="0" cy="0"/>
          <a:chOff x="0" y="0"/>
          <a:chExt cx="0" cy="0"/>
        </a:xfrm>
      </p:grpSpPr>
      <p:sp>
        <p:nvSpPr>
          <p:cNvPr id="93" name="Google Shape;93;p1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94" name="Google Shape;94;p13"/>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3300">
                <a:solidFill>
                  <a:srgbClr val="0000DC"/>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13"/>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rtl="0">
              <a:lnSpc>
                <a:spcPct val="114000"/>
              </a:lnSpc>
              <a:spcBef>
                <a:spcPts val="0"/>
              </a:spcBef>
              <a:spcAft>
                <a:spcPts val="0"/>
              </a:spcAft>
              <a:buSzPts val="1800"/>
              <a:buFont typeface="Arial"/>
              <a:buNone/>
              <a:defRPr sz="1800" b="0">
                <a:solidFill>
                  <a:srgbClr val="0000DC"/>
                </a:solidFill>
                <a:latin typeface="Arial"/>
                <a:ea typeface="Arial"/>
                <a:cs typeface="Arial"/>
                <a:sym typeface="Arial"/>
              </a:defRPr>
            </a:lvl1pPr>
            <a:lvl2pPr lvl="1" algn="ctr" rtl="0">
              <a:lnSpc>
                <a:spcPct val="90000"/>
              </a:lnSpc>
              <a:spcBef>
                <a:spcPts val="0"/>
              </a:spcBef>
              <a:spcAft>
                <a:spcPts val="0"/>
              </a:spcAft>
              <a:buSzPts val="1500"/>
              <a:buFont typeface="Arial"/>
              <a:buNone/>
              <a:defRPr sz="1500"/>
            </a:lvl2pPr>
            <a:lvl3pPr lvl="2" algn="ctr" rtl="0">
              <a:lnSpc>
                <a:spcPct val="100000"/>
              </a:lnSpc>
              <a:spcBef>
                <a:spcPts val="0"/>
              </a:spcBef>
              <a:spcAft>
                <a:spcPts val="0"/>
              </a:spcAft>
              <a:buSzPts val="1080"/>
              <a:buFont typeface="Arial"/>
              <a:buNone/>
              <a:defRPr sz="1350"/>
            </a:lvl3pPr>
            <a:lvl4pPr lvl="3" algn="ctr" rtl="0">
              <a:lnSpc>
                <a:spcPct val="112500"/>
              </a:lnSpc>
              <a:spcBef>
                <a:spcPts val="0"/>
              </a:spcBef>
              <a:spcAft>
                <a:spcPts val="0"/>
              </a:spcAft>
              <a:buSzPts val="1080"/>
              <a:buFont typeface="Arial"/>
              <a:buNone/>
              <a:defRPr sz="1200"/>
            </a:lvl4pPr>
            <a:lvl5pPr lvl="4" algn="ctr" rtl="0">
              <a:lnSpc>
                <a:spcPct val="112500"/>
              </a:lnSpc>
              <a:spcBef>
                <a:spcPts val="0"/>
              </a:spcBef>
              <a:spcAft>
                <a:spcPts val="0"/>
              </a:spcAft>
              <a:buSzPts val="1200"/>
              <a:buFont typeface="Arial"/>
              <a:buNone/>
              <a:defRPr sz="1200"/>
            </a:lvl5pPr>
            <a:lvl6pPr lvl="5" algn="ctr" rtl="0">
              <a:lnSpc>
                <a:spcPct val="100000"/>
              </a:lnSpc>
              <a:spcBef>
                <a:spcPts val="240"/>
              </a:spcBef>
              <a:spcAft>
                <a:spcPts val="0"/>
              </a:spcAft>
              <a:buSzPts val="1200"/>
              <a:buNone/>
              <a:defRPr sz="1200"/>
            </a:lvl6pPr>
            <a:lvl7pPr lvl="6" algn="ctr" rtl="0">
              <a:lnSpc>
                <a:spcPct val="112500"/>
              </a:lnSpc>
              <a:spcBef>
                <a:spcPts val="0"/>
              </a:spcBef>
              <a:spcAft>
                <a:spcPts val="0"/>
              </a:spcAft>
              <a:buSzPts val="1200"/>
              <a:buNone/>
              <a:defRPr sz="1200"/>
            </a:lvl7pPr>
            <a:lvl8pPr lvl="7" algn="ctr" rtl="0">
              <a:lnSpc>
                <a:spcPct val="112500"/>
              </a:lnSpc>
              <a:spcBef>
                <a:spcPts val="0"/>
              </a:spcBef>
              <a:spcAft>
                <a:spcPts val="0"/>
              </a:spcAft>
              <a:buSzPts val="1200"/>
              <a:buNone/>
              <a:defRPr sz="1200"/>
            </a:lvl8pPr>
            <a:lvl9pPr lvl="8" algn="ctr" rtl="0">
              <a:lnSpc>
                <a:spcPct val="112500"/>
              </a:lnSpc>
              <a:spcBef>
                <a:spcPts val="0"/>
              </a:spcBef>
              <a:spcAft>
                <a:spcPts val="0"/>
              </a:spcAft>
              <a:buSzPts val="1200"/>
              <a:buNone/>
              <a:defRPr sz="1200"/>
            </a:lvl9pPr>
          </a:lstStyle>
          <a:p>
            <a:endParaRPr/>
          </a:p>
        </p:txBody>
      </p:sp>
      <p:sp>
        <p:nvSpPr>
          <p:cNvPr id="96" name="Google Shape;96;p13"/>
          <p:cNvSpPr>
            <a:spLocks noGrp="1"/>
          </p:cNvSpPr>
          <p:nvPr>
            <p:ph type="pic" idx="2"/>
          </p:nvPr>
        </p:nvSpPr>
        <p:spPr>
          <a:xfrm>
            <a:off x="4572000" y="1"/>
            <a:ext cx="4572000" cy="5143500"/>
          </a:xfrm>
          <a:prstGeom prst="rect">
            <a:avLst/>
          </a:prstGeom>
          <a:noFill/>
          <a:ln>
            <a:noFill/>
          </a:ln>
        </p:spPr>
      </p:sp>
      <p:sp>
        <p:nvSpPr>
          <p:cNvPr id="97" name="Google Shape;97;p13"/>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98" name="Google Shape;98;p13"/>
          <p:cNvPicPr preferRelativeResize="0"/>
          <p:nvPr/>
        </p:nvPicPr>
        <p:blipFill rotWithShape="1">
          <a:blip r:embed="rId2">
            <a:alphaModFix/>
          </a:blip>
          <a:srcRect/>
          <a:stretch/>
        </p:blipFill>
        <p:spPr>
          <a:xfrm>
            <a:off x="309600" y="310500"/>
            <a:ext cx="1520099" cy="79936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Úvodní snímek - inverzní">
  <p:cSld name="Úvodní snímek - inverzní">
    <p:bg>
      <p:bgPr>
        <a:solidFill>
          <a:srgbClr val="5AC8AF"/>
        </a:solidFill>
        <a:effectLst/>
      </p:bgPr>
    </p:bg>
    <p:spTree>
      <p:nvGrpSpPr>
        <p:cNvPr id="1" name="Shape 99"/>
        <p:cNvGrpSpPr/>
        <p:nvPr/>
      </p:nvGrpSpPr>
      <p:grpSpPr>
        <a:xfrm>
          <a:off x="0" y="0"/>
          <a:ext cx="0" cy="0"/>
          <a:chOff x="0" y="0"/>
          <a:chExt cx="0" cy="0"/>
        </a:xfrm>
      </p:grpSpPr>
      <p:sp>
        <p:nvSpPr>
          <p:cNvPr id="100" name="Google Shape;100;p1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p1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02" name="Google Shape;102;p14"/>
          <p:cNvSpPr txBox="1">
            <a:spLocks noGrp="1"/>
          </p:cNvSpPr>
          <p:nvPr>
            <p:ph type="title"/>
          </p:nvPr>
        </p:nvSpPr>
        <p:spPr>
          <a:xfrm>
            <a:off x="298877" y="2175274"/>
            <a:ext cx="8521200" cy="878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33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3" name="Google Shape;103;p14"/>
          <p:cNvSpPr txBox="1">
            <a:spLocks noGrp="1"/>
          </p:cNvSpPr>
          <p:nvPr>
            <p:ph type="subTitle" idx="1"/>
          </p:nvPr>
        </p:nvSpPr>
        <p:spPr>
          <a:xfrm>
            <a:off x="298877" y="3087302"/>
            <a:ext cx="8521200" cy="523800"/>
          </a:xfrm>
          <a:prstGeom prst="rect">
            <a:avLst/>
          </a:prstGeom>
          <a:noFill/>
          <a:ln>
            <a:noFill/>
          </a:ln>
        </p:spPr>
        <p:txBody>
          <a:bodyPr spcFirstLastPara="1" wrap="square" lIns="0" tIns="0" rIns="0" bIns="0" anchor="t" anchorCtr="0">
            <a:noAutofit/>
          </a:bodyPr>
          <a:lstStyle>
            <a:lvl1pPr lvl="0" algn="l" rtl="0">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rtl="0">
              <a:lnSpc>
                <a:spcPct val="90000"/>
              </a:lnSpc>
              <a:spcBef>
                <a:spcPts val="0"/>
              </a:spcBef>
              <a:spcAft>
                <a:spcPts val="0"/>
              </a:spcAft>
              <a:buSzPts val="1500"/>
              <a:buFont typeface="Arial"/>
              <a:buNone/>
              <a:defRPr sz="1500"/>
            </a:lvl2pPr>
            <a:lvl3pPr lvl="2" algn="ctr" rtl="0">
              <a:lnSpc>
                <a:spcPct val="100000"/>
              </a:lnSpc>
              <a:spcBef>
                <a:spcPts val="0"/>
              </a:spcBef>
              <a:spcAft>
                <a:spcPts val="0"/>
              </a:spcAft>
              <a:buSzPts val="1080"/>
              <a:buFont typeface="Arial"/>
              <a:buNone/>
              <a:defRPr sz="1350"/>
            </a:lvl3pPr>
            <a:lvl4pPr lvl="3" algn="ctr" rtl="0">
              <a:lnSpc>
                <a:spcPct val="112500"/>
              </a:lnSpc>
              <a:spcBef>
                <a:spcPts val="0"/>
              </a:spcBef>
              <a:spcAft>
                <a:spcPts val="0"/>
              </a:spcAft>
              <a:buSzPts val="1080"/>
              <a:buFont typeface="Arial"/>
              <a:buNone/>
              <a:defRPr sz="1200"/>
            </a:lvl4pPr>
            <a:lvl5pPr lvl="4" algn="ctr" rtl="0">
              <a:lnSpc>
                <a:spcPct val="112500"/>
              </a:lnSpc>
              <a:spcBef>
                <a:spcPts val="0"/>
              </a:spcBef>
              <a:spcAft>
                <a:spcPts val="0"/>
              </a:spcAft>
              <a:buSzPts val="1200"/>
              <a:buFont typeface="Arial"/>
              <a:buNone/>
              <a:defRPr sz="1200"/>
            </a:lvl5pPr>
            <a:lvl6pPr lvl="5" algn="ctr" rtl="0">
              <a:lnSpc>
                <a:spcPct val="100000"/>
              </a:lnSpc>
              <a:spcBef>
                <a:spcPts val="240"/>
              </a:spcBef>
              <a:spcAft>
                <a:spcPts val="0"/>
              </a:spcAft>
              <a:buSzPts val="1200"/>
              <a:buNone/>
              <a:defRPr sz="1200"/>
            </a:lvl6pPr>
            <a:lvl7pPr lvl="6" algn="ctr" rtl="0">
              <a:lnSpc>
                <a:spcPct val="112500"/>
              </a:lnSpc>
              <a:spcBef>
                <a:spcPts val="0"/>
              </a:spcBef>
              <a:spcAft>
                <a:spcPts val="0"/>
              </a:spcAft>
              <a:buSzPts val="1200"/>
              <a:buNone/>
              <a:defRPr sz="1200"/>
            </a:lvl7pPr>
            <a:lvl8pPr lvl="7" algn="ctr" rtl="0">
              <a:lnSpc>
                <a:spcPct val="112500"/>
              </a:lnSpc>
              <a:spcBef>
                <a:spcPts val="0"/>
              </a:spcBef>
              <a:spcAft>
                <a:spcPts val="0"/>
              </a:spcAft>
              <a:buSzPts val="1200"/>
              <a:buNone/>
              <a:defRPr sz="1200"/>
            </a:lvl8pPr>
            <a:lvl9pPr lvl="8" algn="ctr" rtl="0">
              <a:lnSpc>
                <a:spcPct val="112500"/>
              </a:lnSpc>
              <a:spcBef>
                <a:spcPts val="0"/>
              </a:spcBef>
              <a:spcAft>
                <a:spcPts val="0"/>
              </a:spcAft>
              <a:buSzPts val="1200"/>
              <a:buNone/>
              <a:defRPr sz="1200"/>
            </a:lvl9pPr>
          </a:lstStyle>
          <a:p>
            <a:endParaRPr/>
          </a:p>
        </p:txBody>
      </p:sp>
      <p:pic>
        <p:nvPicPr>
          <p:cNvPr id="104" name="Google Shape;104;p14"/>
          <p:cNvPicPr preferRelativeResize="0"/>
          <p:nvPr/>
        </p:nvPicPr>
        <p:blipFill rotWithShape="1">
          <a:blip r:embed="rId2">
            <a:alphaModFix/>
          </a:blip>
          <a:srcRect/>
          <a:stretch/>
        </p:blipFill>
        <p:spPr>
          <a:xfrm>
            <a:off x="309600" y="310500"/>
            <a:ext cx="1520099" cy="79936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6">
          <p15:clr>
            <a:srgbClr val="FBAE40"/>
          </p15:clr>
        </p15:guide>
        <p15:guide id="3" orient="horz" pos="191">
          <p15:clr>
            <a:srgbClr val="FBAE40"/>
          </p15:clr>
        </p15:guide>
        <p15:guide id="4" pos="11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Rozdělovník (alternativní) 2">
  <p:cSld name="Rozdělovník (alternativní) 2">
    <p:bg>
      <p:bgPr>
        <a:solidFill>
          <a:srgbClr val="5AC8AF"/>
        </a:solidFill>
        <a:effectLst/>
      </p:bgPr>
    </p:bg>
    <p:spTree>
      <p:nvGrpSpPr>
        <p:cNvPr id="1" name="Shape 105"/>
        <p:cNvGrpSpPr/>
        <p:nvPr/>
      </p:nvGrpSpPr>
      <p:grpSpPr>
        <a:xfrm>
          <a:off x="0" y="0"/>
          <a:ext cx="0" cy="0"/>
          <a:chOff x="0" y="0"/>
          <a:chExt cx="0" cy="0"/>
        </a:xfrm>
      </p:grpSpPr>
      <p:sp>
        <p:nvSpPr>
          <p:cNvPr id="106" name="Google Shape;106;p1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07" name="Google Shape;107;p15"/>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33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15"/>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rtl="0">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rtl="0">
              <a:lnSpc>
                <a:spcPct val="90000"/>
              </a:lnSpc>
              <a:spcBef>
                <a:spcPts val="0"/>
              </a:spcBef>
              <a:spcAft>
                <a:spcPts val="0"/>
              </a:spcAft>
              <a:buSzPts val="1500"/>
              <a:buFont typeface="Arial"/>
              <a:buNone/>
              <a:defRPr sz="1500"/>
            </a:lvl2pPr>
            <a:lvl3pPr lvl="2" algn="ctr" rtl="0">
              <a:lnSpc>
                <a:spcPct val="100000"/>
              </a:lnSpc>
              <a:spcBef>
                <a:spcPts val="0"/>
              </a:spcBef>
              <a:spcAft>
                <a:spcPts val="0"/>
              </a:spcAft>
              <a:buSzPts val="1080"/>
              <a:buFont typeface="Arial"/>
              <a:buNone/>
              <a:defRPr sz="1350"/>
            </a:lvl3pPr>
            <a:lvl4pPr lvl="3" algn="ctr" rtl="0">
              <a:lnSpc>
                <a:spcPct val="112500"/>
              </a:lnSpc>
              <a:spcBef>
                <a:spcPts val="0"/>
              </a:spcBef>
              <a:spcAft>
                <a:spcPts val="0"/>
              </a:spcAft>
              <a:buSzPts val="1080"/>
              <a:buFont typeface="Arial"/>
              <a:buNone/>
              <a:defRPr sz="1200"/>
            </a:lvl4pPr>
            <a:lvl5pPr lvl="4" algn="ctr" rtl="0">
              <a:lnSpc>
                <a:spcPct val="112500"/>
              </a:lnSpc>
              <a:spcBef>
                <a:spcPts val="0"/>
              </a:spcBef>
              <a:spcAft>
                <a:spcPts val="0"/>
              </a:spcAft>
              <a:buSzPts val="1200"/>
              <a:buFont typeface="Arial"/>
              <a:buNone/>
              <a:defRPr sz="1200"/>
            </a:lvl5pPr>
            <a:lvl6pPr lvl="5" algn="ctr" rtl="0">
              <a:lnSpc>
                <a:spcPct val="100000"/>
              </a:lnSpc>
              <a:spcBef>
                <a:spcPts val="240"/>
              </a:spcBef>
              <a:spcAft>
                <a:spcPts val="0"/>
              </a:spcAft>
              <a:buSzPts val="1200"/>
              <a:buNone/>
              <a:defRPr sz="1200"/>
            </a:lvl6pPr>
            <a:lvl7pPr lvl="6" algn="ctr" rtl="0">
              <a:lnSpc>
                <a:spcPct val="112500"/>
              </a:lnSpc>
              <a:spcBef>
                <a:spcPts val="0"/>
              </a:spcBef>
              <a:spcAft>
                <a:spcPts val="0"/>
              </a:spcAft>
              <a:buSzPts val="1200"/>
              <a:buNone/>
              <a:defRPr sz="1200"/>
            </a:lvl7pPr>
            <a:lvl8pPr lvl="7" algn="ctr" rtl="0">
              <a:lnSpc>
                <a:spcPct val="112500"/>
              </a:lnSpc>
              <a:spcBef>
                <a:spcPts val="0"/>
              </a:spcBef>
              <a:spcAft>
                <a:spcPts val="0"/>
              </a:spcAft>
              <a:buSzPts val="1200"/>
              <a:buNone/>
              <a:defRPr sz="1200"/>
            </a:lvl8pPr>
            <a:lvl9pPr lvl="8" algn="ctr" rtl="0">
              <a:lnSpc>
                <a:spcPct val="112500"/>
              </a:lnSpc>
              <a:spcBef>
                <a:spcPts val="0"/>
              </a:spcBef>
              <a:spcAft>
                <a:spcPts val="0"/>
              </a:spcAft>
              <a:buSzPts val="1200"/>
              <a:buNone/>
              <a:defRPr sz="1200"/>
            </a:lvl9pPr>
          </a:lstStyle>
          <a:p>
            <a:endParaRPr/>
          </a:p>
        </p:txBody>
      </p:sp>
      <p:sp>
        <p:nvSpPr>
          <p:cNvPr id="109" name="Google Shape;109;p15"/>
          <p:cNvSpPr>
            <a:spLocks noGrp="1"/>
          </p:cNvSpPr>
          <p:nvPr>
            <p:ph type="pic" idx="2"/>
          </p:nvPr>
        </p:nvSpPr>
        <p:spPr>
          <a:xfrm>
            <a:off x="4572000" y="1"/>
            <a:ext cx="4572000" cy="5143500"/>
          </a:xfrm>
          <a:prstGeom prst="rect">
            <a:avLst/>
          </a:prstGeom>
          <a:noFill/>
          <a:ln>
            <a:noFill/>
          </a:ln>
        </p:spPr>
      </p:sp>
      <p:sp>
        <p:nvSpPr>
          <p:cNvPr id="110" name="Google Shape;110;p15"/>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11" name="Google Shape;111;p15"/>
          <p:cNvPicPr preferRelativeResize="0"/>
          <p:nvPr/>
        </p:nvPicPr>
        <p:blipFill rotWithShape="1">
          <a:blip r:embed="rId2">
            <a:alphaModFix/>
          </a:blip>
          <a:srcRect/>
          <a:stretch/>
        </p:blipFill>
        <p:spPr>
          <a:xfrm>
            <a:off x="309600" y="310500"/>
            <a:ext cx="1520099" cy="79936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verzní s obrázkem">
  <p:cSld name="Inverzní s obrázkem">
    <p:bg>
      <p:bgPr>
        <a:solidFill>
          <a:srgbClr val="5AC8AF"/>
        </a:solidFill>
        <a:effectLst/>
      </p:bgPr>
    </p:bg>
    <p:spTree>
      <p:nvGrpSpPr>
        <p:cNvPr id="1" name="Shape 112"/>
        <p:cNvGrpSpPr/>
        <p:nvPr/>
      </p:nvGrpSpPr>
      <p:grpSpPr>
        <a:xfrm>
          <a:off x="0" y="0"/>
          <a:ext cx="0" cy="0"/>
          <a:chOff x="0" y="0"/>
          <a:chExt cx="0" cy="0"/>
        </a:xfrm>
      </p:grpSpPr>
      <p:sp>
        <p:nvSpPr>
          <p:cNvPr id="113" name="Google Shape;113;p16"/>
          <p:cNvSpPr>
            <a:spLocks noGrp="1"/>
          </p:cNvSpPr>
          <p:nvPr>
            <p:ph type="pic" idx="2"/>
          </p:nvPr>
        </p:nvSpPr>
        <p:spPr>
          <a:xfrm>
            <a:off x="0" y="1"/>
            <a:ext cx="9144000" cy="4381500"/>
          </a:xfrm>
          <a:prstGeom prst="rect">
            <a:avLst/>
          </a:prstGeom>
          <a:noFill/>
          <a:ln>
            <a:noFill/>
          </a:ln>
        </p:spPr>
      </p:sp>
      <p:sp>
        <p:nvSpPr>
          <p:cNvPr id="114" name="Google Shape;114;p16"/>
          <p:cNvSpPr txBox="1">
            <a:spLocks noGrp="1"/>
          </p:cNvSpPr>
          <p:nvPr>
            <p:ph type="body" idx="1"/>
          </p:nvPr>
        </p:nvSpPr>
        <p:spPr>
          <a:xfrm>
            <a:off x="540000" y="4530597"/>
            <a:ext cx="6417000" cy="3831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25"/>
              <a:buFont typeface="Arial"/>
              <a:buNone/>
              <a:defRPr sz="1125" b="0">
                <a:solidFill>
                  <a:schemeClr val="lt1"/>
                </a:solidFill>
              </a:defRPr>
            </a:lvl1pPr>
            <a:lvl2pPr marL="914400" lvl="1" indent="-228600" algn="l" rtl="0">
              <a:lnSpc>
                <a:spcPct val="120000"/>
              </a:lnSpc>
              <a:spcBef>
                <a:spcPts val="0"/>
              </a:spcBef>
              <a:spcAft>
                <a:spcPts val="0"/>
              </a:spcAft>
              <a:buSzPts val="1125"/>
              <a:buFont typeface="Arial"/>
              <a:buNone/>
              <a:defRPr u="none"/>
            </a:lvl2pPr>
            <a:lvl3pPr marL="1371600" lvl="2" indent="-228600" algn="l" rtl="0">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rtl="0">
              <a:lnSpc>
                <a:spcPct val="120000"/>
              </a:lnSpc>
              <a:spcBef>
                <a:spcPts val="0"/>
              </a:spcBef>
              <a:spcAft>
                <a:spcPts val="0"/>
              </a:spcAft>
              <a:buSzPts val="1013"/>
              <a:buFont typeface="Arial"/>
              <a:buNone/>
              <a:defRPr/>
            </a:lvl4pPr>
            <a:lvl5pPr marL="2286000" lvl="4" indent="-228600" algn="l" rtl="0">
              <a:lnSpc>
                <a:spcPct val="120000"/>
              </a:lnSpc>
              <a:spcBef>
                <a:spcPts val="0"/>
              </a:spcBef>
              <a:spcAft>
                <a:spcPts val="0"/>
              </a:spcAft>
              <a:buSzPts val="1125"/>
              <a:buFont typeface="Arial"/>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pic>
        <p:nvPicPr>
          <p:cNvPr id="115" name="Google Shape;115;p16"/>
          <p:cNvPicPr preferRelativeResize="0"/>
          <p:nvPr/>
        </p:nvPicPr>
        <p:blipFill rotWithShape="1">
          <a:blip r:embed="rId2">
            <a:alphaModFix/>
          </a:blip>
          <a:srcRect/>
          <a:stretch/>
        </p:blipFill>
        <p:spPr>
          <a:xfrm>
            <a:off x="7779600" y="4538700"/>
            <a:ext cx="847801" cy="445826"/>
          </a:xfrm>
          <a:prstGeom prst="rect">
            <a:avLst/>
          </a:prstGeom>
          <a:noFill/>
          <a:ln>
            <a:noFill/>
          </a:ln>
        </p:spPr>
      </p:pic>
    </p:spTree>
  </p:cSld>
  <p:clrMapOvr>
    <a:masterClrMapping/>
  </p:clrMapOvr>
  <p:extLst>
    <p:ext uri="{DCECCB84-F9BA-43D5-87BE-67443E8EF086}">
      <p15:sldGuideLst xmlns:p15="http://schemas.microsoft.com/office/powerpoint/2012/main">
        <p15:guide id="1" pos="5556">
          <p15:clr>
            <a:srgbClr val="FBAE40"/>
          </p15:clr>
        </p15:guide>
        <p15:guide id="2" orient="horz" pos="315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UNI SPORT slide">
  <p:cSld name="MUNI SPORT slide">
    <p:bg>
      <p:bgPr>
        <a:solidFill>
          <a:srgbClr val="5AC8AF"/>
        </a:solidFill>
        <a:effectLst/>
      </p:bgPr>
    </p:bg>
    <p:spTree>
      <p:nvGrpSpPr>
        <p:cNvPr id="1"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a:stretch/>
        </p:blipFill>
        <p:spPr>
          <a:xfrm>
            <a:off x="1877400" y="1509009"/>
            <a:ext cx="4041901" cy="212548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UNI slide">
  <p:cSld name="MUNI slide">
    <p:bg>
      <p:bgPr>
        <a:solidFill>
          <a:schemeClr val="dk2"/>
        </a:solidFill>
        <a:effectLst/>
      </p:bgPr>
    </p:bg>
    <p:spTree>
      <p:nvGrpSpPr>
        <p:cNvPr id="1"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a:stretch/>
        </p:blipFill>
        <p:spPr>
          <a:xfrm>
            <a:off x="1881017" y="2048503"/>
            <a:ext cx="4036478" cy="104649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 name="Google Shape;122;p19"/>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2100"/>
              <a:buNone/>
              <a:defRPr/>
            </a:lvl1pPr>
            <a:lvl2pPr marL="914400" lvl="1" indent="-228600" rtl="0">
              <a:spcBef>
                <a:spcPts val="0"/>
              </a:spcBef>
              <a:spcAft>
                <a:spcPts val="0"/>
              </a:spcAft>
              <a:buSzPts val="1125"/>
              <a:buNone/>
              <a:defRPr/>
            </a:lvl2pPr>
            <a:lvl3pPr marL="1371600" lvl="2" indent="-228600" rtl="0">
              <a:spcBef>
                <a:spcPts val="0"/>
              </a:spcBef>
              <a:spcAft>
                <a:spcPts val="0"/>
              </a:spcAft>
              <a:buSzPts val="900"/>
              <a:buNone/>
              <a:defRPr/>
            </a:lvl3pPr>
            <a:lvl4pPr marL="1828800" lvl="3" indent="-228600" rtl="0">
              <a:spcBef>
                <a:spcPts val="0"/>
              </a:spcBef>
              <a:spcAft>
                <a:spcPts val="0"/>
              </a:spcAft>
              <a:buSzPts val="1013"/>
              <a:buNone/>
              <a:defRPr/>
            </a:lvl4pPr>
            <a:lvl5pPr marL="2286000" lvl="4" indent="-228600" rtl="0">
              <a:spcBef>
                <a:spcPts val="0"/>
              </a:spcBef>
              <a:spcAft>
                <a:spcPts val="0"/>
              </a:spcAft>
              <a:buSzPts val="1125"/>
              <a:buNone/>
              <a:defRPr/>
            </a:lvl5pPr>
            <a:lvl6pPr marL="2743200" lvl="5" indent="-342900" rtl="0">
              <a:spcBef>
                <a:spcPts val="360"/>
              </a:spcBef>
              <a:spcAft>
                <a:spcPts val="0"/>
              </a:spcAft>
              <a:buSzPts val="1800"/>
              <a:buChar char="•"/>
              <a:defRPr/>
            </a:lvl6pPr>
            <a:lvl7pPr marL="3200400" lvl="6" indent="-228600" rtl="0">
              <a:spcBef>
                <a:spcPts val="0"/>
              </a:spcBef>
              <a:spcAft>
                <a:spcPts val="0"/>
              </a:spcAft>
              <a:buSzPts val="1800"/>
              <a:buNone/>
              <a:defRPr/>
            </a:lvl7pPr>
            <a:lvl8pPr marL="3657600" lvl="7" indent="-228600" rtl="0">
              <a:spcBef>
                <a:spcPts val="0"/>
              </a:spcBef>
              <a:spcAft>
                <a:spcPts val="0"/>
              </a:spcAft>
              <a:buSzPts val="1800"/>
              <a:buNone/>
              <a:defRPr/>
            </a:lvl8pPr>
            <a:lvl9pPr marL="4114800" lvl="8" indent="-228600" rtl="0">
              <a:spcBef>
                <a:spcPts val="0"/>
              </a:spcBef>
              <a:spcAft>
                <a:spcPts val="0"/>
              </a:spcAft>
              <a:buSzPts val="1800"/>
              <a:buNone/>
              <a:defRPr/>
            </a:lvl9pPr>
          </a:lstStyle>
          <a:p>
            <a:endParaRPr/>
          </a:p>
        </p:txBody>
      </p:sp>
      <p:sp>
        <p:nvSpPr>
          <p:cNvPr id="123" name="Google Shape;123;p19"/>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dpis a obsah">
  <p:cSld name="Nadpis a obsah">
    <p:spTree>
      <p:nvGrpSpPr>
        <p:cNvPr id="1" name="Shape 16"/>
        <p:cNvGrpSpPr/>
        <p:nvPr/>
      </p:nvGrpSpPr>
      <p:grpSpPr>
        <a:xfrm>
          <a:off x="0" y="0"/>
          <a:ext cx="0" cy="0"/>
          <a:chOff x="0" y="0"/>
          <a:chExt cx="0" cy="0"/>
        </a:xfrm>
      </p:grpSpPr>
      <p:sp>
        <p:nvSpPr>
          <p:cNvPr id="17" name="Google Shape;17;p3"/>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9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 name="Google Shape;18;p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9" name="Google Shape;19;p3"/>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rtl="0">
              <a:lnSpc>
                <a:spcPct val="166666"/>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rtl="0">
              <a:lnSpc>
                <a:spcPct val="128571"/>
              </a:lnSpc>
              <a:spcBef>
                <a:spcPts val="0"/>
              </a:spcBef>
              <a:spcAft>
                <a:spcPts val="0"/>
              </a:spcAft>
              <a:buClr>
                <a:schemeClr val="dk2"/>
              </a:buClr>
              <a:buSzPts val="2100"/>
              <a:buFont typeface="Arial"/>
              <a:buChar char="̶"/>
              <a:defRPr b="0"/>
            </a:lvl1pPr>
            <a:lvl2pPr marL="914400" lvl="1" indent="-323850" algn="l" rtl="0">
              <a:lnSpc>
                <a:spcPct val="100000"/>
              </a:lnSpc>
              <a:spcBef>
                <a:spcPts val="0"/>
              </a:spcBef>
              <a:spcAft>
                <a:spcPts val="0"/>
              </a:spcAft>
              <a:buClr>
                <a:schemeClr val="dk2"/>
              </a:buClr>
              <a:buSzPts val="1500"/>
              <a:buFont typeface="Arial"/>
              <a:buChar char="̶"/>
              <a:defRPr sz="1500"/>
            </a:lvl2pPr>
            <a:lvl3pPr marL="1371600" lvl="2" indent="-228600" algn="l" rtl="0">
              <a:lnSpc>
                <a:spcPct val="100000"/>
              </a:lnSpc>
              <a:spcBef>
                <a:spcPts val="0"/>
              </a:spcBef>
              <a:spcAft>
                <a:spcPts val="0"/>
              </a:spcAft>
              <a:buSzPts val="960"/>
              <a:buFont typeface="Arial"/>
              <a:buNone/>
              <a:defRPr sz="1200"/>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pic>
        <p:nvPicPr>
          <p:cNvPr id="21" name="Google Shape;21;p3"/>
          <p:cNvPicPr preferRelativeResize="0"/>
          <p:nvPr/>
        </p:nvPicPr>
        <p:blipFill rotWithShape="1">
          <a:blip r:embed="rId2">
            <a:alphaModFix/>
          </a:blip>
          <a:srcRect/>
          <a:stretch/>
        </p:blipFill>
        <p:spPr>
          <a:xfrm>
            <a:off x="7779600" y="4538700"/>
            <a:ext cx="847797" cy="44582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dpis, podnadpis a obsah">
  <p:cSld name="Nadpis, podnadpis a obsah">
    <p:spTree>
      <p:nvGrpSpPr>
        <p:cNvPr id="1" name="Shape 22"/>
        <p:cNvGrpSpPr/>
        <p:nvPr/>
      </p:nvGrpSpPr>
      <p:grpSpPr>
        <a:xfrm>
          <a:off x="0" y="0"/>
          <a:ext cx="0" cy="0"/>
          <a:chOff x="0" y="0"/>
          <a:chExt cx="0" cy="0"/>
        </a:xfrm>
      </p:grpSpPr>
      <p:sp>
        <p:nvSpPr>
          <p:cNvPr id="23" name="Google Shape;23;p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9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 name="Google Shape;24;p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25" name="Google Shape;25;p4"/>
          <p:cNvSpPr txBox="1">
            <a:spLocks noGrp="1"/>
          </p:cNvSpPr>
          <p:nvPr>
            <p:ph type="body" idx="1"/>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1500"/>
              <a:buFont typeface="Arial"/>
              <a:buNone/>
              <a:defRPr sz="1500" b="0">
                <a:solidFill>
                  <a:schemeClr val="dk2"/>
                </a:solidFill>
              </a:defRPr>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26" name="Google Shape;26;p4"/>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rtl="0">
              <a:lnSpc>
                <a:spcPct val="166666"/>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2"/>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rtl="0">
              <a:lnSpc>
                <a:spcPct val="128571"/>
              </a:lnSpc>
              <a:spcBef>
                <a:spcPts val="0"/>
              </a:spcBef>
              <a:spcAft>
                <a:spcPts val="0"/>
              </a:spcAft>
              <a:buClr>
                <a:schemeClr val="dk2"/>
              </a:buClr>
              <a:buSzPts val="2100"/>
              <a:buFont typeface="Arial"/>
              <a:buChar char="̶"/>
              <a:defRPr b="0"/>
            </a:lvl1pPr>
            <a:lvl2pPr marL="914400" lvl="1" indent="-323850" algn="l" rtl="0">
              <a:lnSpc>
                <a:spcPct val="100000"/>
              </a:lnSpc>
              <a:spcBef>
                <a:spcPts val="0"/>
              </a:spcBef>
              <a:spcAft>
                <a:spcPts val="0"/>
              </a:spcAft>
              <a:buClr>
                <a:schemeClr val="dk2"/>
              </a:buClr>
              <a:buSzPts val="1500"/>
              <a:buFont typeface="Arial"/>
              <a:buChar char="̶"/>
              <a:defRPr sz="1500"/>
            </a:lvl2pPr>
            <a:lvl3pPr marL="1371600" lvl="2" indent="-228600" algn="l" rtl="0">
              <a:lnSpc>
                <a:spcPct val="100000"/>
              </a:lnSpc>
              <a:spcBef>
                <a:spcPts val="0"/>
              </a:spcBef>
              <a:spcAft>
                <a:spcPts val="0"/>
              </a:spcAft>
              <a:buSzPts val="960"/>
              <a:buFont typeface="Arial"/>
              <a:buNone/>
              <a:defRPr sz="1200"/>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pic>
        <p:nvPicPr>
          <p:cNvPr id="28" name="Google Shape;28;p4"/>
          <p:cNvPicPr preferRelativeResize="0"/>
          <p:nvPr/>
        </p:nvPicPr>
        <p:blipFill rotWithShape="1">
          <a:blip r:embed="rId2">
            <a:alphaModFix/>
          </a:blip>
          <a:srcRect/>
          <a:stretch/>
        </p:blipFill>
        <p:spPr>
          <a:xfrm>
            <a:off x="7779600" y="4538700"/>
            <a:ext cx="847797" cy="4458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adpis a porovnání">
  <p:cSld name="Nadpis a porovnání">
    <p:spTree>
      <p:nvGrpSpPr>
        <p:cNvPr id="1" name="Shape 29"/>
        <p:cNvGrpSpPr/>
        <p:nvPr/>
      </p:nvGrpSpPr>
      <p:grpSpPr>
        <a:xfrm>
          <a:off x="0" y="0"/>
          <a:ext cx="0" cy="0"/>
          <a:chOff x="0" y="0"/>
          <a:chExt cx="0" cy="0"/>
        </a:xfrm>
      </p:grpSpPr>
      <p:sp>
        <p:nvSpPr>
          <p:cNvPr id="30" name="Google Shape;30;p5"/>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2" name="Google Shape;32;p5"/>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rtl="0">
              <a:lnSpc>
                <a:spcPct val="166666"/>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rtl="0">
              <a:lnSpc>
                <a:spcPct val="128571"/>
              </a:lnSpc>
              <a:spcBef>
                <a:spcPts val="0"/>
              </a:spcBef>
              <a:spcAft>
                <a:spcPts val="0"/>
              </a:spcAft>
              <a:buClr>
                <a:schemeClr val="dk2"/>
              </a:buClr>
              <a:buSzPts val="2100"/>
              <a:buFont typeface="Arial"/>
              <a:buChar char="̶"/>
              <a:defRPr b="0"/>
            </a:lvl1pPr>
            <a:lvl2pPr marL="914400" lvl="1" indent="-323850" algn="l" rtl="0">
              <a:lnSpc>
                <a:spcPct val="100000"/>
              </a:lnSpc>
              <a:spcBef>
                <a:spcPts val="0"/>
              </a:spcBef>
              <a:spcAft>
                <a:spcPts val="0"/>
              </a:spcAft>
              <a:buClr>
                <a:schemeClr val="dk2"/>
              </a:buClr>
              <a:buSzPts val="1500"/>
              <a:buFont typeface="Arial"/>
              <a:buChar char="̶"/>
              <a:defRPr sz="1500"/>
            </a:lvl2pPr>
            <a:lvl3pPr marL="1371600" lvl="2" indent="-228600" algn="l" rtl="0">
              <a:lnSpc>
                <a:spcPct val="100000"/>
              </a:lnSpc>
              <a:spcBef>
                <a:spcPts val="0"/>
              </a:spcBef>
              <a:spcAft>
                <a:spcPts val="0"/>
              </a:spcAft>
              <a:buSzPts val="960"/>
              <a:buFont typeface="Arial"/>
              <a:buNone/>
              <a:defRPr sz="1200"/>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34" name="Google Shape;34;p5"/>
          <p:cNvSpPr txBox="1">
            <a:spLocks noGrp="1"/>
          </p:cNvSpPr>
          <p:nvPr>
            <p:ph type="body" idx="2"/>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rtl="0">
              <a:lnSpc>
                <a:spcPct val="128571"/>
              </a:lnSpc>
              <a:spcBef>
                <a:spcPts val="0"/>
              </a:spcBef>
              <a:spcAft>
                <a:spcPts val="0"/>
              </a:spcAft>
              <a:buClr>
                <a:schemeClr val="dk2"/>
              </a:buClr>
              <a:buSzPts val="2100"/>
              <a:buFont typeface="Arial"/>
              <a:buChar char="̶"/>
              <a:defRPr b="0"/>
            </a:lvl1pPr>
            <a:lvl2pPr marL="914400" lvl="1" indent="-323850" algn="l" rtl="0">
              <a:lnSpc>
                <a:spcPct val="100000"/>
              </a:lnSpc>
              <a:spcBef>
                <a:spcPts val="0"/>
              </a:spcBef>
              <a:spcAft>
                <a:spcPts val="0"/>
              </a:spcAft>
              <a:buClr>
                <a:schemeClr val="dk2"/>
              </a:buClr>
              <a:buSzPts val="1500"/>
              <a:buFont typeface="Arial"/>
              <a:buChar char="̶"/>
              <a:defRPr sz="1500"/>
            </a:lvl2pPr>
            <a:lvl3pPr marL="1371600" lvl="2" indent="-228600" algn="l" rtl="0">
              <a:lnSpc>
                <a:spcPct val="100000"/>
              </a:lnSpc>
              <a:spcBef>
                <a:spcPts val="0"/>
              </a:spcBef>
              <a:spcAft>
                <a:spcPts val="0"/>
              </a:spcAft>
              <a:buSzPts val="960"/>
              <a:buFont typeface="Arial"/>
              <a:buNone/>
              <a:defRPr sz="1200"/>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pic>
        <p:nvPicPr>
          <p:cNvPr id="35" name="Google Shape;35;p5"/>
          <p:cNvPicPr preferRelativeResize="0"/>
          <p:nvPr/>
        </p:nvPicPr>
        <p:blipFill rotWithShape="1">
          <a:blip r:embed="rId2">
            <a:alphaModFix/>
          </a:blip>
          <a:srcRect/>
          <a:stretch/>
        </p:blipFill>
        <p:spPr>
          <a:xfrm>
            <a:off x="7779600" y="4538700"/>
            <a:ext cx="847797" cy="44582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743">
          <p15:clr>
            <a:srgbClr val="FBAE40"/>
          </p15:clr>
        </p15:guide>
        <p15:guide id="2" pos="54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adpis, podnadpis a porovnání">
  <p:cSld name="Nadpis, podnadpis a porovnání">
    <p:spTree>
      <p:nvGrpSpPr>
        <p:cNvPr id="1" name="Shape 36"/>
        <p:cNvGrpSpPr/>
        <p:nvPr/>
      </p:nvGrpSpPr>
      <p:grpSpPr>
        <a:xfrm>
          <a:off x="0" y="0"/>
          <a:ext cx="0" cy="0"/>
          <a:chOff x="0" y="0"/>
          <a:chExt cx="0" cy="0"/>
        </a:xfrm>
      </p:grpSpPr>
      <p:sp>
        <p:nvSpPr>
          <p:cNvPr id="37" name="Google Shape;37;p6"/>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 name="Google Shape;38;p6"/>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9" name="Google Shape;39;p6"/>
          <p:cNvSpPr txBox="1">
            <a:spLocks noGrp="1"/>
          </p:cNvSpPr>
          <p:nvPr>
            <p:ph type="body" idx="1"/>
          </p:nvPr>
        </p:nvSpPr>
        <p:spPr>
          <a:xfrm>
            <a:off x="540544" y="972001"/>
            <a:ext cx="3915000" cy="2037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1500"/>
              <a:buFont typeface="Arial"/>
              <a:buNone/>
              <a:defRPr sz="1500" b="0">
                <a:solidFill>
                  <a:schemeClr val="dk2"/>
                </a:solidFill>
              </a:defRPr>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40" name="Google Shape;40;p6"/>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rtl="0">
              <a:lnSpc>
                <a:spcPct val="166666"/>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 name="Google Shape;41;p6"/>
          <p:cNvSpPr txBox="1">
            <a:spLocks noGrp="1"/>
          </p:cNvSpPr>
          <p:nvPr>
            <p:ph type="body" idx="2"/>
          </p:nvPr>
        </p:nvSpPr>
        <p:spPr>
          <a:xfrm>
            <a:off x="4688459" y="967886"/>
            <a:ext cx="3915000" cy="2037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1500"/>
              <a:buFont typeface="Arial"/>
              <a:buNone/>
              <a:defRPr sz="1500" b="0">
                <a:solidFill>
                  <a:schemeClr val="dk2"/>
                </a:solidFill>
              </a:defRPr>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42" name="Google Shape;42;p6"/>
          <p:cNvSpPr txBox="1">
            <a:spLocks noGrp="1"/>
          </p:cNvSpPr>
          <p:nvPr>
            <p:ph type="body" idx="3"/>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rtl="0">
              <a:lnSpc>
                <a:spcPct val="128571"/>
              </a:lnSpc>
              <a:spcBef>
                <a:spcPts val="0"/>
              </a:spcBef>
              <a:spcAft>
                <a:spcPts val="0"/>
              </a:spcAft>
              <a:buClr>
                <a:schemeClr val="dk2"/>
              </a:buClr>
              <a:buSzPts val="2100"/>
              <a:buFont typeface="Arial"/>
              <a:buChar char="̶"/>
              <a:defRPr b="0"/>
            </a:lvl1pPr>
            <a:lvl2pPr marL="914400" lvl="1" indent="-323850" algn="l" rtl="0">
              <a:lnSpc>
                <a:spcPct val="100000"/>
              </a:lnSpc>
              <a:spcBef>
                <a:spcPts val="0"/>
              </a:spcBef>
              <a:spcAft>
                <a:spcPts val="0"/>
              </a:spcAft>
              <a:buClr>
                <a:schemeClr val="dk2"/>
              </a:buClr>
              <a:buSzPts val="1500"/>
              <a:buFont typeface="Arial"/>
              <a:buChar char="̶"/>
              <a:defRPr sz="1500"/>
            </a:lvl2pPr>
            <a:lvl3pPr marL="1371600" lvl="2" indent="-228600" algn="l" rtl="0">
              <a:lnSpc>
                <a:spcPct val="100000"/>
              </a:lnSpc>
              <a:spcBef>
                <a:spcPts val="0"/>
              </a:spcBef>
              <a:spcAft>
                <a:spcPts val="0"/>
              </a:spcAft>
              <a:buSzPts val="960"/>
              <a:buFont typeface="Arial"/>
              <a:buNone/>
              <a:defRPr sz="1200"/>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43" name="Google Shape;43;p6"/>
          <p:cNvSpPr txBox="1">
            <a:spLocks noGrp="1"/>
          </p:cNvSpPr>
          <p:nvPr>
            <p:ph type="body" idx="4"/>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rtl="0">
              <a:lnSpc>
                <a:spcPct val="128571"/>
              </a:lnSpc>
              <a:spcBef>
                <a:spcPts val="0"/>
              </a:spcBef>
              <a:spcAft>
                <a:spcPts val="0"/>
              </a:spcAft>
              <a:buClr>
                <a:schemeClr val="dk2"/>
              </a:buClr>
              <a:buSzPts val="2100"/>
              <a:buFont typeface="Arial"/>
              <a:buChar char="̶"/>
              <a:defRPr b="0"/>
            </a:lvl1pPr>
            <a:lvl2pPr marL="914400" lvl="1" indent="-323850" algn="l" rtl="0">
              <a:lnSpc>
                <a:spcPct val="100000"/>
              </a:lnSpc>
              <a:spcBef>
                <a:spcPts val="0"/>
              </a:spcBef>
              <a:spcAft>
                <a:spcPts val="0"/>
              </a:spcAft>
              <a:buClr>
                <a:schemeClr val="dk2"/>
              </a:buClr>
              <a:buSzPts val="1500"/>
              <a:buFont typeface="Arial"/>
              <a:buChar char="̶"/>
              <a:defRPr sz="1500"/>
            </a:lvl2pPr>
            <a:lvl3pPr marL="1371600" lvl="2" indent="-228600" algn="l" rtl="0">
              <a:lnSpc>
                <a:spcPct val="100000"/>
              </a:lnSpc>
              <a:spcBef>
                <a:spcPts val="0"/>
              </a:spcBef>
              <a:spcAft>
                <a:spcPts val="0"/>
              </a:spcAft>
              <a:buSzPts val="960"/>
              <a:buFont typeface="Arial"/>
              <a:buNone/>
              <a:defRPr sz="1200"/>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pic>
        <p:nvPicPr>
          <p:cNvPr id="44" name="Google Shape;44;p6"/>
          <p:cNvPicPr preferRelativeResize="0"/>
          <p:nvPr/>
        </p:nvPicPr>
        <p:blipFill rotWithShape="1">
          <a:blip r:embed="rId2">
            <a:alphaModFix/>
          </a:blip>
          <a:srcRect/>
          <a:stretch/>
        </p:blipFill>
        <p:spPr>
          <a:xfrm>
            <a:off x="7779600" y="4538700"/>
            <a:ext cx="847797" cy="44582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rázek s textem">
  <p:cSld name="Obrázek s textem">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49" name="Google Shape;49;p7"/>
          <p:cNvSpPr txBox="1">
            <a:spLocks noGrp="1"/>
          </p:cNvSpPr>
          <p:nvPr>
            <p:ph type="body" idx="1"/>
          </p:nvPr>
        </p:nvSpPr>
        <p:spPr>
          <a:xfrm>
            <a:off x="5510802" y="1947635"/>
            <a:ext cx="3094200" cy="2406300"/>
          </a:xfrm>
          <a:prstGeom prst="rect">
            <a:avLst/>
          </a:prstGeom>
          <a:noFill/>
          <a:ln>
            <a:noFill/>
          </a:ln>
        </p:spPr>
        <p:txBody>
          <a:bodyPr spcFirstLastPara="1" wrap="square" lIns="0" tIns="0" rIns="0" bIns="0" anchor="t" anchorCtr="0">
            <a:noAutofit/>
          </a:bodyPr>
          <a:lstStyle>
            <a:lvl1pPr marL="457200" lvl="0" indent="-323850" algn="l" rtl="0">
              <a:lnSpc>
                <a:spcPct val="180000"/>
              </a:lnSpc>
              <a:spcBef>
                <a:spcPts val="0"/>
              </a:spcBef>
              <a:spcAft>
                <a:spcPts val="0"/>
              </a:spcAft>
              <a:buClr>
                <a:schemeClr val="dk2"/>
              </a:buClr>
              <a:buSzPts val="1500"/>
              <a:buFont typeface="Arial"/>
              <a:buChar char="̶"/>
              <a:defRPr sz="1500" b="0"/>
            </a:lvl1pPr>
            <a:lvl2pPr marL="914400" lvl="1" indent="-323850" algn="l" rtl="0">
              <a:lnSpc>
                <a:spcPct val="100000"/>
              </a:lnSpc>
              <a:spcBef>
                <a:spcPts val="0"/>
              </a:spcBef>
              <a:spcAft>
                <a:spcPts val="0"/>
              </a:spcAft>
              <a:buClr>
                <a:schemeClr val="dk2"/>
              </a:buClr>
              <a:buSzPts val="1500"/>
              <a:buFont typeface="Arial"/>
              <a:buChar char="̶"/>
              <a:defRPr sz="1500"/>
            </a:lvl2pPr>
            <a:lvl3pPr marL="1371600" lvl="2" indent="-228600" algn="l" rtl="0">
              <a:lnSpc>
                <a:spcPct val="100000"/>
              </a:lnSpc>
              <a:spcBef>
                <a:spcPts val="0"/>
              </a:spcBef>
              <a:spcAft>
                <a:spcPts val="0"/>
              </a:spcAft>
              <a:buSzPts val="960"/>
              <a:buFont typeface="Arial"/>
              <a:buNone/>
              <a:defRPr sz="1200"/>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50" name="Google Shape;50;p7"/>
          <p:cNvSpPr>
            <a:spLocks noGrp="1"/>
          </p:cNvSpPr>
          <p:nvPr>
            <p:ph type="pic" idx="2"/>
          </p:nvPr>
        </p:nvSpPr>
        <p:spPr>
          <a:xfrm>
            <a:off x="547132" y="1248966"/>
            <a:ext cx="4655700" cy="3105000"/>
          </a:xfrm>
          <a:prstGeom prst="rect">
            <a:avLst/>
          </a:prstGeom>
          <a:noFill/>
          <a:ln>
            <a:noFill/>
          </a:ln>
        </p:spPr>
      </p:sp>
      <p:sp>
        <p:nvSpPr>
          <p:cNvPr id="51" name="Google Shape;51;p7"/>
          <p:cNvSpPr txBox="1">
            <a:spLocks noGrp="1"/>
          </p:cNvSpPr>
          <p:nvPr>
            <p:ph type="body" idx="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1500"/>
              <a:buFont typeface="Arial"/>
              <a:buNone/>
              <a:defRPr sz="1500" b="0">
                <a:solidFill>
                  <a:schemeClr val="dk2"/>
                </a:solidFill>
              </a:defRPr>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pic>
        <p:nvPicPr>
          <p:cNvPr id="52" name="Google Shape;52;p7"/>
          <p:cNvPicPr preferRelativeResize="0"/>
          <p:nvPr/>
        </p:nvPicPr>
        <p:blipFill rotWithShape="1">
          <a:blip r:embed="rId2">
            <a:alphaModFix/>
          </a:blip>
          <a:srcRect/>
          <a:stretch/>
        </p:blipFill>
        <p:spPr>
          <a:xfrm>
            <a:off x="7779600" y="4538700"/>
            <a:ext cx="847797" cy="4458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dpis, podnadpis a tři sloupce">
  <p:cSld name="Nadpis, podnadpis a tři sloupce">
    <p:spTree>
      <p:nvGrpSpPr>
        <p:cNvPr id="1" name="Shape 53"/>
        <p:cNvGrpSpPr/>
        <p:nvPr/>
      </p:nvGrpSpPr>
      <p:grpSpPr>
        <a:xfrm>
          <a:off x="0" y="0"/>
          <a:ext cx="0" cy="0"/>
          <a:chOff x="0" y="0"/>
          <a:chExt cx="0" cy="0"/>
        </a:xfrm>
      </p:grpSpPr>
      <p:sp>
        <p:nvSpPr>
          <p:cNvPr id="54" name="Google Shape;54;p8"/>
          <p:cNvSpPr txBox="1">
            <a:spLocks noGrp="1"/>
          </p:cNvSpPr>
          <p:nvPr>
            <p:ph type="body" idx="1"/>
          </p:nvPr>
        </p:nvSpPr>
        <p:spPr>
          <a:xfrm>
            <a:off x="3330000" y="1269002"/>
            <a:ext cx="2483700" cy="16731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2100"/>
              <a:buFont typeface="Arial"/>
              <a:buNone/>
              <a:defRPr/>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55" name="Google Shape;55;p8"/>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57" name="Google Shape;57;p8"/>
          <p:cNvSpPr txBox="1">
            <a:spLocks noGrp="1"/>
          </p:cNvSpPr>
          <p:nvPr>
            <p:ph type="body" idx="2"/>
          </p:nvPr>
        </p:nvSpPr>
        <p:spPr>
          <a:xfrm>
            <a:off x="539999" y="3310703"/>
            <a:ext cx="2484000" cy="10707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25"/>
              <a:buFont typeface="Arial"/>
              <a:buNone/>
              <a:defRPr sz="1125" b="0">
                <a:solidFill>
                  <a:schemeClr val="dk1"/>
                </a:solidFill>
              </a:defRPr>
            </a:lvl1pPr>
            <a:lvl2pPr marL="914400" lvl="1" indent="-228600" algn="l" rtl="0">
              <a:lnSpc>
                <a:spcPct val="120000"/>
              </a:lnSpc>
              <a:spcBef>
                <a:spcPts val="0"/>
              </a:spcBef>
              <a:spcAft>
                <a:spcPts val="0"/>
              </a:spcAft>
              <a:buSzPts val="1125"/>
              <a:buFont typeface="Arial"/>
              <a:buNone/>
              <a:defRPr u="none"/>
            </a:lvl2pPr>
            <a:lvl3pPr marL="1371600" lvl="2" indent="-228600" algn="l" rtl="0">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rtl="0">
              <a:lnSpc>
                <a:spcPct val="120000"/>
              </a:lnSpc>
              <a:spcBef>
                <a:spcPts val="0"/>
              </a:spcBef>
              <a:spcAft>
                <a:spcPts val="0"/>
              </a:spcAft>
              <a:buSzPts val="1013"/>
              <a:buFont typeface="Arial"/>
              <a:buNone/>
              <a:defRPr/>
            </a:lvl4pPr>
            <a:lvl5pPr marL="2286000" lvl="4" indent="-228600" algn="l" rtl="0">
              <a:lnSpc>
                <a:spcPct val="120000"/>
              </a:lnSpc>
              <a:spcBef>
                <a:spcPts val="0"/>
              </a:spcBef>
              <a:spcAft>
                <a:spcPts val="0"/>
              </a:spcAft>
              <a:buSzPts val="1125"/>
              <a:buFont typeface="Arial"/>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58" name="Google Shape;58;p8"/>
          <p:cNvSpPr txBox="1">
            <a:spLocks noGrp="1"/>
          </p:cNvSpPr>
          <p:nvPr>
            <p:ph type="body" idx="3"/>
          </p:nvPr>
        </p:nvSpPr>
        <p:spPr>
          <a:xfrm>
            <a:off x="3330000" y="3310703"/>
            <a:ext cx="2484000" cy="10707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25"/>
              <a:buFont typeface="Arial"/>
              <a:buNone/>
              <a:defRPr sz="1125" b="0">
                <a:solidFill>
                  <a:schemeClr val="dk1"/>
                </a:solidFill>
              </a:defRPr>
            </a:lvl1pPr>
            <a:lvl2pPr marL="914400" lvl="1" indent="-228600" algn="l" rtl="0">
              <a:lnSpc>
                <a:spcPct val="120000"/>
              </a:lnSpc>
              <a:spcBef>
                <a:spcPts val="0"/>
              </a:spcBef>
              <a:spcAft>
                <a:spcPts val="0"/>
              </a:spcAft>
              <a:buSzPts val="1125"/>
              <a:buFont typeface="Arial"/>
              <a:buNone/>
              <a:defRPr u="none"/>
            </a:lvl2pPr>
            <a:lvl3pPr marL="1371600" lvl="2" indent="-228600" algn="l" rtl="0">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rtl="0">
              <a:lnSpc>
                <a:spcPct val="120000"/>
              </a:lnSpc>
              <a:spcBef>
                <a:spcPts val="0"/>
              </a:spcBef>
              <a:spcAft>
                <a:spcPts val="0"/>
              </a:spcAft>
              <a:buSzPts val="1013"/>
              <a:buFont typeface="Arial"/>
              <a:buNone/>
              <a:defRPr/>
            </a:lvl4pPr>
            <a:lvl5pPr marL="2286000" lvl="4" indent="-228600" algn="l" rtl="0">
              <a:lnSpc>
                <a:spcPct val="120000"/>
              </a:lnSpc>
              <a:spcBef>
                <a:spcPts val="0"/>
              </a:spcBef>
              <a:spcAft>
                <a:spcPts val="0"/>
              </a:spcAft>
              <a:buSzPts val="1125"/>
              <a:buFont typeface="Arial"/>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59" name="Google Shape;59;p8"/>
          <p:cNvSpPr txBox="1">
            <a:spLocks noGrp="1"/>
          </p:cNvSpPr>
          <p:nvPr>
            <p:ph type="body" idx="4"/>
          </p:nvPr>
        </p:nvSpPr>
        <p:spPr>
          <a:xfrm>
            <a:off x="6120900" y="3310703"/>
            <a:ext cx="2484000" cy="10707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125"/>
              <a:buFont typeface="Arial"/>
              <a:buNone/>
              <a:defRPr sz="1125" b="0">
                <a:solidFill>
                  <a:schemeClr val="dk1"/>
                </a:solidFill>
              </a:defRPr>
            </a:lvl1pPr>
            <a:lvl2pPr marL="914400" lvl="1" indent="-228600" algn="l" rtl="0">
              <a:lnSpc>
                <a:spcPct val="120000"/>
              </a:lnSpc>
              <a:spcBef>
                <a:spcPts val="0"/>
              </a:spcBef>
              <a:spcAft>
                <a:spcPts val="0"/>
              </a:spcAft>
              <a:buSzPts val="1125"/>
              <a:buFont typeface="Arial"/>
              <a:buNone/>
              <a:defRPr u="none"/>
            </a:lvl2pPr>
            <a:lvl3pPr marL="1371600" lvl="2" indent="-228600" algn="l" rtl="0">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rtl="0">
              <a:lnSpc>
                <a:spcPct val="120000"/>
              </a:lnSpc>
              <a:spcBef>
                <a:spcPts val="0"/>
              </a:spcBef>
              <a:spcAft>
                <a:spcPts val="0"/>
              </a:spcAft>
              <a:buSzPts val="1013"/>
              <a:buFont typeface="Arial"/>
              <a:buNone/>
              <a:defRPr/>
            </a:lvl4pPr>
            <a:lvl5pPr marL="2286000" lvl="4" indent="-228600" algn="l" rtl="0">
              <a:lnSpc>
                <a:spcPct val="120000"/>
              </a:lnSpc>
              <a:spcBef>
                <a:spcPts val="0"/>
              </a:spcBef>
              <a:spcAft>
                <a:spcPts val="0"/>
              </a:spcAft>
              <a:buSzPts val="1125"/>
              <a:buFont typeface="Arial"/>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60" name="Google Shape;60;p8"/>
          <p:cNvSpPr txBox="1">
            <a:spLocks noGrp="1"/>
          </p:cNvSpPr>
          <p:nvPr>
            <p:ph type="body" idx="5"/>
          </p:nvPr>
        </p:nvSpPr>
        <p:spPr>
          <a:xfrm>
            <a:off x="540544" y="3018852"/>
            <a:ext cx="2483700" cy="162000"/>
          </a:xfrm>
          <a:prstGeom prst="rect">
            <a:avLst/>
          </a:prstGeom>
          <a:noFill/>
          <a:ln>
            <a:noFill/>
          </a:ln>
        </p:spPr>
        <p:txBody>
          <a:bodyPr spcFirstLastPara="1" wrap="square" lIns="0" tIns="0" rIns="0" bIns="0" anchor="ctr" anchorCtr="0">
            <a:noAutofit/>
          </a:bodyPr>
          <a:lstStyle>
            <a:lvl1pPr marL="457200" lvl="0" indent="-228600" algn="l" rtl="0">
              <a:lnSpc>
                <a:spcPct val="110000"/>
              </a:lnSpc>
              <a:spcBef>
                <a:spcPts val="0"/>
              </a:spcBef>
              <a:spcAft>
                <a:spcPts val="0"/>
              </a:spcAft>
              <a:buSzPts val="750"/>
              <a:buFont typeface="Arial"/>
              <a:buNone/>
              <a:defRPr sz="750" b="0"/>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61" name="Google Shape;61;p8"/>
          <p:cNvSpPr txBox="1">
            <a:spLocks noGrp="1"/>
          </p:cNvSpPr>
          <p:nvPr>
            <p:ph type="body" idx="6"/>
          </p:nvPr>
        </p:nvSpPr>
        <p:spPr>
          <a:xfrm>
            <a:off x="3330357" y="3018852"/>
            <a:ext cx="2483700" cy="162000"/>
          </a:xfrm>
          <a:prstGeom prst="rect">
            <a:avLst/>
          </a:prstGeom>
          <a:noFill/>
          <a:ln>
            <a:noFill/>
          </a:ln>
        </p:spPr>
        <p:txBody>
          <a:bodyPr spcFirstLastPara="1" wrap="square" lIns="0" tIns="0" rIns="0" bIns="0" anchor="ctr" anchorCtr="0">
            <a:noAutofit/>
          </a:bodyPr>
          <a:lstStyle>
            <a:lvl1pPr marL="457200" lvl="0" indent="-228600" algn="l" rtl="0">
              <a:lnSpc>
                <a:spcPct val="110000"/>
              </a:lnSpc>
              <a:spcBef>
                <a:spcPts val="0"/>
              </a:spcBef>
              <a:spcAft>
                <a:spcPts val="0"/>
              </a:spcAft>
              <a:buSzPts val="750"/>
              <a:buFont typeface="Arial"/>
              <a:buNone/>
              <a:defRPr sz="750" b="0"/>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62" name="Google Shape;62;p8"/>
          <p:cNvSpPr txBox="1">
            <a:spLocks noGrp="1"/>
          </p:cNvSpPr>
          <p:nvPr>
            <p:ph type="body" idx="7"/>
          </p:nvPr>
        </p:nvSpPr>
        <p:spPr>
          <a:xfrm>
            <a:off x="6121077" y="3018852"/>
            <a:ext cx="2483700" cy="162000"/>
          </a:xfrm>
          <a:prstGeom prst="rect">
            <a:avLst/>
          </a:prstGeom>
          <a:noFill/>
          <a:ln>
            <a:noFill/>
          </a:ln>
        </p:spPr>
        <p:txBody>
          <a:bodyPr spcFirstLastPara="1" wrap="square" lIns="0" tIns="0" rIns="0" bIns="0" anchor="ctr" anchorCtr="0">
            <a:noAutofit/>
          </a:bodyPr>
          <a:lstStyle>
            <a:lvl1pPr marL="457200" lvl="0" indent="-228600" algn="l" rtl="0">
              <a:lnSpc>
                <a:spcPct val="110000"/>
              </a:lnSpc>
              <a:spcBef>
                <a:spcPts val="0"/>
              </a:spcBef>
              <a:spcAft>
                <a:spcPts val="0"/>
              </a:spcAft>
              <a:buSzPts val="750"/>
              <a:buFont typeface="Arial"/>
              <a:buNone/>
              <a:defRPr sz="750" b="0"/>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63" name="Google Shape;63;p8"/>
          <p:cNvSpPr txBox="1">
            <a:spLocks noGrp="1"/>
          </p:cNvSpPr>
          <p:nvPr>
            <p:ph type="body" idx="8"/>
          </p:nvPr>
        </p:nvSpPr>
        <p:spPr>
          <a:xfrm>
            <a:off x="540000" y="1269002"/>
            <a:ext cx="2483700" cy="16731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2100"/>
              <a:buFont typeface="Arial"/>
              <a:buNone/>
              <a:defRPr/>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64" name="Google Shape;64;p8"/>
          <p:cNvSpPr txBox="1">
            <a:spLocks noGrp="1"/>
          </p:cNvSpPr>
          <p:nvPr>
            <p:ph type="body" idx="9"/>
          </p:nvPr>
        </p:nvSpPr>
        <p:spPr>
          <a:xfrm>
            <a:off x="6120001" y="1269002"/>
            <a:ext cx="2483700" cy="16731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2100"/>
              <a:buFont typeface="Arial"/>
              <a:buNone/>
              <a:defRPr/>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65" name="Google Shape;65;p8"/>
          <p:cNvSpPr txBox="1">
            <a:spLocks noGrp="1"/>
          </p:cNvSpPr>
          <p:nvPr>
            <p:ph type="body" idx="1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1500"/>
              <a:buFont typeface="Arial"/>
              <a:buNone/>
              <a:defRPr sz="1500" b="0">
                <a:solidFill>
                  <a:schemeClr val="dk2"/>
                </a:solidFill>
              </a:defRPr>
            </a:lvl1pPr>
            <a:lvl2pPr marL="914400" lvl="1" indent="-228600" algn="l" rtl="0">
              <a:lnSpc>
                <a:spcPct val="75000"/>
              </a:lnSpc>
              <a:spcBef>
                <a:spcPts val="0"/>
              </a:spcBef>
              <a:spcAft>
                <a:spcPts val="0"/>
              </a:spcAft>
              <a:buSzPts val="1800"/>
              <a:buNone/>
              <a:defRPr/>
            </a:lvl2pPr>
            <a:lvl3pPr marL="1371600" lvl="2" indent="-228600" algn="l" rtl="0">
              <a:lnSpc>
                <a:spcPct val="75000"/>
              </a:lnSpc>
              <a:spcBef>
                <a:spcPts val="0"/>
              </a:spcBef>
              <a:spcAft>
                <a:spcPts val="0"/>
              </a:spcAft>
              <a:buSzPts val="1440"/>
              <a:buNone/>
              <a:defRPr/>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sp>
        <p:nvSpPr>
          <p:cNvPr id="66" name="Google Shape;66;p8"/>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rtl="0">
              <a:lnSpc>
                <a:spcPct val="166666"/>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67" name="Google Shape;67;p8"/>
          <p:cNvPicPr preferRelativeResize="0"/>
          <p:nvPr/>
        </p:nvPicPr>
        <p:blipFill rotWithShape="1">
          <a:blip r:embed="rId2">
            <a:alphaModFix/>
          </a:blip>
          <a:srcRect/>
          <a:stretch/>
        </p:blipFill>
        <p:spPr>
          <a:xfrm>
            <a:off x="7779600" y="4538700"/>
            <a:ext cx="847797" cy="44582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uze obsah">
  <p:cSld name="Pouze obsah">
    <p:spTree>
      <p:nvGrpSpPr>
        <p:cNvPr id="1" name="Shape 68"/>
        <p:cNvGrpSpPr/>
        <p:nvPr/>
      </p:nvGrpSpPr>
      <p:grpSpPr>
        <a:xfrm>
          <a:off x="0" y="0"/>
          <a:ext cx="0" cy="0"/>
          <a:chOff x="0" y="0"/>
          <a:chExt cx="0" cy="0"/>
        </a:xfrm>
      </p:grpSpPr>
      <p:sp>
        <p:nvSpPr>
          <p:cNvPr id="69" name="Google Shape;69;p9"/>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p9"/>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1" name="Google Shape;71;p9"/>
          <p:cNvSpPr txBox="1">
            <a:spLocks noGrp="1"/>
          </p:cNvSpPr>
          <p:nvPr>
            <p:ph type="body" idx="1"/>
          </p:nvPr>
        </p:nvSpPr>
        <p:spPr>
          <a:xfrm>
            <a:off x="540000" y="519113"/>
            <a:ext cx="8064900" cy="3855000"/>
          </a:xfrm>
          <a:prstGeom prst="rect">
            <a:avLst/>
          </a:prstGeom>
          <a:noFill/>
          <a:ln>
            <a:noFill/>
          </a:ln>
        </p:spPr>
        <p:txBody>
          <a:bodyPr spcFirstLastPara="1" wrap="square" lIns="0" tIns="0" rIns="0" bIns="0" anchor="t" anchorCtr="0">
            <a:noAutofit/>
          </a:bodyPr>
          <a:lstStyle>
            <a:lvl1pPr marL="457200" lvl="0" indent="-228600" algn="l" rtl="0">
              <a:lnSpc>
                <a:spcPct val="128571"/>
              </a:lnSpc>
              <a:spcBef>
                <a:spcPts val="0"/>
              </a:spcBef>
              <a:spcAft>
                <a:spcPts val="0"/>
              </a:spcAft>
              <a:buClr>
                <a:schemeClr val="dk2"/>
              </a:buClr>
              <a:buSzPts val="2100"/>
              <a:buFont typeface="Arial"/>
              <a:buNone/>
              <a:defRPr b="0"/>
            </a:lvl1pPr>
            <a:lvl2pPr marL="914400" lvl="1" indent="-323850" algn="l" rtl="0">
              <a:lnSpc>
                <a:spcPct val="100000"/>
              </a:lnSpc>
              <a:spcBef>
                <a:spcPts val="0"/>
              </a:spcBef>
              <a:spcAft>
                <a:spcPts val="0"/>
              </a:spcAft>
              <a:buClr>
                <a:schemeClr val="dk2"/>
              </a:buClr>
              <a:buSzPts val="1500"/>
              <a:buFont typeface="Arial"/>
              <a:buChar char="̶"/>
              <a:defRPr sz="1500"/>
            </a:lvl2pPr>
            <a:lvl3pPr marL="1371600" lvl="2" indent="-228600" algn="l" rtl="0">
              <a:lnSpc>
                <a:spcPct val="100000"/>
              </a:lnSpc>
              <a:spcBef>
                <a:spcPts val="0"/>
              </a:spcBef>
              <a:spcAft>
                <a:spcPts val="0"/>
              </a:spcAft>
              <a:buSzPts val="960"/>
              <a:buFont typeface="Arial"/>
              <a:buNone/>
              <a:defRPr sz="1200"/>
            </a:lvl3pPr>
            <a:lvl4pPr marL="1828800" lvl="3" indent="-228600" algn="l" rtl="0">
              <a:lnSpc>
                <a:spcPct val="75000"/>
              </a:lnSpc>
              <a:spcBef>
                <a:spcPts val="0"/>
              </a:spcBef>
              <a:spcAft>
                <a:spcPts val="0"/>
              </a:spcAft>
              <a:buSzPts val="1620"/>
              <a:buNone/>
              <a:defRPr/>
            </a:lvl4pPr>
            <a:lvl5pPr marL="2286000" lvl="4" indent="-228600" algn="l" rtl="0">
              <a:lnSpc>
                <a:spcPct val="75000"/>
              </a:lnSpc>
              <a:spcBef>
                <a:spcPts val="0"/>
              </a:spcBef>
              <a:spcAft>
                <a:spcPts val="0"/>
              </a:spcAft>
              <a:buSzPts val="1800"/>
              <a:buNone/>
              <a:defRPr/>
            </a:lvl5pPr>
            <a:lvl6pPr marL="2743200" lvl="5" indent="-342900" algn="l" rtl="0">
              <a:lnSpc>
                <a:spcPct val="100000"/>
              </a:lnSpc>
              <a:spcBef>
                <a:spcPts val="360"/>
              </a:spcBef>
              <a:spcAft>
                <a:spcPts val="0"/>
              </a:spcAft>
              <a:buSzPts val="1800"/>
              <a:buChar char="•"/>
              <a:defRPr/>
            </a:lvl6pPr>
            <a:lvl7pPr marL="3200400" lvl="6" indent="-228600" algn="l" rtl="0">
              <a:lnSpc>
                <a:spcPct val="75000"/>
              </a:lnSpc>
              <a:spcBef>
                <a:spcPts val="0"/>
              </a:spcBef>
              <a:spcAft>
                <a:spcPts val="0"/>
              </a:spcAft>
              <a:buSzPts val="1800"/>
              <a:buNone/>
              <a:defRPr/>
            </a:lvl7pPr>
            <a:lvl8pPr marL="3657600" lvl="7" indent="-228600" algn="l" rtl="0">
              <a:lnSpc>
                <a:spcPct val="75000"/>
              </a:lnSpc>
              <a:spcBef>
                <a:spcPts val="0"/>
              </a:spcBef>
              <a:spcAft>
                <a:spcPts val="0"/>
              </a:spcAft>
              <a:buSzPts val="1800"/>
              <a:buNone/>
              <a:defRPr/>
            </a:lvl8pPr>
            <a:lvl9pPr marL="4114800" lvl="8" indent="-228600" algn="l" rtl="0">
              <a:lnSpc>
                <a:spcPct val="75000"/>
              </a:lnSpc>
              <a:spcBef>
                <a:spcPts val="0"/>
              </a:spcBef>
              <a:spcAft>
                <a:spcPts val="0"/>
              </a:spcAft>
              <a:buSzPts val="1800"/>
              <a:buNone/>
              <a:defRPr/>
            </a:lvl9pPr>
          </a:lstStyle>
          <a:p>
            <a:endParaRPr/>
          </a:p>
        </p:txBody>
      </p:sp>
      <p:pic>
        <p:nvPicPr>
          <p:cNvPr id="72" name="Google Shape;72;p9"/>
          <p:cNvPicPr preferRelativeResize="0"/>
          <p:nvPr/>
        </p:nvPicPr>
        <p:blipFill rotWithShape="1">
          <a:blip r:embed="rId2">
            <a:alphaModFix/>
          </a:blip>
          <a:srcRect/>
          <a:stretch/>
        </p:blipFill>
        <p:spPr>
          <a:xfrm>
            <a:off x="7779600" y="4538700"/>
            <a:ext cx="847797" cy="44582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ouze nadpis">
  <p:cSld name="Pouze nadpis">
    <p:spTree>
      <p:nvGrpSpPr>
        <p:cNvPr id="1" name="Shape 73"/>
        <p:cNvGrpSpPr/>
        <p:nvPr/>
      </p:nvGrpSpPr>
      <p:grpSpPr>
        <a:xfrm>
          <a:off x="0" y="0"/>
          <a:ext cx="0" cy="0"/>
          <a:chOff x="0" y="0"/>
          <a:chExt cx="0" cy="0"/>
        </a:xfrm>
      </p:grpSpPr>
      <p:sp>
        <p:nvSpPr>
          <p:cNvPr id="74" name="Google Shape;74;p10"/>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0"/>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6" name="Google Shape;76;p10"/>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rtl="0">
              <a:lnSpc>
                <a:spcPct val="166666"/>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77" name="Google Shape;77;p10"/>
          <p:cNvPicPr preferRelativeResize="0"/>
          <p:nvPr/>
        </p:nvPicPr>
        <p:blipFill rotWithShape="1">
          <a:blip r:embed="rId2">
            <a:alphaModFix/>
          </a:blip>
          <a:srcRect/>
          <a:stretch/>
        </p:blipFill>
        <p:spPr>
          <a:xfrm>
            <a:off x="7779600" y="4538700"/>
            <a:ext cx="847797" cy="4458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ahoma"/>
                <a:ea typeface="Tahoma"/>
                <a:cs typeface="Tahoma"/>
                <a:sym typeface="Tahoma"/>
              </a:defRPr>
            </a:lvl9pPr>
          </a:lstStyle>
          <a:p>
            <a:endParaRPr/>
          </a:p>
        </p:txBody>
      </p:sp>
      <p:sp>
        <p:nvSpPr>
          <p:cNvPr id="7" name="Google Shape;7;p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 name="Google Shape;8;p1"/>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1" i="0" u="none" strike="noStrike" cap="none">
                <a:solidFill>
                  <a:srgbClr val="00287D"/>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1" i="0" u="none" strike="noStrike" cap="none">
                <a:solidFill>
                  <a:srgbClr val="00287D"/>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1" i="0" u="none" strike="noStrike" cap="none">
                <a:solidFill>
                  <a:srgbClr val="00287D"/>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1" i="0" u="none" strike="noStrike" cap="none">
                <a:solidFill>
                  <a:srgbClr val="00287D"/>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1" i="0" u="none" strike="noStrike" cap="none">
                <a:solidFill>
                  <a:srgbClr val="00287D"/>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1" i="0" u="none" strike="noStrike" cap="none">
                <a:solidFill>
                  <a:srgbClr val="00287D"/>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1" i="0" u="none" strike="noStrike" cap="none">
                <a:solidFill>
                  <a:srgbClr val="00287D"/>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1" i="0" u="none" strike="noStrike" cap="none">
                <a:solidFill>
                  <a:srgbClr val="00287D"/>
                </a:solidFill>
                <a:latin typeface="Tahoma"/>
                <a:ea typeface="Tahoma"/>
                <a:cs typeface="Tahoma"/>
                <a:sym typeface="Tahoma"/>
              </a:defRPr>
            </a:lvl9pPr>
          </a:lstStyle>
          <a:p>
            <a:endParaRPr/>
          </a:p>
        </p:txBody>
      </p:sp>
      <p:sp>
        <p:nvSpPr>
          <p:cNvPr id="9" name="Google Shape;9;p1"/>
          <p:cNvSpPr txBox="1">
            <a:spLocks noGrp="1"/>
          </p:cNvSpPr>
          <p:nvPr>
            <p:ph type="body" idx="1"/>
          </p:nvPr>
        </p:nvSpPr>
        <p:spPr>
          <a:xfrm>
            <a:off x="539100" y="1404000"/>
            <a:ext cx="8064900" cy="2970000"/>
          </a:xfrm>
          <a:prstGeom prst="rect">
            <a:avLst/>
          </a:prstGeom>
          <a:noFill/>
          <a:ln>
            <a:noFill/>
          </a:ln>
        </p:spPr>
        <p:txBody>
          <a:bodyPr spcFirstLastPara="1" wrap="square" lIns="0" tIns="0" rIns="0" bIns="0" anchor="t" anchorCtr="0">
            <a:noAutofit/>
          </a:bodyPr>
          <a:lstStyle>
            <a:lvl1pPr marL="457200" marR="0" lvl="0" indent="-228600" algn="l" rtl="0">
              <a:lnSpc>
                <a:spcPct val="114000"/>
              </a:lnSpc>
              <a:spcBef>
                <a:spcPts val="0"/>
              </a:spcBef>
              <a:spcAft>
                <a:spcPts val="0"/>
              </a:spcAft>
              <a:buClr>
                <a:schemeClr val="dk2"/>
              </a:buClr>
              <a:buSzPts val="2100"/>
              <a:buFont typeface="Arial"/>
              <a:buNone/>
              <a:defRPr sz="2100" b="0" i="0" u="none" strike="noStrike" cap="none">
                <a:solidFill>
                  <a:schemeClr val="dk1"/>
                </a:solidFill>
                <a:latin typeface="Arial"/>
                <a:ea typeface="Arial"/>
                <a:cs typeface="Arial"/>
                <a:sym typeface="Arial"/>
              </a:defRPr>
            </a:lvl1pPr>
            <a:lvl2pPr marL="914400" marR="0" lvl="1" indent="-228600" algn="l" rtl="0">
              <a:lnSpc>
                <a:spcPct val="120000"/>
              </a:lnSpc>
              <a:spcBef>
                <a:spcPts val="0"/>
              </a:spcBef>
              <a:spcAft>
                <a:spcPts val="0"/>
              </a:spcAft>
              <a:buClr>
                <a:schemeClr val="dk2"/>
              </a:buClr>
              <a:buSzPts val="1125"/>
              <a:buFont typeface="Arial"/>
              <a:buNone/>
              <a:defRPr sz="1125" b="0" i="0" u="none" strike="noStrike" cap="none">
                <a:solidFill>
                  <a:schemeClr val="dk1"/>
                </a:solidFill>
                <a:latin typeface="Arial"/>
                <a:ea typeface="Arial"/>
                <a:cs typeface="Arial"/>
                <a:sym typeface="Arial"/>
              </a:defRPr>
            </a:lvl2pPr>
            <a:lvl3pPr marL="1371600" marR="0" lvl="2" indent="-228600" algn="l" rtl="0">
              <a:lnSpc>
                <a:spcPct val="120000"/>
              </a:lnSpc>
              <a:spcBef>
                <a:spcPts val="0"/>
              </a:spcBef>
              <a:spcAft>
                <a:spcPts val="0"/>
              </a:spcAft>
              <a:buClr>
                <a:schemeClr val="folHlink"/>
              </a:buClr>
              <a:buSzPts val="900"/>
              <a:buFont typeface="Arial"/>
              <a:buNone/>
              <a:defRPr sz="1125" b="0" i="0" u="none" strike="noStrike" cap="none">
                <a:solidFill>
                  <a:schemeClr val="dk1"/>
                </a:solidFill>
                <a:latin typeface="Arial"/>
                <a:ea typeface="Arial"/>
                <a:cs typeface="Arial"/>
                <a:sym typeface="Arial"/>
              </a:defRPr>
            </a:lvl3pPr>
            <a:lvl4pPr marL="1828800" marR="0" lvl="3" indent="-228600" algn="l" rtl="0">
              <a:lnSpc>
                <a:spcPct val="120000"/>
              </a:lnSpc>
              <a:spcBef>
                <a:spcPts val="0"/>
              </a:spcBef>
              <a:spcAft>
                <a:spcPts val="0"/>
              </a:spcAft>
              <a:buClr>
                <a:schemeClr val="accent2"/>
              </a:buClr>
              <a:buSzPts val="1013"/>
              <a:buFont typeface="Arial"/>
              <a:buNone/>
              <a:defRPr sz="1125"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accent1"/>
              </a:buClr>
              <a:buSzPts val="1125"/>
              <a:buFont typeface="Arial"/>
              <a:buNone/>
              <a:defRPr sz="1125"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Arial"/>
                <a:ea typeface="Arial"/>
                <a:cs typeface="Arial"/>
                <a:sym typeface="Arial"/>
              </a:defRPr>
            </a:lvl6pPr>
            <a:lvl7pPr marL="3200400" marR="0" lvl="6" indent="-228600" algn="l" rtl="0">
              <a:lnSpc>
                <a:spcPct val="75000"/>
              </a:lnSpc>
              <a:spcBef>
                <a:spcPts val="0"/>
              </a:spcBef>
              <a:spcAft>
                <a:spcPts val="0"/>
              </a:spcAft>
              <a:buClr>
                <a:schemeClr val="accent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75000"/>
              </a:lnSpc>
              <a:spcBef>
                <a:spcPts val="0"/>
              </a:spcBef>
              <a:spcAft>
                <a:spcPts val="0"/>
              </a:spcAft>
              <a:buClr>
                <a:schemeClr val="accent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75000"/>
              </a:lnSpc>
              <a:spcBef>
                <a:spcPts val="0"/>
              </a:spcBef>
              <a:spcAft>
                <a:spcPts val="0"/>
              </a:spcAft>
              <a:buClr>
                <a:schemeClr val="accent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physio-pedia.com/Triangular_Fibrocartilage_Complex_Injuries"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hyperlink" Target="https://www.physio-pedia.com/Scapholunate_Ligament"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wikiwand.com/en/Palmar_radiocarpal_ligame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ortopedicka-ambulance.cz/anatomie-zapesti" TargetMode="Externa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hyperlink" Target="https://www.physio-pedia.com/Scapholunate_Ligament"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is.muni.cz/do/fsps/e-learning/kineziologie/auth/pages/zapesti_rad_uln.html" TargetMode="External"/><Relationship Id="rId5" Type="http://schemas.openxmlformats.org/officeDocument/2006/relationships/hyperlink" Target="https://quizlet.com/ch/305732387/27-art-ossis-pisiformis-flash-cards/" TargetMode="Externa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en.wikipedia.org/wiki/Palmar_radiocarpal_ligamen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radiopaedia.org/articles/interphalangeal-joint-of-the-hand"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aUFLyQh4YBI"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geelonghandtherapy.com.au/blog/wrist-stability-how-does-it-work/"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a0AFR9yky6I" TargetMode="External"/><Relationship Id="rId7"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hyperlink" Target="http://www.youtube.com/watch?v=kf75GFCcjMA" TargetMode="External"/><Relationship Id="rId4" Type="http://schemas.openxmlformats.org/officeDocument/2006/relationships/image" Target="../media/image59.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www.researchgate.net/figure/Across-the-wrist-most-tendons-have-an-oblique-disposition-A-The-ECU-inserts-onto-the_fig1_303798111"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hyperlink" Target="https://www.physio-pedia.com/Flexor_retinaculum"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www.orthobullets.com/hand/6044/carpal-instability-nondissociative-cind" TargetMode="External"/><Relationship Id="rId3" Type="http://schemas.openxmlformats.org/officeDocument/2006/relationships/hyperlink" Target="https://www.sciencedirect.com/science/article/abs/pii/S0363502319314728" TargetMode="External"/><Relationship Id="rId7"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wikimsk.org/wiki/Carpal_Instability"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emedicine.medscape.com/article/397035-overview" TargetMode="External"/><Relationship Id="rId5" Type="http://schemas.openxmlformats.org/officeDocument/2006/relationships/image" Target="../media/image69.png"/><Relationship Id="rId4" Type="http://schemas.openxmlformats.org/officeDocument/2006/relationships/hyperlink" Target="https://radsource.us/carpal-instability/"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www.physio-pedia.com/Scapholunate_Dissociation" TargetMode="External"/><Relationship Id="rId5" Type="http://schemas.openxmlformats.org/officeDocument/2006/relationships/image" Target="../media/image71.png"/><Relationship Id="rId4" Type="http://schemas.openxmlformats.org/officeDocument/2006/relationships/hyperlink" Target="https://emedicine.medscape.com/article/1244215-overview"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motusspt.com/foosh-fallen-onto-an-outstretched-hand/"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link.springer.com/chapter/10.1007/978-3-030-02134-4_12"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physioplus.com.au/wrist-injury-series-tfcc-injury/"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s://www.physio-pedia.com/Triangular_Fibrocartilage_Complex_Injuries"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orthobullets.com/hand/6047/tfcc-injury" TargetMode="External"/><Relationship Id="rId3" Type="http://schemas.openxmlformats.org/officeDocument/2006/relationships/hyperlink" Target="http://www.youtube.com/watch?v=UWx9tjaPim8" TargetMode="External"/><Relationship Id="rId7" Type="http://schemas.openxmlformats.org/officeDocument/2006/relationships/image" Target="../media/image80.png"/><Relationship Id="rId12" Type="http://schemas.openxmlformats.org/officeDocument/2006/relationships/image" Target="../media/image82.jp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9.jpg"/><Relationship Id="rId11" Type="http://schemas.openxmlformats.org/officeDocument/2006/relationships/hyperlink" Target="http://www.youtube.com/watch?v=wkq0tAKErsw" TargetMode="External"/><Relationship Id="rId5" Type="http://schemas.openxmlformats.org/officeDocument/2006/relationships/hyperlink" Target="http://www.youtube.com/watch?v=pnk9cB9kMy8" TargetMode="External"/><Relationship Id="rId10" Type="http://schemas.openxmlformats.org/officeDocument/2006/relationships/image" Target="../media/image81.jpg"/><Relationship Id="rId4" Type="http://schemas.openxmlformats.org/officeDocument/2006/relationships/image" Target="../media/image78.jpg"/><Relationship Id="rId9" Type="http://schemas.openxmlformats.org/officeDocument/2006/relationships/hyperlink" Target="http://www.youtube.com/watch?v=LauQI1jOFs4"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youtube.com/watch?v=HnzhKMrmdVE"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hyperlink" Target="https://www.instagram.com/thethreadphysio/" TargetMode="External"/><Relationship Id="rId4" Type="http://schemas.openxmlformats.org/officeDocument/2006/relationships/image" Target="../media/image83.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298876" y="2175274"/>
            <a:ext cx="3934800" cy="87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800"/>
              <a:t>Kineziologie zápěstí a ruky</a:t>
            </a:r>
            <a:endParaRPr sz="2800"/>
          </a:p>
        </p:txBody>
      </p:sp>
      <p:sp>
        <p:nvSpPr>
          <p:cNvPr id="129" name="Google Shape;129;p20"/>
          <p:cNvSpPr txBox="1">
            <a:spLocks noGrp="1"/>
          </p:cNvSpPr>
          <p:nvPr>
            <p:ph type="subTitle" idx="1"/>
          </p:nvPr>
        </p:nvSpPr>
        <p:spPr>
          <a:xfrm>
            <a:off x="298876" y="3087302"/>
            <a:ext cx="3934800" cy="52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400" b="1"/>
              <a:t>bp4850 Kineziologie, Algeziologie a odvozené techniky diagnostiky a terapie</a:t>
            </a:r>
            <a:endParaRPr sz="1400" b="1"/>
          </a:p>
          <a:p>
            <a:pPr marL="0" lvl="0" indent="0" algn="l" rtl="0">
              <a:spcBef>
                <a:spcPts val="0"/>
              </a:spcBef>
              <a:spcAft>
                <a:spcPts val="0"/>
              </a:spcAft>
              <a:buNone/>
            </a:pPr>
            <a:r>
              <a:rPr lang="sk" sz="1400"/>
              <a:t>Mgr. Zuzana Kršáková</a:t>
            </a:r>
            <a:endParaRPr sz="1400"/>
          </a:p>
          <a:p>
            <a:pPr marL="0" lvl="0" indent="0" algn="l" rtl="0">
              <a:spcBef>
                <a:spcPts val="0"/>
              </a:spcBef>
              <a:spcAft>
                <a:spcPts val="0"/>
              </a:spcAft>
              <a:buNone/>
            </a:pPr>
            <a:r>
              <a:rPr lang="sk" sz="1400"/>
              <a:t>Mgr. Sabina Bartošová</a:t>
            </a:r>
            <a:endParaRPr sz="1400"/>
          </a:p>
          <a:p>
            <a:pPr marL="0" lvl="0" indent="0" algn="l" rtl="0">
              <a:spcBef>
                <a:spcPts val="0"/>
              </a:spcBef>
              <a:spcAft>
                <a:spcPts val="0"/>
              </a:spcAft>
              <a:buNone/>
            </a:pPr>
            <a:endParaRPr sz="1400" b="1"/>
          </a:p>
        </p:txBody>
      </p:sp>
      <p:pic>
        <p:nvPicPr>
          <p:cNvPr id="130" name="Google Shape;130;p20"/>
          <p:cNvPicPr preferRelativeResize="0"/>
          <p:nvPr/>
        </p:nvPicPr>
        <p:blipFill>
          <a:blip r:embed="rId3">
            <a:alphaModFix/>
          </a:blip>
          <a:stretch>
            <a:fillRect/>
          </a:stretch>
        </p:blipFill>
        <p:spPr>
          <a:xfrm>
            <a:off x="4408176" y="152400"/>
            <a:ext cx="3627211" cy="483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radiocarpalis</a:t>
            </a:r>
            <a:endParaRPr/>
          </a:p>
        </p:txBody>
      </p:sp>
      <p:sp>
        <p:nvSpPr>
          <p:cNvPr id="199" name="Google Shape;199;p29"/>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15000"/>
              </a:lnSpc>
              <a:spcBef>
                <a:spcPts val="0"/>
              </a:spcBef>
              <a:spcAft>
                <a:spcPts val="0"/>
              </a:spcAft>
              <a:buSzPts val="1800"/>
              <a:buChar char="●"/>
            </a:pPr>
            <a:r>
              <a:rPr lang="sk" sz="1800"/>
              <a:t>skloubení distálního konce předloktí s proximální řadou zápěstních kůstek (os scaphouideum, lunatum a triquetrum)​</a:t>
            </a:r>
            <a:endParaRPr sz="1800"/>
          </a:p>
          <a:p>
            <a:pPr marL="457200" lvl="0" indent="-342900" algn="l" rtl="0">
              <a:lnSpc>
                <a:spcPct val="115000"/>
              </a:lnSpc>
              <a:spcBef>
                <a:spcPts val="0"/>
              </a:spcBef>
              <a:spcAft>
                <a:spcPts val="0"/>
              </a:spcAft>
              <a:buSzPts val="1800"/>
              <a:buChar char="●"/>
            </a:pPr>
            <a:r>
              <a:rPr lang="sk" sz="1800"/>
              <a:t>kloub dvouosý elipsoidní (art. ellipsoidea)​</a:t>
            </a:r>
            <a:endParaRPr sz="1800"/>
          </a:p>
          <a:p>
            <a:pPr marL="457200" lvl="0" indent="-342900" algn="l" rtl="0">
              <a:lnSpc>
                <a:spcPct val="115000"/>
              </a:lnSpc>
              <a:spcBef>
                <a:spcPts val="0"/>
              </a:spcBef>
              <a:spcAft>
                <a:spcPts val="0"/>
              </a:spcAft>
              <a:buSzPts val="1800"/>
              <a:buChar char="●"/>
            </a:pPr>
            <a:r>
              <a:rPr lang="sk" sz="1800"/>
              <a:t>kloubní jamka tvořena facies articularis carpalis na distálním konci radia, ulnárně pokračuje jako discus articularis (ulna není přímo skloubena s carpem)​</a:t>
            </a:r>
            <a:endParaRPr sz="1800"/>
          </a:p>
          <a:p>
            <a:pPr marL="457200" lvl="0" indent="-342900" algn="l" rtl="0">
              <a:lnSpc>
                <a:spcPct val="115000"/>
              </a:lnSpc>
              <a:spcBef>
                <a:spcPts val="0"/>
              </a:spcBef>
              <a:spcAft>
                <a:spcPts val="0"/>
              </a:spcAft>
              <a:buSzPts val="1800"/>
              <a:buChar char="●"/>
            </a:pPr>
            <a:r>
              <a:rPr lang="sk" sz="1800"/>
              <a:t>hlavice tvořena os scaphoideum, lunatum a triquetrum​ od radiálního okraje pouzdra do kloubní štěrbiny zasahuje </a:t>
            </a:r>
            <a:r>
              <a:rPr lang="sk" sz="1800" i="1"/>
              <a:t>meniskoidní výběžek</a:t>
            </a:r>
            <a:r>
              <a:rPr lang="sk" sz="1800"/>
              <a:t>, srovnává nestejnoměrné zakřivení jamky a složené hlavice</a:t>
            </a:r>
            <a:endParaRPr sz="1800"/>
          </a:p>
          <a:p>
            <a:pPr marL="0" lvl="0" indent="0" algn="l" rtl="0">
              <a:spcBef>
                <a:spcPts val="0"/>
              </a:spcBef>
              <a:spcAft>
                <a:spcPts val="0"/>
              </a:spcAft>
              <a:buNone/>
            </a:pPr>
            <a:endParaRPr sz="18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2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a:t>Horolezecká ruka</a:t>
            </a:r>
            <a:endParaRPr/>
          </a:p>
          <a:p>
            <a:pPr marL="0" lvl="0" indent="0" algn="l" rtl="0">
              <a:spcBef>
                <a:spcPts val="0"/>
              </a:spcBef>
              <a:spcAft>
                <a:spcPts val="0"/>
              </a:spcAft>
              <a:buNone/>
            </a:pPr>
            <a:endParaRPr/>
          </a:p>
        </p:txBody>
      </p:sp>
      <p:sp>
        <p:nvSpPr>
          <p:cNvPr id="849" name="Google Shape;849;p12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55600" algn="l" rtl="0">
              <a:lnSpc>
                <a:spcPct val="150000"/>
              </a:lnSpc>
              <a:spcBef>
                <a:spcPts val="800"/>
              </a:spcBef>
              <a:spcAft>
                <a:spcPts val="0"/>
              </a:spcAft>
              <a:buSzPts val="2000"/>
              <a:buChar char="●"/>
            </a:pPr>
            <a:r>
              <a:rPr lang="sk" sz="2000"/>
              <a:t>tah vs tlak (trakce/aproximace) – v různých rovinách a rotacích</a:t>
            </a:r>
            <a:endParaRPr sz="2000"/>
          </a:p>
          <a:p>
            <a:pPr marL="457200" lvl="0" indent="-355600" algn="l" rtl="0">
              <a:lnSpc>
                <a:spcPct val="150000"/>
              </a:lnSpc>
              <a:spcBef>
                <a:spcPts val="0"/>
              </a:spcBef>
              <a:spcAft>
                <a:spcPts val="0"/>
              </a:spcAft>
              <a:buSzPts val="2000"/>
              <a:buChar char="●"/>
            </a:pPr>
            <a:r>
              <a:rPr lang="sk" sz="2000"/>
              <a:t>opozice (palec proti jednotlivým prstům)</a:t>
            </a:r>
            <a:endParaRPr sz="2000"/>
          </a:p>
          <a:p>
            <a:pPr marL="457200" lvl="0" indent="-355600" algn="l" rtl="0">
              <a:lnSpc>
                <a:spcPct val="150000"/>
              </a:lnSpc>
              <a:spcBef>
                <a:spcPts val="0"/>
              </a:spcBef>
              <a:spcAft>
                <a:spcPts val="0"/>
              </a:spcAft>
              <a:buSzPts val="2000"/>
              <a:buChar char="●"/>
            </a:pPr>
            <a:r>
              <a:rPr lang="sk" sz="2000"/>
              <a:t>extrémní převaha ADD a FLX</a:t>
            </a:r>
            <a:endParaRPr sz="2000"/>
          </a:p>
          <a:p>
            <a:pPr marL="457200" lvl="0" indent="-355600" algn="l" rtl="0">
              <a:lnSpc>
                <a:spcPct val="150000"/>
              </a:lnSpc>
              <a:spcBef>
                <a:spcPts val="0"/>
              </a:spcBef>
              <a:spcAft>
                <a:spcPts val="0"/>
              </a:spcAft>
              <a:buSzPts val="2000"/>
              <a:buChar char="●"/>
            </a:pPr>
            <a:r>
              <a:rPr lang="sk" sz="2000"/>
              <a:t>nejčastěji u mp a cmc kloubů, které se decentrují směrem do dlaně a tím je narušena aktivní stabilizace, kloubní centrace a funkce svalového řetězce.</a:t>
            </a:r>
            <a:endParaRPr sz="20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12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Funkční oblouky ruky</a:t>
            </a:r>
            <a:endParaRPr/>
          </a:p>
        </p:txBody>
      </p:sp>
      <p:sp>
        <p:nvSpPr>
          <p:cNvPr id="855" name="Google Shape;855;p122"/>
          <p:cNvSpPr txBox="1">
            <a:spLocks noGrp="1"/>
          </p:cNvSpPr>
          <p:nvPr>
            <p:ph type="body" idx="1"/>
          </p:nvPr>
        </p:nvSpPr>
        <p:spPr>
          <a:xfrm>
            <a:off x="540000" y="1269000"/>
            <a:ext cx="51981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400" b="1"/>
              <a:t>Longitudinální oblouky</a:t>
            </a:r>
            <a:r>
              <a:rPr lang="sk" sz="1400"/>
              <a:t>​</a:t>
            </a:r>
            <a:endParaRPr sz="1400"/>
          </a:p>
          <a:p>
            <a:pPr marL="457200" lvl="0" indent="-317500" algn="l" rtl="0">
              <a:lnSpc>
                <a:spcPct val="115000"/>
              </a:lnSpc>
              <a:spcBef>
                <a:spcPts val="0"/>
              </a:spcBef>
              <a:spcAft>
                <a:spcPts val="0"/>
              </a:spcAft>
              <a:buSzPts val="1400"/>
              <a:buChar char="●"/>
            </a:pPr>
            <a:r>
              <a:rPr lang="sk" sz="1400" i="1"/>
              <a:t>4 paprsky od karpálních kůstek ke konečkům prstů</a:t>
            </a:r>
            <a:r>
              <a:rPr lang="sk" sz="1400"/>
              <a:t>​</a:t>
            </a:r>
            <a:endParaRPr sz="1400"/>
          </a:p>
          <a:p>
            <a:pPr marL="457200" lvl="0" indent="-317500" algn="l" rtl="0">
              <a:lnSpc>
                <a:spcPct val="115000"/>
              </a:lnSpc>
              <a:spcBef>
                <a:spcPts val="0"/>
              </a:spcBef>
              <a:spcAft>
                <a:spcPts val="0"/>
              </a:spcAft>
              <a:buSzPts val="1400"/>
              <a:buChar char="●"/>
            </a:pPr>
            <a:r>
              <a:rPr lang="sk" sz="1400" i="1"/>
              <a:t>Křivka se prohlubuje a oplošťuje dle velikosti FL a EX prstů.</a:t>
            </a:r>
            <a:r>
              <a:rPr lang="sk" sz="1400"/>
              <a:t>​</a:t>
            </a:r>
            <a:endParaRPr sz="1400"/>
          </a:p>
          <a:p>
            <a:pPr marL="457200" lvl="0" indent="-317500" algn="l" rtl="0">
              <a:lnSpc>
                <a:spcPct val="115000"/>
              </a:lnSpc>
              <a:spcBef>
                <a:spcPts val="0"/>
              </a:spcBef>
              <a:spcAft>
                <a:spcPts val="0"/>
              </a:spcAft>
              <a:buSzPts val="1400"/>
              <a:buChar char="●"/>
            </a:pPr>
            <a:r>
              <a:rPr lang="sk" sz="1400" i="1"/>
              <a:t>Kulový úchop</a:t>
            </a:r>
            <a:r>
              <a:rPr lang="sk" sz="1400"/>
              <a:t>​</a:t>
            </a:r>
            <a:endParaRPr sz="1400"/>
          </a:p>
          <a:p>
            <a:pPr marL="0" lvl="0" indent="0" algn="l" rtl="0">
              <a:lnSpc>
                <a:spcPct val="115000"/>
              </a:lnSpc>
              <a:spcBef>
                <a:spcPts val="0"/>
              </a:spcBef>
              <a:spcAft>
                <a:spcPts val="0"/>
              </a:spcAft>
              <a:buNone/>
            </a:pPr>
            <a:r>
              <a:rPr lang="sk" sz="1400" b="1"/>
              <a:t>Diagonální oblouky </a:t>
            </a:r>
            <a:r>
              <a:rPr lang="sk" sz="1400"/>
              <a:t>​</a:t>
            </a:r>
            <a:endParaRPr sz="1400"/>
          </a:p>
          <a:p>
            <a:pPr marL="457200" lvl="0" indent="-317500" algn="l" rtl="0">
              <a:lnSpc>
                <a:spcPct val="115000"/>
              </a:lnSpc>
              <a:spcBef>
                <a:spcPts val="0"/>
              </a:spcBef>
              <a:spcAft>
                <a:spcPts val="0"/>
              </a:spcAft>
              <a:buSzPts val="1400"/>
              <a:buChar char="●"/>
            </a:pPr>
            <a:r>
              <a:rPr lang="sk" sz="1400" i="1"/>
              <a:t>Umožňují dotyk palce se všemi prsty </a:t>
            </a:r>
            <a:r>
              <a:rPr lang="sk" sz="1400"/>
              <a:t>​</a:t>
            </a:r>
            <a:endParaRPr sz="1400"/>
          </a:p>
          <a:p>
            <a:pPr marL="457200" lvl="0" indent="-317500" algn="l" rtl="0">
              <a:lnSpc>
                <a:spcPct val="115000"/>
              </a:lnSpc>
              <a:spcBef>
                <a:spcPts val="0"/>
              </a:spcBef>
              <a:spcAft>
                <a:spcPts val="0"/>
              </a:spcAft>
              <a:buSzPts val="1400"/>
              <a:buChar char="●"/>
            </a:pPr>
            <a:r>
              <a:rPr lang="sk" sz="1400" i="1"/>
              <a:t>Oblouk mezi palcem a ukazovákem – umožňuje jemné úchopy</a:t>
            </a:r>
            <a:r>
              <a:rPr lang="sk" sz="1400"/>
              <a:t>​</a:t>
            </a:r>
            <a:endParaRPr sz="1400"/>
          </a:p>
          <a:p>
            <a:pPr marL="457200" lvl="0" indent="-317500" algn="l" rtl="0">
              <a:lnSpc>
                <a:spcPct val="115000"/>
              </a:lnSpc>
              <a:spcBef>
                <a:spcPts val="0"/>
              </a:spcBef>
              <a:spcAft>
                <a:spcPts val="0"/>
              </a:spcAft>
              <a:buSzPts val="1400"/>
              <a:buChar char="●"/>
            </a:pPr>
            <a:r>
              <a:rPr lang="sk" sz="1400" i="1"/>
              <a:t>Oblouk mezi palcem a malíkem- důležitý pro silový úchop</a:t>
            </a:r>
            <a:r>
              <a:rPr lang="sk" sz="1400"/>
              <a:t>​</a:t>
            </a:r>
            <a:endParaRPr sz="1400"/>
          </a:p>
          <a:p>
            <a:pPr marL="0" lvl="0" indent="0" algn="l" rtl="0">
              <a:lnSpc>
                <a:spcPct val="115000"/>
              </a:lnSpc>
              <a:spcBef>
                <a:spcPts val="0"/>
              </a:spcBef>
              <a:spcAft>
                <a:spcPts val="0"/>
              </a:spcAft>
              <a:buNone/>
            </a:pPr>
            <a:r>
              <a:rPr lang="sk" sz="1400" b="1"/>
              <a:t>Transverzální oblouky </a:t>
            </a:r>
            <a:r>
              <a:rPr lang="sk" sz="1400"/>
              <a:t>​</a:t>
            </a:r>
            <a:endParaRPr sz="1400"/>
          </a:p>
          <a:p>
            <a:pPr marL="457200" lvl="0" indent="-317500" algn="l" rtl="0">
              <a:lnSpc>
                <a:spcPct val="115000"/>
              </a:lnSpc>
              <a:spcBef>
                <a:spcPts val="0"/>
              </a:spcBef>
              <a:spcAft>
                <a:spcPts val="0"/>
              </a:spcAft>
              <a:buSzPts val="1400"/>
              <a:buChar char="●"/>
            </a:pPr>
            <a:r>
              <a:rPr lang="sk" sz="1400" i="1"/>
              <a:t>Proximální - v úrovni CMC- zajišťuje stabilitu</a:t>
            </a:r>
            <a:r>
              <a:rPr lang="sk" sz="1400"/>
              <a:t>​</a:t>
            </a:r>
            <a:endParaRPr sz="1400"/>
          </a:p>
          <a:p>
            <a:pPr marL="457200" lvl="0" indent="-317500" algn="l" rtl="0">
              <a:lnSpc>
                <a:spcPct val="115000"/>
              </a:lnSpc>
              <a:spcBef>
                <a:spcPts val="0"/>
              </a:spcBef>
              <a:spcAft>
                <a:spcPts val="0"/>
              </a:spcAft>
              <a:buSzPts val="1400"/>
              <a:buChar char="●"/>
            </a:pPr>
            <a:r>
              <a:rPr lang="sk" sz="1400" i="1"/>
              <a:t>Distální - v úrovni MCP kloubu- zajišťuje mobilitu</a:t>
            </a:r>
            <a:endParaRPr sz="1400" i="1"/>
          </a:p>
          <a:p>
            <a:pPr marL="0" lvl="0" indent="0" algn="l" rtl="0">
              <a:spcBef>
                <a:spcPts val="0"/>
              </a:spcBef>
              <a:spcAft>
                <a:spcPts val="0"/>
              </a:spcAft>
              <a:buNone/>
            </a:pPr>
            <a:endParaRPr sz="1900"/>
          </a:p>
        </p:txBody>
      </p:sp>
      <p:pic>
        <p:nvPicPr>
          <p:cNvPr id="856" name="Google Shape;856;p122"/>
          <p:cNvPicPr preferRelativeResize="0"/>
          <p:nvPr/>
        </p:nvPicPr>
        <p:blipFill>
          <a:blip r:embed="rId3">
            <a:alphaModFix/>
          </a:blip>
          <a:stretch>
            <a:fillRect/>
          </a:stretch>
        </p:blipFill>
        <p:spPr>
          <a:xfrm>
            <a:off x="5738100" y="1269000"/>
            <a:ext cx="3163600" cy="2876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12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Úchopy (rozdělení dle Pffeifera)</a:t>
            </a:r>
            <a:endParaRPr/>
          </a:p>
        </p:txBody>
      </p:sp>
      <p:sp>
        <p:nvSpPr>
          <p:cNvPr id="862" name="Google Shape;862;p12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800" b="1"/>
              <a:t>Bidigitální​</a:t>
            </a:r>
            <a:endParaRPr sz="1800" b="1"/>
          </a:p>
          <a:p>
            <a:pPr marL="457200" lvl="0" indent="-342900" algn="l" rtl="0">
              <a:lnSpc>
                <a:spcPct val="115000"/>
              </a:lnSpc>
              <a:spcBef>
                <a:spcPts val="0"/>
              </a:spcBef>
              <a:spcAft>
                <a:spcPts val="0"/>
              </a:spcAft>
              <a:buSzPts val="1800"/>
              <a:buChar char="●"/>
            </a:pPr>
            <a:r>
              <a:rPr lang="sk" sz="1800" i="1"/>
              <a:t>Pinzetový</a:t>
            </a:r>
            <a:r>
              <a:rPr lang="sk" sz="1800"/>
              <a:t>​</a:t>
            </a:r>
            <a:endParaRPr sz="1800"/>
          </a:p>
          <a:p>
            <a:pPr marL="457200" lvl="0" indent="-342900" algn="l" rtl="0">
              <a:lnSpc>
                <a:spcPct val="115000"/>
              </a:lnSpc>
              <a:spcBef>
                <a:spcPts val="0"/>
              </a:spcBef>
              <a:spcAft>
                <a:spcPts val="0"/>
              </a:spcAft>
              <a:buSzPts val="1800"/>
              <a:buChar char="●"/>
            </a:pPr>
            <a:r>
              <a:rPr lang="sk" sz="1800" i="1"/>
              <a:t>Klíčový (2)</a:t>
            </a:r>
            <a:r>
              <a:rPr lang="sk" sz="1800"/>
              <a:t>​</a:t>
            </a:r>
            <a:endParaRPr sz="1800"/>
          </a:p>
          <a:p>
            <a:pPr marL="457200" lvl="0" indent="-342900" algn="l" rtl="0">
              <a:lnSpc>
                <a:spcPct val="115000"/>
              </a:lnSpc>
              <a:spcBef>
                <a:spcPts val="0"/>
              </a:spcBef>
              <a:spcAft>
                <a:spcPts val="0"/>
              </a:spcAft>
              <a:buSzPts val="1800"/>
              <a:buChar char="●"/>
            </a:pPr>
            <a:r>
              <a:rPr lang="sk" sz="1800" i="1"/>
              <a:t>Klešťový (1)</a:t>
            </a:r>
            <a:r>
              <a:rPr lang="sk" sz="1800"/>
              <a:t>​</a:t>
            </a:r>
            <a:endParaRPr sz="1800"/>
          </a:p>
          <a:p>
            <a:pPr marL="457200" lvl="0" indent="-342900" algn="l" rtl="0">
              <a:lnSpc>
                <a:spcPct val="115000"/>
              </a:lnSpc>
              <a:spcBef>
                <a:spcPts val="0"/>
              </a:spcBef>
              <a:spcAft>
                <a:spcPts val="0"/>
              </a:spcAft>
              <a:buSzPts val="1800"/>
              <a:buChar char="●"/>
            </a:pPr>
            <a:r>
              <a:rPr lang="sk" sz="1800" i="1"/>
              <a:t>Cigaretový (6)</a:t>
            </a:r>
            <a:r>
              <a:rPr lang="sk" sz="1800"/>
              <a:t>​</a:t>
            </a:r>
            <a:endParaRPr sz="1800"/>
          </a:p>
          <a:p>
            <a:pPr marL="0" lvl="0" indent="0" algn="l" rtl="0">
              <a:lnSpc>
                <a:spcPct val="115000"/>
              </a:lnSpc>
              <a:spcBef>
                <a:spcPts val="0"/>
              </a:spcBef>
              <a:spcAft>
                <a:spcPts val="0"/>
              </a:spcAft>
              <a:buNone/>
            </a:pPr>
            <a:r>
              <a:rPr lang="sk" sz="1800" b="1"/>
              <a:t>Pluridigitální​</a:t>
            </a:r>
            <a:endParaRPr sz="1800" b="1"/>
          </a:p>
          <a:p>
            <a:pPr marL="457200" lvl="0" indent="-342900" algn="l" rtl="0">
              <a:lnSpc>
                <a:spcPct val="115000"/>
              </a:lnSpc>
              <a:spcBef>
                <a:spcPts val="0"/>
              </a:spcBef>
              <a:spcAft>
                <a:spcPts val="0"/>
              </a:spcAft>
              <a:buSzPts val="1800"/>
              <a:buChar char="●"/>
            </a:pPr>
            <a:r>
              <a:rPr lang="sk" sz="1800" i="1"/>
              <a:t>Tužkový špetkový (3)</a:t>
            </a:r>
            <a:r>
              <a:rPr lang="sk" sz="1800"/>
              <a:t>​</a:t>
            </a:r>
            <a:endParaRPr sz="1800"/>
          </a:p>
          <a:p>
            <a:pPr marL="0" lvl="0" indent="0" algn="l" rtl="0">
              <a:lnSpc>
                <a:spcPct val="115000"/>
              </a:lnSpc>
              <a:spcBef>
                <a:spcPts val="0"/>
              </a:spcBef>
              <a:spcAft>
                <a:spcPts val="0"/>
              </a:spcAft>
              <a:buNone/>
            </a:pPr>
            <a:r>
              <a:rPr lang="sk" sz="1800" b="1"/>
              <a:t>Úchopy s pomocí dlaně ​</a:t>
            </a:r>
            <a:endParaRPr sz="1800" b="1"/>
          </a:p>
          <a:p>
            <a:pPr marL="457200" lvl="0" indent="-342900" algn="l" rtl="0">
              <a:lnSpc>
                <a:spcPct val="115000"/>
              </a:lnSpc>
              <a:spcBef>
                <a:spcPts val="0"/>
              </a:spcBef>
              <a:spcAft>
                <a:spcPts val="0"/>
              </a:spcAft>
              <a:buSzPts val="1800"/>
              <a:buChar char="●"/>
            </a:pPr>
            <a:r>
              <a:rPr lang="sk" sz="1800" i="1"/>
              <a:t>Kulový</a:t>
            </a:r>
            <a:r>
              <a:rPr lang="sk" sz="1800"/>
              <a:t>​</a:t>
            </a:r>
            <a:endParaRPr sz="1800"/>
          </a:p>
          <a:p>
            <a:pPr marL="457200" lvl="0" indent="-342900" algn="l" rtl="0">
              <a:lnSpc>
                <a:spcPct val="115000"/>
              </a:lnSpc>
              <a:spcBef>
                <a:spcPts val="0"/>
              </a:spcBef>
              <a:spcAft>
                <a:spcPts val="0"/>
              </a:spcAft>
              <a:buSzPts val="1800"/>
              <a:buChar char="●"/>
            </a:pPr>
            <a:r>
              <a:rPr lang="sk" sz="1800" i="1"/>
              <a:t>Válcový (4)</a:t>
            </a:r>
            <a:endParaRPr sz="1800" i="1"/>
          </a:p>
          <a:p>
            <a:pPr marL="0" lvl="0" indent="0" algn="l" rtl="0">
              <a:spcBef>
                <a:spcPts val="0"/>
              </a:spcBef>
              <a:spcAft>
                <a:spcPts val="0"/>
              </a:spcAft>
              <a:buNone/>
            </a:pPr>
            <a:endParaRPr sz="1800"/>
          </a:p>
        </p:txBody>
      </p:sp>
      <p:pic>
        <p:nvPicPr>
          <p:cNvPr id="863" name="Google Shape;863;p123"/>
          <p:cNvPicPr preferRelativeResize="0"/>
          <p:nvPr/>
        </p:nvPicPr>
        <p:blipFill>
          <a:blip r:embed="rId3">
            <a:alphaModFix/>
          </a:blip>
          <a:stretch>
            <a:fillRect/>
          </a:stretch>
        </p:blipFill>
        <p:spPr>
          <a:xfrm>
            <a:off x="4242138" y="1020613"/>
            <a:ext cx="2633025" cy="3528125"/>
          </a:xfrm>
          <a:prstGeom prst="rect">
            <a:avLst/>
          </a:prstGeom>
          <a:noFill/>
          <a:ln>
            <a:noFill/>
          </a:ln>
        </p:spPr>
      </p:pic>
      <p:sp>
        <p:nvSpPr>
          <p:cNvPr id="864" name="Google Shape;864;p123"/>
          <p:cNvSpPr txBox="1"/>
          <p:nvPr/>
        </p:nvSpPr>
        <p:spPr>
          <a:xfrm>
            <a:off x="4058650" y="4466400"/>
            <a:ext cx="3000000" cy="677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800">
                <a:solidFill>
                  <a:schemeClr val="dk1"/>
                </a:solidFill>
              </a:rPr>
              <a:t>Kapandji, I. A. (1971). The physiology of the joints, volume I, upper limb. </a:t>
            </a:r>
            <a:r>
              <a:rPr lang="sk" sz="800" i="1">
                <a:solidFill>
                  <a:schemeClr val="dk1"/>
                </a:solidFill>
              </a:rPr>
              <a:t>American Journal of Physical Medicine &amp; Rehabilitation</a:t>
            </a:r>
            <a:r>
              <a:rPr lang="sk" sz="800">
                <a:solidFill>
                  <a:schemeClr val="dk1"/>
                </a:solidFill>
              </a:rPr>
              <a:t>, </a:t>
            </a:r>
            <a:r>
              <a:rPr lang="sk" sz="800" i="1">
                <a:solidFill>
                  <a:schemeClr val="dk1"/>
                </a:solidFill>
              </a:rPr>
              <a:t>50</a:t>
            </a:r>
            <a:r>
              <a:rPr lang="sk" sz="800">
                <a:solidFill>
                  <a:schemeClr val="dk1"/>
                </a:solidFill>
              </a:rPr>
              <a:t>(2), 96.</a:t>
            </a:r>
            <a:endParaRPr sz="8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24"/>
          <p:cNvSpPr txBox="1">
            <a:spLocks noGrp="1"/>
          </p:cNvSpPr>
          <p:nvPr>
            <p:ph type="title"/>
          </p:nvPr>
        </p:nvSpPr>
        <p:spPr>
          <a:xfrm>
            <a:off x="539550" y="2029925"/>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Opakování: Jak budeme tedy dle poznatků z kineziologie mobilizovat?</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2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v praxi - mobilizace</a:t>
            </a:r>
            <a:endParaRPr/>
          </a:p>
        </p:txBody>
      </p:sp>
      <p:sp>
        <p:nvSpPr>
          <p:cNvPr id="875" name="Google Shape;875;p12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55600" algn="l" rtl="0">
              <a:lnSpc>
                <a:spcPct val="115000"/>
              </a:lnSpc>
              <a:spcBef>
                <a:spcPts val="0"/>
              </a:spcBef>
              <a:spcAft>
                <a:spcPts val="0"/>
              </a:spcAft>
              <a:buSzPts val="2000"/>
              <a:buChar char="●"/>
            </a:pPr>
            <a:r>
              <a:rPr lang="sk" sz="2000" b="1" u="sng"/>
              <a:t>Při dorzální flexi dochází k posunu distální řady kůstek proti proximální řadě směrem volárním - </a:t>
            </a:r>
            <a:r>
              <a:rPr lang="sk" sz="2000"/>
              <a:t>při omezené dorzální flexi mobilizujeme distální řadu karpálních kůstek proti řadě proximální směrem volárním (opora o stůl, předloktí v pronaci​)</a:t>
            </a:r>
            <a:endParaRPr sz="2000"/>
          </a:p>
          <a:p>
            <a:pPr marL="914400" lvl="0" indent="0" algn="l" rtl="0">
              <a:lnSpc>
                <a:spcPct val="115000"/>
              </a:lnSpc>
              <a:spcBef>
                <a:spcPts val="0"/>
              </a:spcBef>
              <a:spcAft>
                <a:spcPts val="0"/>
              </a:spcAft>
              <a:buNone/>
            </a:pPr>
            <a:r>
              <a:rPr lang="sk" sz="2000" b="1"/>
              <a:t>x</a:t>
            </a:r>
            <a:r>
              <a:rPr lang="sk" sz="2000"/>
              <a:t>​</a:t>
            </a:r>
            <a:endParaRPr sz="2000"/>
          </a:p>
          <a:p>
            <a:pPr marL="457200" lvl="0" indent="-355600" algn="l" rtl="0">
              <a:lnSpc>
                <a:spcPct val="115000"/>
              </a:lnSpc>
              <a:spcBef>
                <a:spcPts val="0"/>
              </a:spcBef>
              <a:spcAft>
                <a:spcPts val="0"/>
              </a:spcAft>
              <a:buSzPts val="2000"/>
              <a:buChar char="●"/>
            </a:pPr>
            <a:r>
              <a:rPr lang="sk" sz="2000" b="1" u="sng"/>
              <a:t>Při volární flexi dochází k posunu proximální řady proti radiu směrem dorzálním- </a:t>
            </a:r>
            <a:r>
              <a:rPr lang="sk" sz="2000"/>
              <a:t>při omezené volární flexi mobilizujeme posun prox.řady karp.kůstek dorzálním směrem (opora o stůl, předloktí v supinaci)</a:t>
            </a:r>
            <a:endParaRPr sz="2000"/>
          </a:p>
          <a:p>
            <a:pPr marL="0" lvl="0" indent="0" algn="l" rtl="0">
              <a:spcBef>
                <a:spcPts val="0"/>
              </a:spcBef>
              <a:spcAft>
                <a:spcPts val="0"/>
              </a:spcAft>
              <a:buNone/>
            </a:pPr>
            <a:endParaRPr sz="20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12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v praxi - mobilizace</a:t>
            </a:r>
            <a:endParaRPr/>
          </a:p>
        </p:txBody>
      </p:sp>
      <p:sp>
        <p:nvSpPr>
          <p:cNvPr id="881" name="Google Shape;881;p12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81000" algn="l" rtl="0">
              <a:lnSpc>
                <a:spcPct val="115000"/>
              </a:lnSpc>
              <a:spcBef>
                <a:spcPts val="0"/>
              </a:spcBef>
              <a:spcAft>
                <a:spcPts val="0"/>
              </a:spcAft>
              <a:buSzPts val="2400"/>
              <a:buChar char="●"/>
            </a:pPr>
            <a:r>
              <a:rPr lang="sk" sz="2400" b="1"/>
              <a:t>Při omezené ulnární dukci</a:t>
            </a:r>
            <a:r>
              <a:rPr lang="sk" sz="2400"/>
              <a:t> provádíme mobilizaci směrem dorzálním a klademe důraz na mediální část RC kloubu​</a:t>
            </a:r>
            <a:endParaRPr sz="2400"/>
          </a:p>
          <a:p>
            <a:pPr marL="914400" lvl="0" indent="0" algn="l" rtl="0">
              <a:lnSpc>
                <a:spcPct val="115000"/>
              </a:lnSpc>
              <a:spcBef>
                <a:spcPts val="0"/>
              </a:spcBef>
              <a:spcAft>
                <a:spcPts val="0"/>
              </a:spcAft>
              <a:buNone/>
            </a:pPr>
            <a:r>
              <a:rPr lang="sk" sz="2400"/>
              <a:t>x​</a:t>
            </a:r>
            <a:endParaRPr sz="2400"/>
          </a:p>
          <a:p>
            <a:pPr marL="457200" lvl="0" indent="-381000" algn="l" rtl="0">
              <a:lnSpc>
                <a:spcPct val="115000"/>
              </a:lnSpc>
              <a:spcBef>
                <a:spcPts val="0"/>
              </a:spcBef>
              <a:spcAft>
                <a:spcPts val="0"/>
              </a:spcAft>
              <a:buSzPts val="2400"/>
              <a:buChar char="●"/>
            </a:pPr>
            <a:r>
              <a:rPr lang="sk" sz="2400" b="1"/>
              <a:t>Při omezené radiální dukci</a:t>
            </a:r>
            <a:r>
              <a:rPr lang="sk" sz="2400"/>
              <a:t> provádíme mobilizaci směrem volárním a klademe důraz na laterální část interkarp.kloubu</a:t>
            </a:r>
            <a:endParaRPr sz="2400"/>
          </a:p>
          <a:p>
            <a:pPr marL="0" lvl="0" indent="0" algn="l" rtl="0">
              <a:spcBef>
                <a:spcPts val="0"/>
              </a:spcBef>
              <a:spcAft>
                <a:spcPts val="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2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Zdroje:</a:t>
            </a:r>
            <a:endParaRPr/>
          </a:p>
        </p:txBody>
      </p:sp>
      <p:sp>
        <p:nvSpPr>
          <p:cNvPr id="887" name="Google Shape;887;p12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Char char="●"/>
            </a:pPr>
            <a:r>
              <a:rPr lang="sk" sz="1800" u="sng">
                <a:solidFill>
                  <a:schemeClr val="hlink"/>
                </a:solidFill>
                <a:hlinkClick r:id="rId3"/>
              </a:rPr>
              <a:t>https://www.physio-pedia.com/Triangular_Fibrocartilage_Complex_Injuries</a:t>
            </a:r>
            <a:r>
              <a:rPr lang="sk" sz="1800"/>
              <a:t> </a:t>
            </a:r>
            <a:endParaRPr sz="1800"/>
          </a:p>
          <a:p>
            <a:pPr marL="457200" lvl="0" indent="-342900" algn="l" rtl="0">
              <a:lnSpc>
                <a:spcPct val="150000"/>
              </a:lnSpc>
              <a:spcBef>
                <a:spcPts val="0"/>
              </a:spcBef>
              <a:spcAft>
                <a:spcPts val="0"/>
              </a:spcAft>
              <a:buSzPts val="1800"/>
              <a:buChar char="●"/>
            </a:pPr>
            <a:r>
              <a:rPr lang="sk" sz="1800" u="sng">
                <a:solidFill>
                  <a:schemeClr val="hlink"/>
                </a:solidFill>
                <a:hlinkClick r:id="rId4"/>
              </a:rPr>
              <a:t>https://www.physio-pedia.com/Scapholunate_Ligament</a:t>
            </a:r>
            <a:endParaRPr sz="1800"/>
          </a:p>
          <a:p>
            <a:pPr marL="457200" lvl="0" indent="-342900" algn="l" rtl="0">
              <a:lnSpc>
                <a:spcPct val="150000"/>
              </a:lnSpc>
              <a:spcBef>
                <a:spcPts val="0"/>
              </a:spcBef>
              <a:spcAft>
                <a:spcPts val="0"/>
              </a:spcAft>
              <a:buSzPts val="1800"/>
              <a:buChar char="●"/>
            </a:pPr>
            <a:r>
              <a:rPr lang="sk" sz="1800">
                <a:solidFill>
                  <a:srgbClr val="222222"/>
                </a:solidFill>
                <a:highlight>
                  <a:srgbClr val="FFFFFF"/>
                </a:highlight>
              </a:rPr>
              <a:t>Kapandji, I. A. (1982). Upper limb. </a:t>
            </a:r>
            <a:r>
              <a:rPr lang="sk" sz="1800" i="1">
                <a:solidFill>
                  <a:srgbClr val="222222"/>
                </a:solidFill>
                <a:highlight>
                  <a:srgbClr val="FFFFFF"/>
                </a:highlight>
              </a:rPr>
              <a:t>The physiology of the joints-annoted diagrams of the mechanics of the human joints</a:t>
            </a:r>
            <a:r>
              <a:rPr lang="sk" sz="1800">
                <a:solidFill>
                  <a:srgbClr val="222222"/>
                </a:solidFill>
                <a:highlight>
                  <a:srgbClr val="FFFFFF"/>
                </a:highlight>
              </a:rPr>
              <a:t>, </a:t>
            </a:r>
            <a:r>
              <a:rPr lang="sk" sz="1800" i="1">
                <a:solidFill>
                  <a:srgbClr val="222222"/>
                </a:solidFill>
                <a:highlight>
                  <a:srgbClr val="FFFFFF"/>
                </a:highlight>
              </a:rPr>
              <a:t>1</a:t>
            </a:r>
            <a:r>
              <a:rPr lang="sk" sz="1800">
                <a:solidFill>
                  <a:srgbClr val="222222"/>
                </a:solidFill>
                <a:highlight>
                  <a:srgbClr val="FFFFFF"/>
                </a:highlight>
              </a:rPr>
              <a:t>, 108-129.</a:t>
            </a:r>
            <a:endParaRPr sz="1800"/>
          </a:p>
          <a:p>
            <a:pPr marL="457200" lvl="0" indent="-342900" algn="l" rtl="0">
              <a:lnSpc>
                <a:spcPct val="150000"/>
              </a:lnSpc>
              <a:spcBef>
                <a:spcPts val="0"/>
              </a:spcBef>
              <a:spcAft>
                <a:spcPts val="0"/>
              </a:spcAft>
              <a:buSzPts val="1800"/>
              <a:buChar char="●"/>
            </a:pPr>
            <a:r>
              <a:rPr lang="sk" sz="1800">
                <a:solidFill>
                  <a:srgbClr val="222222"/>
                </a:solidFill>
                <a:highlight>
                  <a:srgbClr val="FFFFFF"/>
                </a:highlight>
              </a:rPr>
              <a:t>Konopka, G., &amp; Chim, H. (2018). Optimal management of scapholunate ligament injuries. </a:t>
            </a:r>
            <a:r>
              <a:rPr lang="sk" sz="1800" i="1">
                <a:solidFill>
                  <a:srgbClr val="222222"/>
                </a:solidFill>
                <a:highlight>
                  <a:srgbClr val="FFFFFF"/>
                </a:highlight>
              </a:rPr>
              <a:t>Orthopedic research and reviews</a:t>
            </a:r>
            <a:r>
              <a:rPr lang="sk" sz="1800">
                <a:solidFill>
                  <a:srgbClr val="222222"/>
                </a:solidFill>
                <a:highlight>
                  <a:srgbClr val="FFFFFF"/>
                </a:highlight>
              </a:rPr>
              <a:t>, 41-54. </a:t>
            </a:r>
            <a:endParaRPr sz="1800">
              <a:solidFill>
                <a:srgbClr val="222222"/>
              </a:solidFill>
              <a:highlight>
                <a:srgbClr val="FFFFFF"/>
              </a:highlight>
            </a:endParaRPr>
          </a:p>
          <a:p>
            <a:pPr marL="457200" lvl="0" indent="-342900" algn="l" rtl="0">
              <a:lnSpc>
                <a:spcPct val="150000"/>
              </a:lnSpc>
              <a:spcBef>
                <a:spcPts val="0"/>
              </a:spcBef>
              <a:spcAft>
                <a:spcPts val="0"/>
              </a:spcAft>
              <a:buSzPts val="1800"/>
              <a:buChar char="●"/>
            </a:pPr>
            <a:r>
              <a:rPr lang="sk" sz="1800">
                <a:solidFill>
                  <a:srgbClr val="222222"/>
                </a:solidFill>
                <a:highlight>
                  <a:srgbClr val="FFFFFF"/>
                </a:highlight>
              </a:rPr>
              <a:t>Reichert, B. (2021). </a:t>
            </a:r>
            <a:r>
              <a:rPr lang="sk" sz="1800" i="1">
                <a:solidFill>
                  <a:srgbClr val="222222"/>
                </a:solidFill>
                <a:highlight>
                  <a:srgbClr val="FFFFFF"/>
                </a:highlight>
              </a:rPr>
              <a:t>Palpační techniky: povrchová anatomie pro fyzioterapeuty</a:t>
            </a:r>
            <a:r>
              <a:rPr lang="sk" sz="1800">
                <a:solidFill>
                  <a:srgbClr val="222222"/>
                </a:solidFill>
                <a:highlight>
                  <a:srgbClr val="FFFFFF"/>
                </a:highlight>
              </a:rPr>
              <a:t>. Grada Publishing.</a:t>
            </a:r>
            <a:endParaRPr sz="1800">
              <a:solidFill>
                <a:srgbClr val="222222"/>
              </a:solidFill>
              <a:highlight>
                <a:srgbClr val="FFFFFF"/>
              </a:highlight>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2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Děkujeme za pozornost!</a:t>
            </a:r>
            <a:endParaRPr/>
          </a:p>
        </p:txBody>
      </p:sp>
      <p:pic>
        <p:nvPicPr>
          <p:cNvPr id="893" name="Google Shape;893;p128"/>
          <p:cNvPicPr preferRelativeResize="0"/>
          <p:nvPr/>
        </p:nvPicPr>
        <p:blipFill>
          <a:blip r:embed="rId3">
            <a:alphaModFix/>
          </a:blip>
          <a:stretch>
            <a:fillRect/>
          </a:stretch>
        </p:blipFill>
        <p:spPr>
          <a:xfrm>
            <a:off x="1014950" y="1039075"/>
            <a:ext cx="7200900" cy="3324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radiocarpalis</a:t>
            </a:r>
            <a:endParaRPr/>
          </a:p>
        </p:txBody>
      </p:sp>
      <p:sp>
        <p:nvSpPr>
          <p:cNvPr id="205" name="Google Shape;205;p30"/>
          <p:cNvSpPr txBox="1">
            <a:spLocks noGrp="1"/>
          </p:cNvSpPr>
          <p:nvPr>
            <p:ph type="body" idx="1"/>
          </p:nvPr>
        </p:nvSpPr>
        <p:spPr>
          <a:xfrm>
            <a:off x="540000" y="1269000"/>
            <a:ext cx="59643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Char char="●"/>
            </a:pPr>
            <a:r>
              <a:rPr lang="sk" sz="1800" b="1"/>
              <a:t>Styčné plochy: </a:t>
            </a:r>
            <a:r>
              <a:rPr lang="sk" sz="1800"/>
              <a:t>​</a:t>
            </a:r>
            <a:endParaRPr sz="1800"/>
          </a:p>
          <a:p>
            <a:pPr marL="457200" lvl="0" indent="-342900" algn="l" rtl="0">
              <a:lnSpc>
                <a:spcPct val="150000"/>
              </a:lnSpc>
              <a:spcBef>
                <a:spcPts val="0"/>
              </a:spcBef>
              <a:spcAft>
                <a:spcPts val="0"/>
              </a:spcAft>
              <a:buSzPts val="1800"/>
              <a:buAutoNum type="alphaUcPeriod"/>
            </a:pPr>
            <a:r>
              <a:rPr lang="sk" sz="1800" i="1"/>
              <a:t>Facies artricularis carpalis radii + discus articularis </a:t>
            </a:r>
            <a:r>
              <a:rPr lang="sk" sz="1800"/>
              <a:t>​</a:t>
            </a:r>
            <a:endParaRPr sz="1800"/>
          </a:p>
          <a:p>
            <a:pPr marL="457200" lvl="0" indent="-342900" algn="l" rtl="0">
              <a:lnSpc>
                <a:spcPct val="150000"/>
              </a:lnSpc>
              <a:spcBef>
                <a:spcPts val="0"/>
              </a:spcBef>
              <a:spcAft>
                <a:spcPts val="0"/>
              </a:spcAft>
              <a:buSzPts val="1800"/>
              <a:buAutoNum type="alphaUcPeriod"/>
            </a:pPr>
            <a:r>
              <a:rPr lang="sk" sz="1800" i="1"/>
              <a:t>Os scaphoideum, lunatum, triquetrum</a:t>
            </a:r>
            <a:r>
              <a:rPr lang="sk" sz="1800"/>
              <a:t>​</a:t>
            </a:r>
            <a:endParaRPr sz="1800"/>
          </a:p>
          <a:p>
            <a:pPr marL="0" lvl="0" indent="0" algn="l" rtl="0">
              <a:lnSpc>
                <a:spcPct val="150000"/>
              </a:lnSpc>
              <a:spcBef>
                <a:spcPts val="0"/>
              </a:spcBef>
              <a:spcAft>
                <a:spcPts val="0"/>
              </a:spcAft>
              <a:buNone/>
            </a:pPr>
            <a:r>
              <a:rPr lang="sk" sz="1800" b="1"/>
              <a:t>Konkávní ve 2 směrech: </a:t>
            </a:r>
            <a:r>
              <a:rPr lang="sk" sz="1800"/>
              <a:t>podél AA‘ FL/EX, podél BB‘ RD/UD​</a:t>
            </a:r>
            <a:endParaRPr sz="1800"/>
          </a:p>
          <a:p>
            <a:pPr marL="457200" lvl="0" indent="-342900" algn="l" rtl="0">
              <a:lnSpc>
                <a:spcPct val="150000"/>
              </a:lnSpc>
              <a:spcBef>
                <a:spcPts val="0"/>
              </a:spcBef>
              <a:spcAft>
                <a:spcPts val="0"/>
              </a:spcAft>
              <a:buSzPts val="1800"/>
              <a:buChar char="●"/>
            </a:pPr>
            <a:r>
              <a:rPr lang="sk" sz="1800" b="1"/>
              <a:t>Discus articularis - </a:t>
            </a:r>
            <a:r>
              <a:rPr lang="sk" sz="1800"/>
              <a:t>tlumí nárazy a tření, pobírá jen 20% tlaku. Od 30. roku degenerativní změny.</a:t>
            </a:r>
            <a:endParaRPr sz="1800"/>
          </a:p>
          <a:p>
            <a:pPr marL="0" lvl="0" indent="0" algn="l" rtl="0">
              <a:lnSpc>
                <a:spcPct val="150000"/>
              </a:lnSpc>
              <a:spcBef>
                <a:spcPts val="0"/>
              </a:spcBef>
              <a:spcAft>
                <a:spcPts val="0"/>
              </a:spcAft>
              <a:buNone/>
            </a:pPr>
            <a:endParaRPr/>
          </a:p>
        </p:txBody>
      </p:sp>
      <p:pic>
        <p:nvPicPr>
          <p:cNvPr id="206" name="Google Shape;206;p30"/>
          <p:cNvPicPr preferRelativeResize="0"/>
          <p:nvPr/>
        </p:nvPicPr>
        <p:blipFill>
          <a:blip r:embed="rId3">
            <a:alphaModFix/>
          </a:blip>
          <a:stretch>
            <a:fillRect/>
          </a:stretch>
        </p:blipFill>
        <p:spPr>
          <a:xfrm>
            <a:off x="6504400" y="224763"/>
            <a:ext cx="2022525" cy="1776975"/>
          </a:xfrm>
          <a:prstGeom prst="rect">
            <a:avLst/>
          </a:prstGeom>
          <a:noFill/>
          <a:ln>
            <a:noFill/>
          </a:ln>
        </p:spPr>
      </p:pic>
      <p:pic>
        <p:nvPicPr>
          <p:cNvPr id="207" name="Google Shape;207;p30"/>
          <p:cNvPicPr preferRelativeResize="0"/>
          <p:nvPr/>
        </p:nvPicPr>
        <p:blipFill>
          <a:blip r:embed="rId4">
            <a:alphaModFix/>
          </a:blip>
          <a:stretch>
            <a:fillRect/>
          </a:stretch>
        </p:blipFill>
        <p:spPr>
          <a:xfrm>
            <a:off x="6698238" y="2001750"/>
            <a:ext cx="1634851" cy="2219850"/>
          </a:xfrm>
          <a:prstGeom prst="rect">
            <a:avLst/>
          </a:prstGeom>
          <a:noFill/>
          <a:ln>
            <a:noFill/>
          </a:ln>
        </p:spPr>
      </p:pic>
      <p:sp>
        <p:nvSpPr>
          <p:cNvPr id="208" name="Google Shape;208;p30"/>
          <p:cNvSpPr txBox="1"/>
          <p:nvPr/>
        </p:nvSpPr>
        <p:spPr>
          <a:xfrm>
            <a:off x="6144000" y="4022900"/>
            <a:ext cx="3000000" cy="677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800">
                <a:solidFill>
                  <a:schemeClr val="dk1"/>
                </a:solidFill>
              </a:rPr>
              <a:t>Kapandji, I. A. (1971). The physiology of the joints, volume I, upper limb. </a:t>
            </a:r>
            <a:r>
              <a:rPr lang="sk" sz="800" i="1">
                <a:solidFill>
                  <a:schemeClr val="dk1"/>
                </a:solidFill>
              </a:rPr>
              <a:t>American Journal of Physical Medicine &amp; Rehabilitation</a:t>
            </a:r>
            <a:r>
              <a:rPr lang="sk" sz="800">
                <a:solidFill>
                  <a:schemeClr val="dk1"/>
                </a:solidFill>
              </a:rPr>
              <a:t>, </a:t>
            </a:r>
            <a:r>
              <a:rPr lang="sk" sz="800" i="1">
                <a:solidFill>
                  <a:schemeClr val="dk1"/>
                </a:solidFill>
              </a:rPr>
              <a:t>50</a:t>
            </a:r>
            <a:r>
              <a:rPr lang="sk" sz="800">
                <a:solidFill>
                  <a:schemeClr val="dk1"/>
                </a:solidFill>
              </a:rPr>
              <a:t>(2), 96.</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radiocarpalis</a:t>
            </a:r>
            <a:endParaRPr/>
          </a:p>
        </p:txBody>
      </p:sp>
      <p:sp>
        <p:nvSpPr>
          <p:cNvPr id="214" name="Google Shape;214;p31"/>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Char char="●"/>
            </a:pPr>
            <a:r>
              <a:rPr lang="sk" sz="1600"/>
              <a:t>Sklon artikulační plochy radia palmárně (20-25°) a ulnárně​ (25-30°)​</a:t>
            </a:r>
            <a:endParaRPr sz="1600"/>
          </a:p>
          <a:p>
            <a:pPr marL="457200" lvl="0" indent="-330200" algn="l" rtl="0">
              <a:lnSpc>
                <a:spcPct val="150000"/>
              </a:lnSpc>
              <a:spcBef>
                <a:spcPts val="0"/>
              </a:spcBef>
              <a:spcAft>
                <a:spcPts val="0"/>
              </a:spcAft>
              <a:buSzPts val="1600"/>
              <a:buChar char="●"/>
            </a:pPr>
            <a:r>
              <a:rPr lang="sk" sz="1600"/>
              <a:t>Významná stabilizační role ligament.​</a:t>
            </a:r>
            <a:endParaRPr sz="1600"/>
          </a:p>
          <a:p>
            <a:pPr marL="0" lvl="0" indent="0" algn="l" rtl="0">
              <a:lnSpc>
                <a:spcPct val="150000"/>
              </a:lnSpc>
              <a:spcBef>
                <a:spcPts val="0"/>
              </a:spcBef>
              <a:spcAft>
                <a:spcPts val="0"/>
              </a:spcAft>
              <a:buNone/>
            </a:pPr>
            <a:endParaRPr sz="1600"/>
          </a:p>
          <a:p>
            <a:pPr marL="457200" lvl="0" indent="0" algn="l" rtl="0">
              <a:lnSpc>
                <a:spcPct val="150000"/>
              </a:lnSpc>
              <a:spcBef>
                <a:spcPts val="0"/>
              </a:spcBef>
              <a:spcAft>
                <a:spcPts val="0"/>
              </a:spcAft>
              <a:buNone/>
            </a:pPr>
            <a:endParaRPr sz="1900"/>
          </a:p>
        </p:txBody>
      </p:sp>
      <p:pic>
        <p:nvPicPr>
          <p:cNvPr id="215" name="Google Shape;215;p31"/>
          <p:cNvPicPr preferRelativeResize="0"/>
          <p:nvPr/>
        </p:nvPicPr>
        <p:blipFill>
          <a:blip r:embed="rId3">
            <a:alphaModFix/>
          </a:blip>
          <a:stretch>
            <a:fillRect/>
          </a:stretch>
        </p:blipFill>
        <p:spPr>
          <a:xfrm>
            <a:off x="4861200" y="1247013"/>
            <a:ext cx="1605500" cy="3148974"/>
          </a:xfrm>
          <a:prstGeom prst="rect">
            <a:avLst/>
          </a:prstGeom>
          <a:noFill/>
          <a:ln>
            <a:noFill/>
          </a:ln>
        </p:spPr>
      </p:pic>
      <p:pic>
        <p:nvPicPr>
          <p:cNvPr id="216" name="Google Shape;216;p31"/>
          <p:cNvPicPr preferRelativeResize="0"/>
          <p:nvPr/>
        </p:nvPicPr>
        <p:blipFill>
          <a:blip r:embed="rId4">
            <a:alphaModFix/>
          </a:blip>
          <a:stretch>
            <a:fillRect/>
          </a:stretch>
        </p:blipFill>
        <p:spPr>
          <a:xfrm>
            <a:off x="1533475" y="2435975"/>
            <a:ext cx="2045050" cy="2088103"/>
          </a:xfrm>
          <a:prstGeom prst="rect">
            <a:avLst/>
          </a:prstGeom>
          <a:noFill/>
          <a:ln>
            <a:noFill/>
          </a:ln>
        </p:spPr>
      </p:pic>
      <p:sp>
        <p:nvSpPr>
          <p:cNvPr id="217" name="Google Shape;217;p31"/>
          <p:cNvSpPr txBox="1"/>
          <p:nvPr/>
        </p:nvSpPr>
        <p:spPr>
          <a:xfrm>
            <a:off x="3072000" y="4420400"/>
            <a:ext cx="3000000" cy="677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800">
                <a:solidFill>
                  <a:schemeClr val="dk1"/>
                </a:solidFill>
              </a:rPr>
              <a:t>Kapandji, I. A. (1971). The physiology of the joints, volume I, upper limb. </a:t>
            </a:r>
            <a:r>
              <a:rPr lang="sk" sz="800" i="1">
                <a:solidFill>
                  <a:schemeClr val="dk1"/>
                </a:solidFill>
              </a:rPr>
              <a:t>American Journal of Physical Medicine &amp; Rehabilitation</a:t>
            </a:r>
            <a:r>
              <a:rPr lang="sk" sz="800">
                <a:solidFill>
                  <a:schemeClr val="dk1"/>
                </a:solidFill>
              </a:rPr>
              <a:t>, </a:t>
            </a:r>
            <a:r>
              <a:rPr lang="sk" sz="800" i="1">
                <a:solidFill>
                  <a:schemeClr val="dk1"/>
                </a:solidFill>
              </a:rPr>
              <a:t>50</a:t>
            </a:r>
            <a:r>
              <a:rPr lang="sk" sz="800">
                <a:solidFill>
                  <a:schemeClr val="dk1"/>
                </a:solidFill>
              </a:rPr>
              <a:t>(2), 96.</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radiocarpalis</a:t>
            </a:r>
            <a:endParaRPr/>
          </a:p>
        </p:txBody>
      </p:sp>
      <p:sp>
        <p:nvSpPr>
          <p:cNvPr id="223" name="Google Shape;223;p3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2000"/>
              <a:t>Na stabilitě kostí zápěstí se podílejí dvě skupiny vazů:</a:t>
            </a:r>
            <a:endParaRPr sz="2000"/>
          </a:p>
          <a:p>
            <a:pPr marL="457200" lvl="0" indent="-355600" algn="l" rtl="0">
              <a:lnSpc>
                <a:spcPct val="115000"/>
              </a:lnSpc>
              <a:spcBef>
                <a:spcPts val="0"/>
              </a:spcBef>
              <a:spcAft>
                <a:spcPts val="0"/>
              </a:spcAft>
              <a:buSzPts val="2000"/>
              <a:buChar char="●"/>
            </a:pPr>
            <a:r>
              <a:rPr lang="sk" sz="2000" b="1"/>
              <a:t>kapsulární -</a:t>
            </a:r>
            <a:r>
              <a:rPr lang="sk" sz="2000"/>
              <a:t> zajišťují stabilitu karpu jako celku k okolním kostem​</a:t>
            </a:r>
            <a:endParaRPr sz="2000"/>
          </a:p>
          <a:p>
            <a:pPr marL="457200" lvl="0" indent="-355600" algn="l" rtl="0">
              <a:lnSpc>
                <a:spcPct val="115000"/>
              </a:lnSpc>
              <a:spcBef>
                <a:spcPts val="0"/>
              </a:spcBef>
              <a:spcAft>
                <a:spcPts val="0"/>
              </a:spcAft>
              <a:buSzPts val="2000"/>
              <a:buChar char="●"/>
            </a:pPr>
            <a:r>
              <a:rPr lang="sk" sz="2000" b="1"/>
              <a:t>interosseální - </a:t>
            </a:r>
            <a:r>
              <a:rPr lang="sk" sz="2000"/>
              <a:t>zajišťují stabilitu mezi jednotlivými kůstkami v zápěstí​</a:t>
            </a:r>
            <a:endParaRPr sz="2000"/>
          </a:p>
          <a:p>
            <a:pPr marL="0" lvl="0" indent="0" algn="l" rtl="0">
              <a:lnSpc>
                <a:spcPct val="115000"/>
              </a:lnSpc>
              <a:spcBef>
                <a:spcPts val="0"/>
              </a:spcBef>
              <a:spcAft>
                <a:spcPts val="0"/>
              </a:spcAft>
              <a:buNone/>
            </a:pPr>
            <a:endParaRPr sz="2000"/>
          </a:p>
          <a:p>
            <a:pPr marL="0" lvl="0" indent="0" algn="l" rtl="0">
              <a:lnSpc>
                <a:spcPct val="115000"/>
              </a:lnSpc>
              <a:spcBef>
                <a:spcPts val="0"/>
              </a:spcBef>
              <a:spcAft>
                <a:spcPts val="0"/>
              </a:spcAft>
              <a:buClr>
                <a:schemeClr val="dk1"/>
              </a:buClr>
              <a:buSzPts val="1100"/>
              <a:buFont typeface="Arial"/>
              <a:buNone/>
            </a:pPr>
            <a:r>
              <a:rPr lang="sk" sz="2000" b="1"/>
              <a:t>KAPSULÁRNÍ VAZY - </a:t>
            </a:r>
            <a:r>
              <a:rPr lang="sk" sz="2000"/>
              <a:t>palmární radiokarpální vazy jsou připojeny k okraji distálního konce radia a proc. styloideus. Vlákna vazů směřují k os scaphoideum, lunatum a triquetrum.</a:t>
            </a:r>
            <a:endParaRPr sz="2000"/>
          </a:p>
          <a:p>
            <a:pPr marL="0" lvl="0" indent="0" algn="l" rtl="0">
              <a:spcBef>
                <a:spcPts val="0"/>
              </a:spcBef>
              <a:spcAft>
                <a:spcPts val="0"/>
              </a:spcAft>
              <a:buNone/>
            </a:pP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radiocarpalis</a:t>
            </a:r>
            <a:endParaRPr/>
          </a:p>
        </p:txBody>
      </p:sp>
      <p:pic>
        <p:nvPicPr>
          <p:cNvPr id="229" name="Google Shape;229;p33" descr="kaps vazy zápěstí.jpg"/>
          <p:cNvPicPr preferRelativeResize="0"/>
          <p:nvPr/>
        </p:nvPicPr>
        <p:blipFill rotWithShape="1">
          <a:blip r:embed="rId3">
            <a:alphaModFix/>
          </a:blip>
          <a:srcRect l="730" r="533"/>
          <a:stretch/>
        </p:blipFill>
        <p:spPr>
          <a:xfrm>
            <a:off x="899000" y="1016375"/>
            <a:ext cx="6668876" cy="3960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radiocarpalis</a:t>
            </a:r>
            <a:endParaRPr/>
          </a:p>
        </p:txBody>
      </p:sp>
      <p:sp>
        <p:nvSpPr>
          <p:cNvPr id="235" name="Google Shape;235;p34"/>
          <p:cNvSpPr txBox="1">
            <a:spLocks noGrp="1"/>
          </p:cNvSpPr>
          <p:nvPr>
            <p:ph type="body" idx="1"/>
          </p:nvPr>
        </p:nvSpPr>
        <p:spPr>
          <a:xfrm>
            <a:off x="540000" y="1269000"/>
            <a:ext cx="50751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sk" sz="1500"/>
              <a:t>Kloub je zesílen několika vazy:​</a:t>
            </a:r>
            <a:endParaRPr sz="1500"/>
          </a:p>
          <a:p>
            <a:pPr marL="457200" lvl="0" indent="-361950" algn="l" rtl="0">
              <a:lnSpc>
                <a:spcPct val="115000"/>
              </a:lnSpc>
              <a:spcBef>
                <a:spcPts val="0"/>
              </a:spcBef>
              <a:spcAft>
                <a:spcPts val="0"/>
              </a:spcAft>
              <a:buSzPts val="2100"/>
              <a:buChar char="●"/>
            </a:pPr>
            <a:r>
              <a:rPr lang="sk" sz="1500" b="1"/>
              <a:t>lig. collaterale carpi radiale </a:t>
            </a:r>
            <a:r>
              <a:rPr lang="sk" sz="1500"/>
              <a:t>– </a:t>
            </a:r>
            <a:r>
              <a:rPr lang="sk" sz="1200"/>
              <a:t>processus styloideus radii &lt;-&gt; os scaphoideum, omezuje ulnární dukci​</a:t>
            </a:r>
            <a:endParaRPr sz="1200"/>
          </a:p>
          <a:p>
            <a:pPr marL="457200" lvl="0" indent="-361950" algn="l" rtl="0">
              <a:lnSpc>
                <a:spcPct val="115000"/>
              </a:lnSpc>
              <a:spcBef>
                <a:spcPts val="0"/>
              </a:spcBef>
              <a:spcAft>
                <a:spcPts val="0"/>
              </a:spcAft>
              <a:buSzPts val="2100"/>
              <a:buChar char="●"/>
            </a:pPr>
            <a:r>
              <a:rPr lang="sk" sz="1500" b="1"/>
              <a:t>lig. collaterale carpi ulnare </a:t>
            </a:r>
            <a:r>
              <a:rPr lang="sk" sz="1500"/>
              <a:t>– </a:t>
            </a:r>
            <a:r>
              <a:rPr lang="sk" sz="1200"/>
              <a:t>processus styloideus ulnae &lt;-&gt; os triquetrum, omezuje radiální dukci​</a:t>
            </a:r>
            <a:endParaRPr sz="1200"/>
          </a:p>
          <a:p>
            <a:pPr marL="457200" lvl="0" indent="-361950" algn="l" rtl="0">
              <a:lnSpc>
                <a:spcPct val="115000"/>
              </a:lnSpc>
              <a:spcBef>
                <a:spcPts val="0"/>
              </a:spcBef>
              <a:spcAft>
                <a:spcPts val="0"/>
              </a:spcAft>
              <a:buSzPts val="2100"/>
              <a:buChar char="●"/>
            </a:pPr>
            <a:r>
              <a:rPr lang="sk" sz="1500" b="1"/>
              <a:t>lig. radiocarpale dorsale </a:t>
            </a:r>
            <a:r>
              <a:rPr lang="sk" sz="1500"/>
              <a:t>– </a:t>
            </a:r>
            <a:r>
              <a:rPr lang="sk" sz="1200"/>
              <a:t>od dorzální strany dist. konce radia na dorzální stranu os scaphoideum, os lunatum a os triquetrum, napíná se při PFLX ruky​</a:t>
            </a:r>
            <a:endParaRPr sz="1200"/>
          </a:p>
          <a:p>
            <a:pPr marL="457200" lvl="0" indent="-361950" algn="l" rtl="0">
              <a:lnSpc>
                <a:spcPct val="115000"/>
              </a:lnSpc>
              <a:spcBef>
                <a:spcPts val="0"/>
              </a:spcBef>
              <a:spcAft>
                <a:spcPts val="0"/>
              </a:spcAft>
              <a:buSzPts val="2100"/>
              <a:buChar char="●"/>
            </a:pPr>
            <a:r>
              <a:rPr lang="sk" sz="1500" b="1"/>
              <a:t>lig. radiocarpale palmare </a:t>
            </a:r>
            <a:r>
              <a:rPr lang="sk" sz="1500"/>
              <a:t>– </a:t>
            </a:r>
            <a:r>
              <a:rPr lang="sk" sz="1200"/>
              <a:t>od baze processus styloideus a od okraje facies articularis carpalis, jde distálně a mediálně na os scaphoideum, os lunatum, os triquetrum, os capitatum, napíná se při DFLX ruky</a:t>
            </a:r>
            <a:endParaRPr sz="1200"/>
          </a:p>
          <a:p>
            <a:pPr marL="0" lvl="0" indent="0" algn="l" rtl="0">
              <a:spcBef>
                <a:spcPts val="0"/>
              </a:spcBef>
              <a:spcAft>
                <a:spcPts val="0"/>
              </a:spcAft>
              <a:buNone/>
            </a:pPr>
            <a:endParaRPr sz="1800"/>
          </a:p>
        </p:txBody>
      </p:sp>
      <p:pic>
        <p:nvPicPr>
          <p:cNvPr id="236" name="Google Shape;236;p34"/>
          <p:cNvPicPr preferRelativeResize="0"/>
          <p:nvPr/>
        </p:nvPicPr>
        <p:blipFill>
          <a:blip r:embed="rId3">
            <a:alphaModFix/>
          </a:blip>
          <a:stretch>
            <a:fillRect/>
          </a:stretch>
        </p:blipFill>
        <p:spPr>
          <a:xfrm>
            <a:off x="5767500" y="1031100"/>
            <a:ext cx="3224100" cy="2652197"/>
          </a:xfrm>
          <a:prstGeom prst="rect">
            <a:avLst/>
          </a:prstGeom>
          <a:noFill/>
          <a:ln>
            <a:noFill/>
          </a:ln>
        </p:spPr>
      </p:pic>
      <p:sp>
        <p:nvSpPr>
          <p:cNvPr id="237" name="Google Shape;237;p34"/>
          <p:cNvSpPr txBox="1"/>
          <p:nvPr/>
        </p:nvSpPr>
        <p:spPr>
          <a:xfrm>
            <a:off x="5615100" y="368330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https://www.wikiwand.com/en/Palmar_radiocarpal_ligament</a:t>
            </a:r>
            <a:r>
              <a:rPr lang="sk" sz="800"/>
              <a:t> </a:t>
            </a:r>
            <a:endParaRPr sz="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mediocarpalis</a:t>
            </a:r>
            <a:endParaRPr/>
          </a:p>
        </p:txBody>
      </p:sp>
      <p:sp>
        <p:nvSpPr>
          <p:cNvPr id="243" name="Google Shape;243;p35"/>
          <p:cNvSpPr txBox="1">
            <a:spLocks noGrp="1"/>
          </p:cNvSpPr>
          <p:nvPr>
            <p:ph type="body" idx="1"/>
          </p:nvPr>
        </p:nvSpPr>
        <p:spPr>
          <a:xfrm>
            <a:off x="540000" y="1269000"/>
            <a:ext cx="5635200" cy="3105000"/>
          </a:xfrm>
          <a:prstGeom prst="rect">
            <a:avLst/>
          </a:prstGeom>
        </p:spPr>
        <p:txBody>
          <a:bodyPr spcFirstLastPara="1" wrap="square" lIns="0" tIns="0" rIns="0" bIns="0" anchor="t" anchorCtr="0">
            <a:noAutofit/>
          </a:bodyPr>
          <a:lstStyle/>
          <a:p>
            <a:pPr marL="457200" lvl="0" indent="-304800" algn="l" rtl="0">
              <a:lnSpc>
                <a:spcPct val="150000"/>
              </a:lnSpc>
              <a:spcBef>
                <a:spcPts val="0"/>
              </a:spcBef>
              <a:spcAft>
                <a:spcPts val="0"/>
              </a:spcAft>
              <a:buSzPts val="1200"/>
              <a:buChar char="●"/>
            </a:pPr>
            <a:r>
              <a:rPr lang="sk" sz="1200"/>
              <a:t>Skloubení proximální a distální řady karpálních kostí​</a:t>
            </a:r>
            <a:endParaRPr sz="1200"/>
          </a:p>
          <a:p>
            <a:pPr marL="0" lvl="0" indent="0" algn="l" rtl="0">
              <a:lnSpc>
                <a:spcPct val="150000"/>
              </a:lnSpc>
              <a:spcBef>
                <a:spcPts val="0"/>
              </a:spcBef>
              <a:spcAft>
                <a:spcPts val="0"/>
              </a:spcAft>
              <a:buNone/>
            </a:pPr>
            <a:r>
              <a:rPr lang="sk" sz="1200" b="1"/>
              <a:t>Esovitý tvar: ​</a:t>
            </a:r>
            <a:endParaRPr sz="1200" b="1"/>
          </a:p>
          <a:p>
            <a:pPr marL="457200" lvl="0" indent="-304800" algn="l" rtl="0">
              <a:lnSpc>
                <a:spcPct val="150000"/>
              </a:lnSpc>
              <a:spcBef>
                <a:spcPts val="0"/>
              </a:spcBef>
              <a:spcAft>
                <a:spcPts val="0"/>
              </a:spcAft>
              <a:buSzPts val="1200"/>
              <a:buAutoNum type="arabicPeriod"/>
            </a:pPr>
            <a:r>
              <a:rPr lang="sk" sz="1200" b="1" i="1"/>
              <a:t>Laterální část: </a:t>
            </a:r>
            <a:r>
              <a:rPr lang="sk" sz="1200" i="1"/>
              <a:t>kontakt os trapezium a trapezoideum x os scaphoideum </a:t>
            </a:r>
            <a:r>
              <a:rPr lang="sk" sz="1200"/>
              <a:t>​</a:t>
            </a:r>
            <a:endParaRPr sz="1200"/>
          </a:p>
          <a:p>
            <a:pPr marL="457200" lvl="0" indent="-304800" algn="l" rtl="0">
              <a:lnSpc>
                <a:spcPct val="150000"/>
              </a:lnSpc>
              <a:spcBef>
                <a:spcPts val="0"/>
              </a:spcBef>
              <a:spcAft>
                <a:spcPts val="0"/>
              </a:spcAft>
              <a:buSzPts val="1200"/>
              <a:buAutoNum type="arabicPeriod"/>
            </a:pPr>
            <a:r>
              <a:rPr lang="sk" sz="1200" b="1" i="1"/>
              <a:t>Mediální část: </a:t>
            </a:r>
            <a:r>
              <a:rPr lang="sk" sz="1200" i="1"/>
              <a:t>hlavička os capitatum a hamatum zasazená od jamky tvořící os scaphoideum, lunatum, triquetrum </a:t>
            </a:r>
            <a:r>
              <a:rPr lang="sk" sz="1200"/>
              <a:t>​</a:t>
            </a:r>
            <a:endParaRPr sz="1200"/>
          </a:p>
          <a:p>
            <a:pPr marL="0" lvl="0" indent="0" algn="l" rtl="0">
              <a:lnSpc>
                <a:spcPct val="150000"/>
              </a:lnSpc>
              <a:spcBef>
                <a:spcPts val="0"/>
              </a:spcBef>
              <a:spcAft>
                <a:spcPts val="0"/>
              </a:spcAft>
              <a:buNone/>
            </a:pPr>
            <a:r>
              <a:rPr lang="sk" sz="1200"/>
              <a:t>Proximální kloubní plochu tvoří: ​</a:t>
            </a:r>
            <a:endParaRPr sz="1200"/>
          </a:p>
          <a:p>
            <a:pPr marL="457200" lvl="0" indent="-304800" algn="l" rtl="0">
              <a:lnSpc>
                <a:spcPct val="150000"/>
              </a:lnSpc>
              <a:spcBef>
                <a:spcPts val="0"/>
              </a:spcBef>
              <a:spcAft>
                <a:spcPts val="0"/>
              </a:spcAft>
              <a:buSzPts val="1200"/>
              <a:buAutoNum type="arabicPeriod"/>
            </a:pPr>
            <a:r>
              <a:rPr lang="sk" sz="1200" b="1" i="1"/>
              <a:t>Os scaphoideum - </a:t>
            </a:r>
            <a:r>
              <a:rPr lang="sk" sz="1200" i="1"/>
              <a:t>2x konvex pro trapezium a trapezoideum, 1x mediálně konkáv pro os capitatum</a:t>
            </a:r>
            <a:r>
              <a:rPr lang="sk" sz="1200"/>
              <a:t>​</a:t>
            </a:r>
            <a:endParaRPr sz="1200"/>
          </a:p>
          <a:p>
            <a:pPr marL="457200" lvl="0" indent="-304800" algn="l" rtl="0">
              <a:lnSpc>
                <a:spcPct val="150000"/>
              </a:lnSpc>
              <a:spcBef>
                <a:spcPts val="0"/>
              </a:spcBef>
              <a:spcAft>
                <a:spcPts val="0"/>
              </a:spcAft>
              <a:buSzPts val="1200"/>
              <a:buAutoNum type="arabicPeriod"/>
            </a:pPr>
            <a:r>
              <a:rPr lang="sk" sz="1200" b="1" i="1"/>
              <a:t>Os lunatum - </a:t>
            </a:r>
            <a:r>
              <a:rPr lang="sk" sz="1200" i="1"/>
              <a:t>poloměsíčitá plocha pro os capitatum</a:t>
            </a:r>
            <a:r>
              <a:rPr lang="sk" sz="1200"/>
              <a:t>​</a:t>
            </a:r>
            <a:endParaRPr sz="1200"/>
          </a:p>
          <a:p>
            <a:pPr marL="457200" lvl="0" indent="-304800" algn="l" rtl="0">
              <a:lnSpc>
                <a:spcPct val="150000"/>
              </a:lnSpc>
              <a:spcBef>
                <a:spcPts val="0"/>
              </a:spcBef>
              <a:spcAft>
                <a:spcPts val="0"/>
              </a:spcAft>
              <a:buSzPts val="1200"/>
              <a:buAutoNum type="arabicPeriod"/>
            </a:pPr>
            <a:r>
              <a:rPr lang="sk" sz="1200" b="1" i="1"/>
              <a:t>Triquetrum -</a:t>
            </a:r>
            <a:r>
              <a:rPr lang="sk" sz="1200" i="1"/>
              <a:t> konkáv distálně a laterálně pro os hamatum </a:t>
            </a:r>
            <a:r>
              <a:rPr lang="sk" sz="1200"/>
              <a:t>​</a:t>
            </a:r>
            <a:endParaRPr sz="1200"/>
          </a:p>
          <a:p>
            <a:pPr marL="0" lvl="0" indent="0" algn="l" rtl="0">
              <a:lnSpc>
                <a:spcPct val="150000"/>
              </a:lnSpc>
              <a:spcBef>
                <a:spcPts val="0"/>
              </a:spcBef>
              <a:spcAft>
                <a:spcPts val="0"/>
              </a:spcAft>
              <a:buNone/>
            </a:pPr>
            <a:r>
              <a:rPr lang="sk" sz="1200" b="1"/>
              <a:t>vazy:​</a:t>
            </a:r>
            <a:endParaRPr sz="1200" b="1"/>
          </a:p>
          <a:p>
            <a:pPr marL="457200" lvl="0" indent="-304800" algn="l" rtl="0">
              <a:lnSpc>
                <a:spcPct val="150000"/>
              </a:lnSpc>
              <a:spcBef>
                <a:spcPts val="0"/>
              </a:spcBef>
              <a:spcAft>
                <a:spcPts val="0"/>
              </a:spcAft>
              <a:buSzPts val="1200"/>
              <a:buChar char="●"/>
            </a:pPr>
            <a:r>
              <a:rPr lang="sk" sz="1200" b="1"/>
              <a:t>ligg. intercarpalia – </a:t>
            </a:r>
            <a:r>
              <a:rPr lang="sk" sz="1200"/>
              <a:t>spojují navzájem karpální kůstky​</a:t>
            </a:r>
            <a:endParaRPr sz="1200"/>
          </a:p>
          <a:p>
            <a:pPr marL="457200" lvl="0" indent="-304800" algn="l" rtl="0">
              <a:lnSpc>
                <a:spcPct val="150000"/>
              </a:lnSpc>
              <a:spcBef>
                <a:spcPts val="0"/>
              </a:spcBef>
              <a:spcAft>
                <a:spcPts val="0"/>
              </a:spcAft>
              <a:buSzPts val="1200"/>
              <a:buChar char="●"/>
            </a:pPr>
            <a:r>
              <a:rPr lang="sk" sz="1200"/>
              <a:t>k art. mediocarpalis se ještě počítá articulatio ossis pisiformis</a:t>
            </a:r>
            <a:endParaRPr sz="1200"/>
          </a:p>
          <a:p>
            <a:pPr marL="0" lvl="0" indent="0" algn="l" rtl="0">
              <a:lnSpc>
                <a:spcPct val="150000"/>
              </a:lnSpc>
              <a:spcBef>
                <a:spcPts val="0"/>
              </a:spcBef>
              <a:spcAft>
                <a:spcPts val="0"/>
              </a:spcAft>
              <a:buNone/>
            </a:pPr>
            <a:endParaRPr sz="1200"/>
          </a:p>
        </p:txBody>
      </p:sp>
      <p:pic>
        <p:nvPicPr>
          <p:cNvPr id="244" name="Google Shape;244;p35"/>
          <p:cNvPicPr preferRelativeResize="0"/>
          <p:nvPr/>
        </p:nvPicPr>
        <p:blipFill>
          <a:blip r:embed="rId3">
            <a:alphaModFix/>
          </a:blip>
          <a:stretch>
            <a:fillRect/>
          </a:stretch>
        </p:blipFill>
        <p:spPr>
          <a:xfrm>
            <a:off x="6882575" y="0"/>
            <a:ext cx="2261425" cy="1680975"/>
          </a:xfrm>
          <a:prstGeom prst="rect">
            <a:avLst/>
          </a:prstGeom>
          <a:noFill/>
          <a:ln>
            <a:noFill/>
          </a:ln>
        </p:spPr>
      </p:pic>
      <p:sp>
        <p:nvSpPr>
          <p:cNvPr id="245" name="Google Shape;245;p35"/>
          <p:cNvSpPr txBox="1"/>
          <p:nvPr/>
        </p:nvSpPr>
        <p:spPr>
          <a:xfrm>
            <a:off x="6159600" y="1680975"/>
            <a:ext cx="3000000" cy="677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800">
                <a:solidFill>
                  <a:schemeClr val="dk1"/>
                </a:solidFill>
              </a:rPr>
              <a:t>Kapandji, I. A. (1971). The physiology of the joints, volume I, upper limb. </a:t>
            </a:r>
            <a:r>
              <a:rPr lang="sk" sz="800" i="1">
                <a:solidFill>
                  <a:schemeClr val="dk1"/>
                </a:solidFill>
              </a:rPr>
              <a:t>American Journal of Physical Medicine &amp; Rehabilitation</a:t>
            </a:r>
            <a:r>
              <a:rPr lang="sk" sz="800">
                <a:solidFill>
                  <a:schemeClr val="dk1"/>
                </a:solidFill>
              </a:rPr>
              <a:t>, </a:t>
            </a:r>
            <a:r>
              <a:rPr lang="sk" sz="800" i="1">
                <a:solidFill>
                  <a:schemeClr val="dk1"/>
                </a:solidFill>
              </a:rPr>
              <a:t>50</a:t>
            </a:r>
            <a:r>
              <a:rPr lang="sk" sz="800">
                <a:solidFill>
                  <a:schemeClr val="dk1"/>
                </a:solidFill>
              </a:rPr>
              <a:t>(2), 96.</a:t>
            </a:r>
            <a:endParaRPr sz="800"/>
          </a:p>
        </p:txBody>
      </p:sp>
      <p:pic>
        <p:nvPicPr>
          <p:cNvPr id="246" name="Google Shape;246;p35"/>
          <p:cNvPicPr preferRelativeResize="0"/>
          <p:nvPr/>
        </p:nvPicPr>
        <p:blipFill>
          <a:blip r:embed="rId4">
            <a:alphaModFix/>
          </a:blip>
          <a:stretch>
            <a:fillRect/>
          </a:stretch>
        </p:blipFill>
        <p:spPr>
          <a:xfrm>
            <a:off x="6050550" y="2277034"/>
            <a:ext cx="3000003" cy="2217764"/>
          </a:xfrm>
          <a:prstGeom prst="rect">
            <a:avLst/>
          </a:prstGeom>
          <a:noFill/>
          <a:ln>
            <a:noFill/>
          </a:ln>
        </p:spPr>
      </p:pic>
      <p:sp>
        <p:nvSpPr>
          <p:cNvPr id="247" name="Google Shape;247;p35"/>
          <p:cNvSpPr txBox="1"/>
          <p:nvPr/>
        </p:nvSpPr>
        <p:spPr>
          <a:xfrm>
            <a:off x="6050550" y="4451150"/>
            <a:ext cx="1716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5"/>
              </a:rPr>
              <a:t>https://www.ortopedicka-ambulance.cz/anatomie-zapesti</a:t>
            </a:r>
            <a:r>
              <a:rPr lang="sk" sz="800"/>
              <a:t> </a:t>
            </a:r>
            <a:endParaRPr sz="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500"/>
              <a:t>Articulatio radiocarpalis a mediocarpalis - vazy</a:t>
            </a:r>
            <a:endParaRPr sz="2500"/>
          </a:p>
          <a:p>
            <a:pPr marL="0" lvl="0" indent="0" algn="l" rtl="0">
              <a:spcBef>
                <a:spcPts val="0"/>
              </a:spcBef>
              <a:spcAft>
                <a:spcPts val="0"/>
              </a:spcAft>
              <a:buNone/>
            </a:pPr>
            <a:endParaRPr sz="2500"/>
          </a:p>
        </p:txBody>
      </p:sp>
      <p:sp>
        <p:nvSpPr>
          <p:cNvPr id="253" name="Google Shape;253;p3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800" b="1"/>
              <a:t>palmární radiokarpální vazy </a:t>
            </a:r>
            <a:r>
              <a:rPr lang="sk" sz="1800"/>
              <a:t>​</a:t>
            </a:r>
            <a:endParaRPr sz="1800"/>
          </a:p>
          <a:p>
            <a:pPr marL="0" lvl="0" indent="0" algn="l" rtl="0">
              <a:lnSpc>
                <a:spcPct val="150000"/>
              </a:lnSpc>
              <a:spcBef>
                <a:spcPts val="0"/>
              </a:spcBef>
              <a:spcAft>
                <a:spcPts val="0"/>
              </a:spcAft>
              <a:buClr>
                <a:schemeClr val="dk1"/>
              </a:buClr>
              <a:buSzPts val="1100"/>
              <a:buFont typeface="Arial"/>
              <a:buNone/>
            </a:pPr>
            <a:r>
              <a:rPr lang="sk" sz="1800" i="1"/>
              <a:t>lig. radioscaphoideum​</a:t>
            </a:r>
            <a:endParaRPr sz="1800" i="1"/>
          </a:p>
          <a:p>
            <a:pPr marL="0" lvl="0" indent="0" algn="l" rtl="0">
              <a:lnSpc>
                <a:spcPct val="150000"/>
              </a:lnSpc>
              <a:spcBef>
                <a:spcPts val="0"/>
              </a:spcBef>
              <a:spcAft>
                <a:spcPts val="0"/>
              </a:spcAft>
              <a:buClr>
                <a:schemeClr val="dk1"/>
              </a:buClr>
              <a:buSzPts val="1100"/>
              <a:buFont typeface="Arial"/>
              <a:buNone/>
            </a:pPr>
            <a:r>
              <a:rPr lang="sk" sz="1800"/>
              <a:t>flexe v zápěstí - rotace člunkové kosti kolem tohoto vazu.​</a:t>
            </a:r>
            <a:endParaRPr sz="1800"/>
          </a:p>
          <a:p>
            <a:pPr marL="0" lvl="0" indent="0" algn="l" rtl="0">
              <a:lnSpc>
                <a:spcPct val="150000"/>
              </a:lnSpc>
              <a:spcBef>
                <a:spcPts val="0"/>
              </a:spcBef>
              <a:spcAft>
                <a:spcPts val="0"/>
              </a:spcAft>
              <a:buClr>
                <a:schemeClr val="dk1"/>
              </a:buClr>
              <a:buSzPts val="1100"/>
              <a:buFont typeface="Arial"/>
              <a:buNone/>
            </a:pPr>
            <a:r>
              <a:rPr lang="sk" sz="1800"/>
              <a:t>(traumatická léze bez ošetření při osteosyntéze člunkové kosti, může vést k ulnární translokaci karpu )​</a:t>
            </a:r>
            <a:endParaRPr sz="1800"/>
          </a:p>
          <a:p>
            <a:pPr marL="457200" lvl="0" indent="-342900" algn="l" rtl="0">
              <a:lnSpc>
                <a:spcPct val="150000"/>
              </a:lnSpc>
              <a:spcBef>
                <a:spcPts val="0"/>
              </a:spcBef>
              <a:spcAft>
                <a:spcPts val="0"/>
              </a:spcAft>
              <a:buSzPts val="1800"/>
              <a:buChar char="●"/>
            </a:pPr>
            <a:r>
              <a:rPr lang="sk" sz="1800" b="1"/>
              <a:t>palmární mediokarpální vazy</a:t>
            </a:r>
            <a:r>
              <a:rPr lang="sk" sz="1800"/>
              <a:t>​</a:t>
            </a:r>
            <a:endParaRPr sz="1800"/>
          </a:p>
          <a:p>
            <a:pPr marL="457200" lvl="0" indent="-342900" algn="l" rtl="0">
              <a:lnSpc>
                <a:spcPct val="150000"/>
              </a:lnSpc>
              <a:spcBef>
                <a:spcPts val="0"/>
              </a:spcBef>
              <a:spcAft>
                <a:spcPts val="0"/>
              </a:spcAft>
              <a:buSzPts val="1800"/>
              <a:buChar char="●"/>
            </a:pPr>
            <a:r>
              <a:rPr lang="sk" sz="1800" b="1"/>
              <a:t>dorzální radiokarpální a mediokarpální vazy</a:t>
            </a:r>
            <a:endParaRPr sz="1800" b="1"/>
          </a:p>
          <a:p>
            <a:pPr marL="0" lvl="0" indent="0" algn="l" rtl="0">
              <a:lnSpc>
                <a:spcPct val="150000"/>
              </a:lnSpc>
              <a:spcBef>
                <a:spcPts val="0"/>
              </a:spcBef>
              <a:spcAft>
                <a:spcPts val="0"/>
              </a:spcAft>
              <a:buNone/>
            </a:pP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500"/>
              <a:t>Articulatio radiocarpalis a mediocarpalis - vazy</a:t>
            </a:r>
            <a:endParaRPr sz="2500"/>
          </a:p>
          <a:p>
            <a:pPr marL="0" lvl="0" indent="0" algn="l" rtl="0">
              <a:spcBef>
                <a:spcPts val="0"/>
              </a:spcBef>
              <a:spcAft>
                <a:spcPts val="0"/>
              </a:spcAft>
              <a:buNone/>
            </a:pPr>
            <a:endParaRPr/>
          </a:p>
        </p:txBody>
      </p:sp>
      <p:sp>
        <p:nvSpPr>
          <p:cNvPr id="259" name="Google Shape;259;p3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0"/>
              </a:spcBef>
              <a:spcAft>
                <a:spcPts val="0"/>
              </a:spcAft>
              <a:buSzPts val="1400"/>
              <a:buChar char="●"/>
            </a:pPr>
            <a:r>
              <a:rPr lang="sk" sz="1400" b="1"/>
              <a:t>Interoseální vazy</a:t>
            </a:r>
            <a:r>
              <a:rPr lang="sk" sz="1400"/>
              <a:t> spojují přiléhající plochy kostí v karpálních řadách (proximální a distální)​</a:t>
            </a:r>
            <a:endParaRPr sz="1400"/>
          </a:p>
          <a:p>
            <a:pPr marL="457200" lvl="0" indent="-317500" algn="l" rtl="0">
              <a:lnSpc>
                <a:spcPct val="150000"/>
              </a:lnSpc>
              <a:spcBef>
                <a:spcPts val="0"/>
              </a:spcBef>
              <a:spcAft>
                <a:spcPts val="0"/>
              </a:spcAft>
              <a:buSzPts val="1400"/>
              <a:buChar char="●"/>
            </a:pPr>
            <a:r>
              <a:rPr lang="sk" sz="1400" b="1"/>
              <a:t>interoseální vazy proximální řady</a:t>
            </a:r>
            <a:r>
              <a:rPr lang="sk" sz="1400"/>
              <a:t>​</a:t>
            </a:r>
            <a:endParaRPr sz="1400"/>
          </a:p>
          <a:p>
            <a:pPr marL="457200" lvl="0" indent="-317500" algn="l" rtl="0">
              <a:lnSpc>
                <a:spcPct val="150000"/>
              </a:lnSpc>
              <a:spcBef>
                <a:spcPts val="0"/>
              </a:spcBef>
              <a:spcAft>
                <a:spcPts val="0"/>
              </a:spcAft>
              <a:buSzPts val="1400"/>
              <a:buChar char="●"/>
            </a:pPr>
            <a:r>
              <a:rPr lang="sk" sz="1400" b="1"/>
              <a:t>interoseální vazy distální řady</a:t>
            </a:r>
            <a:r>
              <a:rPr lang="sk" sz="1400"/>
              <a:t>​</a:t>
            </a:r>
            <a:endParaRPr sz="1400"/>
          </a:p>
          <a:p>
            <a:pPr marL="457200" lvl="0" indent="-317500" algn="l" rtl="0">
              <a:lnSpc>
                <a:spcPct val="150000"/>
              </a:lnSpc>
              <a:spcBef>
                <a:spcPts val="0"/>
              </a:spcBef>
              <a:spcAft>
                <a:spcPts val="0"/>
              </a:spcAft>
              <a:buSzPts val="1400"/>
              <a:buChar char="●"/>
            </a:pPr>
            <a:r>
              <a:rPr lang="sk" sz="1400" b="1"/>
              <a:t>skafolunátní interoseální ligamentum</a:t>
            </a:r>
            <a:r>
              <a:rPr lang="sk" sz="1400"/>
              <a:t> (SL) tvar písmene “C”, tvořeno dva skafolunátními vazy (palmárním a dorzálním) a proximální fibrokartilaginózní membránou, zabezpečuje stabilitu proximál. řady kůstek​</a:t>
            </a:r>
            <a:endParaRPr sz="1400"/>
          </a:p>
          <a:p>
            <a:pPr marL="457200" lvl="0" indent="-317500" algn="l" rtl="0">
              <a:lnSpc>
                <a:spcPct val="150000"/>
              </a:lnSpc>
              <a:spcBef>
                <a:spcPts val="0"/>
              </a:spcBef>
              <a:spcAft>
                <a:spcPts val="0"/>
              </a:spcAft>
              <a:buSzPts val="1400"/>
              <a:buChar char="●"/>
            </a:pPr>
            <a:r>
              <a:rPr lang="sk" sz="1400" b="1"/>
              <a:t>dorzální SL vaz</a:t>
            </a:r>
            <a:r>
              <a:rPr lang="sk" sz="1400"/>
              <a:t> má ve skafolunátní stabilitě klíčovou roli​ (nejsilnější, transverzálně or. kolagén. vlákna, největší mechanická stabilita), palmární SL vaz šikmá orientace vláken, nejvíce rotační stabilita, </a:t>
            </a:r>
            <a:r>
              <a:rPr lang="sk" sz="1400" b="1"/>
              <a:t>proximální část SL vazu -</a:t>
            </a:r>
            <a:r>
              <a:rPr lang="sk" sz="1400"/>
              <a:t> z vazivové chrupavky, nejmenší mechanická stabilita</a:t>
            </a:r>
            <a:endParaRPr sz="1400"/>
          </a:p>
          <a:p>
            <a:pPr marL="457200" lvl="0" indent="-317500" algn="l" rtl="0">
              <a:lnSpc>
                <a:spcPct val="150000"/>
              </a:lnSpc>
              <a:spcBef>
                <a:spcPts val="0"/>
              </a:spcBef>
              <a:spcAft>
                <a:spcPts val="0"/>
              </a:spcAft>
              <a:buSzPts val="1400"/>
              <a:buChar char="●"/>
            </a:pPr>
            <a:r>
              <a:rPr lang="sk" sz="1400" b="1"/>
              <a:t>lunotriquetrální interoseální ligamentum</a:t>
            </a:r>
            <a:r>
              <a:rPr lang="sk" sz="1400"/>
              <a:t> - výrazně pevnější komplex (silnější palmární část)</a:t>
            </a:r>
            <a:endParaRPr sz="1400"/>
          </a:p>
          <a:p>
            <a:pPr marL="0" lvl="0" indent="0" algn="l" rtl="0">
              <a:spcBef>
                <a:spcPts val="0"/>
              </a:spcBef>
              <a:spcAft>
                <a:spcPts val="0"/>
              </a:spcAft>
              <a:buNone/>
            </a:pP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500"/>
              <a:t>Articulatio radiocarpalis a mediocarpalis - vazy</a:t>
            </a:r>
            <a:endParaRPr/>
          </a:p>
        </p:txBody>
      </p:sp>
      <p:sp>
        <p:nvSpPr>
          <p:cNvPr id="265" name="Google Shape;265;p3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Char char="●"/>
            </a:pPr>
            <a:r>
              <a:rPr lang="sk" sz="1800"/>
              <a:t>cca 50% axiální zátěže v obl. zápěstí je absorbováno a dále rozptýleno přes spojení radius-os scaphoideum, cca 35% přes radius - os lunatum</a:t>
            </a:r>
            <a:endParaRPr sz="1800"/>
          </a:p>
          <a:p>
            <a:pPr marL="457200" lvl="0" indent="-342900" algn="l" rtl="0">
              <a:lnSpc>
                <a:spcPct val="150000"/>
              </a:lnSpc>
              <a:spcBef>
                <a:spcPts val="0"/>
              </a:spcBef>
              <a:spcAft>
                <a:spcPts val="0"/>
              </a:spcAft>
              <a:buSzPts val="1800"/>
              <a:buChar char="●"/>
            </a:pPr>
            <a:r>
              <a:rPr lang="sk" sz="1800" b="1"/>
              <a:t>S-L ligamentum </a:t>
            </a:r>
            <a:r>
              <a:rPr lang="sk" sz="1800"/>
              <a:t>propojuje tyto 2 důležité struktury pro distribuci zatížení, významné pro “zátěžovou stabilizaci” zápěstí</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Ruka</a:t>
            </a:r>
            <a:endParaRPr/>
          </a:p>
        </p:txBody>
      </p:sp>
      <p:sp>
        <p:nvSpPr>
          <p:cNvPr id="136" name="Google Shape;136;p21"/>
          <p:cNvSpPr txBox="1">
            <a:spLocks noGrp="1"/>
          </p:cNvSpPr>
          <p:nvPr>
            <p:ph type="body" idx="1"/>
          </p:nvPr>
        </p:nvSpPr>
        <p:spPr>
          <a:xfrm>
            <a:off x="540000" y="1269000"/>
            <a:ext cx="47412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500"/>
              <a:t>Dělíme ji na 2 hlavní části:​</a:t>
            </a:r>
            <a:endParaRPr sz="1500"/>
          </a:p>
          <a:p>
            <a:pPr marL="457200" lvl="0" indent="-323850" algn="l" rtl="0">
              <a:lnSpc>
                <a:spcPct val="150000"/>
              </a:lnSpc>
              <a:spcBef>
                <a:spcPts val="0"/>
              </a:spcBef>
              <a:spcAft>
                <a:spcPts val="0"/>
              </a:spcAft>
              <a:buSzPts val="1500"/>
              <a:buChar char="-"/>
            </a:pPr>
            <a:r>
              <a:rPr lang="sk" sz="1500"/>
              <a:t>zápěstí a prsty​</a:t>
            </a:r>
            <a:endParaRPr sz="1500"/>
          </a:p>
          <a:p>
            <a:pPr marL="457200" lvl="0" indent="-323850" algn="l" rtl="0">
              <a:lnSpc>
                <a:spcPct val="150000"/>
              </a:lnSpc>
              <a:spcBef>
                <a:spcPts val="0"/>
              </a:spcBef>
              <a:spcAft>
                <a:spcPts val="0"/>
              </a:spcAft>
              <a:buSzPts val="1500"/>
              <a:buChar char="●"/>
            </a:pPr>
            <a:r>
              <a:rPr lang="sk" sz="1500" b="1"/>
              <a:t>Kostra ruky:</a:t>
            </a:r>
            <a:r>
              <a:rPr lang="sk" sz="1500"/>
              <a:t>​</a:t>
            </a:r>
            <a:endParaRPr sz="1500"/>
          </a:p>
          <a:p>
            <a:pPr marL="0" lvl="0" indent="0" algn="l" rtl="0">
              <a:lnSpc>
                <a:spcPct val="150000"/>
              </a:lnSpc>
              <a:spcBef>
                <a:spcPts val="0"/>
              </a:spcBef>
              <a:spcAft>
                <a:spcPts val="0"/>
              </a:spcAft>
              <a:buNone/>
            </a:pPr>
            <a:r>
              <a:rPr lang="sk" sz="1500" b="1"/>
              <a:t>Kosti karpální (zápěstní) - 8 </a:t>
            </a:r>
            <a:r>
              <a:rPr lang="sk" sz="1500"/>
              <a:t>​</a:t>
            </a:r>
            <a:endParaRPr sz="1500"/>
          </a:p>
          <a:p>
            <a:pPr marL="457200" lvl="0" indent="-323850" algn="l" rtl="0">
              <a:lnSpc>
                <a:spcPct val="150000"/>
              </a:lnSpc>
              <a:spcBef>
                <a:spcPts val="0"/>
              </a:spcBef>
              <a:spcAft>
                <a:spcPts val="0"/>
              </a:spcAft>
              <a:buSzPts val="1500"/>
              <a:buChar char="●"/>
            </a:pPr>
            <a:r>
              <a:rPr lang="sk" sz="1500" b="1"/>
              <a:t>Proximální řada: </a:t>
            </a:r>
            <a:r>
              <a:rPr lang="sk" sz="1500"/>
              <a:t>scaphoideum, lunatum, triquetrum, pisiforme ​</a:t>
            </a:r>
            <a:endParaRPr sz="1500"/>
          </a:p>
          <a:p>
            <a:pPr marL="457200" lvl="0" indent="-323850" algn="l" rtl="0">
              <a:lnSpc>
                <a:spcPct val="150000"/>
              </a:lnSpc>
              <a:spcBef>
                <a:spcPts val="0"/>
              </a:spcBef>
              <a:spcAft>
                <a:spcPts val="0"/>
              </a:spcAft>
              <a:buSzPts val="1500"/>
              <a:buChar char="●"/>
            </a:pPr>
            <a:r>
              <a:rPr lang="sk" sz="1500" b="1"/>
              <a:t>Distální řada: </a:t>
            </a:r>
            <a:r>
              <a:rPr lang="sk" sz="1500"/>
              <a:t>trapezium, trapezoideum, capitatum, hamatum​</a:t>
            </a:r>
            <a:endParaRPr sz="1500"/>
          </a:p>
          <a:p>
            <a:pPr marL="0" lvl="0" indent="0" algn="l" rtl="0">
              <a:lnSpc>
                <a:spcPct val="150000"/>
              </a:lnSpc>
              <a:spcBef>
                <a:spcPts val="0"/>
              </a:spcBef>
              <a:spcAft>
                <a:spcPts val="0"/>
              </a:spcAft>
              <a:buNone/>
            </a:pPr>
            <a:r>
              <a:rPr lang="sk" sz="1500" b="1"/>
              <a:t>Kosti metakarpální (záprstní) - 5 </a:t>
            </a:r>
            <a:r>
              <a:rPr lang="sk" sz="1500"/>
              <a:t>​</a:t>
            </a:r>
            <a:endParaRPr sz="1500"/>
          </a:p>
          <a:p>
            <a:pPr marL="457200" lvl="0" indent="-323850" algn="l" rtl="0">
              <a:lnSpc>
                <a:spcPct val="150000"/>
              </a:lnSpc>
              <a:spcBef>
                <a:spcPts val="0"/>
              </a:spcBef>
              <a:spcAft>
                <a:spcPts val="0"/>
              </a:spcAft>
              <a:buSzPts val="1500"/>
              <a:buChar char="-"/>
            </a:pPr>
            <a:r>
              <a:rPr lang="sk" sz="1500"/>
              <a:t>články prstů- 14 </a:t>
            </a:r>
            <a:endParaRPr sz="1500"/>
          </a:p>
          <a:p>
            <a:pPr marL="0" lvl="0" indent="0" algn="l" rtl="0">
              <a:spcBef>
                <a:spcPts val="0"/>
              </a:spcBef>
              <a:spcAft>
                <a:spcPts val="0"/>
              </a:spcAft>
              <a:buNone/>
            </a:pPr>
            <a:endParaRPr sz="1800"/>
          </a:p>
        </p:txBody>
      </p:sp>
      <p:pic>
        <p:nvPicPr>
          <p:cNvPr id="137" name="Google Shape;137;p21"/>
          <p:cNvPicPr preferRelativeResize="0"/>
          <p:nvPr/>
        </p:nvPicPr>
        <p:blipFill rotWithShape="1">
          <a:blip r:embed="rId3">
            <a:alphaModFix/>
          </a:blip>
          <a:srcRect l="1720" t="1821" r="2181" b="3320"/>
          <a:stretch/>
        </p:blipFill>
        <p:spPr>
          <a:xfrm>
            <a:off x="5214875" y="611625"/>
            <a:ext cx="3104625" cy="3723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500"/>
              <a:t>Articulatio radiocarpalis a mediocarpalis - vazy</a:t>
            </a:r>
            <a:endParaRPr sz="2500"/>
          </a:p>
          <a:p>
            <a:pPr marL="0" lvl="0" indent="0" algn="l" rtl="0">
              <a:spcBef>
                <a:spcPts val="0"/>
              </a:spcBef>
              <a:spcAft>
                <a:spcPts val="0"/>
              </a:spcAft>
              <a:buNone/>
            </a:pPr>
            <a:endParaRPr/>
          </a:p>
        </p:txBody>
      </p:sp>
      <p:pic>
        <p:nvPicPr>
          <p:cNvPr id="271" name="Google Shape;271;p39"/>
          <p:cNvPicPr preferRelativeResize="0"/>
          <p:nvPr/>
        </p:nvPicPr>
        <p:blipFill rotWithShape="1">
          <a:blip r:embed="rId3">
            <a:alphaModFix/>
          </a:blip>
          <a:srcRect b="17184"/>
          <a:stretch/>
        </p:blipFill>
        <p:spPr>
          <a:xfrm>
            <a:off x="540000" y="1015500"/>
            <a:ext cx="2846750" cy="3560599"/>
          </a:xfrm>
          <a:prstGeom prst="rect">
            <a:avLst/>
          </a:prstGeom>
          <a:noFill/>
          <a:ln>
            <a:noFill/>
          </a:ln>
        </p:spPr>
      </p:pic>
      <p:pic>
        <p:nvPicPr>
          <p:cNvPr id="272" name="Google Shape;272;p39"/>
          <p:cNvPicPr preferRelativeResize="0"/>
          <p:nvPr/>
        </p:nvPicPr>
        <p:blipFill>
          <a:blip r:embed="rId4">
            <a:alphaModFix/>
          </a:blip>
          <a:stretch>
            <a:fillRect/>
          </a:stretch>
        </p:blipFill>
        <p:spPr>
          <a:xfrm>
            <a:off x="4519200" y="1015500"/>
            <a:ext cx="2857500" cy="3419475"/>
          </a:xfrm>
          <a:prstGeom prst="rect">
            <a:avLst/>
          </a:prstGeom>
          <a:noFill/>
          <a:ln>
            <a:noFill/>
          </a:ln>
        </p:spPr>
      </p:pic>
      <p:sp>
        <p:nvSpPr>
          <p:cNvPr id="273" name="Google Shape;273;p39"/>
          <p:cNvSpPr txBox="1"/>
          <p:nvPr/>
        </p:nvSpPr>
        <p:spPr>
          <a:xfrm>
            <a:off x="4603050" y="4495025"/>
            <a:ext cx="2689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5"/>
              </a:rPr>
              <a:t>https://www.physio-pedia.com/Scapholunate_Ligament</a:t>
            </a:r>
            <a:r>
              <a:rPr lang="sk" sz="800"/>
              <a:t> </a:t>
            </a:r>
            <a:endParaRPr sz="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0"/>
          <p:cNvPicPr preferRelativeResize="0"/>
          <p:nvPr/>
        </p:nvPicPr>
        <p:blipFill>
          <a:blip r:embed="rId3">
            <a:alphaModFix/>
          </a:blip>
          <a:stretch>
            <a:fillRect/>
          </a:stretch>
        </p:blipFill>
        <p:spPr>
          <a:xfrm>
            <a:off x="4646650" y="2711458"/>
            <a:ext cx="2713699" cy="1845317"/>
          </a:xfrm>
          <a:prstGeom prst="rect">
            <a:avLst/>
          </a:prstGeom>
          <a:noFill/>
          <a:ln>
            <a:noFill/>
          </a:ln>
        </p:spPr>
      </p:pic>
      <p:sp>
        <p:nvSpPr>
          <p:cNvPr id="279" name="Google Shape;279;p4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ossis piriformis</a:t>
            </a:r>
            <a:endParaRPr/>
          </a:p>
        </p:txBody>
      </p:sp>
      <p:sp>
        <p:nvSpPr>
          <p:cNvPr id="280" name="Google Shape;280;p40"/>
          <p:cNvSpPr txBox="1">
            <a:spLocks noGrp="1"/>
          </p:cNvSpPr>
          <p:nvPr>
            <p:ph type="body" idx="1"/>
          </p:nvPr>
        </p:nvSpPr>
        <p:spPr>
          <a:xfrm>
            <a:off x="540000" y="1269000"/>
            <a:ext cx="41097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Char char="●"/>
            </a:pPr>
            <a:r>
              <a:rPr lang="sk" sz="1600"/>
              <a:t>skloubení mezi os pisiforme a os triquetrum​</a:t>
            </a:r>
            <a:endParaRPr sz="1600"/>
          </a:p>
          <a:p>
            <a:pPr marL="457200" lvl="0" indent="-330200" algn="l" rtl="0">
              <a:lnSpc>
                <a:spcPct val="150000"/>
              </a:lnSpc>
              <a:spcBef>
                <a:spcPts val="0"/>
              </a:spcBef>
              <a:spcAft>
                <a:spcPts val="0"/>
              </a:spcAft>
              <a:buSzPts val="1600"/>
              <a:buChar char="●"/>
            </a:pPr>
            <a:r>
              <a:rPr lang="sk" sz="1600"/>
              <a:t>počítá se k art. mediocarpalis, ale souvisí s kloubem radiokarpálním​</a:t>
            </a:r>
            <a:endParaRPr sz="1600"/>
          </a:p>
          <a:p>
            <a:pPr marL="457200" lvl="0" indent="-330200" algn="l" rtl="0">
              <a:lnSpc>
                <a:spcPct val="150000"/>
              </a:lnSpc>
              <a:spcBef>
                <a:spcPts val="0"/>
              </a:spcBef>
              <a:spcAft>
                <a:spcPts val="0"/>
              </a:spcAft>
              <a:buSzPts val="1600"/>
              <a:buChar char="●"/>
            </a:pPr>
            <a:r>
              <a:rPr lang="sk" sz="1600"/>
              <a:t>kloubní pouzdro zesilují vazy, které jsou pokračováním šlachy m. flexor carpi ulnaris, v níž se zakládá os pisiforme jako sezamská kůstka​</a:t>
            </a:r>
            <a:endParaRPr sz="1300"/>
          </a:p>
          <a:p>
            <a:pPr marL="0" lvl="0" indent="0" algn="l" rtl="0">
              <a:lnSpc>
                <a:spcPct val="150000"/>
              </a:lnSpc>
              <a:spcBef>
                <a:spcPts val="0"/>
              </a:spcBef>
              <a:spcAft>
                <a:spcPts val="0"/>
              </a:spcAft>
              <a:buNone/>
            </a:pPr>
            <a:endParaRPr sz="1800"/>
          </a:p>
        </p:txBody>
      </p:sp>
      <p:pic>
        <p:nvPicPr>
          <p:cNvPr id="281" name="Google Shape;281;p40"/>
          <p:cNvPicPr preferRelativeResize="0"/>
          <p:nvPr/>
        </p:nvPicPr>
        <p:blipFill>
          <a:blip r:embed="rId4">
            <a:alphaModFix/>
          </a:blip>
          <a:stretch>
            <a:fillRect/>
          </a:stretch>
        </p:blipFill>
        <p:spPr>
          <a:xfrm>
            <a:off x="5887828" y="260000"/>
            <a:ext cx="2630625" cy="2020350"/>
          </a:xfrm>
          <a:prstGeom prst="rect">
            <a:avLst/>
          </a:prstGeom>
          <a:noFill/>
          <a:ln>
            <a:noFill/>
          </a:ln>
        </p:spPr>
      </p:pic>
      <p:sp>
        <p:nvSpPr>
          <p:cNvPr id="282" name="Google Shape;282;p40"/>
          <p:cNvSpPr txBox="1"/>
          <p:nvPr/>
        </p:nvSpPr>
        <p:spPr>
          <a:xfrm>
            <a:off x="5887778" y="2280350"/>
            <a:ext cx="2630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5"/>
              </a:rPr>
              <a:t>https://quizlet.com/ch/305732387/27-art-ossis-pisiformis-flash-cards/</a:t>
            </a:r>
            <a:r>
              <a:rPr lang="sk" sz="800"/>
              <a:t> </a:t>
            </a:r>
            <a:endParaRPr sz="800"/>
          </a:p>
        </p:txBody>
      </p:sp>
      <p:sp>
        <p:nvSpPr>
          <p:cNvPr id="283" name="Google Shape;283;p40"/>
          <p:cNvSpPr txBox="1"/>
          <p:nvPr/>
        </p:nvSpPr>
        <p:spPr>
          <a:xfrm>
            <a:off x="4503500" y="44678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6"/>
              </a:rPr>
              <a:t>https://is.muni.cz/do/fsps/e-learning/kineziologie/auth/pages/zapesti_rad_uln.html</a:t>
            </a:r>
            <a:r>
              <a:rPr lang="sk" sz="800"/>
              <a:t> </a:t>
            </a: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Articulatio ossis piriformis</a:t>
            </a:r>
            <a:endParaRPr/>
          </a:p>
          <a:p>
            <a:pPr marL="0" lvl="0" indent="0" algn="l" rtl="0">
              <a:spcBef>
                <a:spcPts val="0"/>
              </a:spcBef>
              <a:spcAft>
                <a:spcPts val="0"/>
              </a:spcAft>
              <a:buNone/>
            </a:pPr>
            <a:endParaRPr/>
          </a:p>
        </p:txBody>
      </p:sp>
      <p:sp>
        <p:nvSpPr>
          <p:cNvPr id="289" name="Google Shape;289;p41"/>
          <p:cNvSpPr txBox="1"/>
          <p:nvPr/>
        </p:nvSpPr>
        <p:spPr>
          <a:xfrm>
            <a:off x="540000" y="1075850"/>
            <a:ext cx="3100200" cy="25398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dk2"/>
              </a:buClr>
              <a:buSzPts val="1800"/>
              <a:buChar char="●"/>
            </a:pPr>
            <a:r>
              <a:rPr lang="sk" sz="1800" b="1">
                <a:solidFill>
                  <a:schemeClr val="dk1"/>
                </a:solidFill>
              </a:rPr>
              <a:t>lig. pisohamatum –</a:t>
            </a:r>
            <a:r>
              <a:rPr lang="sk" sz="1800">
                <a:solidFill>
                  <a:schemeClr val="dk1"/>
                </a:solidFill>
              </a:rPr>
              <a:t> mezi os pisiforme a hamulus ossis hamati​</a:t>
            </a:r>
            <a:endParaRPr sz="1800">
              <a:solidFill>
                <a:schemeClr val="dk1"/>
              </a:solidFill>
            </a:endParaRPr>
          </a:p>
          <a:p>
            <a:pPr marL="457200" lvl="0" indent="-342900" algn="l" rtl="0">
              <a:lnSpc>
                <a:spcPct val="150000"/>
              </a:lnSpc>
              <a:spcBef>
                <a:spcPts val="0"/>
              </a:spcBef>
              <a:spcAft>
                <a:spcPts val="0"/>
              </a:spcAft>
              <a:buClr>
                <a:schemeClr val="dk2"/>
              </a:buClr>
              <a:buSzPts val="1800"/>
              <a:buChar char="●"/>
            </a:pPr>
            <a:r>
              <a:rPr lang="sk" sz="1800" b="1">
                <a:solidFill>
                  <a:schemeClr val="dk1"/>
                </a:solidFill>
              </a:rPr>
              <a:t>lig. pisometacarpale –</a:t>
            </a:r>
            <a:r>
              <a:rPr lang="sk" sz="1800">
                <a:solidFill>
                  <a:schemeClr val="dk1"/>
                </a:solidFill>
              </a:rPr>
              <a:t> spojuje os pisiforme s bazí 4. 5. metacarpu</a:t>
            </a:r>
            <a:endParaRPr sz="1800"/>
          </a:p>
        </p:txBody>
      </p:sp>
      <p:pic>
        <p:nvPicPr>
          <p:cNvPr id="290" name="Google Shape;290;p41"/>
          <p:cNvPicPr preferRelativeResize="0"/>
          <p:nvPr/>
        </p:nvPicPr>
        <p:blipFill>
          <a:blip r:embed="rId3">
            <a:alphaModFix/>
          </a:blip>
          <a:stretch>
            <a:fillRect/>
          </a:stretch>
        </p:blipFill>
        <p:spPr>
          <a:xfrm>
            <a:off x="3549425" y="1075850"/>
            <a:ext cx="4077400" cy="3732950"/>
          </a:xfrm>
          <a:prstGeom prst="rect">
            <a:avLst/>
          </a:prstGeom>
          <a:noFill/>
          <a:ln>
            <a:noFill/>
          </a:ln>
        </p:spPr>
      </p:pic>
      <p:sp>
        <p:nvSpPr>
          <p:cNvPr id="291" name="Google Shape;291;p41"/>
          <p:cNvSpPr txBox="1"/>
          <p:nvPr/>
        </p:nvSpPr>
        <p:spPr>
          <a:xfrm>
            <a:off x="4088125" y="480880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https://en.wikipedia.org/wiki/Palmar_radiocarpal_ligament</a:t>
            </a:r>
            <a:r>
              <a:rPr lang="sk" sz="800"/>
              <a:t> </a:t>
            </a:r>
            <a:endParaRPr sz="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 carpometacarpales</a:t>
            </a:r>
            <a:endParaRPr/>
          </a:p>
        </p:txBody>
      </p:sp>
      <p:sp>
        <p:nvSpPr>
          <p:cNvPr id="297" name="Google Shape;297;p4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23850" algn="l" rtl="0">
              <a:lnSpc>
                <a:spcPct val="115000"/>
              </a:lnSpc>
              <a:spcBef>
                <a:spcPts val="0"/>
              </a:spcBef>
              <a:spcAft>
                <a:spcPts val="0"/>
              </a:spcAft>
              <a:buSzPts val="1500"/>
              <a:buChar char="●"/>
            </a:pPr>
            <a:r>
              <a:rPr lang="sk" sz="1500"/>
              <a:t>spojení distální řady karpálních kostí s metakarpy​</a:t>
            </a:r>
            <a:endParaRPr sz="1500"/>
          </a:p>
          <a:p>
            <a:pPr marL="457200" lvl="0" indent="-323850" algn="l" rtl="0">
              <a:lnSpc>
                <a:spcPct val="115000"/>
              </a:lnSpc>
              <a:spcBef>
                <a:spcPts val="0"/>
              </a:spcBef>
              <a:spcAft>
                <a:spcPts val="0"/>
              </a:spcAft>
              <a:buSzPts val="1500"/>
              <a:buChar char="●"/>
            </a:pPr>
            <a:r>
              <a:rPr lang="sk" sz="1500"/>
              <a:t>jsou doplněny articulationes intermetacarpales​</a:t>
            </a:r>
            <a:endParaRPr sz="1500"/>
          </a:p>
          <a:p>
            <a:pPr marL="457200" lvl="0" indent="-323850" algn="l" rtl="0">
              <a:lnSpc>
                <a:spcPct val="115000"/>
              </a:lnSpc>
              <a:spcBef>
                <a:spcPts val="0"/>
              </a:spcBef>
              <a:spcAft>
                <a:spcPts val="0"/>
              </a:spcAft>
              <a:buSzPts val="1500"/>
              <a:buChar char="●"/>
            </a:pPr>
            <a:r>
              <a:rPr lang="sk" sz="1500" b="1" i="1"/>
              <a:t>Art. carpometacarpalis pollicis</a:t>
            </a:r>
            <a:r>
              <a:rPr lang="sk" sz="1500"/>
              <a:t>​</a:t>
            </a:r>
            <a:endParaRPr sz="1500"/>
          </a:p>
          <a:p>
            <a:pPr marL="457200" lvl="0" indent="-323850" algn="l" rtl="0">
              <a:lnSpc>
                <a:spcPct val="115000"/>
              </a:lnSpc>
              <a:spcBef>
                <a:spcPts val="0"/>
              </a:spcBef>
              <a:spcAft>
                <a:spcPts val="0"/>
              </a:spcAft>
              <a:buSzPts val="1500"/>
              <a:buChar char="●"/>
            </a:pPr>
            <a:r>
              <a:rPr lang="sk" sz="1500"/>
              <a:t>sedlovitý kloub (articulatio sellaris)​</a:t>
            </a:r>
            <a:endParaRPr sz="1500"/>
          </a:p>
          <a:p>
            <a:pPr marL="457200" lvl="0" indent="-323850" algn="l" rtl="0">
              <a:lnSpc>
                <a:spcPct val="115000"/>
              </a:lnSpc>
              <a:spcBef>
                <a:spcPts val="0"/>
              </a:spcBef>
              <a:spcAft>
                <a:spcPts val="0"/>
              </a:spcAft>
              <a:buSzPts val="1500"/>
              <a:buChar char="●"/>
            </a:pPr>
            <a:r>
              <a:rPr lang="sk" sz="1500"/>
              <a:t>mezi os trapezium a bazí 1. metakarpu​</a:t>
            </a:r>
            <a:endParaRPr sz="1500"/>
          </a:p>
          <a:p>
            <a:pPr marL="457200" lvl="0" indent="-323850" algn="l" rtl="0">
              <a:lnSpc>
                <a:spcPct val="115000"/>
              </a:lnSpc>
              <a:spcBef>
                <a:spcPts val="0"/>
              </a:spcBef>
              <a:spcAft>
                <a:spcPts val="0"/>
              </a:spcAft>
              <a:buSzPts val="1500"/>
              <a:buChar char="●"/>
            </a:pPr>
            <a:r>
              <a:rPr lang="sk" sz="1500" i="1"/>
              <a:t>PF, DF, ABD, ADD, rotace&gt; opozice x reposice palce</a:t>
            </a:r>
            <a:r>
              <a:rPr lang="sk" sz="1500"/>
              <a:t>​</a:t>
            </a:r>
            <a:endParaRPr sz="1500"/>
          </a:p>
          <a:p>
            <a:pPr marL="457200" lvl="0" indent="-323850" algn="l" rtl="0">
              <a:lnSpc>
                <a:spcPct val="115000"/>
              </a:lnSpc>
              <a:spcBef>
                <a:spcPts val="0"/>
              </a:spcBef>
              <a:spcAft>
                <a:spcPts val="0"/>
              </a:spcAft>
              <a:buSzPts val="1500"/>
              <a:buChar char="●"/>
            </a:pPr>
            <a:r>
              <a:rPr lang="sk" sz="1500" i="1"/>
              <a:t>Rotace - max. redukce kontaktu artikulačních ploch- velice zranitelná pozice</a:t>
            </a:r>
            <a:r>
              <a:rPr lang="sk" sz="1500"/>
              <a:t>​</a:t>
            </a:r>
            <a:endParaRPr sz="1500"/>
          </a:p>
          <a:p>
            <a:pPr marL="457200" lvl="0" indent="-323850" algn="l" rtl="0">
              <a:lnSpc>
                <a:spcPct val="115000"/>
              </a:lnSpc>
              <a:spcBef>
                <a:spcPts val="0"/>
              </a:spcBef>
              <a:spcAft>
                <a:spcPts val="0"/>
              </a:spcAft>
              <a:buSzPts val="1500"/>
              <a:buChar char="●"/>
            </a:pPr>
            <a:r>
              <a:rPr lang="sk" sz="1500" b="1" i="1"/>
              <a:t>Artt. carpometacarpales 2. – 5. metakarpu</a:t>
            </a:r>
            <a:r>
              <a:rPr lang="sk" sz="1500"/>
              <a:t>​</a:t>
            </a:r>
            <a:endParaRPr sz="1500"/>
          </a:p>
          <a:p>
            <a:pPr marL="457200" lvl="0" indent="-323850" algn="l" rtl="0">
              <a:lnSpc>
                <a:spcPct val="115000"/>
              </a:lnSpc>
              <a:spcBef>
                <a:spcPts val="0"/>
              </a:spcBef>
              <a:spcAft>
                <a:spcPts val="0"/>
              </a:spcAft>
              <a:buSzPts val="1500"/>
              <a:buChar char="●"/>
            </a:pPr>
            <a:r>
              <a:rPr lang="sk" sz="1500"/>
              <a:t>tvořeny plochými kloubními ploškami distální řady karpálních kostí a proximálními styčnými ploškami na bazi 2. až 5. metakarpu​</a:t>
            </a:r>
            <a:endParaRPr sz="1500"/>
          </a:p>
          <a:p>
            <a:pPr marL="0" lvl="0" indent="0" algn="l" rtl="0">
              <a:lnSpc>
                <a:spcPct val="115000"/>
              </a:lnSpc>
              <a:spcBef>
                <a:spcPts val="0"/>
              </a:spcBef>
              <a:spcAft>
                <a:spcPts val="0"/>
              </a:spcAft>
              <a:buNone/>
            </a:pPr>
            <a:r>
              <a:rPr lang="sk" sz="1500" b="1"/>
              <a:t>vazy:​</a:t>
            </a:r>
            <a:endParaRPr sz="1500" b="1"/>
          </a:p>
          <a:p>
            <a:pPr marL="457200" lvl="0" indent="-323850" algn="l" rtl="0">
              <a:lnSpc>
                <a:spcPct val="115000"/>
              </a:lnSpc>
              <a:spcBef>
                <a:spcPts val="0"/>
              </a:spcBef>
              <a:spcAft>
                <a:spcPts val="0"/>
              </a:spcAft>
              <a:buSzPts val="1500"/>
              <a:buChar char="●"/>
            </a:pPr>
            <a:r>
              <a:rPr lang="sk" sz="1500"/>
              <a:t>ligg. carpometacarpalia palmaria​</a:t>
            </a:r>
            <a:endParaRPr sz="1500"/>
          </a:p>
          <a:p>
            <a:pPr marL="457200" lvl="0" indent="-323850" algn="l" rtl="0">
              <a:lnSpc>
                <a:spcPct val="115000"/>
              </a:lnSpc>
              <a:spcBef>
                <a:spcPts val="0"/>
              </a:spcBef>
              <a:spcAft>
                <a:spcPts val="0"/>
              </a:spcAft>
              <a:buSzPts val="1500"/>
              <a:buChar char="●"/>
            </a:pPr>
            <a:r>
              <a:rPr lang="sk" sz="1500"/>
              <a:t>ligg. carpometacarpalia dorsalia​</a:t>
            </a:r>
            <a:endParaRPr sz="1500"/>
          </a:p>
          <a:p>
            <a:pPr marL="457200" lvl="0" indent="-323850" algn="l" rtl="0">
              <a:lnSpc>
                <a:spcPct val="115000"/>
              </a:lnSpc>
              <a:spcBef>
                <a:spcPts val="0"/>
              </a:spcBef>
              <a:spcAft>
                <a:spcPts val="0"/>
              </a:spcAft>
              <a:buSzPts val="1500"/>
              <a:buChar char="●"/>
            </a:pPr>
            <a:r>
              <a:rPr lang="sk" sz="1500"/>
              <a:t>ligg. carpometacarpalia interossea</a:t>
            </a:r>
            <a:endParaRPr sz="1500"/>
          </a:p>
          <a:p>
            <a:pPr marL="0" lvl="0" indent="0" algn="l" rtl="0">
              <a:spcBef>
                <a:spcPts val="0"/>
              </a:spcBef>
              <a:spcAft>
                <a:spcPts val="0"/>
              </a:spcAft>
              <a:buNone/>
            </a:pPr>
            <a:endParaRPr/>
          </a:p>
        </p:txBody>
      </p:sp>
      <p:pic>
        <p:nvPicPr>
          <p:cNvPr id="298" name="Google Shape;298;p42"/>
          <p:cNvPicPr preferRelativeResize="0"/>
          <p:nvPr/>
        </p:nvPicPr>
        <p:blipFill>
          <a:blip r:embed="rId3">
            <a:alphaModFix/>
          </a:blip>
          <a:stretch>
            <a:fillRect/>
          </a:stretch>
        </p:blipFill>
        <p:spPr>
          <a:xfrm>
            <a:off x="6101450" y="44200"/>
            <a:ext cx="2025625" cy="2844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 metacarpophalangeae</a:t>
            </a:r>
            <a:endParaRPr/>
          </a:p>
        </p:txBody>
      </p:sp>
      <p:sp>
        <p:nvSpPr>
          <p:cNvPr id="304" name="Google Shape;304;p43"/>
          <p:cNvSpPr txBox="1">
            <a:spLocks noGrp="1"/>
          </p:cNvSpPr>
          <p:nvPr>
            <p:ph type="body" idx="1"/>
          </p:nvPr>
        </p:nvSpPr>
        <p:spPr>
          <a:xfrm>
            <a:off x="540000" y="1269000"/>
            <a:ext cx="6261000" cy="3105000"/>
          </a:xfrm>
          <a:prstGeom prst="rect">
            <a:avLst/>
          </a:prstGeom>
        </p:spPr>
        <p:txBody>
          <a:bodyPr spcFirstLastPara="1" wrap="square" lIns="0" tIns="0" rIns="0" bIns="0" anchor="t" anchorCtr="0">
            <a:noAutofit/>
          </a:bodyPr>
          <a:lstStyle/>
          <a:p>
            <a:pPr marL="457200" lvl="0" indent="-304800" algn="l" rtl="0">
              <a:lnSpc>
                <a:spcPct val="150000"/>
              </a:lnSpc>
              <a:spcBef>
                <a:spcPts val="0"/>
              </a:spcBef>
              <a:spcAft>
                <a:spcPts val="0"/>
              </a:spcAft>
              <a:buSzPts val="1200"/>
              <a:buChar char="●"/>
            </a:pPr>
            <a:r>
              <a:rPr lang="sk" sz="1200" dirty="0"/>
              <a:t>klouby spojující hlavice metakarpálních kostí a proximální falangy prstů​ přechod mezi kulovitým a vejčitým tvarem​</a:t>
            </a:r>
            <a:endParaRPr sz="1200" dirty="0"/>
          </a:p>
          <a:p>
            <a:pPr marL="0" lvl="0" indent="0" algn="l" rtl="0">
              <a:lnSpc>
                <a:spcPct val="150000"/>
              </a:lnSpc>
              <a:spcBef>
                <a:spcPts val="0"/>
              </a:spcBef>
              <a:spcAft>
                <a:spcPts val="0"/>
              </a:spcAft>
              <a:buNone/>
            </a:pPr>
            <a:r>
              <a:rPr lang="sk" sz="1200" dirty="0"/>
              <a:t>kloubní pouzdra jsou poměrně volná, zesílená vazy:​</a:t>
            </a:r>
            <a:endParaRPr sz="1200" dirty="0"/>
          </a:p>
          <a:p>
            <a:pPr marL="457200" lvl="0" indent="-304800" algn="l" rtl="0">
              <a:lnSpc>
                <a:spcPct val="150000"/>
              </a:lnSpc>
              <a:spcBef>
                <a:spcPts val="0"/>
              </a:spcBef>
              <a:spcAft>
                <a:spcPts val="0"/>
              </a:spcAft>
              <a:buSzPts val="1200"/>
              <a:buChar char="●"/>
            </a:pPr>
            <a:r>
              <a:rPr lang="sk" sz="1200" b="1" dirty="0"/>
              <a:t>ligg. collateralia –</a:t>
            </a:r>
            <a:r>
              <a:rPr lang="sk" sz="1200" dirty="0"/>
              <a:t> zesilují pouzdra po stranách​</a:t>
            </a:r>
            <a:endParaRPr sz="1200" dirty="0"/>
          </a:p>
          <a:p>
            <a:pPr marL="457200" lvl="0" indent="-304800" algn="l" rtl="0">
              <a:lnSpc>
                <a:spcPct val="150000"/>
              </a:lnSpc>
              <a:spcBef>
                <a:spcPts val="0"/>
              </a:spcBef>
              <a:spcAft>
                <a:spcPts val="0"/>
              </a:spcAft>
              <a:buSzPts val="1200"/>
              <a:buChar char="●"/>
            </a:pPr>
            <a:r>
              <a:rPr lang="sk" sz="1200" b="1" dirty="0"/>
              <a:t>ligg. palmaria –</a:t>
            </a:r>
            <a:r>
              <a:rPr lang="sk" sz="1200" dirty="0"/>
              <a:t> pruhovitá zesílení na dlaňové straně puzder, jsou doplněna destičkou z vazivové chrupavky, </a:t>
            </a:r>
            <a:r>
              <a:rPr lang="sk" sz="1200" i="1" dirty="0"/>
              <a:t>fibrocartilago palmaris</a:t>
            </a:r>
            <a:r>
              <a:rPr lang="sk" sz="1200" dirty="0"/>
              <a:t>, ta zesiluje pouzdro a zvětšuje kloubní jamku​</a:t>
            </a:r>
            <a:endParaRPr sz="1200" dirty="0"/>
          </a:p>
          <a:p>
            <a:pPr marL="457200" lvl="0" indent="-304800" algn="l" rtl="0">
              <a:lnSpc>
                <a:spcPct val="150000"/>
              </a:lnSpc>
              <a:spcBef>
                <a:spcPts val="0"/>
              </a:spcBef>
              <a:spcAft>
                <a:spcPts val="0"/>
              </a:spcAft>
              <a:buSzPts val="1200"/>
              <a:buChar char="●"/>
            </a:pPr>
            <a:r>
              <a:rPr lang="sk" sz="1200" b="1" dirty="0"/>
              <a:t>ligg. metacarpale transversum profundum –</a:t>
            </a:r>
            <a:r>
              <a:rPr lang="sk" sz="1200" dirty="0"/>
              <a:t> souborný název pro vazy, jež propojují navzájem pouzdra sousedních metakarpofalangových kloubů​</a:t>
            </a:r>
            <a:endParaRPr sz="1200" dirty="0"/>
          </a:p>
          <a:p>
            <a:pPr marL="0" lvl="0" indent="0" algn="l" rtl="0">
              <a:lnSpc>
                <a:spcPct val="150000"/>
              </a:lnSpc>
              <a:spcBef>
                <a:spcPts val="0"/>
              </a:spcBef>
              <a:spcAft>
                <a:spcPts val="0"/>
              </a:spcAft>
              <a:buNone/>
            </a:pPr>
            <a:r>
              <a:rPr lang="sk" sz="1200" b="1" dirty="0"/>
              <a:t>Pohyby: </a:t>
            </a:r>
            <a:r>
              <a:rPr lang="sk" sz="1200" i="1" dirty="0"/>
              <a:t>FL(70-90°), EX, ABD (20-25°), ADD (složený pohyb cirkumdukce, rotace pouze pasivně)</a:t>
            </a:r>
            <a:r>
              <a:rPr lang="sk" sz="1200" dirty="0"/>
              <a:t>​</a:t>
            </a:r>
            <a:endParaRPr sz="1200" dirty="0"/>
          </a:p>
          <a:p>
            <a:pPr marL="457200" lvl="0" indent="-304800" algn="l" rtl="0">
              <a:lnSpc>
                <a:spcPct val="150000"/>
              </a:lnSpc>
              <a:spcBef>
                <a:spcPts val="0"/>
              </a:spcBef>
              <a:spcAft>
                <a:spcPts val="0"/>
              </a:spcAft>
              <a:buSzPts val="1200"/>
              <a:buChar char="●"/>
            </a:pPr>
            <a:r>
              <a:rPr lang="sk" sz="1200" b="1" dirty="0"/>
              <a:t>ABD, ADD –</a:t>
            </a:r>
            <a:r>
              <a:rPr lang="sk" sz="1200" dirty="0"/>
              <a:t> možná pouze při nataženém prstu​</a:t>
            </a:r>
            <a:endParaRPr sz="1200" dirty="0"/>
          </a:p>
          <a:p>
            <a:pPr marL="457200" lvl="0" indent="-304800" algn="l" rtl="0">
              <a:lnSpc>
                <a:spcPct val="150000"/>
              </a:lnSpc>
              <a:spcBef>
                <a:spcPts val="0"/>
              </a:spcBef>
              <a:spcAft>
                <a:spcPts val="0"/>
              </a:spcAft>
              <a:buSzPts val="1200"/>
              <a:buChar char="●"/>
            </a:pPr>
            <a:r>
              <a:rPr lang="sk" sz="1200" dirty="0"/>
              <a:t>kombinacemi vzniká </a:t>
            </a:r>
            <a:r>
              <a:rPr lang="sk" sz="1200" b="1" dirty="0"/>
              <a:t>cirkumdukce</a:t>
            </a:r>
            <a:r>
              <a:rPr lang="sk" sz="1200" dirty="0"/>
              <a:t>​</a:t>
            </a:r>
            <a:endParaRPr sz="1200" dirty="0"/>
          </a:p>
          <a:p>
            <a:pPr marL="0" lvl="0" indent="0" algn="l" rtl="0">
              <a:lnSpc>
                <a:spcPct val="150000"/>
              </a:lnSpc>
              <a:spcBef>
                <a:spcPts val="0"/>
              </a:spcBef>
              <a:spcAft>
                <a:spcPts val="0"/>
              </a:spcAft>
              <a:buNone/>
            </a:pPr>
            <a:endParaRPr sz="1900" dirty="0"/>
          </a:p>
        </p:txBody>
      </p:sp>
      <p:pic>
        <p:nvPicPr>
          <p:cNvPr id="305" name="Google Shape;305;p43"/>
          <p:cNvPicPr preferRelativeResize="0"/>
          <p:nvPr/>
        </p:nvPicPr>
        <p:blipFill>
          <a:blip r:embed="rId3">
            <a:alphaModFix/>
          </a:blip>
          <a:stretch>
            <a:fillRect/>
          </a:stretch>
        </p:blipFill>
        <p:spPr>
          <a:xfrm>
            <a:off x="6800850" y="0"/>
            <a:ext cx="2343150" cy="2809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 Interphalangeae manus</a:t>
            </a:r>
            <a:endParaRPr/>
          </a:p>
        </p:txBody>
      </p:sp>
      <p:sp>
        <p:nvSpPr>
          <p:cNvPr id="311" name="Google Shape;311;p44"/>
          <p:cNvSpPr txBox="1">
            <a:spLocks noGrp="1"/>
          </p:cNvSpPr>
          <p:nvPr>
            <p:ph type="body" idx="1"/>
          </p:nvPr>
        </p:nvSpPr>
        <p:spPr>
          <a:xfrm>
            <a:off x="540000" y="1158475"/>
            <a:ext cx="5186700" cy="3105000"/>
          </a:xfrm>
          <a:prstGeom prst="rect">
            <a:avLst/>
          </a:prstGeom>
        </p:spPr>
        <p:txBody>
          <a:bodyPr spcFirstLastPara="1" wrap="square" lIns="0" tIns="0" rIns="0" bIns="0" anchor="t" anchorCtr="0">
            <a:noAutofit/>
          </a:bodyPr>
          <a:lstStyle/>
          <a:p>
            <a:pPr marL="457200" lvl="0" indent="-317500" algn="l" rtl="0">
              <a:lnSpc>
                <a:spcPct val="150000"/>
              </a:lnSpc>
              <a:spcBef>
                <a:spcPts val="0"/>
              </a:spcBef>
              <a:spcAft>
                <a:spcPts val="0"/>
              </a:spcAft>
              <a:buSzPts val="1400"/>
              <a:buChar char="●"/>
            </a:pPr>
            <a:r>
              <a:rPr lang="sk" sz="1400"/>
              <a:t>Jedná se o kladkové klouby (art. trochlearis)​</a:t>
            </a:r>
            <a:endParaRPr sz="1400"/>
          </a:p>
          <a:p>
            <a:pPr marL="457200" lvl="0" indent="-317500" algn="l" rtl="0">
              <a:lnSpc>
                <a:spcPct val="150000"/>
              </a:lnSpc>
              <a:spcBef>
                <a:spcPts val="0"/>
              </a:spcBef>
              <a:spcAft>
                <a:spcPts val="0"/>
              </a:spcAft>
              <a:buSzPts val="1400"/>
              <a:buChar char="●"/>
            </a:pPr>
            <a:r>
              <a:rPr lang="sk" sz="1400"/>
              <a:t>Hlavice má tvar kladky s vodící rýhou na hlavicích prox. a med. článků, jamka na bazích med. a dist. článků je oploštělá vodící hranou​</a:t>
            </a:r>
            <a:endParaRPr sz="1400"/>
          </a:p>
          <a:p>
            <a:pPr marL="0" lvl="0" indent="0" algn="l" rtl="0">
              <a:lnSpc>
                <a:spcPct val="150000"/>
              </a:lnSpc>
              <a:spcBef>
                <a:spcPts val="0"/>
              </a:spcBef>
              <a:spcAft>
                <a:spcPts val="0"/>
              </a:spcAft>
              <a:buNone/>
            </a:pPr>
            <a:r>
              <a:rPr lang="sk" sz="1400" b="1"/>
              <a:t>Vazy:​</a:t>
            </a:r>
            <a:endParaRPr sz="1400" b="1"/>
          </a:p>
          <a:p>
            <a:pPr marL="457200" lvl="0" indent="-317500" algn="l" rtl="0">
              <a:lnSpc>
                <a:spcPct val="150000"/>
              </a:lnSpc>
              <a:spcBef>
                <a:spcPts val="0"/>
              </a:spcBef>
              <a:spcAft>
                <a:spcPts val="0"/>
              </a:spcAft>
              <a:buSzPts val="1400"/>
              <a:buChar char="●"/>
            </a:pPr>
            <a:r>
              <a:rPr lang="sk" sz="1400" b="1"/>
              <a:t>ligg. palmaria –</a:t>
            </a:r>
            <a:r>
              <a:rPr lang="sk" sz="1400"/>
              <a:t> doplněná ve fibrocartilagines palmares, zesilují a doplňují kloubní jamky na dlaňové straně, jsou k nim připojeny vnější vazivové šlachové pochvy flexorů prstů​</a:t>
            </a:r>
            <a:endParaRPr sz="1400"/>
          </a:p>
          <a:p>
            <a:pPr marL="457200" lvl="0" indent="-317500" algn="l" rtl="0">
              <a:lnSpc>
                <a:spcPct val="150000"/>
              </a:lnSpc>
              <a:spcBef>
                <a:spcPts val="0"/>
              </a:spcBef>
              <a:spcAft>
                <a:spcPts val="0"/>
              </a:spcAft>
              <a:buSzPts val="1400"/>
              <a:buChar char="●"/>
            </a:pPr>
            <a:r>
              <a:rPr lang="sk" sz="1400" b="1"/>
              <a:t>ligg. collateralia – </a:t>
            </a:r>
            <a:r>
              <a:rPr lang="sk" sz="1400"/>
              <a:t>zesilují kloubní pouzdro po stranách​</a:t>
            </a:r>
            <a:endParaRPr sz="1400"/>
          </a:p>
          <a:p>
            <a:pPr marL="457200" lvl="0" indent="-317500" algn="l" rtl="0">
              <a:lnSpc>
                <a:spcPct val="150000"/>
              </a:lnSpc>
              <a:spcBef>
                <a:spcPts val="0"/>
              </a:spcBef>
              <a:spcAft>
                <a:spcPts val="0"/>
              </a:spcAft>
              <a:buSzPts val="1400"/>
              <a:buChar char="●"/>
            </a:pPr>
            <a:r>
              <a:rPr lang="sk" sz="1400" i="1"/>
              <a:t>V PIP FL 110-130°</a:t>
            </a:r>
            <a:r>
              <a:rPr lang="sk" sz="1400"/>
              <a:t>​</a:t>
            </a:r>
            <a:endParaRPr sz="1400"/>
          </a:p>
          <a:p>
            <a:pPr marL="457200" lvl="0" indent="-317500" algn="l" rtl="0">
              <a:lnSpc>
                <a:spcPct val="150000"/>
              </a:lnSpc>
              <a:spcBef>
                <a:spcPts val="0"/>
              </a:spcBef>
              <a:spcAft>
                <a:spcPts val="0"/>
              </a:spcAft>
              <a:buSzPts val="1400"/>
              <a:buChar char="●"/>
            </a:pPr>
            <a:r>
              <a:rPr lang="sk" sz="1400" i="1"/>
              <a:t>V DIP FL 70-100°</a:t>
            </a:r>
            <a:endParaRPr sz="1400" i="1"/>
          </a:p>
          <a:p>
            <a:pPr marL="0" lvl="0" indent="0" algn="l" rtl="0">
              <a:lnSpc>
                <a:spcPct val="150000"/>
              </a:lnSpc>
              <a:spcBef>
                <a:spcPts val="0"/>
              </a:spcBef>
              <a:spcAft>
                <a:spcPts val="0"/>
              </a:spcAft>
              <a:buNone/>
            </a:pPr>
            <a:endParaRPr/>
          </a:p>
        </p:txBody>
      </p:sp>
      <p:sp>
        <p:nvSpPr>
          <p:cNvPr id="312" name="Google Shape;312;p44"/>
          <p:cNvSpPr txBox="1"/>
          <p:nvPr/>
        </p:nvSpPr>
        <p:spPr>
          <a:xfrm>
            <a:off x="5791950" y="3765500"/>
            <a:ext cx="3043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3"/>
              </a:rPr>
              <a:t>https://radiopaedia.org/articles/interphalangeal-joint-of-the-hand</a:t>
            </a:r>
            <a:r>
              <a:rPr lang="sk" sz="800"/>
              <a:t> </a:t>
            </a:r>
            <a:endParaRPr sz="800"/>
          </a:p>
        </p:txBody>
      </p:sp>
      <p:pic>
        <p:nvPicPr>
          <p:cNvPr id="313" name="Google Shape;313;p44"/>
          <p:cNvPicPr preferRelativeResize="0"/>
          <p:nvPr/>
        </p:nvPicPr>
        <p:blipFill>
          <a:blip r:embed="rId4">
            <a:alphaModFix/>
          </a:blip>
          <a:stretch>
            <a:fillRect/>
          </a:stretch>
        </p:blipFill>
        <p:spPr>
          <a:xfrm>
            <a:off x="5879100" y="1031100"/>
            <a:ext cx="2582000" cy="2582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Ligamenta na dorzální straně ruky</a:t>
            </a:r>
            <a:endParaRPr/>
          </a:p>
        </p:txBody>
      </p:sp>
      <p:sp>
        <p:nvSpPr>
          <p:cNvPr id="319" name="Google Shape;319;p4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800" i="1"/>
              <a:t>1 - lig. radiocarpale dorsale</a:t>
            </a:r>
            <a:r>
              <a:rPr lang="sk" sz="1800"/>
              <a:t>​</a:t>
            </a:r>
            <a:endParaRPr sz="1800"/>
          </a:p>
          <a:p>
            <a:pPr marL="0" lvl="0" indent="0" algn="l" rtl="0">
              <a:lnSpc>
                <a:spcPct val="150000"/>
              </a:lnSpc>
              <a:spcBef>
                <a:spcPts val="0"/>
              </a:spcBef>
              <a:spcAft>
                <a:spcPts val="0"/>
              </a:spcAft>
              <a:buClr>
                <a:schemeClr val="dk1"/>
              </a:buClr>
              <a:buSzPts val="1100"/>
              <a:buFont typeface="Arial"/>
              <a:buNone/>
            </a:pPr>
            <a:r>
              <a:rPr lang="sk" sz="1800" i="1"/>
              <a:t>2 - ligg. intercarpalia dorsalia</a:t>
            </a:r>
            <a:r>
              <a:rPr lang="sk" sz="1800"/>
              <a:t>​</a:t>
            </a:r>
            <a:endParaRPr sz="1800"/>
          </a:p>
          <a:p>
            <a:pPr marL="0" lvl="0" indent="0" algn="l" rtl="0">
              <a:lnSpc>
                <a:spcPct val="150000"/>
              </a:lnSpc>
              <a:spcBef>
                <a:spcPts val="0"/>
              </a:spcBef>
              <a:spcAft>
                <a:spcPts val="0"/>
              </a:spcAft>
              <a:buClr>
                <a:schemeClr val="dk1"/>
              </a:buClr>
              <a:buSzPts val="1100"/>
              <a:buFont typeface="Arial"/>
              <a:buNone/>
            </a:pPr>
            <a:r>
              <a:rPr lang="sk" sz="1800" i="1"/>
              <a:t>3 - ligg. carpometacarpalia dorsalia</a:t>
            </a:r>
            <a:r>
              <a:rPr lang="sk" sz="1800"/>
              <a:t>​</a:t>
            </a:r>
            <a:endParaRPr sz="1800"/>
          </a:p>
          <a:p>
            <a:pPr marL="0" lvl="0" indent="0" algn="l" rtl="0">
              <a:lnSpc>
                <a:spcPct val="150000"/>
              </a:lnSpc>
              <a:spcBef>
                <a:spcPts val="0"/>
              </a:spcBef>
              <a:spcAft>
                <a:spcPts val="0"/>
              </a:spcAft>
              <a:buClr>
                <a:schemeClr val="dk1"/>
              </a:buClr>
              <a:buSzPts val="1100"/>
              <a:buFont typeface="Arial"/>
              <a:buNone/>
            </a:pPr>
            <a:r>
              <a:rPr lang="sk" sz="1800" i="1"/>
              <a:t>4 - ligg. metacarpalia dorsalia</a:t>
            </a:r>
            <a:r>
              <a:rPr lang="sk" sz="1800"/>
              <a:t>​</a:t>
            </a:r>
            <a:endParaRPr sz="1800"/>
          </a:p>
          <a:p>
            <a:pPr marL="0" lvl="0" indent="0" algn="l" rtl="0">
              <a:lnSpc>
                <a:spcPct val="150000"/>
              </a:lnSpc>
              <a:spcBef>
                <a:spcPts val="0"/>
              </a:spcBef>
              <a:spcAft>
                <a:spcPts val="0"/>
              </a:spcAft>
              <a:buClr>
                <a:schemeClr val="dk1"/>
              </a:buClr>
              <a:buSzPts val="1100"/>
              <a:buFont typeface="Arial"/>
              <a:buNone/>
            </a:pPr>
            <a:r>
              <a:rPr lang="sk" sz="1800" i="1"/>
              <a:t>5 - pouzdro metakarpofalangového kloubu palce</a:t>
            </a:r>
            <a:r>
              <a:rPr lang="sk" sz="1800"/>
              <a:t>​</a:t>
            </a:r>
            <a:endParaRPr sz="1800"/>
          </a:p>
          <a:p>
            <a:pPr marL="0" lvl="0" indent="0" algn="l" rtl="0">
              <a:lnSpc>
                <a:spcPct val="150000"/>
              </a:lnSpc>
              <a:spcBef>
                <a:spcPts val="0"/>
              </a:spcBef>
              <a:spcAft>
                <a:spcPts val="0"/>
              </a:spcAft>
              <a:buClr>
                <a:schemeClr val="dk1"/>
              </a:buClr>
              <a:buSzPts val="1100"/>
              <a:buFont typeface="Arial"/>
              <a:buNone/>
            </a:pPr>
            <a:r>
              <a:rPr lang="sk" sz="1800" i="1"/>
              <a:t>6 - lig. collaterale (ulnare) MCP</a:t>
            </a:r>
            <a:r>
              <a:rPr lang="sk" sz="1800"/>
              <a:t>​ </a:t>
            </a:r>
            <a:r>
              <a:rPr lang="sk" sz="1800" i="1"/>
              <a:t>palce</a:t>
            </a:r>
            <a:endParaRPr sz="1800" i="1"/>
          </a:p>
          <a:p>
            <a:pPr marL="0" lvl="0" indent="0" algn="l" rtl="0">
              <a:lnSpc>
                <a:spcPct val="150000"/>
              </a:lnSpc>
              <a:spcBef>
                <a:spcPts val="0"/>
              </a:spcBef>
              <a:spcAft>
                <a:spcPts val="0"/>
              </a:spcAft>
              <a:buNone/>
            </a:pPr>
            <a:endParaRPr sz="1800"/>
          </a:p>
        </p:txBody>
      </p:sp>
      <p:pic>
        <p:nvPicPr>
          <p:cNvPr id="320" name="Google Shape;320;p45"/>
          <p:cNvPicPr preferRelativeResize="0"/>
          <p:nvPr/>
        </p:nvPicPr>
        <p:blipFill>
          <a:blip r:embed="rId3">
            <a:alphaModFix/>
          </a:blip>
          <a:stretch>
            <a:fillRect/>
          </a:stretch>
        </p:blipFill>
        <p:spPr>
          <a:xfrm>
            <a:off x="5656975" y="1232187"/>
            <a:ext cx="2286700" cy="3048925"/>
          </a:xfrm>
          <a:prstGeom prst="rect">
            <a:avLst/>
          </a:prstGeom>
          <a:noFill/>
          <a:ln>
            <a:noFill/>
          </a:ln>
        </p:spPr>
      </p:pic>
      <p:sp>
        <p:nvSpPr>
          <p:cNvPr id="321" name="Google Shape;321;p45"/>
          <p:cNvSpPr txBox="1"/>
          <p:nvPr/>
        </p:nvSpPr>
        <p:spPr>
          <a:xfrm>
            <a:off x="5300325" y="42811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highlight>
                  <a:srgbClr val="FFFFFF"/>
                </a:highlight>
              </a:rPr>
              <a:t>Čihák, R., Grim, M., Druga, R., &amp; Helekal, I. (2002). </a:t>
            </a:r>
            <a:r>
              <a:rPr lang="sk" sz="800" i="1">
                <a:solidFill>
                  <a:srgbClr val="222222"/>
                </a:solidFill>
                <a:highlight>
                  <a:srgbClr val="FFFFFF"/>
                </a:highlight>
              </a:rPr>
              <a:t>Anatomie</a:t>
            </a:r>
            <a:r>
              <a:rPr lang="sk" sz="800">
                <a:solidFill>
                  <a:srgbClr val="222222"/>
                </a:solidFill>
                <a:highlight>
                  <a:srgbClr val="FFFFFF"/>
                </a:highlight>
              </a:rPr>
              <a:t>. Grada. </a:t>
            </a:r>
            <a:endParaRPr sz="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Ligamenta na palmární straně ruky</a:t>
            </a:r>
            <a:endParaRPr/>
          </a:p>
        </p:txBody>
      </p:sp>
      <p:sp>
        <p:nvSpPr>
          <p:cNvPr id="327" name="Google Shape;327;p4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266700" lvl="0" indent="-266700" algn="l" rtl="0">
              <a:lnSpc>
                <a:spcPct val="115000"/>
              </a:lnSpc>
              <a:spcBef>
                <a:spcPts val="0"/>
              </a:spcBef>
              <a:spcAft>
                <a:spcPts val="0"/>
              </a:spcAft>
              <a:buClr>
                <a:schemeClr val="dk1"/>
              </a:buClr>
              <a:buSzPts val="1100"/>
              <a:buFont typeface="Arial"/>
              <a:buNone/>
            </a:pPr>
            <a:r>
              <a:rPr lang="sk" sz="850" i="1"/>
              <a:t>1- ulna</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2- articulatio radioulnaris distalis</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3- lig. collaterale carpi ulnare</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4- os pisiforme</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5- lig. pisohamatum</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6- lig. pisometacarpeum</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7- hamulus ossis hamati</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8- ligg. carpometacarpea palmaria</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9- ligg. metacarpea palmaria</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10- ligg. metacarpea transversa profunda</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11- art. carpophalangea</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12- artt. interphalangeae manus</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13- tendo m. flexoris digitorum profundi</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14- vagina tendinis musculi flexorum</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 digitorum (III)</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15- ligg. collateralia</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16- art. carpometacarpea</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17- os capitatum</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18- lig. carpi radiatum</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19- lig. collaterale carpi radiale</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20- lig. carpometacarpea palmare</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21- os lunatum</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22- radius</a:t>
            </a:r>
            <a:r>
              <a:rPr lang="sk" sz="850"/>
              <a:t>​</a:t>
            </a:r>
            <a:endParaRPr sz="850"/>
          </a:p>
          <a:p>
            <a:pPr marL="266700" lvl="0" indent="-266700" algn="l" rtl="0">
              <a:lnSpc>
                <a:spcPct val="115000"/>
              </a:lnSpc>
              <a:spcBef>
                <a:spcPts val="0"/>
              </a:spcBef>
              <a:spcAft>
                <a:spcPts val="0"/>
              </a:spcAft>
              <a:buClr>
                <a:schemeClr val="dk1"/>
              </a:buClr>
              <a:buSzPts val="1100"/>
              <a:buFont typeface="Arial"/>
              <a:buNone/>
            </a:pPr>
            <a:r>
              <a:rPr lang="sk" sz="850" i="1"/>
              <a:t>23- membrana interossea anterbrachii</a:t>
            </a:r>
            <a:endParaRPr sz="850" i="1"/>
          </a:p>
          <a:p>
            <a:pPr marL="0" lvl="0" indent="0" algn="l" rtl="0">
              <a:spcBef>
                <a:spcPts val="0"/>
              </a:spcBef>
              <a:spcAft>
                <a:spcPts val="0"/>
              </a:spcAft>
              <a:buNone/>
            </a:pPr>
            <a:endParaRPr/>
          </a:p>
        </p:txBody>
      </p:sp>
      <p:pic>
        <p:nvPicPr>
          <p:cNvPr id="328" name="Google Shape;328;p46"/>
          <p:cNvPicPr preferRelativeResize="0"/>
          <p:nvPr/>
        </p:nvPicPr>
        <p:blipFill>
          <a:blip r:embed="rId3">
            <a:alphaModFix/>
          </a:blip>
          <a:stretch>
            <a:fillRect/>
          </a:stretch>
        </p:blipFill>
        <p:spPr>
          <a:xfrm>
            <a:off x="3991600" y="1043975"/>
            <a:ext cx="2655150" cy="3949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ruky</a:t>
            </a:r>
            <a:endParaRPr/>
          </a:p>
        </p:txBody>
      </p:sp>
      <p:sp>
        <p:nvSpPr>
          <p:cNvPr id="334" name="Google Shape;334;p4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sk" sz="1400" b="1" dirty="0"/>
              <a:t>Interfalangeální klouby 2.-5. prstu</a:t>
            </a:r>
            <a:r>
              <a:rPr lang="sk" sz="1400" dirty="0"/>
              <a:t>​</a:t>
            </a:r>
            <a:endParaRPr sz="1400" dirty="0"/>
          </a:p>
          <a:p>
            <a:pPr marL="457200" lvl="0" indent="-317500" algn="l" rtl="0">
              <a:lnSpc>
                <a:spcPct val="115000"/>
              </a:lnSpc>
              <a:spcBef>
                <a:spcPts val="0"/>
              </a:spcBef>
              <a:spcAft>
                <a:spcPts val="0"/>
              </a:spcAft>
              <a:buSzPts val="1400"/>
              <a:buChar char="●"/>
            </a:pPr>
            <a:r>
              <a:rPr lang="sk" sz="1400" dirty="0"/>
              <a:t>jeden stupeň volnosti pohybu – FLX, EX​</a:t>
            </a:r>
            <a:endParaRPr sz="1400" dirty="0"/>
          </a:p>
          <a:p>
            <a:pPr marL="0" lvl="0" indent="0" algn="l" rtl="0">
              <a:lnSpc>
                <a:spcPct val="115000"/>
              </a:lnSpc>
              <a:spcBef>
                <a:spcPts val="0"/>
              </a:spcBef>
              <a:spcAft>
                <a:spcPts val="0"/>
              </a:spcAft>
              <a:buNone/>
            </a:pPr>
            <a:r>
              <a:rPr lang="sk" sz="1400" b="1" dirty="0"/>
              <a:t>FL</a:t>
            </a:r>
            <a:r>
              <a:rPr lang="sk" sz="1400" dirty="0"/>
              <a:t>​</a:t>
            </a:r>
            <a:endParaRPr sz="1400" dirty="0"/>
          </a:p>
          <a:p>
            <a:pPr marL="457200" lvl="0" indent="-317500" algn="l" rtl="0">
              <a:lnSpc>
                <a:spcPct val="115000"/>
              </a:lnSpc>
              <a:spcBef>
                <a:spcPts val="0"/>
              </a:spcBef>
              <a:spcAft>
                <a:spcPts val="0"/>
              </a:spcAft>
              <a:buSzPts val="1400"/>
              <a:buChar char="●"/>
            </a:pPr>
            <a:r>
              <a:rPr lang="sk" sz="1400" dirty="0"/>
              <a:t>PIP přes 90° (5. PIP až 135°)​</a:t>
            </a:r>
            <a:endParaRPr sz="1400" dirty="0"/>
          </a:p>
          <a:p>
            <a:pPr marL="457200" lvl="0" indent="-317500" algn="l" rtl="0">
              <a:lnSpc>
                <a:spcPct val="115000"/>
              </a:lnSpc>
              <a:spcBef>
                <a:spcPts val="0"/>
              </a:spcBef>
              <a:spcAft>
                <a:spcPts val="0"/>
              </a:spcAft>
              <a:buSzPts val="1400"/>
              <a:buChar char="●"/>
            </a:pPr>
            <a:r>
              <a:rPr lang="sk" sz="1400" dirty="0"/>
              <a:t>DIP méně než 90° (5. PIP až 90°)​</a:t>
            </a:r>
            <a:endParaRPr sz="1400" dirty="0"/>
          </a:p>
          <a:p>
            <a:pPr marL="0" lvl="0" indent="0" algn="l" rtl="0">
              <a:lnSpc>
                <a:spcPct val="115000"/>
              </a:lnSpc>
              <a:spcBef>
                <a:spcPts val="0"/>
              </a:spcBef>
              <a:spcAft>
                <a:spcPts val="0"/>
              </a:spcAft>
              <a:buNone/>
            </a:pPr>
            <a:r>
              <a:rPr lang="sk" sz="1400" b="1" dirty="0"/>
              <a:t>EX</a:t>
            </a:r>
            <a:r>
              <a:rPr lang="sk" sz="1400" dirty="0"/>
              <a:t>​</a:t>
            </a:r>
            <a:endParaRPr sz="1400" dirty="0"/>
          </a:p>
          <a:p>
            <a:pPr marL="457200" lvl="0" indent="-317500" algn="l" rtl="0">
              <a:lnSpc>
                <a:spcPct val="115000"/>
              </a:lnSpc>
              <a:spcBef>
                <a:spcPts val="0"/>
              </a:spcBef>
              <a:spcAft>
                <a:spcPts val="0"/>
              </a:spcAft>
              <a:buSzPts val="1400"/>
              <a:buChar char="●"/>
            </a:pPr>
            <a:r>
              <a:rPr lang="sk" sz="1400" dirty="0"/>
              <a:t>PIP i DIP 0°​</a:t>
            </a:r>
            <a:endParaRPr sz="1400" dirty="0"/>
          </a:p>
          <a:p>
            <a:pPr marL="457200" lvl="0" indent="-317500" algn="l" rtl="0">
              <a:lnSpc>
                <a:spcPct val="115000"/>
              </a:lnSpc>
              <a:spcBef>
                <a:spcPts val="0"/>
              </a:spcBef>
              <a:spcAft>
                <a:spcPts val="0"/>
              </a:spcAft>
              <a:buSzPts val="1400"/>
              <a:buChar char="●"/>
            </a:pPr>
            <a:r>
              <a:rPr lang="sk" sz="1400" dirty="0"/>
              <a:t>ukazovák provádí flexi přímo v sagitální rovině, malík se při flexi sklání šikmo do dlaně​</a:t>
            </a:r>
            <a:endParaRPr sz="1400" dirty="0"/>
          </a:p>
          <a:p>
            <a:pPr marL="457200" lvl="0" indent="-317500" algn="l" rtl="0">
              <a:lnSpc>
                <a:spcPct val="115000"/>
              </a:lnSpc>
              <a:spcBef>
                <a:spcPts val="0"/>
              </a:spcBef>
              <a:spcAft>
                <a:spcPts val="0"/>
              </a:spcAft>
              <a:buSzPts val="1400"/>
              <a:buChar char="●"/>
            </a:pPr>
            <a:r>
              <a:rPr lang="sk" sz="1400" dirty="0"/>
              <a:t>největší laterální stabilita IP je při maximální EX​</a:t>
            </a:r>
            <a:endParaRPr sz="1400" dirty="0"/>
          </a:p>
          <a:p>
            <a:pPr marL="457200" lvl="0" indent="-317500" algn="l" rtl="0">
              <a:lnSpc>
                <a:spcPct val="115000"/>
              </a:lnSpc>
              <a:spcBef>
                <a:spcPts val="0"/>
              </a:spcBef>
              <a:spcAft>
                <a:spcPts val="0"/>
              </a:spcAft>
              <a:buSzPts val="1400"/>
              <a:buChar char="●"/>
            </a:pPr>
            <a:r>
              <a:rPr lang="sk" sz="1400" dirty="0"/>
              <a:t>v semiflekčním postavení jsou ligamenta nejvíce uvolněná (proto nesmí být IP klouby imobilizovány v semiflekčním postavení, protože by hrozila retrakce vazů – imobilizace vždy v plné EX)</a:t>
            </a:r>
            <a:endParaRPr sz="1400" dirty="0"/>
          </a:p>
          <a:p>
            <a:pPr marL="0" lvl="0" indent="0" algn="l" rtl="0">
              <a:spcBef>
                <a:spcPts val="0"/>
              </a:spcBef>
              <a:spcAft>
                <a:spcPts val="0"/>
              </a:spcAft>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ruky</a:t>
            </a:r>
            <a:endParaRPr/>
          </a:p>
        </p:txBody>
      </p:sp>
      <p:sp>
        <p:nvSpPr>
          <p:cNvPr id="340" name="Google Shape;340;p4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sk" sz="1700" b="1"/>
              <a:t>Metakarpofalangeální klouby 2.-5. prstu</a:t>
            </a:r>
            <a:r>
              <a:rPr lang="sk" sz="1700"/>
              <a:t>​</a:t>
            </a:r>
            <a:endParaRPr sz="1700"/>
          </a:p>
          <a:p>
            <a:pPr marL="0" lvl="0" indent="0" algn="l" rtl="0">
              <a:lnSpc>
                <a:spcPct val="115000"/>
              </a:lnSpc>
              <a:spcBef>
                <a:spcPts val="0"/>
              </a:spcBef>
              <a:spcAft>
                <a:spcPts val="0"/>
              </a:spcAft>
              <a:buClr>
                <a:schemeClr val="dk1"/>
              </a:buClr>
              <a:buSzPts val="1100"/>
              <a:buFont typeface="Arial"/>
              <a:buNone/>
            </a:pPr>
            <a:r>
              <a:rPr lang="sk" sz="1700" b="1"/>
              <a:t>klouby se dvěma stupni volnosti:</a:t>
            </a:r>
            <a:r>
              <a:rPr lang="sk" sz="1700"/>
              <a:t>​</a:t>
            </a:r>
            <a:endParaRPr sz="1700"/>
          </a:p>
          <a:p>
            <a:pPr marL="457200" lvl="0" indent="-336550" algn="l" rtl="0">
              <a:lnSpc>
                <a:spcPct val="115000"/>
              </a:lnSpc>
              <a:spcBef>
                <a:spcPts val="0"/>
              </a:spcBef>
              <a:spcAft>
                <a:spcPts val="0"/>
              </a:spcAft>
              <a:buSzPts val="1700"/>
              <a:buChar char="●"/>
            </a:pPr>
            <a:r>
              <a:rPr lang="sk" sz="1700"/>
              <a:t>FLX 90° (směrem od 2. k 5. MP lehce roste)​</a:t>
            </a:r>
            <a:endParaRPr sz="1700"/>
          </a:p>
          <a:p>
            <a:pPr marL="457200" lvl="0" indent="-336550" algn="l" rtl="0">
              <a:lnSpc>
                <a:spcPct val="115000"/>
              </a:lnSpc>
              <a:spcBef>
                <a:spcPts val="0"/>
              </a:spcBef>
              <a:spcAft>
                <a:spcPts val="0"/>
              </a:spcAft>
              <a:buSzPts val="1700"/>
              <a:buChar char="●"/>
            </a:pPr>
            <a:r>
              <a:rPr lang="sk" sz="1700"/>
              <a:t>EXT 30 - 40°​</a:t>
            </a:r>
            <a:endParaRPr sz="1700"/>
          </a:p>
          <a:p>
            <a:pPr marL="457200" lvl="0" indent="-336550" algn="l" rtl="0">
              <a:lnSpc>
                <a:spcPct val="115000"/>
              </a:lnSpc>
              <a:spcBef>
                <a:spcPts val="0"/>
              </a:spcBef>
              <a:spcAft>
                <a:spcPts val="0"/>
              </a:spcAft>
              <a:buSzPts val="1700"/>
              <a:buChar char="●"/>
            </a:pPr>
            <a:r>
              <a:rPr lang="sk" sz="1700"/>
              <a:t>ABD a ADD (největší ROM ve 2. MP)​</a:t>
            </a:r>
            <a:endParaRPr sz="1700"/>
          </a:p>
          <a:p>
            <a:pPr marL="457200" lvl="0" indent="-336550" algn="l" rtl="0">
              <a:lnSpc>
                <a:spcPct val="115000"/>
              </a:lnSpc>
              <a:spcBef>
                <a:spcPts val="0"/>
              </a:spcBef>
              <a:spcAft>
                <a:spcPts val="0"/>
              </a:spcAft>
              <a:buSzPts val="1700"/>
              <a:buChar char="●"/>
            </a:pPr>
            <a:r>
              <a:rPr lang="sk" sz="1700"/>
              <a:t>cirkumdukce – spojení předešlých čtyř pohybů​</a:t>
            </a:r>
            <a:endParaRPr sz="1700"/>
          </a:p>
          <a:p>
            <a:pPr marL="0" lvl="0" indent="0" algn="l" rtl="0">
              <a:lnSpc>
                <a:spcPct val="115000"/>
              </a:lnSpc>
              <a:spcBef>
                <a:spcPts val="0"/>
              </a:spcBef>
              <a:spcAft>
                <a:spcPts val="0"/>
              </a:spcAft>
              <a:buNone/>
            </a:pPr>
            <a:endParaRPr sz="1700"/>
          </a:p>
          <a:p>
            <a:pPr marL="457200" lvl="0" indent="-336550" algn="l" rtl="0">
              <a:lnSpc>
                <a:spcPct val="115000"/>
              </a:lnSpc>
              <a:spcBef>
                <a:spcPts val="0"/>
              </a:spcBef>
              <a:spcAft>
                <a:spcPts val="0"/>
              </a:spcAft>
              <a:buSzPts val="1700"/>
              <a:buFont typeface="Georgia"/>
              <a:buChar char="●"/>
            </a:pPr>
            <a:r>
              <a:rPr lang="sk" sz="1700"/>
              <a:t>Kolaterální ligamenta jsou během </a:t>
            </a:r>
            <a:r>
              <a:rPr lang="sk" sz="1700" b="1"/>
              <a:t>flexe napínána</a:t>
            </a:r>
            <a:r>
              <a:rPr lang="sk" sz="1700"/>
              <a:t> a během </a:t>
            </a:r>
            <a:r>
              <a:rPr lang="sk" sz="1700" b="1"/>
              <a:t>extenze uvolněná</a:t>
            </a:r>
            <a:r>
              <a:rPr lang="sk" sz="1700"/>
              <a:t>​</a:t>
            </a:r>
            <a:endParaRPr sz="1700"/>
          </a:p>
          <a:p>
            <a:pPr marL="457200" lvl="0" indent="-336550" algn="l" rtl="0">
              <a:lnSpc>
                <a:spcPct val="115000"/>
              </a:lnSpc>
              <a:spcBef>
                <a:spcPts val="0"/>
              </a:spcBef>
              <a:spcAft>
                <a:spcPts val="0"/>
              </a:spcAft>
              <a:buSzPts val="1700"/>
              <a:buFont typeface="Georgia"/>
              <a:buChar char="●"/>
            </a:pPr>
            <a:r>
              <a:rPr lang="sk" sz="1700" b="1"/>
              <a:t>Laterální stabilizace MP kloubů </a:t>
            </a:r>
            <a:r>
              <a:rPr lang="sk" sz="1700"/>
              <a:t>je zajištěna kolaterálními vazy během flexe, interosseálními vazy během extenze​</a:t>
            </a:r>
            <a:endParaRPr sz="1700"/>
          </a:p>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Klenba ruky</a:t>
            </a:r>
            <a:endParaRPr/>
          </a:p>
        </p:txBody>
      </p:sp>
      <p:pic>
        <p:nvPicPr>
          <p:cNvPr id="143" name="Google Shape;143;p22"/>
          <p:cNvPicPr preferRelativeResize="0"/>
          <p:nvPr/>
        </p:nvPicPr>
        <p:blipFill>
          <a:blip r:embed="rId3">
            <a:alphaModFix/>
          </a:blip>
          <a:stretch>
            <a:fillRect/>
          </a:stretch>
        </p:blipFill>
        <p:spPr>
          <a:xfrm>
            <a:off x="3357875" y="421725"/>
            <a:ext cx="2994100" cy="4300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ruky</a:t>
            </a:r>
            <a:endParaRPr/>
          </a:p>
        </p:txBody>
      </p:sp>
      <p:sp>
        <p:nvSpPr>
          <p:cNvPr id="346" name="Google Shape;346;p49"/>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sk" sz="2000" b="1"/>
              <a:t>Interfalangeální kloub palce</a:t>
            </a:r>
            <a:r>
              <a:rPr lang="sk" sz="2000"/>
              <a:t>​</a:t>
            </a:r>
            <a:endParaRPr sz="2000"/>
          </a:p>
          <a:p>
            <a:pPr marL="0" lvl="0" indent="0" algn="l" rtl="0">
              <a:lnSpc>
                <a:spcPct val="115000"/>
              </a:lnSpc>
              <a:spcBef>
                <a:spcPts val="0"/>
              </a:spcBef>
              <a:spcAft>
                <a:spcPts val="0"/>
              </a:spcAft>
              <a:buNone/>
            </a:pPr>
            <a:r>
              <a:rPr lang="sk" sz="2000" b="1"/>
              <a:t>Pohyby:</a:t>
            </a:r>
            <a:r>
              <a:rPr lang="sk" sz="2000"/>
              <a:t>​</a:t>
            </a:r>
            <a:endParaRPr sz="2000"/>
          </a:p>
          <a:p>
            <a:pPr marL="457200" lvl="0" indent="-355600" algn="l" rtl="0">
              <a:lnSpc>
                <a:spcPct val="115000"/>
              </a:lnSpc>
              <a:spcBef>
                <a:spcPts val="0"/>
              </a:spcBef>
              <a:spcAft>
                <a:spcPts val="0"/>
              </a:spcAft>
              <a:buSzPts val="2000"/>
              <a:buChar char="●"/>
            </a:pPr>
            <a:r>
              <a:rPr lang="sk" sz="2000"/>
              <a:t>FLX – 75-80°​</a:t>
            </a:r>
            <a:endParaRPr sz="2000"/>
          </a:p>
          <a:p>
            <a:pPr marL="457200" lvl="0" indent="-355600" algn="l" rtl="0">
              <a:lnSpc>
                <a:spcPct val="115000"/>
              </a:lnSpc>
              <a:spcBef>
                <a:spcPts val="0"/>
              </a:spcBef>
              <a:spcAft>
                <a:spcPts val="0"/>
              </a:spcAft>
              <a:buSzPts val="2000"/>
              <a:buChar char="●"/>
            </a:pPr>
            <a:r>
              <a:rPr lang="sk" sz="2000"/>
              <a:t>EXT – 5-10°​</a:t>
            </a:r>
            <a:endParaRPr sz="2000"/>
          </a:p>
          <a:p>
            <a:pPr marL="457200" lvl="0" indent="-355600" algn="l" rtl="0">
              <a:lnSpc>
                <a:spcPct val="115000"/>
              </a:lnSpc>
              <a:spcBef>
                <a:spcPts val="0"/>
              </a:spcBef>
              <a:spcAft>
                <a:spcPts val="0"/>
              </a:spcAft>
              <a:buSzPts val="2000"/>
              <a:buChar char="●"/>
            </a:pPr>
            <a:r>
              <a:rPr lang="sk" sz="2000"/>
              <a:t>Během flexe dochází k mediální rotaci (pronace 5 – 10°) distálního falangu, jehož příčinou je větší prominence a větší anteriorní povrch mediálního kondylu hlavice, díky tomu má mediální kondyl větší úhel zakřivení a mediální ligamenta se rychleji napnou.</a:t>
            </a:r>
            <a:endParaRPr sz="2000"/>
          </a:p>
          <a:p>
            <a:pPr marL="0" lvl="0" indent="0" algn="l" rtl="0">
              <a:spcBef>
                <a:spcPts val="0"/>
              </a:spcBef>
              <a:spcAft>
                <a:spcPts val="0"/>
              </a:spcAft>
              <a:buNone/>
            </a:pPr>
            <a:endParaRPr sz="2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ruky</a:t>
            </a:r>
            <a:endParaRPr/>
          </a:p>
        </p:txBody>
      </p:sp>
      <p:sp>
        <p:nvSpPr>
          <p:cNvPr id="352" name="Google Shape;352;p5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500" b="1"/>
              <a:t>Metakarpofalangeální kloub palce</a:t>
            </a:r>
            <a:r>
              <a:rPr lang="sk" sz="1500"/>
              <a:t>​</a:t>
            </a:r>
            <a:endParaRPr sz="1500"/>
          </a:p>
          <a:p>
            <a:pPr marL="457200" lvl="0" indent="-317500" algn="l" rtl="0">
              <a:lnSpc>
                <a:spcPct val="150000"/>
              </a:lnSpc>
              <a:spcBef>
                <a:spcPts val="0"/>
              </a:spcBef>
              <a:spcAft>
                <a:spcPts val="0"/>
              </a:spcAft>
              <a:buSzPts val="1400"/>
              <a:buChar char="●"/>
            </a:pPr>
            <a:r>
              <a:rPr lang="sk" sz="1400"/>
              <a:t>kloub kulovitý (ovoidní)​</a:t>
            </a:r>
            <a:endParaRPr sz="1400"/>
          </a:p>
          <a:p>
            <a:pPr marL="457200" lvl="0" indent="-317500" algn="l" rtl="0">
              <a:lnSpc>
                <a:spcPct val="150000"/>
              </a:lnSpc>
              <a:spcBef>
                <a:spcPts val="0"/>
              </a:spcBef>
              <a:spcAft>
                <a:spcPts val="0"/>
              </a:spcAft>
              <a:buSzPts val="1400"/>
              <a:buChar char="●"/>
            </a:pPr>
            <a:r>
              <a:rPr lang="sk" sz="1400"/>
              <a:t>Kloubní jamka je rozšířena </a:t>
            </a:r>
            <a:r>
              <a:rPr lang="sk" sz="1400" b="1"/>
              <a:t>fibrocartilago palmaris</a:t>
            </a:r>
            <a:r>
              <a:rPr lang="sk" sz="1400"/>
              <a:t>​</a:t>
            </a:r>
            <a:endParaRPr sz="1400"/>
          </a:p>
          <a:p>
            <a:pPr marL="457200" lvl="0" indent="-317500" algn="l" rtl="0">
              <a:lnSpc>
                <a:spcPct val="150000"/>
              </a:lnSpc>
              <a:spcBef>
                <a:spcPts val="0"/>
              </a:spcBef>
              <a:spcAft>
                <a:spcPts val="0"/>
              </a:spcAft>
              <a:buSzPts val="1400"/>
              <a:buChar char="●"/>
            </a:pPr>
            <a:r>
              <a:rPr lang="sk" sz="1400"/>
              <a:t>Kloubní pouzdro vybíhá v palmární a dorsální recesy, je zesíleno po stranách kolaterálními ligamenty. Mediální kolaterální vaz je kratší a rychleji se napíná než laterální, proto je přítomné vychýlení baze proximálního falangu na laterální stranu​</a:t>
            </a:r>
            <a:endParaRPr sz="1400"/>
          </a:p>
          <a:p>
            <a:pPr marL="0" lvl="0" indent="0" algn="l" rtl="0">
              <a:lnSpc>
                <a:spcPct val="150000"/>
              </a:lnSpc>
              <a:spcBef>
                <a:spcPts val="0"/>
              </a:spcBef>
              <a:spcAft>
                <a:spcPts val="0"/>
              </a:spcAft>
              <a:buNone/>
            </a:pPr>
            <a:r>
              <a:rPr lang="sk" sz="1400"/>
              <a:t>Na palmární straně proximálního článku jsou do šlach zavzaté sezamské kůstky:​</a:t>
            </a:r>
            <a:endParaRPr sz="1400"/>
          </a:p>
          <a:p>
            <a:pPr marL="457200" lvl="0" indent="-317500" algn="l" rtl="0">
              <a:lnSpc>
                <a:spcPct val="150000"/>
              </a:lnSpc>
              <a:spcBef>
                <a:spcPts val="0"/>
              </a:spcBef>
              <a:spcAft>
                <a:spcPts val="0"/>
              </a:spcAft>
              <a:buSzPts val="1400"/>
              <a:buChar char="●"/>
            </a:pPr>
            <a:r>
              <a:rPr lang="sk" sz="1400" b="1"/>
              <a:t>mediální sezamské kůstky (4) –</a:t>
            </a:r>
            <a:r>
              <a:rPr lang="sk" sz="1400"/>
              <a:t> m. adductor pollicis + první palmární m. interosseus​</a:t>
            </a:r>
            <a:endParaRPr sz="1400"/>
          </a:p>
          <a:p>
            <a:pPr marL="457200" lvl="0" indent="0" algn="l" rtl="0">
              <a:lnSpc>
                <a:spcPct val="150000"/>
              </a:lnSpc>
              <a:spcBef>
                <a:spcPts val="0"/>
              </a:spcBef>
              <a:spcAft>
                <a:spcPts val="0"/>
              </a:spcAft>
              <a:buNone/>
            </a:pPr>
            <a:r>
              <a:rPr lang="sk" sz="1400"/>
              <a:t>-&gt; mediální sklonění proximálního falangu se supinací​</a:t>
            </a:r>
            <a:endParaRPr sz="1400"/>
          </a:p>
          <a:p>
            <a:pPr marL="457200" lvl="0" indent="-317500" algn="l" rtl="0">
              <a:lnSpc>
                <a:spcPct val="150000"/>
              </a:lnSpc>
              <a:spcBef>
                <a:spcPts val="0"/>
              </a:spcBef>
              <a:spcAft>
                <a:spcPts val="0"/>
              </a:spcAft>
              <a:buSzPts val="1400"/>
              <a:buChar char="●"/>
            </a:pPr>
            <a:r>
              <a:rPr lang="sk" sz="1400" b="1"/>
              <a:t>laterální sezamské kůstky (5) –</a:t>
            </a:r>
            <a:r>
              <a:rPr lang="sk" sz="1400"/>
              <a:t> m. flexor pollicis brevis + m. abduktor pollicis brevis​</a:t>
            </a:r>
            <a:endParaRPr sz="1400"/>
          </a:p>
          <a:p>
            <a:pPr marL="457200" lvl="0" indent="0" algn="l" rtl="0">
              <a:lnSpc>
                <a:spcPct val="150000"/>
              </a:lnSpc>
              <a:spcBef>
                <a:spcPts val="0"/>
              </a:spcBef>
              <a:spcAft>
                <a:spcPts val="0"/>
              </a:spcAft>
              <a:buNone/>
            </a:pPr>
            <a:r>
              <a:rPr lang="sk" sz="1400"/>
              <a:t>-&gt; laterální sklonění proximálního falangu s pronací</a:t>
            </a:r>
            <a:endParaRPr sz="1400"/>
          </a:p>
          <a:p>
            <a:pPr marL="0" lvl="0" indent="0" algn="l" rtl="0">
              <a:lnSpc>
                <a:spcPct val="150000"/>
              </a:lnSpc>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ruky</a:t>
            </a:r>
            <a:endParaRPr/>
          </a:p>
        </p:txBody>
      </p:sp>
      <p:sp>
        <p:nvSpPr>
          <p:cNvPr id="358" name="Google Shape;358;p51"/>
          <p:cNvSpPr txBox="1">
            <a:spLocks noGrp="1"/>
          </p:cNvSpPr>
          <p:nvPr>
            <p:ph type="body" idx="1"/>
          </p:nvPr>
        </p:nvSpPr>
        <p:spPr>
          <a:xfrm>
            <a:off x="540000" y="1269000"/>
            <a:ext cx="5554200" cy="31377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sk" sz="1400" b="1"/>
              <a:t>Metakarpofalangeální kloub palce</a:t>
            </a:r>
            <a:r>
              <a:rPr lang="sk" sz="1400"/>
              <a:t>​</a:t>
            </a:r>
            <a:endParaRPr sz="1400"/>
          </a:p>
          <a:p>
            <a:pPr marL="457200" lvl="0" indent="-317500" algn="l" rtl="0">
              <a:lnSpc>
                <a:spcPct val="115000"/>
              </a:lnSpc>
              <a:spcBef>
                <a:spcPts val="0"/>
              </a:spcBef>
              <a:spcAft>
                <a:spcPts val="0"/>
              </a:spcAft>
              <a:buSzPts val="1400"/>
              <a:buChar char="●"/>
            </a:pPr>
            <a:r>
              <a:rPr lang="sk" sz="1400"/>
              <a:t>středně flekční postavení MP palce je pozicí maximální mobility​</a:t>
            </a:r>
            <a:endParaRPr sz="1400"/>
          </a:p>
          <a:p>
            <a:pPr marL="457200" lvl="0" indent="-317500" algn="l" rtl="0">
              <a:lnSpc>
                <a:spcPct val="115000"/>
              </a:lnSpc>
              <a:spcBef>
                <a:spcPts val="0"/>
              </a:spcBef>
              <a:spcAft>
                <a:spcPts val="0"/>
              </a:spcAft>
              <a:buSzPts val="1400"/>
              <a:buChar char="●"/>
            </a:pPr>
            <a:r>
              <a:rPr lang="sk" sz="1400"/>
              <a:t>stabilita MP závisí jednak na kongruenci kloubních ploch, jednak na jeho svalové manžetě (kooperace antagonistů)​</a:t>
            </a:r>
            <a:endParaRPr sz="1400"/>
          </a:p>
          <a:p>
            <a:pPr marL="0" lvl="0" indent="0" algn="l" rtl="0">
              <a:lnSpc>
                <a:spcPct val="115000"/>
              </a:lnSpc>
              <a:spcBef>
                <a:spcPts val="0"/>
              </a:spcBef>
              <a:spcAft>
                <a:spcPts val="0"/>
              </a:spcAft>
              <a:buNone/>
            </a:pPr>
            <a:r>
              <a:rPr lang="sk" sz="1400"/>
              <a:t>Plná flexe je vždy doprovázena laterálním skloněním proximálního falangu spolu s pronací kvůli asymetrickému tvaru hlavičky I. metakarpu a nerovnoměrnému napětí kolaterálních ligament​</a:t>
            </a:r>
            <a:endParaRPr sz="1400"/>
          </a:p>
          <a:p>
            <a:pPr marL="0" lvl="0" indent="0" algn="l" rtl="0">
              <a:lnSpc>
                <a:spcPct val="115000"/>
              </a:lnSpc>
              <a:spcBef>
                <a:spcPts val="0"/>
              </a:spcBef>
              <a:spcAft>
                <a:spcPts val="0"/>
              </a:spcAft>
              <a:buNone/>
            </a:pPr>
            <a:r>
              <a:rPr lang="sk" sz="1400"/>
              <a:t>mediální vyvýšenina (a) více prominuje a je proximálněji než laterální (b)​</a:t>
            </a:r>
            <a:endParaRPr sz="1400"/>
          </a:p>
          <a:p>
            <a:pPr marL="0" lvl="0" indent="0" algn="l" rtl="0">
              <a:lnSpc>
                <a:spcPct val="115000"/>
              </a:lnSpc>
              <a:spcBef>
                <a:spcPts val="0"/>
              </a:spcBef>
              <a:spcAft>
                <a:spcPts val="0"/>
              </a:spcAft>
              <a:buNone/>
            </a:pPr>
            <a:r>
              <a:rPr lang="sk" sz="1400"/>
              <a:t>Mediální sklonění proximálního falangu se podílí na pevném stisku mezi palcem a ukazovákem​</a:t>
            </a:r>
            <a:endParaRPr sz="1400"/>
          </a:p>
          <a:p>
            <a:pPr marL="0" lvl="0" indent="0" algn="l" rtl="0">
              <a:lnSpc>
                <a:spcPct val="115000"/>
              </a:lnSpc>
              <a:spcBef>
                <a:spcPts val="0"/>
              </a:spcBef>
              <a:spcAft>
                <a:spcPts val="0"/>
              </a:spcAft>
              <a:buNone/>
            </a:pPr>
            <a:r>
              <a:rPr lang="sk" sz="1400" b="1"/>
              <a:t>Pohyby:​</a:t>
            </a:r>
            <a:endParaRPr sz="1400" b="1"/>
          </a:p>
          <a:p>
            <a:pPr marL="457200" lvl="0" indent="-317500" algn="l" rtl="0">
              <a:lnSpc>
                <a:spcPct val="115000"/>
              </a:lnSpc>
              <a:spcBef>
                <a:spcPts val="0"/>
              </a:spcBef>
              <a:spcAft>
                <a:spcPts val="0"/>
              </a:spcAft>
              <a:buSzPts val="1400"/>
              <a:buChar char="●"/>
            </a:pPr>
            <a:r>
              <a:rPr lang="sk" sz="1400"/>
              <a:t>flexe 60-70°, extenze 0°​</a:t>
            </a:r>
            <a:endParaRPr sz="1400"/>
          </a:p>
          <a:p>
            <a:pPr marL="457200" lvl="0" indent="-317500" algn="l" rtl="0">
              <a:lnSpc>
                <a:spcPct val="115000"/>
              </a:lnSpc>
              <a:spcBef>
                <a:spcPts val="0"/>
              </a:spcBef>
              <a:spcAft>
                <a:spcPts val="0"/>
              </a:spcAft>
              <a:buSzPts val="1400"/>
              <a:buChar char="●"/>
            </a:pPr>
            <a:r>
              <a:rPr lang="sk" sz="1400"/>
              <a:t>abdukce + addukce​</a:t>
            </a:r>
            <a:endParaRPr sz="1400"/>
          </a:p>
          <a:p>
            <a:pPr marL="457200" lvl="0" indent="-317500" algn="l" rtl="0">
              <a:lnSpc>
                <a:spcPct val="115000"/>
              </a:lnSpc>
              <a:spcBef>
                <a:spcPts val="0"/>
              </a:spcBef>
              <a:spcAft>
                <a:spcPts val="0"/>
              </a:spcAft>
              <a:buSzPts val="1400"/>
              <a:buChar char="●"/>
            </a:pPr>
            <a:r>
              <a:rPr lang="sk" sz="1400"/>
              <a:t>supinace 5-7°, pronace 20°</a:t>
            </a:r>
            <a:endParaRPr sz="1400"/>
          </a:p>
          <a:p>
            <a:pPr marL="0" lvl="0" indent="0" algn="l" rtl="0">
              <a:spcBef>
                <a:spcPts val="0"/>
              </a:spcBef>
              <a:spcAft>
                <a:spcPts val="0"/>
              </a:spcAft>
              <a:buNone/>
            </a:pPr>
            <a:endParaRPr sz="1400"/>
          </a:p>
        </p:txBody>
      </p:sp>
      <p:pic>
        <p:nvPicPr>
          <p:cNvPr id="359" name="Google Shape;359;p51"/>
          <p:cNvPicPr preferRelativeResize="0"/>
          <p:nvPr/>
        </p:nvPicPr>
        <p:blipFill rotWithShape="1">
          <a:blip r:embed="rId3">
            <a:alphaModFix/>
          </a:blip>
          <a:srcRect b="9942"/>
          <a:stretch/>
        </p:blipFill>
        <p:spPr>
          <a:xfrm>
            <a:off x="6264125" y="1269012"/>
            <a:ext cx="2151175" cy="2486174"/>
          </a:xfrm>
          <a:prstGeom prst="rect">
            <a:avLst/>
          </a:prstGeom>
          <a:noFill/>
          <a:ln>
            <a:noFill/>
          </a:ln>
        </p:spPr>
      </p:pic>
      <p:sp>
        <p:nvSpPr>
          <p:cNvPr id="360" name="Google Shape;360;p51"/>
          <p:cNvSpPr txBox="1"/>
          <p:nvPr/>
        </p:nvSpPr>
        <p:spPr>
          <a:xfrm>
            <a:off x="5967150" y="3573925"/>
            <a:ext cx="3000000" cy="677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800">
                <a:solidFill>
                  <a:schemeClr val="dk1"/>
                </a:solidFill>
              </a:rPr>
              <a:t>Kapandji, I. A. (1971). The physiology of the joints, volume I, upper limb. </a:t>
            </a:r>
            <a:r>
              <a:rPr lang="sk" sz="800" i="1">
                <a:solidFill>
                  <a:schemeClr val="dk1"/>
                </a:solidFill>
              </a:rPr>
              <a:t>American Journal of Physical Medicine &amp; Rehabilitation</a:t>
            </a:r>
            <a:r>
              <a:rPr lang="sk" sz="800">
                <a:solidFill>
                  <a:schemeClr val="dk1"/>
                </a:solidFill>
              </a:rPr>
              <a:t>, </a:t>
            </a:r>
            <a:r>
              <a:rPr lang="sk" sz="800" i="1">
                <a:solidFill>
                  <a:schemeClr val="dk1"/>
                </a:solidFill>
              </a:rPr>
              <a:t>50</a:t>
            </a:r>
            <a:r>
              <a:rPr lang="sk" sz="800">
                <a:solidFill>
                  <a:schemeClr val="dk1"/>
                </a:solidFill>
              </a:rPr>
              <a:t>(2), 96.</a:t>
            </a:r>
            <a:endParaRPr sz="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zápěstí</a:t>
            </a:r>
            <a:endParaRPr/>
          </a:p>
        </p:txBody>
      </p:sp>
      <p:sp>
        <p:nvSpPr>
          <p:cNvPr id="366" name="Google Shape;366;p5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600"/>
              <a:t>Pohyby jsou v zápěstí prováděny kolem dvou os (v základním anatomickém postavení)​</a:t>
            </a:r>
            <a:endParaRPr sz="1600"/>
          </a:p>
          <a:p>
            <a:pPr marL="0" lvl="0" indent="0" algn="l" rtl="0">
              <a:lnSpc>
                <a:spcPct val="115000"/>
              </a:lnSpc>
              <a:spcBef>
                <a:spcPts val="0"/>
              </a:spcBef>
              <a:spcAft>
                <a:spcPts val="0"/>
              </a:spcAft>
              <a:buNone/>
            </a:pPr>
            <a:r>
              <a:rPr lang="sk" sz="1600" b="1"/>
              <a:t>Transversální osa</a:t>
            </a:r>
            <a:r>
              <a:rPr lang="sk" sz="1600"/>
              <a:t> – leží ve frontální rovině, pohyby se odehrávají v sagitální rovině​</a:t>
            </a:r>
            <a:endParaRPr sz="1600"/>
          </a:p>
          <a:p>
            <a:pPr marL="457200" lvl="0" indent="-330200" algn="l" rtl="0">
              <a:lnSpc>
                <a:spcPct val="115000"/>
              </a:lnSpc>
              <a:spcBef>
                <a:spcPts val="0"/>
              </a:spcBef>
              <a:spcAft>
                <a:spcPts val="0"/>
              </a:spcAft>
              <a:buSzPts val="1600"/>
              <a:buChar char="●"/>
            </a:pPr>
            <a:r>
              <a:rPr lang="sk" sz="1600"/>
              <a:t>flexe (palmární flexe)​</a:t>
            </a:r>
            <a:endParaRPr sz="1600"/>
          </a:p>
          <a:p>
            <a:pPr marL="457200" lvl="0" indent="-330200" algn="l" rtl="0">
              <a:lnSpc>
                <a:spcPct val="115000"/>
              </a:lnSpc>
              <a:spcBef>
                <a:spcPts val="0"/>
              </a:spcBef>
              <a:spcAft>
                <a:spcPts val="0"/>
              </a:spcAft>
              <a:buSzPts val="1600"/>
              <a:buChar char="●"/>
            </a:pPr>
            <a:r>
              <a:rPr lang="sk" sz="1600"/>
              <a:t>extenze (dorsální flexe)​</a:t>
            </a:r>
            <a:endParaRPr sz="1600"/>
          </a:p>
          <a:p>
            <a:pPr marL="0" lvl="0" indent="0" algn="l" rtl="0">
              <a:lnSpc>
                <a:spcPct val="115000"/>
              </a:lnSpc>
              <a:spcBef>
                <a:spcPts val="0"/>
              </a:spcBef>
              <a:spcAft>
                <a:spcPts val="0"/>
              </a:spcAft>
              <a:buNone/>
            </a:pPr>
            <a:r>
              <a:rPr lang="sk" sz="1600" b="1"/>
              <a:t>Předozadní osa</a:t>
            </a:r>
            <a:r>
              <a:rPr lang="sk" sz="1600"/>
              <a:t> – leží v sagitální rovině a umožňuje pohyby v rovině frontální​</a:t>
            </a:r>
            <a:endParaRPr sz="1600"/>
          </a:p>
          <a:p>
            <a:pPr marL="457200" lvl="0" indent="-330200" algn="l" rtl="0">
              <a:lnSpc>
                <a:spcPct val="115000"/>
              </a:lnSpc>
              <a:spcBef>
                <a:spcPts val="0"/>
              </a:spcBef>
              <a:spcAft>
                <a:spcPts val="0"/>
              </a:spcAft>
              <a:buSzPts val="1600"/>
              <a:buChar char="●"/>
            </a:pPr>
            <a:r>
              <a:rPr lang="sk" sz="1600"/>
              <a:t>addukce (ulnární dukce)​</a:t>
            </a:r>
            <a:endParaRPr sz="1600"/>
          </a:p>
          <a:p>
            <a:pPr marL="457200" lvl="0" indent="-330200" algn="l" rtl="0">
              <a:lnSpc>
                <a:spcPct val="115000"/>
              </a:lnSpc>
              <a:spcBef>
                <a:spcPts val="0"/>
              </a:spcBef>
              <a:spcAft>
                <a:spcPts val="0"/>
              </a:spcAft>
              <a:buSzPts val="1600"/>
              <a:buChar char="●"/>
            </a:pPr>
            <a:r>
              <a:rPr lang="sk" sz="1600"/>
              <a:t>abdukce (radiální dukce)​</a:t>
            </a:r>
            <a:endParaRPr sz="1600"/>
          </a:p>
          <a:p>
            <a:pPr marL="0" lvl="0" indent="0" algn="l" rtl="0">
              <a:lnSpc>
                <a:spcPct val="115000"/>
              </a:lnSpc>
              <a:spcBef>
                <a:spcPts val="0"/>
              </a:spcBef>
              <a:spcAft>
                <a:spcPts val="0"/>
              </a:spcAft>
              <a:buNone/>
            </a:pPr>
            <a:r>
              <a:rPr lang="sk" sz="1600"/>
              <a:t>Osy pohybů zápěstí probíhají přes </a:t>
            </a:r>
            <a:r>
              <a:rPr lang="sk" sz="1600" b="1"/>
              <a:t>os capitatum</a:t>
            </a:r>
            <a:r>
              <a:rPr lang="sk" sz="1600"/>
              <a:t>, tzv. funkční střed zápěstí.</a:t>
            </a:r>
            <a:endParaRPr sz="1600"/>
          </a:p>
          <a:p>
            <a:pPr marL="0" lvl="0" indent="0" algn="l" rtl="0">
              <a:lnSpc>
                <a:spcPct val="115000"/>
              </a:lnSpc>
              <a:spcBef>
                <a:spcPts val="0"/>
              </a:spcBef>
              <a:spcAft>
                <a:spcPts val="0"/>
              </a:spcAft>
              <a:buClr>
                <a:schemeClr val="dk1"/>
              </a:buClr>
              <a:buSzPts val="1100"/>
              <a:buFont typeface="Arial"/>
              <a:buNone/>
            </a:pPr>
            <a:r>
              <a:rPr lang="sk" sz="1600" b="1"/>
              <a:t>2  volnosti: </a:t>
            </a:r>
            <a:r>
              <a:rPr lang="sk" sz="1600"/>
              <a:t>​</a:t>
            </a:r>
            <a:endParaRPr sz="1600"/>
          </a:p>
          <a:p>
            <a:pPr marL="457200" lvl="0" indent="-330200" algn="l" rtl="0">
              <a:lnSpc>
                <a:spcPct val="115000"/>
              </a:lnSpc>
              <a:spcBef>
                <a:spcPts val="0"/>
              </a:spcBef>
              <a:spcAft>
                <a:spcPts val="0"/>
              </a:spcAft>
              <a:buSzPts val="1600"/>
              <a:buChar char="●"/>
            </a:pPr>
            <a:r>
              <a:rPr lang="sk" sz="1600" b="1" i="1"/>
              <a:t>Sagitální rovina: </a:t>
            </a:r>
            <a:r>
              <a:rPr lang="sk" sz="1600" i="1"/>
              <a:t>PF 85° a DF 85°- maximální v neutrále, omezená v pronaci</a:t>
            </a:r>
            <a:r>
              <a:rPr lang="sk" sz="1600"/>
              <a:t>​</a:t>
            </a:r>
            <a:endParaRPr sz="1600"/>
          </a:p>
          <a:p>
            <a:pPr marL="457200" lvl="0" indent="-330200" algn="l" rtl="0">
              <a:lnSpc>
                <a:spcPct val="115000"/>
              </a:lnSpc>
              <a:spcBef>
                <a:spcPts val="0"/>
              </a:spcBef>
              <a:spcAft>
                <a:spcPts val="0"/>
              </a:spcAft>
              <a:buSzPts val="1600"/>
              <a:buChar char="●"/>
            </a:pPr>
            <a:r>
              <a:rPr lang="sk" sz="1600" b="1" i="1"/>
              <a:t>Frontální rovina: </a:t>
            </a:r>
            <a:r>
              <a:rPr lang="sk" sz="1600" i="1"/>
              <a:t>RD 15°(ABD; větší ROM v DF) a UD 45°(ADD; větší ROM v PF) </a:t>
            </a:r>
            <a:endParaRPr sz="1600" i="1"/>
          </a:p>
          <a:p>
            <a:pPr marL="0" lvl="0" indent="0" algn="l" rtl="0">
              <a:spcBef>
                <a:spcPts val="0"/>
              </a:spcBef>
              <a:spcAft>
                <a:spcPts val="0"/>
              </a:spcAft>
              <a:buNone/>
            </a:pPr>
            <a:endParaRPr sz="1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zápěstí</a:t>
            </a:r>
            <a:endParaRPr/>
          </a:p>
        </p:txBody>
      </p:sp>
      <p:pic>
        <p:nvPicPr>
          <p:cNvPr id="372" name="Google Shape;372;p53"/>
          <p:cNvPicPr preferRelativeResize="0"/>
          <p:nvPr/>
        </p:nvPicPr>
        <p:blipFill rotWithShape="1">
          <a:blip r:embed="rId3">
            <a:alphaModFix/>
          </a:blip>
          <a:srcRect b="1088"/>
          <a:stretch/>
        </p:blipFill>
        <p:spPr>
          <a:xfrm>
            <a:off x="540000" y="1259825"/>
            <a:ext cx="4495600" cy="2712025"/>
          </a:xfrm>
          <a:prstGeom prst="rect">
            <a:avLst/>
          </a:prstGeom>
          <a:noFill/>
          <a:ln>
            <a:noFill/>
          </a:ln>
        </p:spPr>
      </p:pic>
      <p:pic>
        <p:nvPicPr>
          <p:cNvPr id="373" name="Google Shape;373;p53"/>
          <p:cNvPicPr preferRelativeResize="0"/>
          <p:nvPr/>
        </p:nvPicPr>
        <p:blipFill>
          <a:blip r:embed="rId4">
            <a:alphaModFix/>
          </a:blip>
          <a:stretch>
            <a:fillRect/>
          </a:stretch>
        </p:blipFill>
        <p:spPr>
          <a:xfrm>
            <a:off x="4944850" y="1259825"/>
            <a:ext cx="3803601" cy="2441899"/>
          </a:xfrm>
          <a:prstGeom prst="rect">
            <a:avLst/>
          </a:prstGeom>
          <a:noFill/>
          <a:ln>
            <a:noFill/>
          </a:ln>
        </p:spPr>
      </p:pic>
      <p:sp>
        <p:nvSpPr>
          <p:cNvPr id="374" name="Google Shape;374;p53"/>
          <p:cNvSpPr txBox="1"/>
          <p:nvPr/>
        </p:nvSpPr>
        <p:spPr>
          <a:xfrm>
            <a:off x="3255400" y="3971850"/>
            <a:ext cx="3000000" cy="677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800">
                <a:solidFill>
                  <a:schemeClr val="dk1"/>
                </a:solidFill>
              </a:rPr>
              <a:t>Kapandji, I. A. (1971). The physiology of the joints, volume I, upper limb. </a:t>
            </a:r>
            <a:r>
              <a:rPr lang="sk" sz="800" i="1">
                <a:solidFill>
                  <a:schemeClr val="dk1"/>
                </a:solidFill>
              </a:rPr>
              <a:t>American Journal of Physical Medicine &amp; Rehabilitation</a:t>
            </a:r>
            <a:r>
              <a:rPr lang="sk" sz="800">
                <a:solidFill>
                  <a:schemeClr val="dk1"/>
                </a:solidFill>
              </a:rPr>
              <a:t>, </a:t>
            </a:r>
            <a:r>
              <a:rPr lang="sk" sz="800" i="1">
                <a:solidFill>
                  <a:schemeClr val="dk1"/>
                </a:solidFill>
              </a:rPr>
              <a:t>50</a:t>
            </a:r>
            <a:r>
              <a:rPr lang="sk" sz="800">
                <a:solidFill>
                  <a:schemeClr val="dk1"/>
                </a:solidFill>
              </a:rPr>
              <a:t>(2), 96.</a:t>
            </a:r>
            <a:endParaRPr sz="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zápěstí - DF a PF</a:t>
            </a:r>
            <a:endParaRPr/>
          </a:p>
        </p:txBody>
      </p:sp>
      <p:sp>
        <p:nvSpPr>
          <p:cNvPr id="380" name="Google Shape;380;p5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b="1"/>
              <a:t>Distální řada kůstek</a:t>
            </a:r>
            <a:r>
              <a:rPr lang="sk"/>
              <a:t> se chová jako jeden celek:</a:t>
            </a:r>
            <a:endParaRPr/>
          </a:p>
          <a:p>
            <a:pPr marL="0" lvl="0" indent="0" algn="l" rtl="0">
              <a:lnSpc>
                <a:spcPct val="115000"/>
              </a:lnSpc>
              <a:spcBef>
                <a:spcPts val="0"/>
              </a:spcBef>
              <a:spcAft>
                <a:spcPts val="0"/>
              </a:spcAft>
              <a:buClr>
                <a:schemeClr val="dk1"/>
              </a:buClr>
              <a:buSzPts val="1100"/>
              <a:buFont typeface="Arial"/>
              <a:buNone/>
            </a:pPr>
            <a:r>
              <a:rPr lang="sk" b="1"/>
              <a:t>PF:</a:t>
            </a:r>
            <a:r>
              <a:rPr lang="sk"/>
              <a:t> rotace kolem své osy do flexe a mírné ulnární dukce</a:t>
            </a:r>
            <a:endParaRPr/>
          </a:p>
          <a:p>
            <a:pPr marL="0" lvl="0" indent="0" algn="l" rtl="0">
              <a:lnSpc>
                <a:spcPct val="115000"/>
              </a:lnSpc>
              <a:spcBef>
                <a:spcPts val="0"/>
              </a:spcBef>
              <a:spcAft>
                <a:spcPts val="0"/>
              </a:spcAft>
              <a:buClr>
                <a:schemeClr val="dk1"/>
              </a:buClr>
              <a:buSzPts val="1100"/>
              <a:buFont typeface="Arial"/>
              <a:buNone/>
            </a:pPr>
            <a:r>
              <a:rPr lang="sk" b="1"/>
              <a:t>DF:</a:t>
            </a:r>
            <a:r>
              <a:rPr lang="sk"/>
              <a:t> naopak dochází k radiální dukci celé řady</a:t>
            </a:r>
            <a:endParaRPr/>
          </a:p>
          <a:p>
            <a:pPr marL="0" lvl="0" indent="0" algn="l" rtl="0">
              <a:lnSpc>
                <a:spcPct val="115000"/>
              </a:lnSpc>
              <a:spcBef>
                <a:spcPts val="0"/>
              </a:spcBef>
              <a:spcAft>
                <a:spcPts val="0"/>
              </a:spcAft>
              <a:buClr>
                <a:schemeClr val="dk1"/>
              </a:buClr>
              <a:buSzPts val="1100"/>
              <a:buFont typeface="Arial"/>
              <a:buNone/>
            </a:pPr>
            <a:r>
              <a:rPr lang="sk" b="1"/>
              <a:t>Proximální řada kůstek</a:t>
            </a:r>
            <a:r>
              <a:rPr lang="sk"/>
              <a:t> je výrazně volnější - interosseální vazy umožňují volnější pohyb mezi sousedními kostmi:</a:t>
            </a:r>
            <a:endParaRPr/>
          </a:p>
          <a:p>
            <a:pPr marL="0" lvl="0" indent="0" algn="l" rtl="0">
              <a:lnSpc>
                <a:spcPct val="115000"/>
              </a:lnSpc>
              <a:spcBef>
                <a:spcPts val="0"/>
              </a:spcBef>
              <a:spcAft>
                <a:spcPts val="0"/>
              </a:spcAft>
              <a:buClr>
                <a:schemeClr val="dk1"/>
              </a:buClr>
              <a:buSzPts val="1100"/>
              <a:buFont typeface="Arial"/>
              <a:buNone/>
            </a:pPr>
            <a:r>
              <a:rPr lang="sk" b="1"/>
              <a:t>PF: </a:t>
            </a:r>
            <a:r>
              <a:rPr lang="sk"/>
              <a:t>os scaphoideum flektuje, ulnárně duktuje a pronuje</a:t>
            </a:r>
            <a:endParaRPr/>
          </a:p>
          <a:p>
            <a:pPr marL="0" lvl="0" indent="0" algn="l" rtl="0">
              <a:lnSpc>
                <a:spcPct val="115000"/>
              </a:lnSpc>
              <a:spcBef>
                <a:spcPts val="0"/>
              </a:spcBef>
              <a:spcAft>
                <a:spcPts val="0"/>
              </a:spcAft>
              <a:buClr>
                <a:schemeClr val="dk1"/>
              </a:buClr>
              <a:buSzPts val="1100"/>
              <a:buFont typeface="Arial"/>
              <a:buNone/>
            </a:pPr>
            <a:r>
              <a:rPr lang="sk" b="1"/>
              <a:t>DF: </a:t>
            </a:r>
            <a:r>
              <a:rPr lang="sk"/>
              <a:t>os scaphoideum</a:t>
            </a:r>
            <a:r>
              <a:rPr lang="sk" b="1"/>
              <a:t> </a:t>
            </a:r>
            <a:r>
              <a:rPr lang="sk"/>
              <a:t>provádí pohyby opačné</a:t>
            </a:r>
            <a:endParaRPr/>
          </a:p>
          <a:p>
            <a:pPr marL="457200" lvl="0" indent="-361950" algn="l" rtl="0">
              <a:lnSpc>
                <a:spcPct val="115000"/>
              </a:lnSpc>
              <a:spcBef>
                <a:spcPts val="0"/>
              </a:spcBef>
              <a:spcAft>
                <a:spcPts val="0"/>
              </a:spcAft>
              <a:buSzPts val="2100"/>
              <a:buChar char="●"/>
            </a:pPr>
            <a:r>
              <a:rPr lang="sk"/>
              <a:t>pohyb lunata- obdobně</a:t>
            </a:r>
            <a:endParaRPr/>
          </a:p>
          <a:p>
            <a:pPr marL="0" lvl="0" indent="0" algn="l" rtl="0">
              <a:spcBef>
                <a:spcPts val="0"/>
              </a:spcBef>
              <a:spcAft>
                <a:spcPts val="0"/>
              </a:spcAft>
              <a:buNone/>
            </a:pPr>
            <a:endParaRPr sz="1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zápěstí - RD a UD</a:t>
            </a:r>
            <a:endParaRPr/>
          </a:p>
        </p:txBody>
      </p:sp>
      <p:sp>
        <p:nvSpPr>
          <p:cNvPr id="386" name="Google Shape;386;p5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2000" b="1"/>
              <a:t>Radiální dukce -</a:t>
            </a:r>
            <a:r>
              <a:rPr lang="sk" sz="2000"/>
              <a:t> distální řada, stejně jako při pohybu v S, se i při dukčních pohybech chová jako celek – uklánějí se radiálně, extendují se a supinují - rotace kolem os capitatum</a:t>
            </a:r>
            <a:endParaRPr sz="2000"/>
          </a:p>
          <a:p>
            <a:pPr marL="457200" lvl="0" indent="-355600" algn="l" rtl="0">
              <a:lnSpc>
                <a:spcPct val="150000"/>
              </a:lnSpc>
              <a:spcBef>
                <a:spcPts val="0"/>
              </a:spcBef>
              <a:spcAft>
                <a:spcPts val="0"/>
              </a:spcAft>
              <a:buSzPts val="2000"/>
              <a:buChar char="●"/>
            </a:pPr>
            <a:r>
              <a:rPr lang="sk" sz="2000"/>
              <a:t>proximální řada se při RD staví do flexe</a:t>
            </a:r>
            <a:endParaRPr sz="2000"/>
          </a:p>
          <a:p>
            <a:pPr marL="0" lvl="0" indent="0" algn="l" rtl="0">
              <a:lnSpc>
                <a:spcPct val="150000"/>
              </a:lnSpc>
              <a:spcBef>
                <a:spcPts val="0"/>
              </a:spcBef>
              <a:spcAft>
                <a:spcPts val="0"/>
              </a:spcAft>
              <a:buClr>
                <a:schemeClr val="dk1"/>
              </a:buClr>
              <a:buSzPts val="1100"/>
              <a:buFont typeface="Arial"/>
              <a:buNone/>
            </a:pPr>
            <a:r>
              <a:rPr lang="sk" sz="2000" b="1"/>
              <a:t>Ulnární dukce -</a:t>
            </a:r>
            <a:r>
              <a:rPr lang="sk" sz="2000"/>
              <a:t> distální řada kostí se uklání ulnárně, flektuje se a pronuje.</a:t>
            </a:r>
            <a:endParaRPr sz="2000"/>
          </a:p>
          <a:p>
            <a:pPr marL="457200" lvl="0" indent="-355600" algn="l" rtl="0">
              <a:lnSpc>
                <a:spcPct val="150000"/>
              </a:lnSpc>
              <a:spcBef>
                <a:spcPts val="0"/>
              </a:spcBef>
              <a:spcAft>
                <a:spcPts val="0"/>
              </a:spcAft>
              <a:buSzPts val="2000"/>
              <a:buChar char="●"/>
            </a:pPr>
            <a:r>
              <a:rPr lang="sk" sz="2000"/>
              <a:t>proximální řada jde při UD do extenze</a:t>
            </a:r>
            <a:endParaRPr sz="2000"/>
          </a:p>
          <a:p>
            <a:pPr marL="0" lvl="0" indent="0" algn="l" rtl="0">
              <a:lnSpc>
                <a:spcPct val="150000"/>
              </a:lnSpc>
              <a:spcBef>
                <a:spcPts val="0"/>
              </a:spcBef>
              <a:spcAft>
                <a:spcPts val="0"/>
              </a:spcAft>
              <a:buNone/>
            </a:pPr>
            <a:endParaRPr sz="2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zápěstí</a:t>
            </a:r>
            <a:endParaRPr/>
          </a:p>
        </p:txBody>
      </p:sp>
      <p:pic>
        <p:nvPicPr>
          <p:cNvPr id="392" name="Google Shape;392;p56" title="The articular complex of the wrist">
            <a:hlinkClick r:id="rId3"/>
          </p:cNvPr>
          <p:cNvPicPr preferRelativeResize="0"/>
          <p:nvPr/>
        </p:nvPicPr>
        <p:blipFill>
          <a:blip r:embed="rId4">
            <a:alphaModFix/>
          </a:blip>
          <a:stretch>
            <a:fillRect/>
          </a:stretch>
        </p:blipFill>
        <p:spPr>
          <a:xfrm>
            <a:off x="540000" y="1148975"/>
            <a:ext cx="4032000" cy="2268000"/>
          </a:xfrm>
          <a:prstGeom prst="rect">
            <a:avLst/>
          </a:prstGeom>
          <a:noFill/>
          <a:ln>
            <a:noFill/>
          </a:ln>
        </p:spPr>
      </p:pic>
      <p:pic>
        <p:nvPicPr>
          <p:cNvPr id="393" name="Google Shape;393;p56"/>
          <p:cNvPicPr preferRelativeResize="0"/>
          <p:nvPr/>
        </p:nvPicPr>
        <p:blipFill>
          <a:blip r:embed="rId5">
            <a:alphaModFix/>
          </a:blip>
          <a:stretch>
            <a:fillRect/>
          </a:stretch>
        </p:blipFill>
        <p:spPr>
          <a:xfrm>
            <a:off x="4621225" y="1148975"/>
            <a:ext cx="4267201" cy="2943420"/>
          </a:xfrm>
          <a:prstGeom prst="rect">
            <a:avLst/>
          </a:prstGeom>
          <a:noFill/>
          <a:ln>
            <a:noFill/>
          </a:ln>
        </p:spPr>
      </p:pic>
      <p:sp>
        <p:nvSpPr>
          <p:cNvPr id="394" name="Google Shape;394;p56"/>
          <p:cNvSpPr txBox="1"/>
          <p:nvPr/>
        </p:nvSpPr>
        <p:spPr>
          <a:xfrm>
            <a:off x="4621225" y="4141325"/>
            <a:ext cx="3000000" cy="677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800">
                <a:solidFill>
                  <a:schemeClr val="dk1"/>
                </a:solidFill>
              </a:rPr>
              <a:t>Kapandji, I. A. (1971). The physiology of the joints, volume I, upper limb. </a:t>
            </a:r>
            <a:r>
              <a:rPr lang="sk" sz="800" i="1">
                <a:solidFill>
                  <a:schemeClr val="dk1"/>
                </a:solidFill>
              </a:rPr>
              <a:t>American Journal of Physical Medicine &amp; Rehabilitation</a:t>
            </a:r>
            <a:r>
              <a:rPr lang="sk" sz="800">
                <a:solidFill>
                  <a:schemeClr val="dk1"/>
                </a:solidFill>
              </a:rPr>
              <a:t>, </a:t>
            </a:r>
            <a:r>
              <a:rPr lang="sk" sz="800" i="1">
                <a:solidFill>
                  <a:schemeClr val="dk1"/>
                </a:solidFill>
              </a:rPr>
              <a:t>50</a:t>
            </a:r>
            <a:r>
              <a:rPr lang="sk" sz="800">
                <a:solidFill>
                  <a:schemeClr val="dk1"/>
                </a:solidFill>
              </a:rPr>
              <a:t>(2), 96.</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10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zápěstí</a:t>
            </a:r>
            <a:endParaRPr/>
          </a:p>
        </p:txBody>
      </p:sp>
      <p:sp>
        <p:nvSpPr>
          <p:cNvPr id="400" name="Google Shape;400;p57"/>
          <p:cNvSpPr txBox="1">
            <a:spLocks noGrp="1"/>
          </p:cNvSpPr>
          <p:nvPr>
            <p:ph type="body" idx="1"/>
          </p:nvPr>
        </p:nvSpPr>
        <p:spPr>
          <a:xfrm>
            <a:off x="540000" y="1269000"/>
            <a:ext cx="42423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200" b="1"/>
              <a:t>PF </a:t>
            </a:r>
            <a:r>
              <a:rPr lang="sk" sz="1200"/>
              <a:t>​</a:t>
            </a:r>
            <a:endParaRPr sz="1200"/>
          </a:p>
          <a:p>
            <a:pPr marL="457200" lvl="0" indent="-304800" algn="l" rtl="0">
              <a:lnSpc>
                <a:spcPct val="150000"/>
              </a:lnSpc>
              <a:spcBef>
                <a:spcPts val="0"/>
              </a:spcBef>
              <a:spcAft>
                <a:spcPts val="0"/>
              </a:spcAft>
              <a:buSzPts val="1200"/>
              <a:buChar char="●"/>
            </a:pPr>
            <a:r>
              <a:rPr lang="sk" sz="1200"/>
              <a:t>Řasa na palmární straně při PF odpovídá MC​</a:t>
            </a:r>
            <a:endParaRPr sz="1200"/>
          </a:p>
          <a:p>
            <a:pPr marL="457200" lvl="0" indent="-304800" algn="l" rtl="0">
              <a:lnSpc>
                <a:spcPct val="150000"/>
              </a:lnSpc>
              <a:spcBef>
                <a:spcPts val="0"/>
              </a:spcBef>
              <a:spcAft>
                <a:spcPts val="0"/>
              </a:spcAft>
              <a:buSzPts val="1200"/>
              <a:buChar char="●"/>
            </a:pPr>
            <a:r>
              <a:rPr lang="sk" sz="1200"/>
              <a:t>Větší rozsah v RC kloubu​</a:t>
            </a:r>
            <a:endParaRPr sz="1200"/>
          </a:p>
          <a:p>
            <a:pPr marL="457200" lvl="0" indent="-304800" algn="l" rtl="0">
              <a:lnSpc>
                <a:spcPct val="150000"/>
              </a:lnSpc>
              <a:spcBef>
                <a:spcPts val="0"/>
              </a:spcBef>
              <a:spcAft>
                <a:spcPts val="0"/>
              </a:spcAft>
              <a:buSzPts val="1200"/>
              <a:buChar char="●"/>
            </a:pPr>
            <a:r>
              <a:rPr lang="sk" sz="1200"/>
              <a:t>Posun proximální řady vůči radiu směrem dorzálním​ (u blokády RC kl., MOB při omezené PF směrem dorzálním v SUP)</a:t>
            </a:r>
            <a:endParaRPr sz="1200"/>
          </a:p>
          <a:p>
            <a:pPr marL="0" lvl="0" indent="0" algn="l" rtl="0">
              <a:lnSpc>
                <a:spcPct val="150000"/>
              </a:lnSpc>
              <a:spcBef>
                <a:spcPts val="0"/>
              </a:spcBef>
              <a:spcAft>
                <a:spcPts val="0"/>
              </a:spcAft>
              <a:buClr>
                <a:schemeClr val="dk1"/>
              </a:buClr>
              <a:buSzPts val="1100"/>
              <a:buFont typeface="Arial"/>
              <a:buNone/>
            </a:pPr>
            <a:r>
              <a:rPr lang="sk" sz="1200" b="1"/>
              <a:t>DF </a:t>
            </a:r>
            <a:r>
              <a:rPr lang="sk" sz="1200"/>
              <a:t>​</a:t>
            </a:r>
            <a:endParaRPr sz="1200"/>
          </a:p>
          <a:p>
            <a:pPr marL="457200" lvl="0" indent="-304800" algn="l" rtl="0">
              <a:lnSpc>
                <a:spcPct val="150000"/>
              </a:lnSpc>
              <a:spcBef>
                <a:spcPts val="0"/>
              </a:spcBef>
              <a:spcAft>
                <a:spcPts val="0"/>
              </a:spcAft>
              <a:buSzPts val="1200"/>
              <a:buChar char="●"/>
            </a:pPr>
            <a:r>
              <a:rPr lang="sk" sz="1200"/>
              <a:t>Proximální kožní řasa na dorzu ruky při DF odpovídá RC kloubu ​</a:t>
            </a:r>
            <a:endParaRPr sz="1200"/>
          </a:p>
          <a:p>
            <a:pPr marL="457200" lvl="0" indent="-304800" algn="l" rtl="0">
              <a:lnSpc>
                <a:spcPct val="150000"/>
              </a:lnSpc>
              <a:spcBef>
                <a:spcPts val="0"/>
              </a:spcBef>
              <a:spcAft>
                <a:spcPts val="0"/>
              </a:spcAft>
              <a:buSzPts val="1200"/>
              <a:buChar char="●"/>
            </a:pPr>
            <a:r>
              <a:rPr lang="sk" sz="1200"/>
              <a:t>Větší rozsah pohybu v MC kloubu​</a:t>
            </a:r>
            <a:endParaRPr sz="1200"/>
          </a:p>
          <a:p>
            <a:pPr marL="457200" lvl="0" indent="-304800" algn="l" rtl="0">
              <a:lnSpc>
                <a:spcPct val="150000"/>
              </a:lnSpc>
              <a:spcBef>
                <a:spcPts val="0"/>
              </a:spcBef>
              <a:spcAft>
                <a:spcPts val="0"/>
              </a:spcAft>
              <a:buSzPts val="1200"/>
              <a:buChar char="●"/>
            </a:pPr>
            <a:r>
              <a:rPr lang="sk" sz="1200"/>
              <a:t>Posun distální řady vůči proximální směrem palmárním (u blokády RC kl., MOB při omezené DF směrem palmárním v PRO)</a:t>
            </a:r>
            <a:endParaRPr sz="1200"/>
          </a:p>
          <a:p>
            <a:pPr marL="0" lvl="0" indent="0" algn="l" rtl="0">
              <a:lnSpc>
                <a:spcPct val="150000"/>
              </a:lnSpc>
              <a:spcBef>
                <a:spcPts val="0"/>
              </a:spcBef>
              <a:spcAft>
                <a:spcPts val="0"/>
              </a:spcAft>
              <a:buNone/>
            </a:pPr>
            <a:endParaRPr sz="1200"/>
          </a:p>
        </p:txBody>
      </p:sp>
      <p:pic>
        <p:nvPicPr>
          <p:cNvPr id="401" name="Google Shape;401;p57"/>
          <p:cNvPicPr preferRelativeResize="0"/>
          <p:nvPr/>
        </p:nvPicPr>
        <p:blipFill>
          <a:blip r:embed="rId3">
            <a:alphaModFix/>
          </a:blip>
          <a:stretch>
            <a:fillRect/>
          </a:stretch>
        </p:blipFill>
        <p:spPr>
          <a:xfrm>
            <a:off x="4972875" y="7200"/>
            <a:ext cx="4171126" cy="1703125"/>
          </a:xfrm>
          <a:prstGeom prst="rect">
            <a:avLst/>
          </a:prstGeom>
          <a:noFill/>
          <a:ln>
            <a:noFill/>
          </a:ln>
        </p:spPr>
      </p:pic>
      <p:pic>
        <p:nvPicPr>
          <p:cNvPr id="402" name="Google Shape;402;p57"/>
          <p:cNvPicPr preferRelativeResize="0"/>
          <p:nvPr/>
        </p:nvPicPr>
        <p:blipFill>
          <a:blip r:embed="rId4">
            <a:alphaModFix/>
          </a:blip>
          <a:stretch>
            <a:fillRect/>
          </a:stretch>
        </p:blipFill>
        <p:spPr>
          <a:xfrm>
            <a:off x="6927700" y="2137925"/>
            <a:ext cx="1988775" cy="1474800"/>
          </a:xfrm>
          <a:prstGeom prst="rect">
            <a:avLst/>
          </a:prstGeom>
          <a:noFill/>
          <a:ln>
            <a:noFill/>
          </a:ln>
        </p:spPr>
      </p:pic>
      <p:sp>
        <p:nvSpPr>
          <p:cNvPr id="403" name="Google Shape;403;p57"/>
          <p:cNvSpPr txBox="1"/>
          <p:nvPr/>
        </p:nvSpPr>
        <p:spPr>
          <a:xfrm>
            <a:off x="6080650" y="3612725"/>
            <a:ext cx="1643400" cy="3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k" sz="800" i="1"/>
              <a:t>Lewit: Manipulační léčba, s. 177</a:t>
            </a:r>
            <a:endParaRPr sz="800" i="1"/>
          </a:p>
        </p:txBody>
      </p:sp>
      <p:pic>
        <p:nvPicPr>
          <p:cNvPr id="404" name="Google Shape;404;p57"/>
          <p:cNvPicPr preferRelativeResize="0"/>
          <p:nvPr/>
        </p:nvPicPr>
        <p:blipFill>
          <a:blip r:embed="rId5">
            <a:alphaModFix/>
          </a:blip>
          <a:stretch>
            <a:fillRect/>
          </a:stretch>
        </p:blipFill>
        <p:spPr>
          <a:xfrm>
            <a:off x="4782300" y="2110302"/>
            <a:ext cx="2193200" cy="15300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zápěstí</a:t>
            </a:r>
            <a:endParaRPr/>
          </a:p>
        </p:txBody>
      </p:sp>
      <p:sp>
        <p:nvSpPr>
          <p:cNvPr id="410" name="Google Shape;410;p58"/>
          <p:cNvSpPr txBox="1">
            <a:spLocks noGrp="1"/>
          </p:cNvSpPr>
          <p:nvPr>
            <p:ph type="body" idx="1"/>
          </p:nvPr>
        </p:nvSpPr>
        <p:spPr>
          <a:xfrm>
            <a:off x="522300" y="12469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400" b="1"/>
              <a:t>Flexe a Extenze</a:t>
            </a:r>
            <a:r>
              <a:rPr lang="sk" sz="1400"/>
              <a:t>​</a:t>
            </a:r>
            <a:endParaRPr sz="1400"/>
          </a:p>
          <a:p>
            <a:pPr marL="457200" lvl="0" indent="-317500" algn="l" rtl="0">
              <a:lnSpc>
                <a:spcPct val="150000"/>
              </a:lnSpc>
              <a:spcBef>
                <a:spcPts val="0"/>
              </a:spcBef>
              <a:spcAft>
                <a:spcPts val="0"/>
              </a:spcAft>
              <a:buSzPts val="1400"/>
              <a:buChar char="●"/>
            </a:pPr>
            <a:r>
              <a:rPr lang="sk" sz="1400"/>
              <a:t>Důležitý artikulační komplex  mezi radiem - os lunatum- os capitatum​</a:t>
            </a:r>
            <a:endParaRPr sz="1400"/>
          </a:p>
          <a:p>
            <a:pPr marL="457200" lvl="0" indent="-317500" algn="l" rtl="0">
              <a:lnSpc>
                <a:spcPct val="150000"/>
              </a:lnSpc>
              <a:spcBef>
                <a:spcPts val="0"/>
              </a:spcBef>
              <a:spcAft>
                <a:spcPts val="0"/>
              </a:spcAft>
              <a:buSzPts val="1400"/>
              <a:buChar char="●"/>
            </a:pPr>
            <a:r>
              <a:rPr lang="sk" sz="1400"/>
              <a:t>Při flexi (PF) rotuje os lunatum a os capitatum palmárně + os lunatum sklouzává dorzálně. ​</a:t>
            </a:r>
            <a:endParaRPr sz="1400"/>
          </a:p>
          <a:p>
            <a:pPr marL="457200" lvl="0" indent="-317500" algn="l" rtl="0">
              <a:lnSpc>
                <a:spcPct val="150000"/>
              </a:lnSpc>
              <a:spcBef>
                <a:spcPts val="0"/>
              </a:spcBef>
              <a:spcAft>
                <a:spcPts val="0"/>
              </a:spcAft>
              <a:buSzPts val="1400"/>
              <a:buChar char="●"/>
            </a:pPr>
            <a:r>
              <a:rPr lang="sk" sz="1400"/>
              <a:t>Při extenzi (DF) rotuje lunatum a capitatum dorzálně + os lunatum sklouzává palmárně (c-c pravidlo)</a:t>
            </a:r>
            <a:endParaRPr sz="1400"/>
          </a:p>
          <a:p>
            <a:pPr marL="0" lvl="0" indent="0" algn="l" rtl="0">
              <a:lnSpc>
                <a:spcPct val="150000"/>
              </a:lnSpc>
              <a:spcBef>
                <a:spcPts val="0"/>
              </a:spcBef>
              <a:spcAft>
                <a:spcPts val="0"/>
              </a:spcAft>
              <a:buNone/>
            </a:pPr>
            <a:endParaRPr sz="1400"/>
          </a:p>
        </p:txBody>
      </p:sp>
      <p:pic>
        <p:nvPicPr>
          <p:cNvPr id="411" name="Google Shape;411;p58"/>
          <p:cNvPicPr preferRelativeResize="0"/>
          <p:nvPr/>
        </p:nvPicPr>
        <p:blipFill rotWithShape="1">
          <a:blip r:embed="rId3">
            <a:alphaModFix/>
          </a:blip>
          <a:srcRect l="5493" t="5144" r="6609" b="8818"/>
          <a:stretch/>
        </p:blipFill>
        <p:spPr>
          <a:xfrm>
            <a:off x="643175" y="2843100"/>
            <a:ext cx="1982225" cy="1637200"/>
          </a:xfrm>
          <a:prstGeom prst="rect">
            <a:avLst/>
          </a:prstGeom>
          <a:noFill/>
          <a:ln>
            <a:noFill/>
          </a:ln>
        </p:spPr>
      </p:pic>
      <p:pic>
        <p:nvPicPr>
          <p:cNvPr id="412" name="Google Shape;412;p58"/>
          <p:cNvPicPr preferRelativeResize="0"/>
          <p:nvPr/>
        </p:nvPicPr>
        <p:blipFill rotWithShape="1">
          <a:blip r:embed="rId4">
            <a:alphaModFix/>
          </a:blip>
          <a:srcRect l="3155" t="8242" r="3220" b="11183"/>
          <a:stretch/>
        </p:blipFill>
        <p:spPr>
          <a:xfrm>
            <a:off x="2910675" y="2843100"/>
            <a:ext cx="2218075" cy="1605050"/>
          </a:xfrm>
          <a:prstGeom prst="rect">
            <a:avLst/>
          </a:prstGeom>
          <a:noFill/>
          <a:ln>
            <a:noFill/>
          </a:ln>
        </p:spPr>
      </p:pic>
      <p:pic>
        <p:nvPicPr>
          <p:cNvPr id="413" name="Google Shape;413;p58"/>
          <p:cNvPicPr preferRelativeResize="0"/>
          <p:nvPr/>
        </p:nvPicPr>
        <p:blipFill rotWithShape="1">
          <a:blip r:embed="rId5">
            <a:alphaModFix/>
          </a:blip>
          <a:srcRect l="3442" t="3222" r="5250" b="9219"/>
          <a:stretch/>
        </p:blipFill>
        <p:spPr>
          <a:xfrm>
            <a:off x="5195075" y="2843100"/>
            <a:ext cx="2179075" cy="179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Typy úchopů </a:t>
            </a:r>
            <a:endParaRPr/>
          </a:p>
        </p:txBody>
      </p:sp>
      <p:pic>
        <p:nvPicPr>
          <p:cNvPr id="149" name="Google Shape;149;p23"/>
          <p:cNvPicPr preferRelativeResize="0"/>
          <p:nvPr/>
        </p:nvPicPr>
        <p:blipFill>
          <a:blip r:embed="rId3">
            <a:alphaModFix/>
          </a:blip>
          <a:stretch>
            <a:fillRect/>
          </a:stretch>
        </p:blipFill>
        <p:spPr>
          <a:xfrm>
            <a:off x="410175" y="1076488"/>
            <a:ext cx="4982924" cy="2916825"/>
          </a:xfrm>
          <a:prstGeom prst="rect">
            <a:avLst/>
          </a:prstGeom>
          <a:noFill/>
          <a:ln>
            <a:noFill/>
          </a:ln>
        </p:spPr>
      </p:pic>
      <p:pic>
        <p:nvPicPr>
          <p:cNvPr id="150" name="Google Shape;150;p23"/>
          <p:cNvPicPr preferRelativeResize="0"/>
          <p:nvPr/>
        </p:nvPicPr>
        <p:blipFill>
          <a:blip r:embed="rId4">
            <a:alphaModFix/>
          </a:blip>
          <a:stretch>
            <a:fillRect/>
          </a:stretch>
        </p:blipFill>
        <p:spPr>
          <a:xfrm>
            <a:off x="5393099" y="270000"/>
            <a:ext cx="3446100" cy="3690072"/>
          </a:xfrm>
          <a:prstGeom prst="rect">
            <a:avLst/>
          </a:prstGeom>
          <a:noFill/>
          <a:ln>
            <a:noFill/>
          </a:ln>
        </p:spPr>
      </p:pic>
      <p:pic>
        <p:nvPicPr>
          <p:cNvPr id="151" name="Google Shape;151;p23"/>
          <p:cNvPicPr preferRelativeResize="0"/>
          <p:nvPr/>
        </p:nvPicPr>
        <p:blipFill>
          <a:blip r:embed="rId5">
            <a:alphaModFix/>
          </a:blip>
          <a:stretch>
            <a:fillRect/>
          </a:stretch>
        </p:blipFill>
        <p:spPr>
          <a:xfrm>
            <a:off x="335350" y="3719146"/>
            <a:ext cx="5057750" cy="1468575"/>
          </a:xfrm>
          <a:prstGeom prst="rect">
            <a:avLst/>
          </a:prstGeom>
          <a:noFill/>
          <a:ln>
            <a:noFill/>
          </a:ln>
        </p:spPr>
      </p:pic>
      <p:pic>
        <p:nvPicPr>
          <p:cNvPr id="152" name="Google Shape;152;p23"/>
          <p:cNvPicPr preferRelativeResize="0"/>
          <p:nvPr/>
        </p:nvPicPr>
        <p:blipFill>
          <a:blip r:embed="rId6">
            <a:alphaModFix/>
          </a:blip>
          <a:stretch>
            <a:fillRect/>
          </a:stretch>
        </p:blipFill>
        <p:spPr>
          <a:xfrm>
            <a:off x="5111875" y="3861738"/>
            <a:ext cx="3897075" cy="984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zápěstí</a:t>
            </a:r>
            <a:endParaRPr/>
          </a:p>
        </p:txBody>
      </p:sp>
      <p:sp>
        <p:nvSpPr>
          <p:cNvPr id="419" name="Google Shape;419;p59"/>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800" b="1"/>
              <a:t>Flexi a extenzi můžeme rozdělit do 4 sektorů: ​</a:t>
            </a:r>
            <a:endParaRPr sz="1800" b="1"/>
          </a:p>
          <a:p>
            <a:pPr marL="457200" lvl="0" indent="-317500" algn="l" rtl="0">
              <a:lnSpc>
                <a:spcPct val="150000"/>
              </a:lnSpc>
              <a:spcBef>
                <a:spcPts val="0"/>
              </a:spcBef>
              <a:spcAft>
                <a:spcPts val="0"/>
              </a:spcAft>
              <a:buSzPts val="1400"/>
              <a:buChar char="●"/>
            </a:pPr>
            <a:r>
              <a:rPr lang="sk" sz="1400" i="1"/>
              <a:t>20°- rozsah max. využití, ligamenta jsou relaxovaná, malý intraartikulární tlak </a:t>
            </a:r>
            <a:r>
              <a:rPr lang="sk" sz="1400"/>
              <a:t>​</a:t>
            </a:r>
            <a:endParaRPr sz="1400"/>
          </a:p>
          <a:p>
            <a:pPr marL="457200" lvl="0" indent="-317500" algn="l" rtl="0">
              <a:lnSpc>
                <a:spcPct val="150000"/>
              </a:lnSpc>
              <a:spcBef>
                <a:spcPts val="0"/>
              </a:spcBef>
              <a:spcAft>
                <a:spcPts val="0"/>
              </a:spcAft>
              <a:buSzPts val="1400"/>
              <a:buChar char="●"/>
            </a:pPr>
            <a:r>
              <a:rPr lang="sk" sz="1400" i="1"/>
              <a:t>40°- rozsah volného pohybu, vzrůstá intraartikulární tlak a tenze ligament</a:t>
            </a:r>
            <a:r>
              <a:rPr lang="sk" sz="1400"/>
              <a:t>​</a:t>
            </a:r>
            <a:endParaRPr sz="1400"/>
          </a:p>
          <a:p>
            <a:pPr marL="457200" lvl="0" indent="-317500" algn="l" rtl="0">
              <a:lnSpc>
                <a:spcPct val="150000"/>
              </a:lnSpc>
              <a:spcBef>
                <a:spcPts val="0"/>
              </a:spcBef>
              <a:spcAft>
                <a:spcPts val="0"/>
              </a:spcAft>
              <a:buSzPts val="1400"/>
              <a:buChar char="●"/>
            </a:pPr>
            <a:r>
              <a:rPr lang="sk" sz="1400" i="1"/>
              <a:t>80°- hranice max. rozsahu pohybu, intraartikulární tlak a tenze ligament je maximální</a:t>
            </a:r>
            <a:r>
              <a:rPr lang="sk" sz="1400"/>
              <a:t>​</a:t>
            </a:r>
            <a:endParaRPr sz="1400"/>
          </a:p>
          <a:p>
            <a:pPr marL="457200" lvl="0" indent="-317500" algn="l" rtl="0">
              <a:lnSpc>
                <a:spcPct val="150000"/>
              </a:lnSpc>
              <a:spcBef>
                <a:spcPts val="0"/>
              </a:spcBef>
              <a:spcAft>
                <a:spcPts val="0"/>
              </a:spcAft>
              <a:buSzPts val="1400"/>
              <a:buChar char="●"/>
            </a:pPr>
            <a:r>
              <a:rPr lang="sk" sz="1400" i="1"/>
              <a:t>Nad 80°- sektor patologického posunu</a:t>
            </a:r>
            <a:endParaRPr sz="1400" i="1"/>
          </a:p>
          <a:p>
            <a:pPr marL="0" lvl="0" indent="0" algn="l" rtl="0">
              <a:lnSpc>
                <a:spcPct val="150000"/>
              </a:lnSpc>
              <a:spcBef>
                <a:spcPts val="0"/>
              </a:spcBef>
              <a:spcAft>
                <a:spcPts val="0"/>
              </a:spcAft>
              <a:buNone/>
            </a:pPr>
            <a:endParaRPr sz="1800"/>
          </a:p>
        </p:txBody>
      </p:sp>
      <p:pic>
        <p:nvPicPr>
          <p:cNvPr id="420" name="Google Shape;420;p59"/>
          <p:cNvPicPr preferRelativeResize="0"/>
          <p:nvPr/>
        </p:nvPicPr>
        <p:blipFill>
          <a:blip r:embed="rId3">
            <a:alphaModFix/>
          </a:blip>
          <a:stretch>
            <a:fillRect/>
          </a:stretch>
        </p:blipFill>
        <p:spPr>
          <a:xfrm>
            <a:off x="4812863" y="289475"/>
            <a:ext cx="2629775" cy="4140175"/>
          </a:xfrm>
          <a:prstGeom prst="rect">
            <a:avLst/>
          </a:prstGeom>
          <a:noFill/>
          <a:ln>
            <a:noFill/>
          </a:ln>
        </p:spPr>
      </p:pic>
      <p:sp>
        <p:nvSpPr>
          <p:cNvPr id="421" name="Google Shape;421;p59"/>
          <p:cNvSpPr txBox="1"/>
          <p:nvPr/>
        </p:nvSpPr>
        <p:spPr>
          <a:xfrm>
            <a:off x="4627738" y="4374000"/>
            <a:ext cx="3000000" cy="677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800">
                <a:solidFill>
                  <a:schemeClr val="dk1"/>
                </a:solidFill>
              </a:rPr>
              <a:t>Kapandji, I. A. (1971). The physiology of the joints, volume I, upper limb. </a:t>
            </a:r>
            <a:r>
              <a:rPr lang="sk" sz="800" i="1">
                <a:solidFill>
                  <a:schemeClr val="dk1"/>
                </a:solidFill>
              </a:rPr>
              <a:t>American Journal of Physical Medicine &amp; Rehabilitation</a:t>
            </a:r>
            <a:r>
              <a:rPr lang="sk" sz="800">
                <a:solidFill>
                  <a:schemeClr val="dk1"/>
                </a:solidFill>
              </a:rPr>
              <a:t>, </a:t>
            </a:r>
            <a:r>
              <a:rPr lang="sk" sz="800" i="1">
                <a:solidFill>
                  <a:schemeClr val="dk1"/>
                </a:solidFill>
              </a:rPr>
              <a:t>50</a:t>
            </a:r>
            <a:r>
              <a:rPr lang="sk" sz="800">
                <a:solidFill>
                  <a:schemeClr val="dk1"/>
                </a:solidFill>
              </a:rPr>
              <a:t>(2), 96.</a:t>
            </a:r>
            <a:endParaRPr sz="8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zápěstí</a:t>
            </a:r>
            <a:endParaRPr/>
          </a:p>
        </p:txBody>
      </p:sp>
      <p:sp>
        <p:nvSpPr>
          <p:cNvPr id="427" name="Google Shape;427;p60"/>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800" b="1"/>
              <a:t>Stabilizační funkce ligament</a:t>
            </a:r>
            <a:r>
              <a:rPr lang="sk" sz="1800"/>
              <a:t>​</a:t>
            </a:r>
            <a:endParaRPr sz="1800"/>
          </a:p>
          <a:p>
            <a:pPr marL="457200" lvl="0" indent="-342900" algn="l" rtl="0">
              <a:lnSpc>
                <a:spcPct val="150000"/>
              </a:lnSpc>
              <a:spcBef>
                <a:spcPts val="0"/>
              </a:spcBef>
              <a:spcAft>
                <a:spcPts val="0"/>
              </a:spcAft>
              <a:buSzPts val="1800"/>
              <a:buChar char="●"/>
            </a:pPr>
            <a:r>
              <a:rPr lang="sk" sz="1800" b="1"/>
              <a:t>Mírná flexe (30-40°) - </a:t>
            </a:r>
            <a:r>
              <a:rPr lang="sk" sz="1800"/>
              <a:t>tah flexorů pomáhá stabilizovat​</a:t>
            </a:r>
            <a:endParaRPr sz="1800"/>
          </a:p>
          <a:p>
            <a:pPr marL="457200" lvl="0" indent="-342900" algn="l" rtl="0">
              <a:lnSpc>
                <a:spcPct val="150000"/>
              </a:lnSpc>
              <a:spcBef>
                <a:spcPts val="0"/>
              </a:spcBef>
              <a:spcAft>
                <a:spcPts val="0"/>
              </a:spcAft>
              <a:buSzPts val="1800"/>
              <a:buChar char="●"/>
            </a:pPr>
            <a:r>
              <a:rPr lang="sk" sz="1800" b="1"/>
              <a:t>Max. flexe - </a:t>
            </a:r>
            <a:r>
              <a:rPr lang="sk" sz="1800"/>
              <a:t>stabilizují dorzální ligamenta​</a:t>
            </a:r>
            <a:endParaRPr sz="1800"/>
          </a:p>
          <a:p>
            <a:pPr marL="457200" lvl="0" indent="-342900" algn="l" rtl="0">
              <a:lnSpc>
                <a:spcPct val="150000"/>
              </a:lnSpc>
              <a:spcBef>
                <a:spcPts val="0"/>
              </a:spcBef>
              <a:spcAft>
                <a:spcPts val="0"/>
              </a:spcAft>
              <a:buSzPts val="1800"/>
              <a:buChar char="●"/>
            </a:pPr>
            <a:r>
              <a:rPr lang="sk" sz="1800"/>
              <a:t>Tah extenzorů má </a:t>
            </a:r>
            <a:r>
              <a:rPr lang="sk" sz="1800" b="1"/>
              <a:t>dislokační efekt</a:t>
            </a:r>
            <a:r>
              <a:rPr lang="sk" sz="1800"/>
              <a:t>​ (palmární ligamenta musejí být velmi pevná)</a:t>
            </a:r>
            <a:endParaRPr sz="1800"/>
          </a:p>
          <a:p>
            <a:pPr marL="0" lvl="0" indent="0" algn="l" rtl="0">
              <a:lnSpc>
                <a:spcPct val="150000"/>
              </a:lnSpc>
              <a:spcBef>
                <a:spcPts val="0"/>
              </a:spcBef>
              <a:spcAft>
                <a:spcPts val="0"/>
              </a:spcAft>
              <a:buNone/>
            </a:pPr>
            <a:endParaRPr sz="1800"/>
          </a:p>
        </p:txBody>
      </p:sp>
      <p:pic>
        <p:nvPicPr>
          <p:cNvPr id="428" name="Google Shape;428;p60"/>
          <p:cNvPicPr preferRelativeResize="0"/>
          <p:nvPr/>
        </p:nvPicPr>
        <p:blipFill>
          <a:blip r:embed="rId3">
            <a:alphaModFix/>
          </a:blip>
          <a:stretch>
            <a:fillRect/>
          </a:stretch>
        </p:blipFill>
        <p:spPr>
          <a:xfrm>
            <a:off x="4540175" y="699500"/>
            <a:ext cx="2113950" cy="2519950"/>
          </a:xfrm>
          <a:prstGeom prst="rect">
            <a:avLst/>
          </a:prstGeom>
          <a:noFill/>
          <a:ln>
            <a:noFill/>
          </a:ln>
        </p:spPr>
      </p:pic>
      <p:pic>
        <p:nvPicPr>
          <p:cNvPr id="429" name="Google Shape;429;p60"/>
          <p:cNvPicPr preferRelativeResize="0"/>
          <p:nvPr/>
        </p:nvPicPr>
        <p:blipFill>
          <a:blip r:embed="rId4">
            <a:alphaModFix/>
          </a:blip>
          <a:stretch>
            <a:fillRect/>
          </a:stretch>
        </p:blipFill>
        <p:spPr>
          <a:xfrm>
            <a:off x="6806525" y="1031100"/>
            <a:ext cx="2185075" cy="2373194"/>
          </a:xfrm>
          <a:prstGeom prst="rect">
            <a:avLst/>
          </a:prstGeom>
          <a:noFill/>
          <a:ln>
            <a:noFill/>
          </a:ln>
        </p:spPr>
      </p:pic>
      <p:sp>
        <p:nvSpPr>
          <p:cNvPr id="430" name="Google Shape;430;p60"/>
          <p:cNvSpPr txBox="1"/>
          <p:nvPr/>
        </p:nvSpPr>
        <p:spPr>
          <a:xfrm>
            <a:off x="5416213" y="3219450"/>
            <a:ext cx="3000000" cy="677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800">
                <a:solidFill>
                  <a:schemeClr val="dk1"/>
                </a:solidFill>
              </a:rPr>
              <a:t>Kapandji, I. A. (1971). The physiology of the joints, volume I, upper limb. </a:t>
            </a:r>
            <a:r>
              <a:rPr lang="sk" sz="800" i="1">
                <a:solidFill>
                  <a:schemeClr val="dk1"/>
                </a:solidFill>
              </a:rPr>
              <a:t>American Journal of Physical Medicine &amp; Rehabilitation</a:t>
            </a:r>
            <a:r>
              <a:rPr lang="sk" sz="800">
                <a:solidFill>
                  <a:schemeClr val="dk1"/>
                </a:solidFill>
              </a:rPr>
              <a:t>, </a:t>
            </a:r>
            <a:r>
              <a:rPr lang="sk" sz="800" i="1">
                <a:solidFill>
                  <a:schemeClr val="dk1"/>
                </a:solidFill>
              </a:rPr>
              <a:t>50</a:t>
            </a:r>
            <a:r>
              <a:rPr lang="sk" sz="800">
                <a:solidFill>
                  <a:schemeClr val="dk1"/>
                </a:solidFill>
              </a:rPr>
              <a:t>(2), 96.</a:t>
            </a:r>
            <a:endParaRPr sz="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Radiální dukce</a:t>
            </a:r>
            <a:endParaRPr/>
          </a:p>
        </p:txBody>
      </p:sp>
      <p:sp>
        <p:nvSpPr>
          <p:cNvPr id="436" name="Google Shape;436;p61"/>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800" i="1"/>
              <a:t>1. proximální řada se posunuje ulnárně, distální řada radiálně</a:t>
            </a:r>
            <a:r>
              <a:rPr lang="sk" sz="1800"/>
              <a:t>​</a:t>
            </a:r>
            <a:endParaRPr sz="1800"/>
          </a:p>
          <a:p>
            <a:pPr marL="0" lvl="0" indent="0" algn="l" rtl="0">
              <a:lnSpc>
                <a:spcPct val="150000"/>
              </a:lnSpc>
              <a:spcBef>
                <a:spcPts val="0"/>
              </a:spcBef>
              <a:spcAft>
                <a:spcPts val="0"/>
              </a:spcAft>
              <a:buNone/>
            </a:pPr>
            <a:r>
              <a:rPr lang="sk" sz="1800" i="1"/>
              <a:t>2. os lunatum zmenšuje kontakt s radiem (posun nad ulnu), mediální collaterální ligamenta jsou napnutá</a:t>
            </a:r>
            <a:r>
              <a:rPr lang="sk" sz="1800"/>
              <a:t>​</a:t>
            </a:r>
            <a:endParaRPr sz="1800"/>
          </a:p>
          <a:p>
            <a:pPr marL="0" lvl="0" indent="0" algn="l" rtl="0">
              <a:lnSpc>
                <a:spcPct val="150000"/>
              </a:lnSpc>
              <a:spcBef>
                <a:spcPts val="0"/>
              </a:spcBef>
              <a:spcAft>
                <a:spcPts val="0"/>
              </a:spcAft>
              <a:buNone/>
            </a:pPr>
            <a:r>
              <a:rPr lang="sk" sz="1800" i="1"/>
              <a:t>3. pohyb pokračuje v distální řadě</a:t>
            </a:r>
            <a:r>
              <a:rPr lang="sk" sz="1800"/>
              <a:t>​</a:t>
            </a:r>
            <a:endParaRPr sz="1800"/>
          </a:p>
          <a:p>
            <a:pPr marL="0" lvl="0" indent="0" algn="l" rtl="0">
              <a:lnSpc>
                <a:spcPct val="150000"/>
              </a:lnSpc>
              <a:spcBef>
                <a:spcPts val="0"/>
              </a:spcBef>
              <a:spcAft>
                <a:spcPts val="0"/>
              </a:spcAft>
              <a:buNone/>
            </a:pPr>
            <a:r>
              <a:rPr lang="sk" sz="1800" i="1"/>
              <a:t>větší v pronačním postavení předloktí (mobilizace omez. DF a RD v PRO předl., směr volárně)</a:t>
            </a:r>
            <a:endParaRPr sz="1800" i="1"/>
          </a:p>
          <a:p>
            <a:pPr marL="0" lvl="0" indent="0" algn="l" rtl="0">
              <a:lnSpc>
                <a:spcPct val="150000"/>
              </a:lnSpc>
              <a:spcBef>
                <a:spcPts val="0"/>
              </a:spcBef>
              <a:spcAft>
                <a:spcPts val="0"/>
              </a:spcAft>
              <a:buNone/>
            </a:pPr>
            <a:endParaRPr sz="1800"/>
          </a:p>
        </p:txBody>
      </p:sp>
      <p:pic>
        <p:nvPicPr>
          <p:cNvPr id="437" name="Google Shape;437;p61"/>
          <p:cNvPicPr preferRelativeResize="0"/>
          <p:nvPr/>
        </p:nvPicPr>
        <p:blipFill rotWithShape="1">
          <a:blip r:embed="rId3">
            <a:alphaModFix/>
          </a:blip>
          <a:srcRect r="1690"/>
          <a:stretch/>
        </p:blipFill>
        <p:spPr>
          <a:xfrm>
            <a:off x="4712000" y="540000"/>
            <a:ext cx="2141075" cy="2760750"/>
          </a:xfrm>
          <a:prstGeom prst="rect">
            <a:avLst/>
          </a:prstGeom>
          <a:noFill/>
          <a:ln>
            <a:noFill/>
          </a:ln>
        </p:spPr>
      </p:pic>
      <p:pic>
        <p:nvPicPr>
          <p:cNvPr id="438" name="Google Shape;438;p61"/>
          <p:cNvPicPr preferRelativeResize="0"/>
          <p:nvPr/>
        </p:nvPicPr>
        <p:blipFill>
          <a:blip r:embed="rId4">
            <a:alphaModFix/>
          </a:blip>
          <a:stretch>
            <a:fillRect/>
          </a:stretch>
        </p:blipFill>
        <p:spPr>
          <a:xfrm>
            <a:off x="7005475" y="1031100"/>
            <a:ext cx="1986125" cy="2938376"/>
          </a:xfrm>
          <a:prstGeom prst="rect">
            <a:avLst/>
          </a:prstGeom>
          <a:noFill/>
          <a:ln>
            <a:noFill/>
          </a:ln>
        </p:spPr>
      </p:pic>
      <p:sp>
        <p:nvSpPr>
          <p:cNvPr id="439" name="Google Shape;439;p61"/>
          <p:cNvSpPr txBox="1"/>
          <p:nvPr/>
        </p:nvSpPr>
        <p:spPr>
          <a:xfrm>
            <a:off x="5991588" y="3850825"/>
            <a:ext cx="3000000" cy="677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800">
                <a:solidFill>
                  <a:schemeClr val="dk1"/>
                </a:solidFill>
              </a:rPr>
              <a:t>Kapandji, I. A. (1971). The physiology of the joints, volume I, upper limb. </a:t>
            </a:r>
            <a:r>
              <a:rPr lang="sk" sz="800" i="1">
                <a:solidFill>
                  <a:schemeClr val="dk1"/>
                </a:solidFill>
              </a:rPr>
              <a:t>American Journal of Physical Medicine &amp; Rehabilitation</a:t>
            </a:r>
            <a:r>
              <a:rPr lang="sk" sz="800">
                <a:solidFill>
                  <a:schemeClr val="dk1"/>
                </a:solidFill>
              </a:rPr>
              <a:t>, </a:t>
            </a:r>
            <a:r>
              <a:rPr lang="sk" sz="800" i="1">
                <a:solidFill>
                  <a:schemeClr val="dk1"/>
                </a:solidFill>
              </a:rPr>
              <a:t>50</a:t>
            </a:r>
            <a:r>
              <a:rPr lang="sk" sz="800">
                <a:solidFill>
                  <a:schemeClr val="dk1"/>
                </a:solidFill>
              </a:rPr>
              <a:t>(2), 96.</a:t>
            </a:r>
            <a:endParaRPr sz="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Ulnární dukce</a:t>
            </a:r>
            <a:endParaRPr/>
          </a:p>
        </p:txBody>
      </p:sp>
      <p:sp>
        <p:nvSpPr>
          <p:cNvPr id="445" name="Google Shape;445;p62"/>
          <p:cNvSpPr txBox="1">
            <a:spLocks noGrp="1"/>
          </p:cNvSpPr>
          <p:nvPr>
            <p:ph type="body" idx="1"/>
          </p:nvPr>
        </p:nvSpPr>
        <p:spPr>
          <a:xfrm>
            <a:off x="540000" y="1113250"/>
            <a:ext cx="40656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200" i="1"/>
              <a:t>1. proximální řada se posouvá radiálně, distální řada ulnárně</a:t>
            </a:r>
            <a:r>
              <a:rPr lang="sk" sz="1200"/>
              <a:t>​</a:t>
            </a:r>
            <a:endParaRPr sz="1200"/>
          </a:p>
          <a:p>
            <a:pPr marL="0" lvl="0" indent="0" algn="l" rtl="0">
              <a:lnSpc>
                <a:spcPct val="150000"/>
              </a:lnSpc>
              <a:spcBef>
                <a:spcPts val="0"/>
              </a:spcBef>
              <a:spcAft>
                <a:spcPts val="0"/>
              </a:spcAft>
              <a:buNone/>
            </a:pPr>
            <a:r>
              <a:rPr lang="sk" sz="1200" i="1"/>
              <a:t>2. os lunatum je téměř celou svou plochou v kontaktu s radiem</a:t>
            </a:r>
            <a:r>
              <a:rPr lang="sk" sz="1200"/>
              <a:t>​</a:t>
            </a:r>
            <a:endParaRPr sz="1200"/>
          </a:p>
          <a:p>
            <a:pPr marL="0" lvl="0" indent="0" algn="l" rtl="0">
              <a:lnSpc>
                <a:spcPct val="150000"/>
              </a:lnSpc>
              <a:spcBef>
                <a:spcPts val="0"/>
              </a:spcBef>
              <a:spcAft>
                <a:spcPts val="0"/>
              </a:spcAft>
              <a:buNone/>
            </a:pPr>
            <a:r>
              <a:rPr lang="sk" sz="1200" i="1"/>
              <a:t>3. prostor pro os scaphoideum, které je dobře viditelné </a:t>
            </a:r>
            <a:r>
              <a:rPr lang="sk" sz="1200"/>
              <a:t>​(i palpovatelné)</a:t>
            </a:r>
            <a:endParaRPr sz="1200"/>
          </a:p>
          <a:p>
            <a:pPr marL="0" lvl="0" indent="0" algn="l" rtl="0">
              <a:lnSpc>
                <a:spcPct val="150000"/>
              </a:lnSpc>
              <a:spcBef>
                <a:spcPts val="0"/>
              </a:spcBef>
              <a:spcAft>
                <a:spcPts val="0"/>
              </a:spcAft>
              <a:buNone/>
            </a:pPr>
            <a:r>
              <a:rPr lang="sk" sz="1200" i="1"/>
              <a:t>4. napnutí lig. radiocarpale lat. – pohyb jen v distální řadě.</a:t>
            </a:r>
            <a:r>
              <a:rPr lang="sk" sz="1200"/>
              <a:t>​</a:t>
            </a:r>
            <a:endParaRPr sz="1200"/>
          </a:p>
          <a:p>
            <a:pPr marL="0" lvl="0" indent="0" algn="l" rtl="0">
              <a:lnSpc>
                <a:spcPct val="150000"/>
              </a:lnSpc>
              <a:spcBef>
                <a:spcPts val="0"/>
              </a:spcBef>
              <a:spcAft>
                <a:spcPts val="0"/>
              </a:spcAft>
              <a:buNone/>
            </a:pPr>
            <a:r>
              <a:rPr lang="sk" sz="1200" b="1"/>
              <a:t>Stabilizační funkce ligament: </a:t>
            </a:r>
            <a:r>
              <a:rPr lang="sk" sz="1200"/>
              <a:t>​</a:t>
            </a:r>
            <a:endParaRPr sz="1200"/>
          </a:p>
          <a:p>
            <a:pPr marL="0" lvl="0" indent="0" algn="l" rtl="0">
              <a:lnSpc>
                <a:spcPct val="150000"/>
              </a:lnSpc>
              <a:spcBef>
                <a:spcPts val="0"/>
              </a:spcBef>
              <a:spcAft>
                <a:spcPts val="0"/>
              </a:spcAft>
              <a:buNone/>
            </a:pPr>
            <a:r>
              <a:rPr lang="sk" sz="1200" b="1" i="1"/>
              <a:t>neutrální postavení - </a:t>
            </a:r>
            <a:r>
              <a:rPr lang="sk" sz="1200" i="1"/>
              <a:t>tendence k dislokaci proximální řady ulnárně</a:t>
            </a:r>
            <a:r>
              <a:rPr lang="sk" sz="1200"/>
              <a:t>​</a:t>
            </a:r>
            <a:endParaRPr sz="1200"/>
          </a:p>
          <a:p>
            <a:pPr marL="0" lvl="0" indent="0" algn="l" rtl="0">
              <a:lnSpc>
                <a:spcPct val="150000"/>
              </a:lnSpc>
              <a:spcBef>
                <a:spcPts val="0"/>
              </a:spcBef>
              <a:spcAft>
                <a:spcPts val="0"/>
              </a:spcAft>
              <a:buNone/>
            </a:pPr>
            <a:r>
              <a:rPr lang="sk" sz="1200" b="1" i="1"/>
              <a:t>lehká UD (30°): </a:t>
            </a:r>
            <a:r>
              <a:rPr lang="sk" sz="1200" i="1"/>
              <a:t>pozice max. stability- os lunatum v kontaktu s radiem, tah svalů stabilizuje</a:t>
            </a:r>
            <a:r>
              <a:rPr lang="sk" sz="1200"/>
              <a:t>​</a:t>
            </a:r>
            <a:endParaRPr sz="1200"/>
          </a:p>
          <a:p>
            <a:pPr marL="0" lvl="0" indent="0" algn="l" rtl="0">
              <a:lnSpc>
                <a:spcPct val="150000"/>
              </a:lnSpc>
              <a:spcBef>
                <a:spcPts val="0"/>
              </a:spcBef>
              <a:spcAft>
                <a:spcPts val="0"/>
              </a:spcAft>
              <a:buNone/>
            </a:pPr>
            <a:r>
              <a:rPr lang="sk" sz="1200" b="1" i="1"/>
              <a:t>RD:</a:t>
            </a:r>
            <a:r>
              <a:rPr lang="sk" sz="1200" i="1"/>
              <a:t> nepostradatelná role lig. radiotriquetrum- zabraňuje dislokaci ulnárně </a:t>
            </a:r>
            <a:r>
              <a:rPr lang="sk" sz="1200"/>
              <a:t>​</a:t>
            </a:r>
            <a:endParaRPr sz="1200"/>
          </a:p>
          <a:p>
            <a:pPr marL="0" lvl="0" indent="0" algn="l" rtl="0">
              <a:spcBef>
                <a:spcPts val="0"/>
              </a:spcBef>
              <a:spcAft>
                <a:spcPts val="0"/>
              </a:spcAft>
              <a:buNone/>
            </a:pPr>
            <a:endParaRPr sz="1200"/>
          </a:p>
        </p:txBody>
      </p:sp>
      <p:pic>
        <p:nvPicPr>
          <p:cNvPr id="446" name="Google Shape;446;p62"/>
          <p:cNvPicPr preferRelativeResize="0"/>
          <p:nvPr/>
        </p:nvPicPr>
        <p:blipFill rotWithShape="1">
          <a:blip r:embed="rId3">
            <a:alphaModFix/>
          </a:blip>
          <a:srcRect l="3502" b="2372"/>
          <a:stretch/>
        </p:blipFill>
        <p:spPr>
          <a:xfrm>
            <a:off x="4841250" y="621050"/>
            <a:ext cx="1748625" cy="2307850"/>
          </a:xfrm>
          <a:prstGeom prst="rect">
            <a:avLst/>
          </a:prstGeom>
          <a:noFill/>
          <a:ln>
            <a:noFill/>
          </a:ln>
        </p:spPr>
      </p:pic>
      <p:pic>
        <p:nvPicPr>
          <p:cNvPr id="447" name="Google Shape;447;p62"/>
          <p:cNvPicPr preferRelativeResize="0"/>
          <p:nvPr/>
        </p:nvPicPr>
        <p:blipFill>
          <a:blip r:embed="rId4">
            <a:alphaModFix/>
          </a:blip>
          <a:stretch>
            <a:fillRect/>
          </a:stretch>
        </p:blipFill>
        <p:spPr>
          <a:xfrm>
            <a:off x="6589875" y="621050"/>
            <a:ext cx="1944500" cy="2476610"/>
          </a:xfrm>
          <a:prstGeom prst="rect">
            <a:avLst/>
          </a:prstGeom>
          <a:noFill/>
          <a:ln>
            <a:noFill/>
          </a:ln>
        </p:spPr>
      </p:pic>
      <p:pic>
        <p:nvPicPr>
          <p:cNvPr id="448" name="Google Shape;448;p62"/>
          <p:cNvPicPr preferRelativeResize="0"/>
          <p:nvPr/>
        </p:nvPicPr>
        <p:blipFill>
          <a:blip r:embed="rId5">
            <a:alphaModFix/>
          </a:blip>
          <a:stretch>
            <a:fillRect/>
          </a:stretch>
        </p:blipFill>
        <p:spPr>
          <a:xfrm>
            <a:off x="5757550" y="3132185"/>
            <a:ext cx="1698906" cy="182209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Supinace a pronace</a:t>
            </a:r>
            <a:endParaRPr/>
          </a:p>
        </p:txBody>
      </p:sp>
      <p:sp>
        <p:nvSpPr>
          <p:cNvPr id="454" name="Google Shape;454;p6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Char char="●"/>
            </a:pPr>
            <a:r>
              <a:rPr lang="sk" sz="1800"/>
              <a:t>Probíhá především v proximálním a distálním radioulnárním kloubu​</a:t>
            </a:r>
            <a:endParaRPr sz="1800"/>
          </a:p>
          <a:p>
            <a:pPr marL="457200" lvl="0" indent="-342900" algn="l" rtl="0">
              <a:lnSpc>
                <a:spcPct val="150000"/>
              </a:lnSpc>
              <a:spcBef>
                <a:spcPts val="0"/>
              </a:spcBef>
              <a:spcAft>
                <a:spcPts val="0"/>
              </a:spcAft>
              <a:buSzPts val="1800"/>
              <a:buChar char="●"/>
            </a:pPr>
            <a:r>
              <a:rPr lang="sk" sz="1800"/>
              <a:t>Nezbytná pro funkční pohyby ruky​</a:t>
            </a:r>
            <a:endParaRPr sz="1800"/>
          </a:p>
          <a:p>
            <a:pPr marL="457200" lvl="0" indent="-342900" algn="l" rtl="0">
              <a:lnSpc>
                <a:spcPct val="150000"/>
              </a:lnSpc>
              <a:spcBef>
                <a:spcPts val="0"/>
              </a:spcBef>
              <a:spcAft>
                <a:spcPts val="0"/>
              </a:spcAft>
              <a:buSzPts val="1800"/>
              <a:buChar char="●"/>
            </a:pPr>
            <a:r>
              <a:rPr lang="sk" sz="1800"/>
              <a:t>RD+DF+PRO​ (mobilizace)</a:t>
            </a:r>
            <a:endParaRPr sz="1800"/>
          </a:p>
          <a:p>
            <a:pPr marL="457200" lvl="0" indent="-342900" algn="l" rtl="0">
              <a:lnSpc>
                <a:spcPct val="150000"/>
              </a:lnSpc>
              <a:spcBef>
                <a:spcPts val="0"/>
              </a:spcBef>
              <a:spcAft>
                <a:spcPts val="0"/>
              </a:spcAft>
              <a:buSzPts val="1800"/>
              <a:buChar char="●"/>
            </a:pPr>
            <a:r>
              <a:rPr lang="sk" sz="1800"/>
              <a:t>UD+PF+SUP​ (mobilizace)</a:t>
            </a:r>
            <a:endParaRPr sz="1800"/>
          </a:p>
          <a:p>
            <a:pPr marL="457200" lvl="0" indent="-342900" algn="l" rtl="0">
              <a:lnSpc>
                <a:spcPct val="150000"/>
              </a:lnSpc>
              <a:spcBef>
                <a:spcPts val="0"/>
              </a:spcBef>
              <a:spcAft>
                <a:spcPts val="0"/>
              </a:spcAft>
              <a:buSzPts val="1800"/>
              <a:buChar char="●"/>
            </a:pPr>
            <a:r>
              <a:rPr lang="sk" sz="1800"/>
              <a:t>Poruchy pronace a supinace ovlivňují hybnost akra</a:t>
            </a:r>
            <a:endParaRPr sz="1800"/>
          </a:p>
          <a:p>
            <a:pPr marL="0" lvl="0" indent="0" algn="l" rtl="0">
              <a:spcBef>
                <a:spcPts val="0"/>
              </a:spcBef>
              <a:spcAft>
                <a:spcPts val="0"/>
              </a:spcAft>
              <a:buNone/>
            </a:pPr>
            <a:endParaRPr/>
          </a:p>
        </p:txBody>
      </p:sp>
      <p:pic>
        <p:nvPicPr>
          <p:cNvPr id="455" name="Google Shape;455;p63"/>
          <p:cNvPicPr preferRelativeResize="0"/>
          <p:nvPr/>
        </p:nvPicPr>
        <p:blipFill rotWithShape="1">
          <a:blip r:embed="rId3">
            <a:alphaModFix/>
          </a:blip>
          <a:srcRect t="2458"/>
          <a:stretch/>
        </p:blipFill>
        <p:spPr>
          <a:xfrm>
            <a:off x="6202275" y="1672750"/>
            <a:ext cx="2662525" cy="2701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Karpální stabilita</a:t>
            </a:r>
            <a:endParaRPr/>
          </a:p>
        </p:txBody>
      </p:sp>
      <p:sp>
        <p:nvSpPr>
          <p:cNvPr id="461" name="Google Shape;461;p6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55600" algn="l" rtl="0">
              <a:lnSpc>
                <a:spcPct val="150000"/>
              </a:lnSpc>
              <a:spcBef>
                <a:spcPts val="0"/>
              </a:spcBef>
              <a:spcAft>
                <a:spcPts val="0"/>
              </a:spcAft>
              <a:buSzPts val="2000"/>
              <a:buChar char="●"/>
            </a:pPr>
            <a:r>
              <a:rPr lang="sk" sz="2000"/>
              <a:t>postavení kostí navzájem</a:t>
            </a:r>
            <a:endParaRPr sz="2000"/>
          </a:p>
          <a:p>
            <a:pPr marL="457200" lvl="0" indent="-355600" algn="l" rtl="0">
              <a:lnSpc>
                <a:spcPct val="150000"/>
              </a:lnSpc>
              <a:spcBef>
                <a:spcPts val="0"/>
              </a:spcBef>
              <a:spcAft>
                <a:spcPts val="0"/>
              </a:spcAft>
              <a:buSzPts val="2000"/>
              <a:buChar char="●"/>
            </a:pPr>
            <a:r>
              <a:rPr lang="sk" sz="2000"/>
              <a:t>adekvátní napětí ligament stabilizující klouby</a:t>
            </a:r>
            <a:endParaRPr sz="2000"/>
          </a:p>
          <a:p>
            <a:pPr marL="457200" lvl="0" indent="-355600" algn="l" rtl="0">
              <a:lnSpc>
                <a:spcPct val="150000"/>
              </a:lnSpc>
              <a:spcBef>
                <a:spcPts val="0"/>
              </a:spcBef>
              <a:spcAft>
                <a:spcPts val="0"/>
              </a:spcAft>
              <a:buSzPts val="2000"/>
              <a:buChar char="●"/>
            </a:pPr>
            <a:r>
              <a:rPr lang="sk" sz="2000"/>
              <a:t>správná kontrakce stabilizačních svalů zápěstí</a:t>
            </a:r>
            <a:endParaRPr sz="2000"/>
          </a:p>
          <a:p>
            <a:pPr marL="457200" lvl="0" indent="-355600" algn="l" rtl="0">
              <a:lnSpc>
                <a:spcPct val="150000"/>
              </a:lnSpc>
              <a:spcBef>
                <a:spcPts val="0"/>
              </a:spcBef>
              <a:spcAft>
                <a:spcPts val="0"/>
              </a:spcAft>
              <a:buSzPts val="2000"/>
              <a:buChar char="●"/>
            </a:pPr>
            <a:r>
              <a:rPr lang="sk" sz="2000"/>
              <a:t>zpětná vazba vycházející z propriocepce v zápěstí</a:t>
            </a:r>
            <a:endParaRPr sz="2000"/>
          </a:p>
          <a:p>
            <a:pPr marL="0" lvl="0" indent="0" algn="l" rtl="0">
              <a:lnSpc>
                <a:spcPct val="150000"/>
              </a:lnSpc>
              <a:spcBef>
                <a:spcPts val="0"/>
              </a:spcBef>
              <a:spcAft>
                <a:spcPts val="0"/>
              </a:spcAft>
              <a:buClr>
                <a:schemeClr val="dk1"/>
              </a:buClr>
              <a:buSzPts val="1100"/>
              <a:buFont typeface="Arial"/>
              <a:buNone/>
            </a:pPr>
            <a:endParaRPr sz="2000"/>
          </a:p>
          <a:p>
            <a:pPr marL="0" lvl="0" indent="0" algn="l" rtl="0">
              <a:lnSpc>
                <a:spcPct val="150000"/>
              </a:lnSpc>
              <a:spcBef>
                <a:spcPts val="0"/>
              </a:spcBef>
              <a:spcAft>
                <a:spcPts val="0"/>
              </a:spcAft>
              <a:buNone/>
            </a:pPr>
            <a:endParaRPr sz="20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Karpální stabilita</a:t>
            </a:r>
            <a:endParaRPr/>
          </a:p>
        </p:txBody>
      </p:sp>
      <p:pic>
        <p:nvPicPr>
          <p:cNvPr id="467" name="Google Shape;467;p65"/>
          <p:cNvPicPr preferRelativeResize="0"/>
          <p:nvPr/>
        </p:nvPicPr>
        <p:blipFill>
          <a:blip r:embed="rId3">
            <a:alphaModFix/>
          </a:blip>
          <a:stretch>
            <a:fillRect/>
          </a:stretch>
        </p:blipFill>
        <p:spPr>
          <a:xfrm>
            <a:off x="2013050" y="1113250"/>
            <a:ext cx="4736401" cy="3456425"/>
          </a:xfrm>
          <a:prstGeom prst="rect">
            <a:avLst/>
          </a:prstGeom>
          <a:noFill/>
          <a:ln>
            <a:noFill/>
          </a:ln>
        </p:spPr>
      </p:pic>
      <p:sp>
        <p:nvSpPr>
          <p:cNvPr id="468" name="Google Shape;468;p65"/>
          <p:cNvSpPr txBox="1"/>
          <p:nvPr/>
        </p:nvSpPr>
        <p:spPr>
          <a:xfrm>
            <a:off x="2634800" y="4569675"/>
            <a:ext cx="3492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https://geelonghandtherapy.com.au/blog/wrist-stability-how-does-it-work/</a:t>
            </a:r>
            <a:r>
              <a:rPr lang="sk" sz="800"/>
              <a:t> </a:t>
            </a:r>
            <a:endParaRPr sz="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dirty="0"/>
              <a:t>Karpální nestabilita</a:t>
            </a:r>
            <a:endParaRPr dirty="0"/>
          </a:p>
          <a:p>
            <a:pPr marL="0" lvl="0" indent="0" algn="l" rtl="0">
              <a:spcBef>
                <a:spcPts val="0"/>
              </a:spcBef>
              <a:spcAft>
                <a:spcPts val="0"/>
              </a:spcAft>
              <a:buNone/>
            </a:pPr>
            <a:endParaRPr dirty="0"/>
          </a:p>
        </p:txBody>
      </p:sp>
      <p:sp>
        <p:nvSpPr>
          <p:cNvPr id="474" name="Google Shape;474;p6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6550" algn="l" rtl="0">
              <a:lnSpc>
                <a:spcPct val="150000"/>
              </a:lnSpc>
              <a:spcBef>
                <a:spcPts val="0"/>
              </a:spcBef>
              <a:spcAft>
                <a:spcPts val="0"/>
              </a:spcAft>
              <a:buSzPts val="1700"/>
              <a:buChar char="●"/>
            </a:pPr>
            <a:r>
              <a:rPr lang="sk" sz="1700" dirty="0"/>
              <a:t>Při poškození SL (scapholunátního) ligamenta např. u disrupce, distenze atd. - os scaphoideum není omezeno zbytkem proximální řady a má tendenci se dostat do abnormálně flektované a pronované polohy a nastává jeho kolaps, lunatum a triquetrum se dostává spíše do abnormální extenze. </a:t>
            </a:r>
            <a:endParaRPr sz="1700" dirty="0"/>
          </a:p>
          <a:p>
            <a:pPr marL="457200" lvl="0" indent="-336550" algn="l" rtl="0">
              <a:lnSpc>
                <a:spcPct val="150000"/>
              </a:lnSpc>
              <a:spcBef>
                <a:spcPts val="0"/>
              </a:spcBef>
              <a:spcAft>
                <a:spcPts val="0"/>
              </a:spcAft>
              <a:buSzPts val="1700"/>
              <a:buChar char="●"/>
            </a:pPr>
            <a:r>
              <a:rPr lang="sk" sz="1700" dirty="0"/>
              <a:t>Tento stav je označován jako </a:t>
            </a:r>
            <a:r>
              <a:rPr lang="sk" sz="1700" b="1" dirty="0"/>
              <a:t>DISI (Dorsal Intercalated Segment Instability). </a:t>
            </a:r>
            <a:endParaRPr sz="1700" b="1" dirty="0"/>
          </a:p>
          <a:p>
            <a:pPr marL="457200" lvl="0" indent="-336550" algn="l" rtl="0">
              <a:lnSpc>
                <a:spcPct val="150000"/>
              </a:lnSpc>
              <a:spcBef>
                <a:spcPts val="0"/>
              </a:spcBef>
              <a:spcAft>
                <a:spcPts val="0"/>
              </a:spcAft>
              <a:buSzPts val="1700"/>
              <a:buChar char="●"/>
            </a:pPr>
            <a:r>
              <a:rPr lang="sk" sz="1700" dirty="0"/>
              <a:t>Pokud dojde k selhání LTq ligament, má lunatum a scaphoideum tendenci zaujmout flekční postavení a tento stav označujeme jako </a:t>
            </a:r>
            <a:r>
              <a:rPr lang="sk" sz="1700" b="1" dirty="0"/>
              <a:t>VISI (Volar/Ventral Intercalated Segment Instability) .</a:t>
            </a:r>
            <a:endParaRPr sz="1700" b="1" dirty="0"/>
          </a:p>
          <a:p>
            <a:pPr marL="0" lvl="0" indent="0" algn="l" rtl="0">
              <a:lnSpc>
                <a:spcPct val="150000"/>
              </a:lnSpc>
              <a:spcBef>
                <a:spcPts val="0"/>
              </a:spcBef>
              <a:spcAft>
                <a:spcPts val="0"/>
              </a:spcAft>
              <a:buNone/>
            </a:pPr>
            <a:endParaRPr sz="17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Karpální stabilita</a:t>
            </a:r>
            <a:endParaRPr/>
          </a:p>
        </p:txBody>
      </p:sp>
      <p:pic>
        <p:nvPicPr>
          <p:cNvPr id="480" name="Google Shape;480;p67" descr="Carpal Instability DISI and VISI deformity 3D animation" title="Carpal Instability DISI and VISI deformity 3D">
            <a:hlinkClick r:id="rId3"/>
          </p:cNvPr>
          <p:cNvPicPr preferRelativeResize="0"/>
          <p:nvPr/>
        </p:nvPicPr>
        <p:blipFill>
          <a:blip r:embed="rId4">
            <a:alphaModFix/>
          </a:blip>
          <a:stretch>
            <a:fillRect/>
          </a:stretch>
        </p:blipFill>
        <p:spPr>
          <a:xfrm>
            <a:off x="576825" y="1067913"/>
            <a:ext cx="3336050" cy="1876525"/>
          </a:xfrm>
          <a:prstGeom prst="rect">
            <a:avLst/>
          </a:prstGeom>
          <a:noFill/>
          <a:ln>
            <a:noFill/>
          </a:ln>
        </p:spPr>
      </p:pic>
      <p:pic>
        <p:nvPicPr>
          <p:cNvPr id="481" name="Google Shape;481;p67" descr="educational orthopaedic video of carpal instability ,ligamentous injury and perilunate dislocation also VISI,DISI,scaphoid fracture" title="carpal instability, ligamentous injury ,VISI,DISI and perilunate dislocation">
            <a:hlinkClick r:id="rId5"/>
          </p:cNvPr>
          <p:cNvPicPr preferRelativeResize="0"/>
          <p:nvPr/>
        </p:nvPicPr>
        <p:blipFill>
          <a:blip r:embed="rId6">
            <a:alphaModFix/>
          </a:blip>
          <a:stretch>
            <a:fillRect/>
          </a:stretch>
        </p:blipFill>
        <p:spPr>
          <a:xfrm>
            <a:off x="576825" y="3077875"/>
            <a:ext cx="3336050" cy="1876525"/>
          </a:xfrm>
          <a:prstGeom prst="rect">
            <a:avLst/>
          </a:prstGeom>
          <a:noFill/>
          <a:ln>
            <a:noFill/>
          </a:ln>
        </p:spPr>
      </p:pic>
      <p:pic>
        <p:nvPicPr>
          <p:cNvPr id="482" name="Google Shape;482;p67"/>
          <p:cNvPicPr preferRelativeResize="0"/>
          <p:nvPr/>
        </p:nvPicPr>
        <p:blipFill>
          <a:blip r:embed="rId7">
            <a:alphaModFix/>
          </a:blip>
          <a:stretch>
            <a:fillRect/>
          </a:stretch>
        </p:blipFill>
        <p:spPr>
          <a:xfrm>
            <a:off x="4480500" y="1635610"/>
            <a:ext cx="3719126" cy="22699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fade">
                                      <p:cBhvr>
                                        <p:cTn id="7" dur="1000"/>
                                        <p:tgtEl>
                                          <p:spTgt spid="4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
                                        </p:tgtEl>
                                        <p:attrNameLst>
                                          <p:attrName>style.visibility</p:attrName>
                                        </p:attrNameLst>
                                      </p:cBhvr>
                                      <p:to>
                                        <p:strVal val="visible"/>
                                      </p:to>
                                    </p:set>
                                    <p:animEffect transition="in" filter="fade">
                                      <p:cBhvr>
                                        <p:cTn id="12" dur="1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Dynamické stabilizátory zápěstí</a:t>
            </a:r>
            <a:endParaRPr/>
          </a:p>
        </p:txBody>
      </p:sp>
      <p:sp>
        <p:nvSpPr>
          <p:cNvPr id="488" name="Google Shape;488;p6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600"/>
              </a:spcBef>
              <a:spcAft>
                <a:spcPts val="0"/>
              </a:spcAft>
              <a:buClr>
                <a:schemeClr val="dk1"/>
              </a:buClr>
              <a:buSzPts val="1100"/>
              <a:buFont typeface="Arial"/>
              <a:buNone/>
            </a:pPr>
            <a:r>
              <a:rPr lang="sk" sz="1400" b="1"/>
              <a:t>S-L přátelské svaly (friendly muscles) -</a:t>
            </a:r>
            <a:r>
              <a:rPr lang="sk" sz="1400"/>
              <a:t> při SL disociaci - m. ECRL/B, APL (supinátory), m. FCR a m. FCU (relaxace S-L ligamenta supinací os scaphoideum)</a:t>
            </a:r>
            <a:endParaRPr sz="1400"/>
          </a:p>
          <a:p>
            <a:pPr marL="0" lvl="0" indent="0" algn="l" rtl="0">
              <a:lnSpc>
                <a:spcPct val="115000"/>
              </a:lnSpc>
              <a:spcBef>
                <a:spcPts val="600"/>
              </a:spcBef>
              <a:spcAft>
                <a:spcPts val="0"/>
              </a:spcAft>
              <a:buClr>
                <a:schemeClr val="dk1"/>
              </a:buClr>
              <a:buSzPts val="1100"/>
              <a:buFont typeface="Arial"/>
              <a:buNone/>
            </a:pPr>
            <a:r>
              <a:rPr lang="sk" sz="1400" b="1"/>
              <a:t>nepřátelské svaly (unfriendly m.) -</a:t>
            </a:r>
            <a:r>
              <a:rPr lang="sk" sz="1400"/>
              <a:t> m. ECU (tah za S-L ligamentum pronací os scaphoideum)</a:t>
            </a:r>
            <a:endParaRPr sz="1400"/>
          </a:p>
          <a:p>
            <a:pPr marL="0" lvl="0" indent="0" algn="l" rtl="0">
              <a:lnSpc>
                <a:spcPct val="115000"/>
              </a:lnSpc>
              <a:spcBef>
                <a:spcPts val="600"/>
              </a:spcBef>
              <a:spcAft>
                <a:spcPts val="0"/>
              </a:spcAft>
              <a:buClr>
                <a:schemeClr val="dk1"/>
              </a:buClr>
              <a:buSzPts val="1100"/>
              <a:buFont typeface="Arial"/>
              <a:buNone/>
            </a:pPr>
            <a:r>
              <a:rPr lang="sk" sz="1400" b="1"/>
              <a:t>“intrinsic m.” -</a:t>
            </a:r>
            <a:r>
              <a:rPr lang="sk" sz="1400"/>
              <a:t> krátké svaly ruky, začínají a končí na ruce-udržují konfiguraci 3 oblouků klenby, jemná motorika</a:t>
            </a:r>
            <a:endParaRPr sz="1400"/>
          </a:p>
          <a:p>
            <a:pPr marL="457200" lvl="0" indent="-317500" algn="l" rtl="0">
              <a:lnSpc>
                <a:spcPct val="115000"/>
              </a:lnSpc>
              <a:spcBef>
                <a:spcPts val="600"/>
              </a:spcBef>
              <a:spcAft>
                <a:spcPts val="0"/>
              </a:spcAft>
              <a:buSzPts val="1400"/>
              <a:buChar char="●"/>
            </a:pPr>
            <a:r>
              <a:rPr lang="sk" sz="1400"/>
              <a:t>mm. interossei palmares I-III</a:t>
            </a:r>
            <a:endParaRPr sz="1400"/>
          </a:p>
          <a:p>
            <a:pPr marL="457200" lvl="0" indent="-317500" algn="l" rtl="0">
              <a:lnSpc>
                <a:spcPct val="115000"/>
              </a:lnSpc>
              <a:spcBef>
                <a:spcPts val="0"/>
              </a:spcBef>
              <a:spcAft>
                <a:spcPts val="0"/>
              </a:spcAft>
              <a:buSzPts val="1400"/>
              <a:buChar char="●"/>
            </a:pPr>
            <a:r>
              <a:rPr lang="sk" sz="1400"/>
              <a:t>mm. interossei dorsales   I-IV</a:t>
            </a:r>
            <a:endParaRPr sz="1400"/>
          </a:p>
          <a:p>
            <a:pPr marL="457200" lvl="0" indent="-317500" algn="l" rtl="0">
              <a:lnSpc>
                <a:spcPct val="115000"/>
              </a:lnSpc>
              <a:spcBef>
                <a:spcPts val="0"/>
              </a:spcBef>
              <a:spcAft>
                <a:spcPts val="0"/>
              </a:spcAft>
              <a:buSzPts val="1400"/>
              <a:buChar char="●"/>
            </a:pPr>
            <a:r>
              <a:rPr lang="sk" sz="1400"/>
              <a:t>mm. lumbricales</a:t>
            </a:r>
            <a:endParaRPr sz="1400"/>
          </a:p>
          <a:p>
            <a:pPr marL="457200" lvl="0" indent="-317500" algn="l" rtl="0">
              <a:lnSpc>
                <a:spcPct val="115000"/>
              </a:lnSpc>
              <a:spcBef>
                <a:spcPts val="0"/>
              </a:spcBef>
              <a:spcAft>
                <a:spcPts val="0"/>
              </a:spcAft>
              <a:buSzPts val="1400"/>
              <a:buChar char="●"/>
            </a:pPr>
            <a:r>
              <a:rPr lang="sk" sz="1400"/>
              <a:t>m. adductor policis</a:t>
            </a:r>
            <a:endParaRPr sz="1400"/>
          </a:p>
          <a:p>
            <a:pPr marL="457200" lvl="0" indent="-317500" algn="l" rtl="0">
              <a:lnSpc>
                <a:spcPct val="115000"/>
              </a:lnSpc>
              <a:spcBef>
                <a:spcPts val="0"/>
              </a:spcBef>
              <a:spcAft>
                <a:spcPts val="0"/>
              </a:spcAft>
              <a:buSzPts val="1400"/>
              <a:buChar char="●"/>
            </a:pPr>
            <a:r>
              <a:rPr lang="sk" sz="1400"/>
              <a:t>svaly tenaru</a:t>
            </a:r>
            <a:endParaRPr sz="1400"/>
          </a:p>
          <a:p>
            <a:pPr marL="457200" lvl="0" indent="-317500" algn="l" rtl="0">
              <a:lnSpc>
                <a:spcPct val="115000"/>
              </a:lnSpc>
              <a:spcBef>
                <a:spcPts val="0"/>
              </a:spcBef>
              <a:spcAft>
                <a:spcPts val="0"/>
              </a:spcAft>
              <a:buSzPts val="1400"/>
              <a:buChar char="●"/>
            </a:pPr>
            <a:r>
              <a:rPr lang="sk" sz="1400"/>
              <a:t>svaly hypotenaru</a:t>
            </a:r>
            <a:endParaRPr sz="1400"/>
          </a:p>
          <a:p>
            <a:pPr marL="0" lvl="0" indent="0" algn="l" rtl="0">
              <a:lnSpc>
                <a:spcPct val="115000"/>
              </a:lnSpc>
              <a:spcBef>
                <a:spcPts val="600"/>
              </a:spcBef>
              <a:spcAft>
                <a:spcPts val="0"/>
              </a:spcAft>
              <a:buNone/>
            </a:pPr>
            <a:r>
              <a:rPr lang="sk" sz="1400" b="1"/>
              <a:t>L-T a mediokarpální stabilita - </a:t>
            </a:r>
            <a:r>
              <a:rPr lang="sk" sz="1400"/>
              <a:t>m. ECU a svaly hypothenaru jsou dynamickými stabilizátory této oblasti, m. ECU je jediným pronátorem karpu. </a:t>
            </a:r>
            <a:endParaRPr sz="1400"/>
          </a:p>
          <a:p>
            <a:pPr marL="0" lvl="0" indent="0" algn="l" rtl="0">
              <a:spcBef>
                <a:spcPts val="0"/>
              </a:spcBef>
              <a:spcAft>
                <a:spcPts val="0"/>
              </a:spcAft>
              <a:buNone/>
            </a:pP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Funkce ruky</a:t>
            </a:r>
            <a:endParaRPr/>
          </a:p>
        </p:txBody>
      </p:sp>
      <p:sp>
        <p:nvSpPr>
          <p:cNvPr id="158" name="Google Shape;158;p24"/>
          <p:cNvSpPr txBox="1">
            <a:spLocks noGrp="1"/>
          </p:cNvSpPr>
          <p:nvPr>
            <p:ph type="body" idx="1"/>
          </p:nvPr>
        </p:nvSpPr>
        <p:spPr>
          <a:xfrm>
            <a:off x="540000" y="1276125"/>
            <a:ext cx="8167500" cy="3105000"/>
          </a:xfrm>
          <a:prstGeom prst="rect">
            <a:avLst/>
          </a:prstGeom>
        </p:spPr>
        <p:txBody>
          <a:bodyPr spcFirstLastPara="1" wrap="square" lIns="0" tIns="0" rIns="0" bIns="0" anchor="t" anchorCtr="0">
            <a:noAutofit/>
          </a:bodyPr>
          <a:lstStyle/>
          <a:p>
            <a:pPr marL="457200" lvl="0" indent="-381000" algn="l" rtl="0">
              <a:lnSpc>
                <a:spcPct val="115000"/>
              </a:lnSpc>
              <a:spcBef>
                <a:spcPts val="1200"/>
              </a:spcBef>
              <a:spcAft>
                <a:spcPts val="0"/>
              </a:spcAft>
              <a:buSzPts val="2400"/>
              <a:buChar char="●"/>
            </a:pPr>
            <a:r>
              <a:rPr lang="sk" sz="2400"/>
              <a:t>opora – řetězení poruch</a:t>
            </a:r>
            <a:endParaRPr sz="2400"/>
          </a:p>
          <a:p>
            <a:pPr marL="457200" lvl="0" indent="-381000" algn="l" rtl="0">
              <a:lnSpc>
                <a:spcPct val="115000"/>
              </a:lnSpc>
              <a:spcBef>
                <a:spcPts val="0"/>
              </a:spcBef>
              <a:spcAft>
                <a:spcPts val="0"/>
              </a:spcAft>
              <a:buSzPts val="2400"/>
              <a:buChar char="●"/>
            </a:pPr>
            <a:r>
              <a:rPr lang="sk" sz="2400"/>
              <a:t>smysl – porucha čití</a:t>
            </a:r>
            <a:endParaRPr sz="2400"/>
          </a:p>
          <a:p>
            <a:pPr marL="457200" lvl="0" indent="-381000" algn="l" rtl="0">
              <a:lnSpc>
                <a:spcPct val="115000"/>
              </a:lnSpc>
              <a:spcBef>
                <a:spcPts val="0"/>
              </a:spcBef>
              <a:spcAft>
                <a:spcPts val="0"/>
              </a:spcAft>
              <a:buSzPts val="2400"/>
              <a:buChar char="●"/>
            </a:pPr>
            <a:r>
              <a:rPr lang="sk" sz="2400"/>
              <a:t>úchop – změna stereotypu</a:t>
            </a:r>
            <a:endParaRPr sz="2400"/>
          </a:p>
          <a:p>
            <a:pPr marL="457200" lvl="0" indent="-381000" algn="l" rtl="0">
              <a:lnSpc>
                <a:spcPct val="115000"/>
              </a:lnSpc>
              <a:spcBef>
                <a:spcPts val="0"/>
              </a:spcBef>
              <a:spcAft>
                <a:spcPts val="0"/>
              </a:spcAft>
              <a:buSzPts val="2400"/>
              <a:buChar char="●"/>
            </a:pPr>
            <a:r>
              <a:rPr lang="sk" sz="2400"/>
              <a:t>komunikace</a:t>
            </a:r>
            <a:endParaRPr sz="2400"/>
          </a:p>
          <a:p>
            <a:pPr marL="457200" lvl="0" indent="-381000" algn="l" rtl="0">
              <a:lnSpc>
                <a:spcPct val="115000"/>
              </a:lnSpc>
              <a:spcBef>
                <a:spcPts val="0"/>
              </a:spcBef>
              <a:spcAft>
                <a:spcPts val="0"/>
              </a:spcAft>
              <a:buSzPts val="2400"/>
              <a:buChar char="●"/>
            </a:pPr>
            <a:r>
              <a:rPr lang="sk" sz="2400"/>
              <a:t>vliv telefonu na postavení palce - nové dg. vázané na použití digitálních technologií</a:t>
            </a:r>
            <a:endParaRPr sz="2400"/>
          </a:p>
          <a:p>
            <a:pPr marL="457200" lvl="0" indent="-381000" algn="l" rtl="0">
              <a:lnSpc>
                <a:spcPct val="115000"/>
              </a:lnSpc>
              <a:spcBef>
                <a:spcPts val="0"/>
              </a:spcBef>
              <a:spcAft>
                <a:spcPts val="0"/>
              </a:spcAft>
              <a:buSzPts val="2400"/>
              <a:buChar char="●"/>
            </a:pPr>
            <a:r>
              <a:rPr lang="sk" sz="2400"/>
              <a:t>úchopová funkce palce</a:t>
            </a:r>
            <a:endParaRPr sz="2400"/>
          </a:p>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500"/>
              <a:t>Dynamické stabilizátory zápěstí</a:t>
            </a:r>
            <a:endParaRPr sz="2500"/>
          </a:p>
        </p:txBody>
      </p:sp>
      <p:pic>
        <p:nvPicPr>
          <p:cNvPr id="494" name="Google Shape;494;p69"/>
          <p:cNvPicPr preferRelativeResize="0"/>
          <p:nvPr/>
        </p:nvPicPr>
        <p:blipFill>
          <a:blip r:embed="rId3">
            <a:alphaModFix/>
          </a:blip>
          <a:stretch>
            <a:fillRect/>
          </a:stretch>
        </p:blipFill>
        <p:spPr>
          <a:xfrm>
            <a:off x="476650" y="1053225"/>
            <a:ext cx="7101266" cy="3960000"/>
          </a:xfrm>
          <a:prstGeom prst="rect">
            <a:avLst/>
          </a:prstGeom>
          <a:noFill/>
          <a:ln>
            <a:noFill/>
          </a:ln>
        </p:spPr>
      </p:pic>
      <p:sp>
        <p:nvSpPr>
          <p:cNvPr id="495" name="Google Shape;495;p69"/>
          <p:cNvSpPr txBox="1"/>
          <p:nvPr/>
        </p:nvSpPr>
        <p:spPr>
          <a:xfrm>
            <a:off x="5282700" y="0"/>
            <a:ext cx="38613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Esplugas, M., Garcia-Elias, M., Lluch, A., &amp; Pérez, M. L. (2016). Role of muscles in the stabilization of ligament-deficient wrists. </a:t>
            </a:r>
            <a:r>
              <a:rPr lang="sk" sz="800" i="1">
                <a:solidFill>
                  <a:srgbClr val="222222"/>
                </a:solidFill>
              </a:rPr>
              <a:t>Journal of Hand Therapy</a:t>
            </a:r>
            <a:r>
              <a:rPr lang="sk" sz="800">
                <a:solidFill>
                  <a:srgbClr val="222222"/>
                </a:solidFill>
              </a:rPr>
              <a:t>, </a:t>
            </a:r>
            <a:r>
              <a:rPr lang="sk" sz="800" i="1">
                <a:solidFill>
                  <a:srgbClr val="222222"/>
                </a:solidFill>
              </a:rPr>
              <a:t>29</a:t>
            </a:r>
            <a:r>
              <a:rPr lang="sk" sz="800">
                <a:solidFill>
                  <a:srgbClr val="222222"/>
                </a:solidFill>
              </a:rPr>
              <a:t>(2), 166-174. </a:t>
            </a:r>
            <a:r>
              <a:rPr lang="sk" sz="800" u="sng">
                <a:solidFill>
                  <a:schemeClr val="hlink"/>
                </a:solidFill>
                <a:hlinkClick r:id="rId4"/>
              </a:rPr>
              <a:t>https://www.researchgate.net/figure/Across-the-wrist-most-tendons-have-an-oblique-disposition-A-The-ECU-inserts-onto-the_fig1_303798111</a:t>
            </a:r>
            <a:r>
              <a:rPr lang="sk" sz="800"/>
              <a:t> </a:t>
            </a:r>
            <a:endParaRPr sz="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Dynamické stabilizátory zápěstí</a:t>
            </a:r>
            <a:endParaRPr/>
          </a:p>
        </p:txBody>
      </p:sp>
      <p:sp>
        <p:nvSpPr>
          <p:cNvPr id="501" name="Google Shape;501;p7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50000"/>
              </a:lnSpc>
              <a:spcBef>
                <a:spcPts val="800"/>
              </a:spcBef>
              <a:spcAft>
                <a:spcPts val="0"/>
              </a:spcAft>
              <a:buSzPts val="1800"/>
              <a:buChar char="●"/>
            </a:pPr>
            <a:r>
              <a:rPr lang="sk" sz="1800" b="1"/>
              <a:t>“extrinsic” svaly ruky -</a:t>
            </a:r>
            <a:r>
              <a:rPr lang="sk" sz="1800"/>
              <a:t> flexorová a extenzorová skupina- krátká bříška, dlouhé úponové šlachy - svalová síla</a:t>
            </a:r>
            <a:endParaRPr sz="1800"/>
          </a:p>
          <a:p>
            <a:pPr marL="457200" lvl="0" indent="-342900" algn="l" rtl="0">
              <a:lnSpc>
                <a:spcPct val="150000"/>
              </a:lnSpc>
              <a:spcBef>
                <a:spcPts val="0"/>
              </a:spcBef>
              <a:spcAft>
                <a:spcPts val="0"/>
              </a:spcAft>
              <a:buSzPts val="1800"/>
              <a:buChar char="●"/>
            </a:pPr>
            <a:r>
              <a:rPr lang="sk" sz="1800" b="1"/>
              <a:t>synergistická dvojice - </a:t>
            </a:r>
            <a:r>
              <a:rPr lang="sk" sz="1800"/>
              <a:t>stabilizační vliv na zápěstí</a:t>
            </a:r>
            <a:endParaRPr sz="1800"/>
          </a:p>
          <a:p>
            <a:pPr marL="457200" lvl="0" indent="-342900" algn="l" rtl="0">
              <a:lnSpc>
                <a:spcPct val="150000"/>
              </a:lnSpc>
              <a:spcBef>
                <a:spcPts val="0"/>
              </a:spcBef>
              <a:spcAft>
                <a:spcPts val="0"/>
              </a:spcAft>
              <a:buSzPts val="1800"/>
              <a:buChar char="●"/>
            </a:pPr>
            <a:r>
              <a:rPr lang="sk" sz="1800"/>
              <a:t>při DF zápěstí dochází automaticky k flexi prstů a naopak</a:t>
            </a:r>
            <a:endParaRPr sz="1800"/>
          </a:p>
          <a:p>
            <a:pPr marL="457200" lvl="0" indent="-342900" algn="l" rtl="0">
              <a:lnSpc>
                <a:spcPct val="150000"/>
              </a:lnSpc>
              <a:spcBef>
                <a:spcPts val="0"/>
              </a:spcBef>
              <a:spcAft>
                <a:spcPts val="0"/>
              </a:spcAft>
              <a:buSzPts val="1800"/>
              <a:buChar char="●"/>
            </a:pPr>
            <a:r>
              <a:rPr lang="sk" sz="1800" b="1"/>
              <a:t>Flexe prstů:</a:t>
            </a:r>
            <a:r>
              <a:rPr lang="sk" sz="1800"/>
              <a:t> 1. lumbrikální svaly FLX MCP kloubů, 2. m. FDS a  m. FDP FLX prstů – 3. dosaženou pozici fixují interosseální a lumbrikální svaly - EDC má zásadní vliv pro extenzi a stabilizaci zápěstí během úchopu </a:t>
            </a:r>
            <a:endParaRPr sz="1800"/>
          </a:p>
          <a:p>
            <a:pPr marL="0" lvl="0" indent="0" algn="l" rtl="0">
              <a:lnSpc>
                <a:spcPct val="150000"/>
              </a:lnSpc>
              <a:spcBef>
                <a:spcPts val="0"/>
              </a:spcBef>
              <a:spcAft>
                <a:spcPts val="0"/>
              </a:spcAft>
              <a:buNone/>
            </a:pPr>
            <a:endParaRPr sz="18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Dynamické stabilizátory zápěstí</a:t>
            </a:r>
            <a:endParaRPr/>
          </a:p>
        </p:txBody>
      </p:sp>
      <p:pic>
        <p:nvPicPr>
          <p:cNvPr id="507" name="Google Shape;507;p71"/>
          <p:cNvPicPr preferRelativeResize="0"/>
          <p:nvPr/>
        </p:nvPicPr>
        <p:blipFill>
          <a:blip r:embed="rId3">
            <a:alphaModFix/>
          </a:blip>
          <a:stretch>
            <a:fillRect/>
          </a:stretch>
        </p:blipFill>
        <p:spPr>
          <a:xfrm>
            <a:off x="540000" y="1055050"/>
            <a:ext cx="2857500" cy="3876675"/>
          </a:xfrm>
          <a:prstGeom prst="rect">
            <a:avLst/>
          </a:prstGeom>
          <a:noFill/>
          <a:ln>
            <a:noFill/>
          </a:ln>
        </p:spPr>
      </p:pic>
      <p:sp>
        <p:nvSpPr>
          <p:cNvPr id="508" name="Google Shape;508;p71"/>
          <p:cNvSpPr txBox="1"/>
          <p:nvPr/>
        </p:nvSpPr>
        <p:spPr>
          <a:xfrm>
            <a:off x="746700" y="4835700"/>
            <a:ext cx="2444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https://www.physio-pedia.com/Flexor_retinaculum</a:t>
            </a:r>
            <a:r>
              <a:rPr lang="sk" sz="800"/>
              <a:t> </a:t>
            </a:r>
            <a:endParaRPr sz="800"/>
          </a:p>
        </p:txBody>
      </p:sp>
      <p:pic>
        <p:nvPicPr>
          <p:cNvPr id="509" name="Google Shape;509;p71"/>
          <p:cNvPicPr preferRelativeResize="0"/>
          <p:nvPr/>
        </p:nvPicPr>
        <p:blipFill rotWithShape="1">
          <a:blip r:embed="rId5">
            <a:alphaModFix/>
          </a:blip>
          <a:srcRect t="13291" r="7347" b="16121"/>
          <a:stretch/>
        </p:blipFill>
        <p:spPr>
          <a:xfrm>
            <a:off x="3949225" y="1269850"/>
            <a:ext cx="3254875" cy="3306573"/>
          </a:xfrm>
          <a:prstGeom prst="rect">
            <a:avLst/>
          </a:prstGeom>
          <a:noFill/>
          <a:ln>
            <a:noFill/>
          </a:ln>
        </p:spPr>
      </p:pic>
      <p:sp>
        <p:nvSpPr>
          <p:cNvPr id="510" name="Google Shape;510;p71"/>
          <p:cNvSpPr txBox="1"/>
          <p:nvPr/>
        </p:nvSpPr>
        <p:spPr>
          <a:xfrm>
            <a:off x="4113200" y="4576425"/>
            <a:ext cx="3000000" cy="492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800">
                <a:solidFill>
                  <a:srgbClr val="222222"/>
                </a:solidFill>
              </a:rPr>
              <a:t>Reichert, B. (2021). </a:t>
            </a:r>
            <a:r>
              <a:rPr lang="sk" sz="800" i="1">
                <a:solidFill>
                  <a:srgbClr val="222222"/>
                </a:solidFill>
              </a:rPr>
              <a:t>Palpační techniky: povrchová anatomie pro fyzioterapeuty</a:t>
            </a:r>
            <a:r>
              <a:rPr lang="sk" sz="800">
                <a:solidFill>
                  <a:srgbClr val="222222"/>
                </a:solidFill>
              </a:rPr>
              <a:t>, str.92. Grada Publishing.</a:t>
            </a:r>
            <a:endParaRPr sz="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Karpální instabilita</a:t>
            </a:r>
            <a:endParaRPr/>
          </a:p>
        </p:txBody>
      </p:sp>
      <p:sp>
        <p:nvSpPr>
          <p:cNvPr id="524" name="Google Shape;524;p73"/>
          <p:cNvSpPr txBox="1">
            <a:spLocks noGrp="1"/>
          </p:cNvSpPr>
          <p:nvPr>
            <p:ph type="body" idx="1"/>
          </p:nvPr>
        </p:nvSpPr>
        <p:spPr>
          <a:xfrm>
            <a:off x="540000" y="115845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600"/>
              </a:spcBef>
              <a:spcAft>
                <a:spcPts val="0"/>
              </a:spcAft>
              <a:buNone/>
            </a:pPr>
            <a:r>
              <a:rPr lang="sk" sz="1200"/>
              <a:t>Nestabilita karpu je definována jako abnormální postavení karpálních kůstek způsobené lézí ligament.</a:t>
            </a:r>
            <a:endParaRPr sz="1200"/>
          </a:p>
          <a:p>
            <a:pPr marL="0" lvl="0" indent="0" algn="l" rtl="0">
              <a:lnSpc>
                <a:spcPct val="115000"/>
              </a:lnSpc>
              <a:spcBef>
                <a:spcPts val="600"/>
              </a:spcBef>
              <a:spcAft>
                <a:spcPts val="0"/>
              </a:spcAft>
              <a:buNone/>
            </a:pPr>
            <a:r>
              <a:rPr lang="sk" sz="1200"/>
              <a:t>Nestability rozdělujeme na akutní a chronické:</a:t>
            </a:r>
            <a:endParaRPr sz="1200"/>
          </a:p>
          <a:p>
            <a:pPr marL="0" lvl="0" indent="0" algn="l" rtl="0">
              <a:lnSpc>
                <a:spcPct val="115000"/>
              </a:lnSpc>
              <a:spcBef>
                <a:spcPts val="600"/>
              </a:spcBef>
              <a:spcAft>
                <a:spcPts val="0"/>
              </a:spcAft>
              <a:buNone/>
            </a:pPr>
            <a:r>
              <a:rPr lang="sk" sz="1200" b="1"/>
              <a:t>1.CID (carpal instability dissociative)</a:t>
            </a:r>
            <a:endParaRPr sz="1200" b="1"/>
          </a:p>
          <a:p>
            <a:pPr marL="457200" lvl="0" indent="-304800" algn="l" rtl="0">
              <a:lnSpc>
                <a:spcPct val="115000"/>
              </a:lnSpc>
              <a:spcBef>
                <a:spcPts val="600"/>
              </a:spcBef>
              <a:spcAft>
                <a:spcPts val="0"/>
              </a:spcAft>
              <a:buSzPts val="1200"/>
              <a:buChar char="●"/>
            </a:pPr>
            <a:r>
              <a:rPr lang="sk" sz="1200"/>
              <a:t>v proximální řadě na podkladě poškození kosti (zlomenina skafoidea) nebo interosseálních vazů (skafolunátního nebo lunotriquetrálního vazu)</a:t>
            </a:r>
            <a:endParaRPr sz="1200"/>
          </a:p>
          <a:p>
            <a:pPr marL="457200" lvl="0" indent="-304800" algn="l" rtl="0">
              <a:lnSpc>
                <a:spcPct val="115000"/>
              </a:lnSpc>
              <a:spcBef>
                <a:spcPts val="0"/>
              </a:spcBef>
              <a:spcAft>
                <a:spcPts val="0"/>
              </a:spcAft>
              <a:buSzPts val="1200"/>
              <a:buChar char="●"/>
            </a:pPr>
            <a:r>
              <a:rPr lang="sk" sz="1200"/>
              <a:t>v distální řadě jde o axiální ruptury vazů</a:t>
            </a:r>
            <a:endParaRPr sz="1200"/>
          </a:p>
          <a:p>
            <a:pPr marL="457200" lvl="0" indent="-304800" algn="l" rtl="0">
              <a:lnSpc>
                <a:spcPct val="115000"/>
              </a:lnSpc>
              <a:spcBef>
                <a:spcPts val="0"/>
              </a:spcBef>
              <a:spcAft>
                <a:spcPts val="0"/>
              </a:spcAft>
              <a:buSzPts val="1200"/>
              <a:buChar char="●"/>
            </a:pPr>
            <a:r>
              <a:rPr lang="sk" sz="1200"/>
              <a:t>DISI, VISI</a:t>
            </a:r>
            <a:endParaRPr sz="1200"/>
          </a:p>
          <a:p>
            <a:pPr marL="0" lvl="0" indent="0" algn="l" rtl="0">
              <a:lnSpc>
                <a:spcPct val="115000"/>
              </a:lnSpc>
              <a:spcBef>
                <a:spcPts val="600"/>
              </a:spcBef>
              <a:spcAft>
                <a:spcPts val="0"/>
              </a:spcAft>
              <a:buNone/>
            </a:pPr>
            <a:r>
              <a:rPr lang="sk" sz="1200" b="1"/>
              <a:t>2. CIND (carpal instability nondissociative)</a:t>
            </a:r>
            <a:r>
              <a:rPr lang="sk" sz="1200"/>
              <a:t> </a:t>
            </a:r>
            <a:endParaRPr sz="1200"/>
          </a:p>
          <a:p>
            <a:pPr marL="457200" lvl="0" indent="-304800" algn="l" rtl="0">
              <a:lnSpc>
                <a:spcPct val="115000"/>
              </a:lnSpc>
              <a:spcBef>
                <a:spcPts val="600"/>
              </a:spcBef>
              <a:spcAft>
                <a:spcPts val="0"/>
              </a:spcAft>
              <a:buSzPts val="1200"/>
              <a:buChar char="●"/>
            </a:pPr>
            <a:r>
              <a:rPr lang="sk" sz="1200"/>
              <a:t>dochází k deformitám na podkladě poškození kapsulárních vazů</a:t>
            </a:r>
            <a:endParaRPr sz="1200"/>
          </a:p>
          <a:p>
            <a:pPr marL="457200" lvl="0" indent="-304800" algn="l" rtl="0">
              <a:lnSpc>
                <a:spcPct val="115000"/>
              </a:lnSpc>
              <a:spcBef>
                <a:spcPts val="0"/>
              </a:spcBef>
              <a:spcAft>
                <a:spcPts val="0"/>
              </a:spcAft>
              <a:buSzPts val="1200"/>
              <a:buChar char="●"/>
            </a:pPr>
            <a:r>
              <a:rPr lang="sk" sz="1200"/>
              <a:t>radiokarpální, mediokarpální, ulnární translokace</a:t>
            </a:r>
            <a:endParaRPr sz="1200"/>
          </a:p>
          <a:p>
            <a:pPr marL="0" lvl="0" indent="0" algn="l" rtl="0">
              <a:lnSpc>
                <a:spcPct val="115000"/>
              </a:lnSpc>
              <a:spcBef>
                <a:spcPts val="600"/>
              </a:spcBef>
              <a:spcAft>
                <a:spcPts val="0"/>
              </a:spcAft>
              <a:buNone/>
            </a:pPr>
            <a:r>
              <a:rPr lang="sk" sz="1200" b="1"/>
              <a:t>3. CIC (carpal instability combined or complex) </a:t>
            </a:r>
            <a:endParaRPr sz="1200" b="1"/>
          </a:p>
          <a:p>
            <a:pPr marL="457200" lvl="0" indent="-304800" algn="l" rtl="0">
              <a:lnSpc>
                <a:spcPct val="115000"/>
              </a:lnSpc>
              <a:spcBef>
                <a:spcPts val="600"/>
              </a:spcBef>
              <a:spcAft>
                <a:spcPts val="0"/>
              </a:spcAft>
              <a:buSzPts val="1200"/>
              <a:buChar char="●"/>
            </a:pPr>
            <a:r>
              <a:rPr lang="sk" sz="1200"/>
              <a:t>zahrnujeme kombinace předchozích nestabilit</a:t>
            </a:r>
            <a:endParaRPr sz="1200"/>
          </a:p>
          <a:p>
            <a:pPr marL="0" lvl="0" indent="0" algn="l" rtl="0">
              <a:lnSpc>
                <a:spcPct val="115000"/>
              </a:lnSpc>
              <a:spcBef>
                <a:spcPts val="600"/>
              </a:spcBef>
              <a:spcAft>
                <a:spcPts val="0"/>
              </a:spcAft>
              <a:buNone/>
            </a:pPr>
            <a:r>
              <a:rPr lang="sk" sz="1200" b="1"/>
              <a:t>4. Nestability vzniklé adaptací zápěstí po špatně zhojených zlomeninách distálního radia nebo jednotlivých kostí karpu</a:t>
            </a:r>
            <a:endParaRPr sz="12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Karpální instabilita</a:t>
            </a:r>
            <a:endParaRPr/>
          </a:p>
        </p:txBody>
      </p:sp>
      <p:sp>
        <p:nvSpPr>
          <p:cNvPr id="530" name="Google Shape;530;p74"/>
          <p:cNvSpPr txBox="1"/>
          <p:nvPr/>
        </p:nvSpPr>
        <p:spPr>
          <a:xfrm>
            <a:off x="540000" y="4633725"/>
            <a:ext cx="44046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k" sz="800" b="1"/>
              <a:t>CIND: </a:t>
            </a:r>
            <a:r>
              <a:rPr lang="sk" sz="800">
                <a:solidFill>
                  <a:srgbClr val="222222"/>
                </a:solidFill>
                <a:highlight>
                  <a:srgbClr val="FFFFFF"/>
                </a:highlight>
              </a:rPr>
              <a:t>Zelenski, N. A., &amp; Shin, A. Y. (2020). Management of nondissociative instability of the wrist. </a:t>
            </a:r>
            <a:r>
              <a:rPr lang="sk" sz="800" i="1">
                <a:solidFill>
                  <a:srgbClr val="222222"/>
                </a:solidFill>
                <a:highlight>
                  <a:srgbClr val="FFFFFF"/>
                </a:highlight>
              </a:rPr>
              <a:t>The Journal of Hand Surgery</a:t>
            </a:r>
            <a:r>
              <a:rPr lang="sk" sz="800">
                <a:solidFill>
                  <a:srgbClr val="222222"/>
                </a:solidFill>
                <a:highlight>
                  <a:srgbClr val="FFFFFF"/>
                </a:highlight>
              </a:rPr>
              <a:t>, </a:t>
            </a:r>
            <a:r>
              <a:rPr lang="sk" sz="800" i="1">
                <a:solidFill>
                  <a:srgbClr val="222222"/>
                </a:solidFill>
                <a:highlight>
                  <a:srgbClr val="FFFFFF"/>
                </a:highlight>
              </a:rPr>
              <a:t>45</a:t>
            </a:r>
            <a:r>
              <a:rPr lang="sk" sz="800">
                <a:solidFill>
                  <a:srgbClr val="222222"/>
                </a:solidFill>
                <a:highlight>
                  <a:srgbClr val="FFFFFF"/>
                </a:highlight>
              </a:rPr>
              <a:t>(2), 131-139.</a:t>
            </a:r>
            <a:r>
              <a:rPr lang="sk" sz="800" u="sng">
                <a:solidFill>
                  <a:schemeClr val="hlink"/>
                </a:solidFill>
                <a:hlinkClick r:id="rId3"/>
              </a:rPr>
              <a:t>https://www.sciencedirect.com/science/article/abs/pii/S0363502319314728</a:t>
            </a:r>
            <a:r>
              <a:rPr lang="sk" sz="800"/>
              <a:t> </a:t>
            </a:r>
            <a:endParaRPr sz="800"/>
          </a:p>
        </p:txBody>
      </p:sp>
      <p:pic>
        <p:nvPicPr>
          <p:cNvPr id="531" name="Google Shape;531;p74"/>
          <p:cNvPicPr preferRelativeResize="0"/>
          <p:nvPr/>
        </p:nvPicPr>
        <p:blipFill>
          <a:blip r:embed="rId4">
            <a:alphaModFix/>
          </a:blip>
          <a:stretch>
            <a:fillRect/>
          </a:stretch>
        </p:blipFill>
        <p:spPr>
          <a:xfrm>
            <a:off x="540000" y="1023750"/>
            <a:ext cx="2422300" cy="3609975"/>
          </a:xfrm>
          <a:prstGeom prst="rect">
            <a:avLst/>
          </a:prstGeom>
          <a:noFill/>
          <a:ln>
            <a:noFill/>
          </a:ln>
        </p:spPr>
      </p:pic>
      <p:pic>
        <p:nvPicPr>
          <p:cNvPr id="532" name="Google Shape;532;p74"/>
          <p:cNvPicPr preferRelativeResize="0"/>
          <p:nvPr/>
        </p:nvPicPr>
        <p:blipFill>
          <a:blip r:embed="rId5">
            <a:alphaModFix/>
          </a:blip>
          <a:stretch>
            <a:fillRect/>
          </a:stretch>
        </p:blipFill>
        <p:spPr>
          <a:xfrm>
            <a:off x="4454725" y="0"/>
            <a:ext cx="4689275" cy="1289550"/>
          </a:xfrm>
          <a:prstGeom prst="rect">
            <a:avLst/>
          </a:prstGeom>
          <a:noFill/>
          <a:ln>
            <a:noFill/>
          </a:ln>
        </p:spPr>
      </p:pic>
      <p:sp>
        <p:nvSpPr>
          <p:cNvPr id="533" name="Google Shape;533;p74"/>
          <p:cNvSpPr txBox="1"/>
          <p:nvPr/>
        </p:nvSpPr>
        <p:spPr>
          <a:xfrm>
            <a:off x="5747800" y="1289538"/>
            <a:ext cx="2173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6"/>
              </a:rPr>
              <a:t>https://wikimsk.org/wiki/Carpal_Instability</a:t>
            </a:r>
            <a:r>
              <a:rPr lang="sk" sz="800"/>
              <a:t> </a:t>
            </a:r>
            <a:endParaRPr sz="800"/>
          </a:p>
        </p:txBody>
      </p:sp>
      <p:pic>
        <p:nvPicPr>
          <p:cNvPr id="534" name="Google Shape;534;p74"/>
          <p:cNvPicPr preferRelativeResize="0"/>
          <p:nvPr/>
        </p:nvPicPr>
        <p:blipFill>
          <a:blip r:embed="rId7">
            <a:alphaModFix/>
          </a:blip>
          <a:stretch>
            <a:fillRect/>
          </a:stretch>
        </p:blipFill>
        <p:spPr>
          <a:xfrm>
            <a:off x="4307875" y="1595838"/>
            <a:ext cx="4357133" cy="2731587"/>
          </a:xfrm>
          <a:prstGeom prst="rect">
            <a:avLst/>
          </a:prstGeom>
          <a:noFill/>
          <a:ln>
            <a:noFill/>
          </a:ln>
        </p:spPr>
      </p:pic>
      <p:sp>
        <p:nvSpPr>
          <p:cNvPr id="535" name="Google Shape;535;p74"/>
          <p:cNvSpPr txBox="1"/>
          <p:nvPr/>
        </p:nvSpPr>
        <p:spPr>
          <a:xfrm>
            <a:off x="4618338" y="4288700"/>
            <a:ext cx="373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8"/>
              </a:rPr>
              <a:t>https://www.orthobullets.com/hand/6044/carpal-instability-nondissociative-cind</a:t>
            </a:r>
            <a:r>
              <a:rPr lang="sk" sz="800"/>
              <a:t> </a:t>
            </a:r>
            <a:endParaRPr sz="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Karpální instabilita</a:t>
            </a:r>
            <a:endParaRPr/>
          </a:p>
        </p:txBody>
      </p:sp>
      <p:pic>
        <p:nvPicPr>
          <p:cNvPr id="541" name="Google Shape;541;p75"/>
          <p:cNvPicPr preferRelativeResize="0"/>
          <p:nvPr/>
        </p:nvPicPr>
        <p:blipFill>
          <a:blip r:embed="rId3">
            <a:alphaModFix/>
          </a:blip>
          <a:stretch>
            <a:fillRect/>
          </a:stretch>
        </p:blipFill>
        <p:spPr>
          <a:xfrm>
            <a:off x="540000" y="1289025"/>
            <a:ext cx="3333750" cy="3009900"/>
          </a:xfrm>
          <a:prstGeom prst="rect">
            <a:avLst/>
          </a:prstGeom>
          <a:noFill/>
          <a:ln>
            <a:noFill/>
          </a:ln>
        </p:spPr>
      </p:pic>
      <p:sp>
        <p:nvSpPr>
          <p:cNvPr id="542" name="Google Shape;542;p75"/>
          <p:cNvSpPr txBox="1"/>
          <p:nvPr/>
        </p:nvSpPr>
        <p:spPr>
          <a:xfrm>
            <a:off x="1178925" y="4298925"/>
            <a:ext cx="2055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https://radsource.us/carpal-instability/</a:t>
            </a:r>
            <a:r>
              <a:rPr lang="sk" sz="800"/>
              <a:t> </a:t>
            </a:r>
            <a:endParaRPr sz="800"/>
          </a:p>
        </p:txBody>
      </p:sp>
      <p:pic>
        <p:nvPicPr>
          <p:cNvPr id="543" name="Google Shape;543;p75"/>
          <p:cNvPicPr preferRelativeResize="0"/>
          <p:nvPr/>
        </p:nvPicPr>
        <p:blipFill>
          <a:blip r:embed="rId5">
            <a:alphaModFix/>
          </a:blip>
          <a:stretch>
            <a:fillRect/>
          </a:stretch>
        </p:blipFill>
        <p:spPr>
          <a:xfrm>
            <a:off x="4077750" y="1289025"/>
            <a:ext cx="3619500" cy="2428875"/>
          </a:xfrm>
          <a:prstGeom prst="rect">
            <a:avLst/>
          </a:prstGeom>
          <a:noFill/>
          <a:ln>
            <a:noFill/>
          </a:ln>
        </p:spPr>
      </p:pic>
      <p:sp>
        <p:nvSpPr>
          <p:cNvPr id="544" name="Google Shape;544;p75"/>
          <p:cNvSpPr txBox="1"/>
          <p:nvPr/>
        </p:nvSpPr>
        <p:spPr>
          <a:xfrm>
            <a:off x="4387500" y="367707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6"/>
              </a:rPr>
              <a:t>https://emedicine.medscape.com/article/397035-overview</a:t>
            </a:r>
            <a:r>
              <a:rPr lang="sk" sz="800"/>
              <a:t> </a:t>
            </a:r>
            <a:endParaRPr sz="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S-L instabilita</a:t>
            </a:r>
            <a:endParaRPr/>
          </a:p>
        </p:txBody>
      </p:sp>
      <p:sp>
        <p:nvSpPr>
          <p:cNvPr id="550" name="Google Shape;550;p7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800"/>
              </a:spcBef>
              <a:spcAft>
                <a:spcPts val="0"/>
              </a:spcAft>
              <a:buClr>
                <a:schemeClr val="dk1"/>
              </a:buClr>
              <a:buSzPts val="1100"/>
              <a:buFont typeface="Arial"/>
              <a:buNone/>
            </a:pPr>
            <a:r>
              <a:rPr lang="sk" sz="1600"/>
              <a:t>Nejčastější příčinou karpální nestability je poranění SL vazu- rozvoj SL disociace- artróza (SLAC).</a:t>
            </a:r>
            <a:endParaRPr sz="1600"/>
          </a:p>
          <a:p>
            <a:pPr marL="457200" lvl="0" indent="-330200" algn="l" rtl="0">
              <a:lnSpc>
                <a:spcPct val="115000"/>
              </a:lnSpc>
              <a:spcBef>
                <a:spcPts val="800"/>
              </a:spcBef>
              <a:spcAft>
                <a:spcPts val="0"/>
              </a:spcAft>
              <a:buSzPts val="1600"/>
              <a:buChar char="●"/>
            </a:pPr>
            <a:r>
              <a:rPr lang="sk" sz="1600" b="1"/>
              <a:t>SLAC (scaphoid lunate advanced collapse) -</a:t>
            </a:r>
            <a:r>
              <a:rPr lang="sk" sz="1600"/>
              <a:t> deg. artrot. změny art. radiocarpalis a mediocarpalis (dif. dg. RTG) u chronických disociací mezi os scaphoideum a os lunatum, při progresivní bolesti zápěstí</a:t>
            </a:r>
            <a:endParaRPr sz="1600"/>
          </a:p>
          <a:p>
            <a:pPr marL="0" lvl="0" indent="0" algn="l" rtl="0">
              <a:lnSpc>
                <a:spcPct val="115000"/>
              </a:lnSpc>
              <a:spcBef>
                <a:spcPts val="800"/>
              </a:spcBef>
              <a:spcAft>
                <a:spcPts val="0"/>
              </a:spcAft>
              <a:buNone/>
            </a:pPr>
            <a:r>
              <a:rPr lang="sk" sz="1600"/>
              <a:t>Rozlišujeme následující podtypy S-L disociace: </a:t>
            </a:r>
            <a:endParaRPr sz="1600"/>
          </a:p>
          <a:p>
            <a:pPr marL="457200" lvl="0" indent="-330200" algn="l" rtl="0">
              <a:lnSpc>
                <a:spcPct val="115000"/>
              </a:lnSpc>
              <a:spcBef>
                <a:spcPts val="800"/>
              </a:spcBef>
              <a:spcAft>
                <a:spcPts val="0"/>
              </a:spcAft>
              <a:buSzPts val="1600"/>
              <a:buChar char="●"/>
            </a:pPr>
            <a:r>
              <a:rPr lang="sk" sz="1600" b="1"/>
              <a:t>Statická –</a:t>
            </a:r>
            <a:r>
              <a:rPr lang="sk" sz="1600"/>
              <a:t> kompletní ruptura s trvale přítomnou subluxací – dobře viditelná při standardním RTG</a:t>
            </a:r>
            <a:endParaRPr sz="1600"/>
          </a:p>
          <a:p>
            <a:pPr marL="457200" lvl="0" indent="-330200" algn="l" rtl="0">
              <a:lnSpc>
                <a:spcPct val="115000"/>
              </a:lnSpc>
              <a:spcBef>
                <a:spcPts val="0"/>
              </a:spcBef>
              <a:spcAft>
                <a:spcPts val="0"/>
              </a:spcAft>
              <a:buSzPts val="1600"/>
              <a:buChar char="●"/>
            </a:pPr>
            <a:r>
              <a:rPr lang="sk" sz="1600" b="1"/>
              <a:t>predynamická –</a:t>
            </a:r>
            <a:r>
              <a:rPr lang="sk" sz="1600"/>
              <a:t> dochází k částečnému poranění vazu, které se neprojeví subluxací ani při zátěži</a:t>
            </a:r>
            <a:endParaRPr sz="1600"/>
          </a:p>
          <a:p>
            <a:pPr marL="457200" lvl="0" indent="-330200" algn="l" rtl="0">
              <a:lnSpc>
                <a:spcPct val="115000"/>
              </a:lnSpc>
              <a:spcBef>
                <a:spcPts val="0"/>
              </a:spcBef>
              <a:spcAft>
                <a:spcPts val="0"/>
              </a:spcAft>
              <a:buSzPts val="1600"/>
              <a:buChar char="●"/>
            </a:pPr>
            <a:r>
              <a:rPr lang="sk" sz="1600" b="1"/>
              <a:t>dynamická –</a:t>
            </a:r>
            <a:r>
              <a:rPr lang="sk" sz="1600"/>
              <a:t> kompletní ruptura, která se projeví pouze při určité zátěži</a:t>
            </a:r>
            <a:endParaRPr sz="1600"/>
          </a:p>
          <a:p>
            <a:pPr marL="0" lvl="0" indent="0" algn="l" rtl="0">
              <a:spcBef>
                <a:spcPts val="0"/>
              </a:spcBef>
              <a:spcAft>
                <a:spcPts val="0"/>
              </a:spcAft>
              <a:buNone/>
            </a:pPr>
            <a:endParaRPr sz="16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S-L instabilita</a:t>
            </a:r>
            <a:endParaRPr/>
          </a:p>
          <a:p>
            <a:pPr marL="0" lvl="0" indent="0" algn="l" rtl="0">
              <a:spcBef>
                <a:spcPts val="0"/>
              </a:spcBef>
              <a:spcAft>
                <a:spcPts val="0"/>
              </a:spcAft>
              <a:buNone/>
            </a:pPr>
            <a:endParaRPr/>
          </a:p>
        </p:txBody>
      </p:sp>
      <p:pic>
        <p:nvPicPr>
          <p:cNvPr id="556" name="Google Shape;556;p77"/>
          <p:cNvPicPr preferRelativeResize="0"/>
          <p:nvPr/>
        </p:nvPicPr>
        <p:blipFill>
          <a:blip r:embed="rId3">
            <a:alphaModFix/>
          </a:blip>
          <a:stretch>
            <a:fillRect/>
          </a:stretch>
        </p:blipFill>
        <p:spPr>
          <a:xfrm>
            <a:off x="540000" y="1190075"/>
            <a:ext cx="3619500" cy="2571750"/>
          </a:xfrm>
          <a:prstGeom prst="rect">
            <a:avLst/>
          </a:prstGeom>
          <a:noFill/>
          <a:ln>
            <a:noFill/>
          </a:ln>
        </p:spPr>
      </p:pic>
      <p:sp>
        <p:nvSpPr>
          <p:cNvPr id="557" name="Google Shape;557;p77"/>
          <p:cNvSpPr txBox="1"/>
          <p:nvPr/>
        </p:nvSpPr>
        <p:spPr>
          <a:xfrm>
            <a:off x="849750" y="385762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https://emedicine.medscape.com/article/1244215-overview</a:t>
            </a:r>
            <a:endParaRPr sz="800"/>
          </a:p>
        </p:txBody>
      </p:sp>
      <p:sp>
        <p:nvSpPr>
          <p:cNvPr id="558" name="Google Shape;558;p77"/>
          <p:cNvSpPr/>
          <p:nvPr/>
        </p:nvSpPr>
        <p:spPr>
          <a:xfrm>
            <a:off x="1599050" y="1400100"/>
            <a:ext cx="773700" cy="685200"/>
          </a:xfrm>
          <a:prstGeom prst="wedgeRectCallout">
            <a:avLst>
              <a:gd name="adj1" fmla="val -20833"/>
              <a:gd name="adj2" fmla="val 62500"/>
            </a:avLst>
          </a:prstGeom>
          <a:solidFill>
            <a:srgbClr val="5AC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k" b="1"/>
              <a:t>SLAC</a:t>
            </a:r>
            <a:endParaRPr b="1"/>
          </a:p>
        </p:txBody>
      </p:sp>
      <p:pic>
        <p:nvPicPr>
          <p:cNvPr id="559" name="Google Shape;559;p77"/>
          <p:cNvPicPr preferRelativeResize="0"/>
          <p:nvPr/>
        </p:nvPicPr>
        <p:blipFill>
          <a:blip r:embed="rId5">
            <a:alphaModFix/>
          </a:blip>
          <a:stretch>
            <a:fillRect/>
          </a:stretch>
        </p:blipFill>
        <p:spPr>
          <a:xfrm>
            <a:off x="4311900" y="1190075"/>
            <a:ext cx="4679699" cy="2294504"/>
          </a:xfrm>
          <a:prstGeom prst="rect">
            <a:avLst/>
          </a:prstGeom>
          <a:noFill/>
          <a:ln>
            <a:noFill/>
          </a:ln>
        </p:spPr>
      </p:pic>
      <p:sp>
        <p:nvSpPr>
          <p:cNvPr id="560" name="Google Shape;560;p77"/>
          <p:cNvSpPr txBox="1"/>
          <p:nvPr/>
        </p:nvSpPr>
        <p:spPr>
          <a:xfrm>
            <a:off x="5151750" y="348457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6"/>
              </a:rPr>
              <a:t>https://www.physio-pedia.com/Scapholunate_Dissociation</a:t>
            </a:r>
            <a:r>
              <a:rPr lang="sk" sz="800"/>
              <a:t> </a:t>
            </a:r>
            <a:endParaRPr sz="8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Etiopatogeneze S-L instability: </a:t>
            </a:r>
            <a:endParaRPr/>
          </a:p>
        </p:txBody>
      </p:sp>
      <p:sp>
        <p:nvSpPr>
          <p:cNvPr id="566" name="Google Shape;566;p7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55600" algn="l" rtl="0">
              <a:lnSpc>
                <a:spcPct val="115000"/>
              </a:lnSpc>
              <a:spcBef>
                <a:spcPts val="800"/>
              </a:spcBef>
              <a:spcAft>
                <a:spcPts val="0"/>
              </a:spcAft>
              <a:buSzPts val="2000"/>
              <a:buChar char="●"/>
            </a:pPr>
            <a:r>
              <a:rPr lang="sk" sz="2000" b="1"/>
              <a:t>pád na nataženou končetinu,</a:t>
            </a:r>
            <a:r>
              <a:rPr lang="sk" sz="2000"/>
              <a:t> převážně při EXT zápěstí (často pac. udává, že někdy v minulosti..)</a:t>
            </a:r>
            <a:endParaRPr sz="2000"/>
          </a:p>
          <a:p>
            <a:pPr marL="457200" lvl="0" indent="-355600" algn="l" rtl="0">
              <a:lnSpc>
                <a:spcPct val="115000"/>
              </a:lnSpc>
              <a:spcBef>
                <a:spcPts val="0"/>
              </a:spcBef>
              <a:spcAft>
                <a:spcPts val="0"/>
              </a:spcAft>
              <a:buSzPts val="2000"/>
              <a:buChar char="●"/>
            </a:pPr>
            <a:r>
              <a:rPr lang="sk" sz="2000" b="1"/>
              <a:t>repetitive strain injury –</a:t>
            </a:r>
            <a:r>
              <a:rPr lang="sk" sz="2000"/>
              <a:t> opakované namáhání svalů a šlach  stejnými pohyby</a:t>
            </a:r>
            <a:endParaRPr sz="2000"/>
          </a:p>
          <a:p>
            <a:pPr marL="0" lvl="0" indent="0" algn="l" rtl="0">
              <a:spcBef>
                <a:spcPts val="0"/>
              </a:spcBef>
              <a:spcAft>
                <a:spcPts val="0"/>
              </a:spcAft>
              <a:buNone/>
            </a:pPr>
            <a:endParaRPr/>
          </a:p>
        </p:txBody>
      </p:sp>
      <p:pic>
        <p:nvPicPr>
          <p:cNvPr id="567" name="Google Shape;567;p78"/>
          <p:cNvPicPr preferRelativeResize="0"/>
          <p:nvPr/>
        </p:nvPicPr>
        <p:blipFill>
          <a:blip r:embed="rId3">
            <a:alphaModFix/>
          </a:blip>
          <a:stretch>
            <a:fillRect/>
          </a:stretch>
        </p:blipFill>
        <p:spPr>
          <a:xfrm>
            <a:off x="3044150" y="2408950"/>
            <a:ext cx="3956326" cy="2480450"/>
          </a:xfrm>
          <a:prstGeom prst="rect">
            <a:avLst/>
          </a:prstGeom>
          <a:noFill/>
          <a:ln>
            <a:noFill/>
          </a:ln>
        </p:spPr>
      </p:pic>
      <p:sp>
        <p:nvSpPr>
          <p:cNvPr id="568" name="Google Shape;568;p78"/>
          <p:cNvSpPr txBox="1"/>
          <p:nvPr/>
        </p:nvSpPr>
        <p:spPr>
          <a:xfrm>
            <a:off x="3522313" y="483570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https://motusspt.com/foosh-fallen-onto-an-outstretched-hand/</a:t>
            </a:r>
            <a:r>
              <a:rPr lang="sk" sz="800"/>
              <a:t> </a:t>
            </a:r>
            <a:endParaRPr sz="8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Dif. Dg. S-L instability: </a:t>
            </a:r>
            <a:endParaRPr/>
          </a:p>
        </p:txBody>
      </p:sp>
      <p:sp>
        <p:nvSpPr>
          <p:cNvPr id="574" name="Google Shape;574;p79"/>
          <p:cNvSpPr txBox="1">
            <a:spLocks noGrp="1"/>
          </p:cNvSpPr>
          <p:nvPr>
            <p:ph type="body" idx="1"/>
          </p:nvPr>
        </p:nvSpPr>
        <p:spPr>
          <a:xfrm>
            <a:off x="540000" y="1269000"/>
            <a:ext cx="3192300" cy="3105000"/>
          </a:xfrm>
          <a:prstGeom prst="rect">
            <a:avLst/>
          </a:prstGeom>
        </p:spPr>
        <p:txBody>
          <a:bodyPr spcFirstLastPara="1" wrap="square" lIns="0" tIns="0" rIns="0" bIns="0" anchor="t" anchorCtr="0">
            <a:noAutofit/>
          </a:bodyPr>
          <a:lstStyle/>
          <a:p>
            <a:pPr marL="0" lvl="0" indent="0" algn="l" rtl="0">
              <a:lnSpc>
                <a:spcPct val="150000"/>
              </a:lnSpc>
              <a:spcBef>
                <a:spcPts val="800"/>
              </a:spcBef>
              <a:spcAft>
                <a:spcPts val="0"/>
              </a:spcAft>
              <a:buNone/>
            </a:pPr>
            <a:r>
              <a:rPr lang="sk" sz="1600" b="1"/>
              <a:t>Klinické projevy: </a:t>
            </a:r>
            <a:endParaRPr sz="1600" b="1"/>
          </a:p>
          <a:p>
            <a:pPr marL="457200" lvl="0" indent="-330200" algn="l" rtl="0">
              <a:lnSpc>
                <a:spcPct val="150000"/>
              </a:lnSpc>
              <a:spcBef>
                <a:spcPts val="800"/>
              </a:spcBef>
              <a:spcAft>
                <a:spcPts val="0"/>
              </a:spcAft>
              <a:buSzPts val="1600"/>
              <a:buChar char="●"/>
            </a:pPr>
            <a:r>
              <a:rPr lang="sk" sz="1600"/>
              <a:t>bolest - dominantně na dorzu ruky v místě SL</a:t>
            </a:r>
            <a:endParaRPr sz="1600"/>
          </a:p>
          <a:p>
            <a:pPr marL="457200" lvl="0" indent="-330200" algn="l" rtl="0">
              <a:lnSpc>
                <a:spcPct val="150000"/>
              </a:lnSpc>
              <a:spcBef>
                <a:spcPts val="0"/>
              </a:spcBef>
              <a:spcAft>
                <a:spcPts val="0"/>
              </a:spcAft>
              <a:buSzPts val="1600"/>
              <a:buChar char="●"/>
            </a:pPr>
            <a:r>
              <a:rPr lang="sk" sz="1600"/>
              <a:t>přeskakování, blokace, oslabení, oslabení síly stisku</a:t>
            </a:r>
            <a:endParaRPr sz="1600"/>
          </a:p>
          <a:p>
            <a:pPr marL="457200" lvl="0" indent="-330200" algn="l" rtl="0">
              <a:lnSpc>
                <a:spcPct val="150000"/>
              </a:lnSpc>
              <a:spcBef>
                <a:spcPts val="0"/>
              </a:spcBef>
              <a:spcAft>
                <a:spcPts val="0"/>
              </a:spcAft>
              <a:buSzPts val="1600"/>
              <a:buChar char="●"/>
            </a:pPr>
            <a:r>
              <a:rPr lang="sk" sz="1600"/>
              <a:t>bolestivá opora o ruku</a:t>
            </a:r>
            <a:endParaRPr sz="1600"/>
          </a:p>
          <a:p>
            <a:pPr marL="457200" lvl="0" indent="-330200" algn="l" rtl="0">
              <a:lnSpc>
                <a:spcPct val="150000"/>
              </a:lnSpc>
              <a:spcBef>
                <a:spcPts val="0"/>
              </a:spcBef>
              <a:spcAft>
                <a:spcPts val="0"/>
              </a:spcAft>
              <a:buSzPts val="1600"/>
              <a:buChar char="●"/>
            </a:pPr>
            <a:r>
              <a:rPr lang="sk" sz="1600"/>
              <a:t>otok v akutní fázi nebo při destrukci karpu</a:t>
            </a:r>
            <a:endParaRPr sz="1600"/>
          </a:p>
          <a:p>
            <a:pPr marL="457200" lvl="0" indent="-330200" algn="l" rtl="0">
              <a:lnSpc>
                <a:spcPct val="150000"/>
              </a:lnSpc>
              <a:spcBef>
                <a:spcPts val="0"/>
              </a:spcBef>
              <a:spcAft>
                <a:spcPts val="0"/>
              </a:spcAft>
              <a:buSzPts val="1600"/>
              <a:buChar char="●"/>
            </a:pPr>
            <a:r>
              <a:rPr lang="sk" sz="1600"/>
              <a:t>diagnostika - RTG</a:t>
            </a:r>
            <a:endParaRPr sz="1600"/>
          </a:p>
          <a:p>
            <a:pPr marL="0" lvl="0" indent="0" algn="l" rtl="0">
              <a:lnSpc>
                <a:spcPct val="150000"/>
              </a:lnSpc>
              <a:spcBef>
                <a:spcPts val="0"/>
              </a:spcBef>
              <a:spcAft>
                <a:spcPts val="0"/>
              </a:spcAft>
              <a:buNone/>
            </a:pPr>
            <a:endParaRPr sz="1600"/>
          </a:p>
        </p:txBody>
      </p:sp>
      <p:pic>
        <p:nvPicPr>
          <p:cNvPr id="575" name="Google Shape;575;p79"/>
          <p:cNvPicPr preferRelativeResize="0"/>
          <p:nvPr/>
        </p:nvPicPr>
        <p:blipFill>
          <a:blip r:embed="rId3">
            <a:alphaModFix/>
          </a:blip>
          <a:stretch>
            <a:fillRect/>
          </a:stretch>
        </p:blipFill>
        <p:spPr>
          <a:xfrm>
            <a:off x="3732300" y="1635863"/>
            <a:ext cx="5411599" cy="1871775"/>
          </a:xfrm>
          <a:prstGeom prst="rect">
            <a:avLst/>
          </a:prstGeom>
          <a:noFill/>
          <a:ln>
            <a:noFill/>
          </a:ln>
        </p:spPr>
      </p:pic>
      <p:sp>
        <p:nvSpPr>
          <p:cNvPr id="576" name="Google Shape;576;p79"/>
          <p:cNvSpPr/>
          <p:nvPr/>
        </p:nvSpPr>
        <p:spPr>
          <a:xfrm rot="-901194">
            <a:off x="8101136" y="2948175"/>
            <a:ext cx="262778" cy="125456"/>
          </a:xfrm>
          <a:prstGeom prst="rightArrow">
            <a:avLst>
              <a:gd name="adj1" fmla="val 50000"/>
              <a:gd name="adj2" fmla="val 50000"/>
            </a:avLst>
          </a:prstGeom>
          <a:solidFill>
            <a:srgbClr val="5AC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Klouby ruky</a:t>
            </a:r>
            <a:endParaRPr/>
          </a:p>
        </p:txBody>
      </p:sp>
      <p:sp>
        <p:nvSpPr>
          <p:cNvPr id="164" name="Google Shape;164;p25"/>
          <p:cNvSpPr txBox="1">
            <a:spLocks noGrp="1"/>
          </p:cNvSpPr>
          <p:nvPr>
            <p:ph type="body" idx="1"/>
          </p:nvPr>
        </p:nvSpPr>
        <p:spPr>
          <a:xfrm>
            <a:off x="540000" y="1113250"/>
            <a:ext cx="8401800" cy="36054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endParaRPr b="1">
              <a:solidFill>
                <a:srgbClr val="695D46"/>
              </a:solidFill>
            </a:endParaRPr>
          </a:p>
          <a:p>
            <a:pPr marL="457200" lvl="0" indent="-361950" algn="l" rtl="0">
              <a:lnSpc>
                <a:spcPct val="115000"/>
              </a:lnSpc>
              <a:spcBef>
                <a:spcPts val="0"/>
              </a:spcBef>
              <a:spcAft>
                <a:spcPts val="0"/>
              </a:spcAft>
              <a:buSzPts val="2100"/>
              <a:buChar char="●"/>
            </a:pPr>
            <a:r>
              <a:rPr lang="sk"/>
              <a:t>elipsovitý</a:t>
            </a:r>
            <a:endParaRPr/>
          </a:p>
          <a:p>
            <a:pPr marL="457200" lvl="0" indent="-361950" algn="l" rtl="0">
              <a:lnSpc>
                <a:spcPct val="115000"/>
              </a:lnSpc>
              <a:spcBef>
                <a:spcPts val="0"/>
              </a:spcBef>
              <a:spcAft>
                <a:spcPts val="0"/>
              </a:spcAft>
              <a:buSzPts val="2100"/>
              <a:buChar char="●"/>
            </a:pPr>
            <a:r>
              <a:rPr lang="sk"/>
              <a:t>kulový</a:t>
            </a:r>
            <a:endParaRPr/>
          </a:p>
          <a:p>
            <a:pPr marL="457200" lvl="0" indent="-361950" algn="l" rtl="0">
              <a:lnSpc>
                <a:spcPct val="115000"/>
              </a:lnSpc>
              <a:spcBef>
                <a:spcPts val="0"/>
              </a:spcBef>
              <a:spcAft>
                <a:spcPts val="0"/>
              </a:spcAft>
              <a:buSzPts val="2100"/>
              <a:buChar char="●"/>
            </a:pPr>
            <a:r>
              <a:rPr lang="sk"/>
              <a:t>válcový</a:t>
            </a:r>
            <a:endParaRPr/>
          </a:p>
          <a:p>
            <a:pPr marL="457200" lvl="0" indent="-361950" algn="l" rtl="0">
              <a:lnSpc>
                <a:spcPct val="115000"/>
              </a:lnSpc>
              <a:spcBef>
                <a:spcPts val="0"/>
              </a:spcBef>
              <a:spcAft>
                <a:spcPts val="0"/>
              </a:spcAft>
              <a:buSzPts val="2100"/>
              <a:buChar char="●"/>
            </a:pPr>
            <a:r>
              <a:rPr lang="sk"/>
              <a:t>plochý</a:t>
            </a:r>
            <a:endParaRPr/>
          </a:p>
          <a:p>
            <a:pPr marL="457200" lvl="0" indent="-361950" algn="l" rtl="0">
              <a:lnSpc>
                <a:spcPct val="115000"/>
              </a:lnSpc>
              <a:spcBef>
                <a:spcPts val="0"/>
              </a:spcBef>
              <a:spcAft>
                <a:spcPts val="0"/>
              </a:spcAft>
              <a:buSzPts val="2100"/>
              <a:buChar char="●"/>
            </a:pPr>
            <a:r>
              <a:rPr lang="sk"/>
              <a:t>sedlový</a:t>
            </a:r>
            <a:endParaRPr/>
          </a:p>
          <a:p>
            <a:pPr marL="0" lvl="0" indent="0" algn="l" rtl="0">
              <a:lnSpc>
                <a:spcPct val="115000"/>
              </a:lnSpc>
              <a:spcBef>
                <a:spcPts val="0"/>
              </a:spcBef>
              <a:spcAft>
                <a:spcPts val="0"/>
              </a:spcAft>
              <a:buNone/>
            </a:pPr>
            <a:endParaRPr sz="2600">
              <a:solidFill>
                <a:srgbClr val="695D46"/>
              </a:solidFill>
            </a:endParaRPr>
          </a:p>
        </p:txBody>
      </p:sp>
      <p:pic>
        <p:nvPicPr>
          <p:cNvPr id="165" name="Google Shape;165;p25"/>
          <p:cNvPicPr preferRelativeResize="0"/>
          <p:nvPr/>
        </p:nvPicPr>
        <p:blipFill>
          <a:blip r:embed="rId3">
            <a:alphaModFix/>
          </a:blip>
          <a:stretch>
            <a:fillRect/>
          </a:stretch>
        </p:blipFill>
        <p:spPr>
          <a:xfrm>
            <a:off x="3699526" y="267039"/>
            <a:ext cx="4190399" cy="4609424"/>
          </a:xfrm>
          <a:prstGeom prst="rect">
            <a:avLst/>
          </a:prstGeom>
          <a:noFill/>
          <a:ln>
            <a:noFill/>
          </a:ln>
        </p:spPr>
      </p:pic>
      <p:sp>
        <p:nvSpPr>
          <p:cNvPr id="166" name="Google Shape;166;p25"/>
          <p:cNvSpPr txBox="1"/>
          <p:nvPr/>
        </p:nvSpPr>
        <p:spPr>
          <a:xfrm>
            <a:off x="4736475" y="4718650"/>
            <a:ext cx="2116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highlight>
                  <a:srgbClr val="FFFFFF"/>
                </a:highlight>
              </a:rPr>
              <a:t>ČIHÁK, R., &amp; Anatomie, I. (2001). Praha.</a:t>
            </a:r>
            <a:endParaRPr sz="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8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Fyzioterapie</a:t>
            </a:r>
            <a:endParaRPr/>
          </a:p>
        </p:txBody>
      </p:sp>
      <p:sp>
        <p:nvSpPr>
          <p:cNvPr id="582" name="Google Shape;582;p80"/>
          <p:cNvSpPr txBox="1">
            <a:spLocks noGrp="1"/>
          </p:cNvSpPr>
          <p:nvPr>
            <p:ph type="body" idx="1"/>
          </p:nvPr>
        </p:nvSpPr>
        <p:spPr>
          <a:xfrm>
            <a:off x="540000" y="116585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600"/>
              </a:spcBef>
              <a:spcAft>
                <a:spcPts val="0"/>
              </a:spcAft>
              <a:buSzPts val="1400"/>
              <a:buChar char="●"/>
            </a:pPr>
            <a:r>
              <a:rPr lang="sk" sz="1400"/>
              <a:t>využití metodik založených na principu vývojové motoriky (DNS, PNF)</a:t>
            </a:r>
            <a:endParaRPr sz="1400"/>
          </a:p>
          <a:p>
            <a:pPr marL="457200" lvl="0" indent="-317500" algn="l" rtl="0">
              <a:lnSpc>
                <a:spcPct val="150000"/>
              </a:lnSpc>
              <a:spcBef>
                <a:spcPts val="0"/>
              </a:spcBef>
              <a:spcAft>
                <a:spcPts val="0"/>
              </a:spcAft>
              <a:buSzPts val="1400"/>
              <a:buChar char="●"/>
            </a:pPr>
            <a:r>
              <a:rPr lang="sk" sz="1400"/>
              <a:t>zajištění kvalitní sagitální stabilizace trupu</a:t>
            </a:r>
            <a:endParaRPr sz="1400"/>
          </a:p>
          <a:p>
            <a:pPr marL="457200" lvl="0" indent="-317500" algn="l" rtl="0">
              <a:lnSpc>
                <a:spcPct val="150000"/>
              </a:lnSpc>
              <a:spcBef>
                <a:spcPts val="0"/>
              </a:spcBef>
              <a:spcAft>
                <a:spcPts val="0"/>
              </a:spcAft>
              <a:buSzPts val="1400"/>
              <a:buChar char="●"/>
            </a:pPr>
            <a:r>
              <a:rPr lang="sk" sz="1400"/>
              <a:t>zajištění centrovaného postavení kloubů</a:t>
            </a:r>
            <a:endParaRPr sz="1400"/>
          </a:p>
          <a:p>
            <a:pPr marL="457200" lvl="0" indent="-317500" algn="l" rtl="0">
              <a:lnSpc>
                <a:spcPct val="150000"/>
              </a:lnSpc>
              <a:spcBef>
                <a:spcPts val="0"/>
              </a:spcBef>
              <a:spcAft>
                <a:spcPts val="0"/>
              </a:spcAft>
              <a:buSzPts val="1400"/>
              <a:buChar char="●"/>
            </a:pPr>
            <a:r>
              <a:rPr lang="sk" sz="1400"/>
              <a:t>kvalitní svalová koaktivace</a:t>
            </a:r>
            <a:endParaRPr sz="1400"/>
          </a:p>
          <a:p>
            <a:pPr marL="457200" lvl="0" indent="-317500" algn="l" rtl="0">
              <a:lnSpc>
                <a:spcPct val="150000"/>
              </a:lnSpc>
              <a:spcBef>
                <a:spcPts val="0"/>
              </a:spcBef>
              <a:spcAft>
                <a:spcPts val="0"/>
              </a:spcAft>
              <a:buSzPts val="1400"/>
              <a:buChar char="●"/>
            </a:pPr>
            <a:r>
              <a:rPr lang="sk" sz="1400"/>
              <a:t>začít cvičením v UKŘ</a:t>
            </a:r>
            <a:endParaRPr sz="1400"/>
          </a:p>
          <a:p>
            <a:pPr marL="457200" lvl="0" indent="-317500" algn="l" rtl="0">
              <a:lnSpc>
                <a:spcPct val="150000"/>
              </a:lnSpc>
              <a:spcBef>
                <a:spcPts val="0"/>
              </a:spcBef>
              <a:spcAft>
                <a:spcPts val="0"/>
              </a:spcAft>
              <a:buSzPts val="1400"/>
              <a:buChar char="●"/>
            </a:pPr>
            <a:r>
              <a:rPr lang="sk" sz="1400"/>
              <a:t>později využít diferenciaci končetin (fázická,opěrná)</a:t>
            </a:r>
            <a:endParaRPr sz="1400"/>
          </a:p>
          <a:p>
            <a:pPr marL="457200" lvl="0" indent="-317500" algn="l" rtl="0">
              <a:lnSpc>
                <a:spcPct val="150000"/>
              </a:lnSpc>
              <a:spcBef>
                <a:spcPts val="0"/>
              </a:spcBef>
              <a:spcAft>
                <a:spcPts val="0"/>
              </a:spcAft>
              <a:buSzPts val="1400"/>
              <a:buChar char="●"/>
            </a:pPr>
            <a:r>
              <a:rPr lang="sk" sz="1400"/>
              <a:t>aktivní opora- centrovaná opora, vějířovité rozevření prstů</a:t>
            </a:r>
            <a:endParaRPr sz="1400"/>
          </a:p>
          <a:p>
            <a:pPr marL="457200" lvl="0" indent="-317500" algn="l" rtl="0">
              <a:lnSpc>
                <a:spcPct val="150000"/>
              </a:lnSpc>
              <a:spcBef>
                <a:spcPts val="0"/>
              </a:spcBef>
              <a:spcAft>
                <a:spcPts val="0"/>
              </a:spcAft>
              <a:buSzPts val="1400"/>
              <a:buChar char="●"/>
            </a:pPr>
            <a:r>
              <a:rPr lang="sk" sz="1400"/>
              <a:t>čtyřbodová op.-kořen dlaně (tuberositas ossis scaphoidei a os pisiforme), 1.bod pod II MCP a 2.bod pod V MCP</a:t>
            </a:r>
            <a:endParaRPr sz="1400"/>
          </a:p>
          <a:p>
            <a:pPr marL="457200" lvl="0" indent="-317500" algn="l" rtl="0">
              <a:lnSpc>
                <a:spcPct val="150000"/>
              </a:lnSpc>
              <a:spcBef>
                <a:spcPts val="0"/>
              </a:spcBef>
              <a:spcAft>
                <a:spcPts val="0"/>
              </a:spcAft>
              <a:buSzPts val="1400"/>
              <a:buChar char="●"/>
            </a:pPr>
            <a:r>
              <a:rPr lang="sk" sz="1400"/>
              <a:t>vyvážená koaktivace extrinscic a intrinscic mm.</a:t>
            </a:r>
            <a:endParaRPr sz="1400"/>
          </a:p>
          <a:p>
            <a:pPr marL="457200" lvl="0" indent="-317500" algn="l" rtl="0">
              <a:lnSpc>
                <a:spcPct val="150000"/>
              </a:lnSpc>
              <a:spcBef>
                <a:spcPts val="0"/>
              </a:spcBef>
              <a:spcAft>
                <a:spcPts val="0"/>
              </a:spcAft>
              <a:buSzPts val="1400"/>
              <a:buChar char="●"/>
            </a:pPr>
            <a:r>
              <a:rPr lang="sk" sz="1400"/>
              <a:t>(Darth throwers motion-hod šipkou, při postižení SL vazu kontraindikace, lze využít v časné terapii po stabilizacích)</a:t>
            </a:r>
            <a:endParaRPr sz="1400"/>
          </a:p>
          <a:p>
            <a:pPr marL="0" lvl="0" indent="0" algn="l" rtl="0">
              <a:spcBef>
                <a:spcPts val="0"/>
              </a:spcBef>
              <a:spcAft>
                <a:spcPts val="0"/>
              </a:spcAft>
              <a:buNone/>
            </a:pPr>
            <a:endParaRPr sz="14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DRUK (distální radioulnární kloub)</a:t>
            </a:r>
            <a:endParaRPr/>
          </a:p>
        </p:txBody>
      </p:sp>
      <p:sp>
        <p:nvSpPr>
          <p:cNvPr id="588" name="Google Shape;588;p81"/>
          <p:cNvSpPr txBox="1">
            <a:spLocks noGrp="1"/>
          </p:cNvSpPr>
          <p:nvPr>
            <p:ph type="body" idx="1"/>
          </p:nvPr>
        </p:nvSpPr>
        <p:spPr>
          <a:xfrm>
            <a:off x="540000" y="1269000"/>
            <a:ext cx="6754800" cy="3105000"/>
          </a:xfrm>
          <a:prstGeom prst="rect">
            <a:avLst/>
          </a:prstGeom>
        </p:spPr>
        <p:txBody>
          <a:bodyPr spcFirstLastPara="1" wrap="square" lIns="0" tIns="0" rIns="0" bIns="0" anchor="t" anchorCtr="0">
            <a:noAutofit/>
          </a:bodyPr>
          <a:lstStyle/>
          <a:p>
            <a:pPr marL="457200" lvl="0" indent="-336550" algn="l" rtl="0">
              <a:lnSpc>
                <a:spcPct val="150000"/>
              </a:lnSpc>
              <a:spcBef>
                <a:spcPts val="800"/>
              </a:spcBef>
              <a:spcAft>
                <a:spcPts val="0"/>
              </a:spcAft>
              <a:buSzPts val="1700"/>
              <a:buChar char="●"/>
            </a:pPr>
            <a:r>
              <a:rPr lang="sk" sz="1700"/>
              <a:t>Tvoří funkční jednotku s proximálním radioulnárním a radiohumerálním a umožňuje pronačně-supinační pohyby, kdy radius včetně ruky rotuje kolem ulny</a:t>
            </a:r>
            <a:endParaRPr sz="1700"/>
          </a:p>
          <a:p>
            <a:pPr marL="457200" lvl="0" indent="-336550" algn="l" rtl="0">
              <a:lnSpc>
                <a:spcPct val="150000"/>
              </a:lnSpc>
              <a:spcBef>
                <a:spcPts val="0"/>
              </a:spcBef>
              <a:spcAft>
                <a:spcPts val="0"/>
              </a:spcAft>
              <a:buSzPts val="1700"/>
              <a:buChar char="●"/>
            </a:pPr>
            <a:r>
              <a:rPr lang="sk" sz="1700"/>
              <a:t>Stabilizátorem DRUK je TFCC - </a:t>
            </a:r>
            <a:r>
              <a:rPr lang="sk" sz="1700" b="1"/>
              <a:t>triangulární fibrokartilaginózní komplex</a:t>
            </a:r>
            <a:r>
              <a:rPr lang="sk" sz="1700"/>
              <a:t> (diskus articularis, palmární a dorzální radioulnární vazy)</a:t>
            </a:r>
            <a:endParaRPr sz="1700"/>
          </a:p>
          <a:p>
            <a:pPr marL="457200" lvl="0" indent="-336550" algn="l" rtl="0">
              <a:lnSpc>
                <a:spcPct val="150000"/>
              </a:lnSpc>
              <a:spcBef>
                <a:spcPts val="0"/>
              </a:spcBef>
              <a:spcAft>
                <a:spcPts val="0"/>
              </a:spcAft>
              <a:buSzPts val="1700"/>
              <a:buChar char="●"/>
            </a:pPr>
            <a:r>
              <a:rPr lang="sk" sz="1700"/>
              <a:t>Dalšími důležitými stabilizačními strukturami jsou interoseální membrána, pochva šlachy m. extensor carpi ulnaris, m. pronator quadratus.</a:t>
            </a:r>
            <a:endParaRPr sz="600"/>
          </a:p>
        </p:txBody>
      </p:sp>
      <p:pic>
        <p:nvPicPr>
          <p:cNvPr id="589" name="Google Shape;589;p81"/>
          <p:cNvPicPr preferRelativeResize="0"/>
          <p:nvPr/>
        </p:nvPicPr>
        <p:blipFill>
          <a:blip r:embed="rId3">
            <a:alphaModFix/>
          </a:blip>
          <a:stretch>
            <a:fillRect/>
          </a:stretch>
        </p:blipFill>
        <p:spPr>
          <a:xfrm>
            <a:off x="7294900" y="0"/>
            <a:ext cx="1849100" cy="17504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Další patologie v oblasti ruky a zápěstí</a:t>
            </a:r>
            <a:endParaRPr/>
          </a:p>
          <a:p>
            <a:pPr marL="0" lvl="0" indent="0" algn="l" rtl="0">
              <a:spcBef>
                <a:spcPts val="0"/>
              </a:spcBef>
              <a:spcAft>
                <a:spcPts val="0"/>
              </a:spcAft>
              <a:buNone/>
            </a:pPr>
            <a:endParaRPr/>
          </a:p>
        </p:txBody>
      </p:sp>
      <p:sp>
        <p:nvSpPr>
          <p:cNvPr id="595" name="Google Shape;595;p82"/>
          <p:cNvSpPr txBox="1">
            <a:spLocks noGrp="1"/>
          </p:cNvSpPr>
          <p:nvPr>
            <p:ph type="body" idx="1"/>
          </p:nvPr>
        </p:nvSpPr>
        <p:spPr>
          <a:xfrm>
            <a:off x="540000" y="1230625"/>
            <a:ext cx="3756000" cy="3105000"/>
          </a:xfrm>
          <a:prstGeom prst="rect">
            <a:avLst/>
          </a:prstGeom>
        </p:spPr>
        <p:txBody>
          <a:bodyPr spcFirstLastPara="1" wrap="square" lIns="0" tIns="0" rIns="0" bIns="0" anchor="t" anchorCtr="0">
            <a:noAutofit/>
          </a:bodyPr>
          <a:lstStyle/>
          <a:p>
            <a:pPr marL="0" lvl="0" indent="0" algn="l" rtl="0">
              <a:lnSpc>
                <a:spcPct val="115000"/>
              </a:lnSpc>
              <a:spcBef>
                <a:spcPts val="700"/>
              </a:spcBef>
              <a:spcAft>
                <a:spcPts val="0"/>
              </a:spcAft>
              <a:buNone/>
            </a:pPr>
            <a:r>
              <a:rPr lang="sk" sz="1400" b="1"/>
              <a:t>ulnokarpální impingement -</a:t>
            </a:r>
            <a:r>
              <a:rPr lang="sk" sz="1400"/>
              <a:t> po fr. radia, vrozená plus varianta ulny, bolesti zejména v supinaci, neunesou předmět</a:t>
            </a:r>
            <a:endParaRPr sz="1400"/>
          </a:p>
          <a:p>
            <a:pPr marL="0" lvl="0" indent="0" algn="l" rtl="0">
              <a:lnSpc>
                <a:spcPct val="115000"/>
              </a:lnSpc>
              <a:spcBef>
                <a:spcPts val="700"/>
              </a:spcBef>
              <a:spcAft>
                <a:spcPts val="0"/>
              </a:spcAft>
              <a:buClr>
                <a:schemeClr val="dk1"/>
              </a:buClr>
              <a:buSzPts val="1100"/>
              <a:buFont typeface="Arial"/>
              <a:buNone/>
            </a:pPr>
            <a:r>
              <a:rPr lang="sk" sz="1400" b="1"/>
              <a:t>patologie v oblasti TFCC (triangulární fibrokartilaginosní komplex)</a:t>
            </a:r>
            <a:endParaRPr sz="1400" b="1"/>
          </a:p>
          <a:p>
            <a:pPr marL="0" lvl="0" indent="0" algn="l" rtl="0">
              <a:lnSpc>
                <a:spcPct val="115000"/>
              </a:lnSpc>
              <a:spcBef>
                <a:spcPts val="700"/>
              </a:spcBef>
              <a:spcAft>
                <a:spcPts val="0"/>
              </a:spcAft>
              <a:buNone/>
            </a:pPr>
            <a:r>
              <a:rPr lang="sk" sz="1400" b="1"/>
              <a:t>subluxace a luxace ECU -</a:t>
            </a:r>
            <a:r>
              <a:rPr lang="sk" sz="1400"/>
              <a:t> bolest na ulnární straně zápěstí </a:t>
            </a:r>
            <a:endParaRPr sz="1400"/>
          </a:p>
          <a:p>
            <a:pPr marL="0" lvl="0" indent="0" algn="l" rtl="0">
              <a:lnSpc>
                <a:spcPct val="115000"/>
              </a:lnSpc>
              <a:spcBef>
                <a:spcPts val="700"/>
              </a:spcBef>
              <a:spcAft>
                <a:spcPts val="0"/>
              </a:spcAft>
              <a:buClr>
                <a:schemeClr val="dk1"/>
              </a:buClr>
              <a:buSzPts val="1100"/>
              <a:buFont typeface="Arial"/>
              <a:buNone/>
            </a:pPr>
            <a:r>
              <a:rPr lang="sk" sz="1400" b="1"/>
              <a:t>CMC kl.palce -</a:t>
            </a:r>
            <a:r>
              <a:rPr lang="sk" sz="1400"/>
              <a:t> nestabilita, rhizartróza- artikulární plocha trapézia a báze I. metakarpu</a:t>
            </a:r>
            <a:endParaRPr sz="1400"/>
          </a:p>
          <a:p>
            <a:pPr marL="457200" lvl="0" indent="-317500" algn="l" rtl="0">
              <a:lnSpc>
                <a:spcPct val="115000"/>
              </a:lnSpc>
              <a:spcBef>
                <a:spcPts val="700"/>
              </a:spcBef>
              <a:spcAft>
                <a:spcPts val="0"/>
              </a:spcAft>
              <a:buSzPts val="1400"/>
              <a:buChar char="●"/>
            </a:pPr>
            <a:r>
              <a:rPr lang="sk" sz="1400"/>
              <a:t>neudrží předmět v širokém úchopu (servírka..)</a:t>
            </a:r>
            <a:endParaRPr sz="1400"/>
          </a:p>
          <a:p>
            <a:pPr marL="457200" lvl="0" indent="-317500" algn="l" rtl="0">
              <a:lnSpc>
                <a:spcPct val="115000"/>
              </a:lnSpc>
              <a:spcBef>
                <a:spcPts val="0"/>
              </a:spcBef>
              <a:spcAft>
                <a:spcPts val="0"/>
              </a:spcAft>
              <a:buSzPts val="1400"/>
              <a:buChar char="●"/>
            </a:pPr>
            <a:r>
              <a:rPr lang="sk" sz="1400"/>
              <a:t>interpoziční plastika</a:t>
            </a:r>
            <a:endParaRPr sz="1400"/>
          </a:p>
          <a:p>
            <a:pPr marL="457200" lvl="0" indent="-317500" algn="l" rtl="0">
              <a:lnSpc>
                <a:spcPct val="115000"/>
              </a:lnSpc>
              <a:spcBef>
                <a:spcPts val="0"/>
              </a:spcBef>
              <a:spcAft>
                <a:spcPts val="0"/>
              </a:spcAft>
              <a:buSzPts val="1400"/>
              <a:buChar char="●"/>
            </a:pPr>
            <a:r>
              <a:rPr lang="sk" sz="1400"/>
              <a:t>deza</a:t>
            </a:r>
            <a:endParaRPr sz="1400"/>
          </a:p>
          <a:p>
            <a:pPr marL="457200" lvl="0" indent="-317500" algn="l" rtl="0">
              <a:lnSpc>
                <a:spcPct val="115000"/>
              </a:lnSpc>
              <a:spcBef>
                <a:spcPts val="0"/>
              </a:spcBef>
              <a:spcAft>
                <a:spcPts val="0"/>
              </a:spcAft>
              <a:buSzPts val="1400"/>
              <a:buChar char="●"/>
            </a:pPr>
            <a:r>
              <a:rPr lang="sk" sz="1400"/>
              <a:t>TEP</a:t>
            </a:r>
            <a:endParaRPr sz="1400"/>
          </a:p>
          <a:p>
            <a:pPr marL="0" lvl="0" indent="0" algn="l" rtl="0">
              <a:spcBef>
                <a:spcPts val="0"/>
              </a:spcBef>
              <a:spcAft>
                <a:spcPts val="0"/>
              </a:spcAft>
              <a:buNone/>
            </a:pPr>
            <a:endParaRPr sz="1400"/>
          </a:p>
        </p:txBody>
      </p:sp>
      <p:sp>
        <p:nvSpPr>
          <p:cNvPr id="596" name="Google Shape;596;p82"/>
          <p:cNvSpPr txBox="1"/>
          <p:nvPr/>
        </p:nvSpPr>
        <p:spPr>
          <a:xfrm>
            <a:off x="6559175" y="4093975"/>
            <a:ext cx="2045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3"/>
              </a:rPr>
              <a:t>https://link.springer.com/chapter/10.1007/978-3-030-02134-4_12</a:t>
            </a:r>
            <a:r>
              <a:rPr lang="sk" sz="800"/>
              <a:t> </a:t>
            </a:r>
            <a:endParaRPr sz="800"/>
          </a:p>
        </p:txBody>
      </p:sp>
      <p:pic>
        <p:nvPicPr>
          <p:cNvPr id="597" name="Google Shape;597;p82"/>
          <p:cNvPicPr preferRelativeResize="0"/>
          <p:nvPr/>
        </p:nvPicPr>
        <p:blipFill>
          <a:blip r:embed="rId4">
            <a:alphaModFix/>
          </a:blip>
          <a:stretch>
            <a:fillRect/>
          </a:stretch>
        </p:blipFill>
        <p:spPr>
          <a:xfrm>
            <a:off x="6559200" y="1230625"/>
            <a:ext cx="2045701" cy="2863351"/>
          </a:xfrm>
          <a:prstGeom prst="rect">
            <a:avLst/>
          </a:prstGeom>
          <a:noFill/>
          <a:ln>
            <a:noFill/>
          </a:ln>
        </p:spPr>
      </p:pic>
      <p:pic>
        <p:nvPicPr>
          <p:cNvPr id="598" name="Google Shape;598;p82"/>
          <p:cNvPicPr preferRelativeResize="0"/>
          <p:nvPr/>
        </p:nvPicPr>
        <p:blipFill>
          <a:blip r:embed="rId5">
            <a:alphaModFix/>
          </a:blip>
          <a:stretch>
            <a:fillRect/>
          </a:stretch>
        </p:blipFill>
        <p:spPr>
          <a:xfrm>
            <a:off x="4386675" y="1230625"/>
            <a:ext cx="2081850" cy="2230550"/>
          </a:xfrm>
          <a:prstGeom prst="rect">
            <a:avLst/>
          </a:prstGeom>
          <a:noFill/>
          <a:ln>
            <a:noFill/>
          </a:ln>
        </p:spPr>
      </p:pic>
      <p:sp>
        <p:nvSpPr>
          <p:cNvPr id="599" name="Google Shape;599;p82"/>
          <p:cNvSpPr txBox="1"/>
          <p:nvPr/>
        </p:nvSpPr>
        <p:spPr>
          <a:xfrm>
            <a:off x="4296000" y="3461175"/>
            <a:ext cx="2263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6"/>
              </a:rPr>
              <a:t>https://physioplus.com.au/wrist-injury-series-tfcc-injury/</a:t>
            </a:r>
            <a:r>
              <a:rPr lang="sk" sz="800"/>
              <a:t> </a:t>
            </a:r>
            <a:endParaRPr sz="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TFCC - patologie</a:t>
            </a:r>
            <a:endParaRPr/>
          </a:p>
        </p:txBody>
      </p:sp>
      <p:pic>
        <p:nvPicPr>
          <p:cNvPr id="612" name="Google Shape;612;p84"/>
          <p:cNvPicPr preferRelativeResize="0"/>
          <p:nvPr/>
        </p:nvPicPr>
        <p:blipFill>
          <a:blip r:embed="rId3">
            <a:alphaModFix/>
          </a:blip>
          <a:stretch>
            <a:fillRect/>
          </a:stretch>
        </p:blipFill>
        <p:spPr>
          <a:xfrm>
            <a:off x="6197250" y="1075875"/>
            <a:ext cx="2585150" cy="1755525"/>
          </a:xfrm>
          <a:prstGeom prst="rect">
            <a:avLst/>
          </a:prstGeom>
          <a:noFill/>
          <a:ln>
            <a:noFill/>
          </a:ln>
        </p:spPr>
      </p:pic>
      <p:sp>
        <p:nvSpPr>
          <p:cNvPr id="613" name="Google Shape;613;p84"/>
          <p:cNvSpPr txBox="1"/>
          <p:nvPr/>
        </p:nvSpPr>
        <p:spPr>
          <a:xfrm>
            <a:off x="648450" y="1075875"/>
            <a:ext cx="5548800" cy="31392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2"/>
              </a:buClr>
              <a:buSzPts val="1200"/>
              <a:buChar char="●"/>
            </a:pPr>
            <a:r>
              <a:rPr lang="sk" sz="1200" b="1"/>
              <a:t>TFCC</a:t>
            </a:r>
            <a:r>
              <a:rPr lang="sk" sz="1200"/>
              <a:t> je struktura tlumící zátěž v oblasti mezi os lunatum, triquetrum a hlavicí ulny</a:t>
            </a:r>
            <a:endParaRPr sz="1200"/>
          </a:p>
          <a:p>
            <a:pPr marL="457200" lvl="0" indent="-304800" algn="l" rtl="0">
              <a:lnSpc>
                <a:spcPct val="150000"/>
              </a:lnSpc>
              <a:spcBef>
                <a:spcPts val="0"/>
              </a:spcBef>
              <a:spcAft>
                <a:spcPts val="0"/>
              </a:spcAft>
              <a:buClr>
                <a:schemeClr val="dk2"/>
              </a:buClr>
              <a:buSzPts val="1200"/>
              <a:buChar char="●"/>
            </a:pPr>
            <a:r>
              <a:rPr lang="sk" sz="1200"/>
              <a:t>TFCC je komplex sloužící pro </a:t>
            </a:r>
            <a:r>
              <a:rPr lang="sk" sz="1200" b="1"/>
              <a:t>stabilizaci ulnárního aspektu</a:t>
            </a:r>
            <a:r>
              <a:rPr lang="sk" sz="1200"/>
              <a:t> zápěstí</a:t>
            </a:r>
            <a:endParaRPr sz="1200"/>
          </a:p>
          <a:p>
            <a:pPr marL="457200" lvl="0" indent="-304800" algn="l" rtl="0">
              <a:lnSpc>
                <a:spcPct val="150000"/>
              </a:lnSpc>
              <a:spcBef>
                <a:spcPts val="0"/>
              </a:spcBef>
              <a:spcAft>
                <a:spcPts val="0"/>
              </a:spcAft>
              <a:buClr>
                <a:schemeClr val="dk2"/>
              </a:buClr>
              <a:buSzPts val="1200"/>
              <a:buChar char="●"/>
            </a:pPr>
            <a:r>
              <a:rPr lang="sk" sz="1200"/>
              <a:t>Silová ulnární deviace či tzv. “pozitivní ulnární variace” (stav, kdy distální kloubní povrch ulny je delší než 2.5 mm v porovnání s distálním povrchem radia) m</a:t>
            </a:r>
            <a:r>
              <a:rPr lang="sk" sz="1200">
                <a:solidFill>
                  <a:schemeClr val="dk1"/>
                </a:solidFill>
              </a:rPr>
              <a:t>ůžou být prediktorem rozvoje patologií v této oblasti</a:t>
            </a:r>
            <a:endParaRPr sz="1200">
              <a:solidFill>
                <a:schemeClr val="dk1"/>
              </a:solidFill>
            </a:endParaRPr>
          </a:p>
          <a:p>
            <a:pPr marL="457200" lvl="0" indent="-304800" algn="l" rtl="0">
              <a:lnSpc>
                <a:spcPct val="150000"/>
              </a:lnSpc>
              <a:spcBef>
                <a:spcPts val="0"/>
              </a:spcBef>
              <a:spcAft>
                <a:spcPts val="0"/>
              </a:spcAft>
              <a:buClr>
                <a:schemeClr val="dk2"/>
              </a:buClr>
              <a:buSzPts val="1200"/>
              <a:buChar char="●"/>
            </a:pPr>
            <a:r>
              <a:rPr lang="sk" sz="1200">
                <a:solidFill>
                  <a:schemeClr val="dk1"/>
                </a:solidFill>
              </a:rPr>
              <a:t>Klinicky se poškození TFCC projevuje jako bolestivost na ulnární straně zápěstí, spojena s pocitem přeskakování či bolestí na dotek mezi os pisiforme a hlavicí ulny</a:t>
            </a:r>
            <a:endParaRPr sz="1200">
              <a:solidFill>
                <a:schemeClr val="dk1"/>
              </a:solidFill>
            </a:endParaRPr>
          </a:p>
          <a:p>
            <a:pPr marL="457200" lvl="0" indent="-304800" algn="l" rtl="0">
              <a:lnSpc>
                <a:spcPct val="150000"/>
              </a:lnSpc>
              <a:spcBef>
                <a:spcPts val="0"/>
              </a:spcBef>
              <a:spcAft>
                <a:spcPts val="0"/>
              </a:spcAft>
              <a:buClr>
                <a:schemeClr val="dk2"/>
              </a:buClr>
              <a:buSzPts val="1200"/>
              <a:buChar char="●"/>
            </a:pPr>
            <a:r>
              <a:rPr lang="sk" sz="1200">
                <a:solidFill>
                  <a:schemeClr val="dk1"/>
                </a:solidFill>
              </a:rPr>
              <a:t>V 39-84% případů je poškození TFCC spojováno i s frakturou distál. části radia</a:t>
            </a:r>
            <a:endParaRPr sz="1200">
              <a:solidFill>
                <a:schemeClr val="dk1"/>
              </a:solidFill>
            </a:endParaRPr>
          </a:p>
          <a:p>
            <a:pPr marL="457200" lvl="0" indent="-304800" algn="l" rtl="0">
              <a:lnSpc>
                <a:spcPct val="150000"/>
              </a:lnSpc>
              <a:spcBef>
                <a:spcPts val="0"/>
              </a:spcBef>
              <a:spcAft>
                <a:spcPts val="0"/>
              </a:spcAft>
              <a:buClr>
                <a:schemeClr val="dk2"/>
              </a:buClr>
              <a:buSzPts val="1200"/>
              <a:buChar char="●"/>
            </a:pPr>
            <a:r>
              <a:rPr lang="sk" sz="1200">
                <a:solidFill>
                  <a:schemeClr val="dk1"/>
                </a:solidFill>
              </a:rPr>
              <a:t>MRI - “předběžná” diagnostika, RTG - “zlatý standard” </a:t>
            </a:r>
            <a:endParaRPr sz="1200">
              <a:solidFill>
                <a:schemeClr val="dk1"/>
              </a:solidFill>
            </a:endParaRPr>
          </a:p>
          <a:p>
            <a:pPr marL="457200" lvl="0" indent="-304800" algn="l" rtl="0">
              <a:lnSpc>
                <a:spcPct val="150000"/>
              </a:lnSpc>
              <a:spcBef>
                <a:spcPts val="0"/>
              </a:spcBef>
              <a:spcAft>
                <a:spcPts val="0"/>
              </a:spcAft>
              <a:buClr>
                <a:schemeClr val="dk2"/>
              </a:buClr>
              <a:buSzPts val="1200"/>
              <a:buChar char="●"/>
            </a:pPr>
            <a:r>
              <a:rPr lang="sk" sz="1200">
                <a:solidFill>
                  <a:schemeClr val="dk1"/>
                </a:solidFill>
              </a:rPr>
              <a:t>Prognóza léčby bývá dobrá</a:t>
            </a:r>
            <a:endParaRPr sz="1200">
              <a:solidFill>
                <a:schemeClr val="dk1"/>
              </a:solidFill>
            </a:endParaRPr>
          </a:p>
          <a:p>
            <a:pPr marL="0" lvl="0" indent="0" algn="l" rtl="0">
              <a:lnSpc>
                <a:spcPct val="150000"/>
              </a:lnSpc>
              <a:spcBef>
                <a:spcPts val="0"/>
              </a:spcBef>
              <a:spcAft>
                <a:spcPts val="0"/>
              </a:spcAft>
              <a:buNone/>
            </a:pPr>
            <a:endParaRPr sz="1200"/>
          </a:p>
        </p:txBody>
      </p:sp>
      <p:sp>
        <p:nvSpPr>
          <p:cNvPr id="614" name="Google Shape;614;p84"/>
          <p:cNvSpPr txBox="1"/>
          <p:nvPr/>
        </p:nvSpPr>
        <p:spPr>
          <a:xfrm>
            <a:off x="5989825" y="2831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https://www.physio-pedia.com/Triangular_Fibrocartilage_Complex_Injuries</a:t>
            </a:r>
            <a:r>
              <a:rPr lang="sk" sz="800"/>
              <a:t> </a:t>
            </a:r>
            <a:endParaRPr sz="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TFCC - diagnostika a léčba</a:t>
            </a:r>
            <a:endParaRPr/>
          </a:p>
        </p:txBody>
      </p:sp>
      <p:pic>
        <p:nvPicPr>
          <p:cNvPr id="620" name="Google Shape;620;p85" descr="This video is about TFCC tear diagnosis - wrist pain. Read more here: https://www.sportsinjuryclinic.net/sport-injuries/wrist-pain/acute-wrist-injuries/tfcc-tear" title="TFCC tear diagnosis">
            <a:hlinkClick r:id="rId3"/>
          </p:cNvPr>
          <p:cNvPicPr preferRelativeResize="0"/>
          <p:nvPr/>
        </p:nvPicPr>
        <p:blipFill>
          <a:blip r:embed="rId4">
            <a:alphaModFix/>
          </a:blip>
          <a:stretch>
            <a:fillRect/>
          </a:stretch>
        </p:blipFill>
        <p:spPr>
          <a:xfrm>
            <a:off x="540000" y="1237375"/>
            <a:ext cx="2938125" cy="1652700"/>
          </a:xfrm>
          <a:prstGeom prst="rect">
            <a:avLst/>
          </a:prstGeom>
          <a:noFill/>
          <a:ln>
            <a:noFill/>
          </a:ln>
        </p:spPr>
      </p:pic>
      <p:pic>
        <p:nvPicPr>
          <p:cNvPr id="621" name="Google Shape;621;p85" title="What is a Triangular Fibrocartilage Complex Injury of the Wrist">
            <a:hlinkClick r:id="rId5"/>
          </p:cNvPr>
          <p:cNvPicPr preferRelativeResize="0"/>
          <p:nvPr/>
        </p:nvPicPr>
        <p:blipFill>
          <a:blip r:embed="rId6">
            <a:alphaModFix/>
          </a:blip>
          <a:stretch>
            <a:fillRect/>
          </a:stretch>
        </p:blipFill>
        <p:spPr>
          <a:xfrm>
            <a:off x="5832875" y="239812"/>
            <a:ext cx="3105575" cy="1746875"/>
          </a:xfrm>
          <a:prstGeom prst="rect">
            <a:avLst/>
          </a:prstGeom>
          <a:noFill/>
          <a:ln>
            <a:noFill/>
          </a:ln>
        </p:spPr>
      </p:pic>
      <p:pic>
        <p:nvPicPr>
          <p:cNvPr id="622" name="Google Shape;622;p85"/>
          <p:cNvPicPr preferRelativeResize="0"/>
          <p:nvPr/>
        </p:nvPicPr>
        <p:blipFill>
          <a:blip r:embed="rId7">
            <a:alphaModFix/>
          </a:blip>
          <a:stretch>
            <a:fillRect/>
          </a:stretch>
        </p:blipFill>
        <p:spPr>
          <a:xfrm>
            <a:off x="540000" y="2969500"/>
            <a:ext cx="2253053" cy="1963375"/>
          </a:xfrm>
          <a:prstGeom prst="rect">
            <a:avLst/>
          </a:prstGeom>
          <a:noFill/>
          <a:ln>
            <a:noFill/>
          </a:ln>
        </p:spPr>
      </p:pic>
      <p:sp>
        <p:nvSpPr>
          <p:cNvPr id="623" name="Google Shape;623;p85"/>
          <p:cNvSpPr txBox="1"/>
          <p:nvPr/>
        </p:nvSpPr>
        <p:spPr>
          <a:xfrm>
            <a:off x="439525" y="4892950"/>
            <a:ext cx="2454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8"/>
              </a:rPr>
              <a:t>https://www.orthobullets.com/hand/6047/tfcc-injury</a:t>
            </a:r>
            <a:r>
              <a:rPr lang="sk" sz="800"/>
              <a:t> </a:t>
            </a:r>
            <a:endParaRPr sz="800"/>
          </a:p>
        </p:txBody>
      </p:sp>
      <p:pic>
        <p:nvPicPr>
          <p:cNvPr id="624" name="Google Shape;624;p85" title="Triangular Fibrocartilage Complex Injury">
            <a:hlinkClick r:id="rId9"/>
          </p:cNvPr>
          <p:cNvPicPr preferRelativeResize="0"/>
          <p:nvPr/>
        </p:nvPicPr>
        <p:blipFill>
          <a:blip r:embed="rId10">
            <a:alphaModFix/>
          </a:blip>
          <a:stretch>
            <a:fillRect/>
          </a:stretch>
        </p:blipFill>
        <p:spPr>
          <a:xfrm>
            <a:off x="5890450" y="2097649"/>
            <a:ext cx="3048000" cy="1714500"/>
          </a:xfrm>
          <a:prstGeom prst="rect">
            <a:avLst/>
          </a:prstGeom>
          <a:noFill/>
          <a:ln>
            <a:noFill/>
          </a:ln>
        </p:spPr>
      </p:pic>
      <p:pic>
        <p:nvPicPr>
          <p:cNvPr id="625" name="Google Shape;625;p85" descr="The team at Flex Physiotherapy take you through TFCC Injuries, what it is, how it is injured, diagnosis and treatment &#10;&#10;If you think you have a TFCC injury, please contact us at Flex Physiotherapy, or search online for a reputable hand therapy provider near you&#10;&#10;Check out our social media pages:&#10;&#10;Facebook:&#10;https://www.facebook.com/flexphysiotherapy/&#10;&#10;Twitter:&#10;https://twitter.com/Flex_Physio&#10;&#10;Instagram:&#10;https://www.instagram.com/flexphysiotherapy/&#10;&#10;Website:&#10;http://www.flexphysiotherapy.com.au/" title="TFCC Injuries">
            <a:hlinkClick r:id="rId11"/>
          </p:cNvPr>
          <p:cNvPicPr preferRelativeResize="0"/>
          <p:nvPr/>
        </p:nvPicPr>
        <p:blipFill>
          <a:blip r:embed="rId12">
            <a:alphaModFix/>
          </a:blip>
          <a:stretch>
            <a:fillRect/>
          </a:stretch>
        </p:blipFill>
        <p:spPr>
          <a:xfrm>
            <a:off x="2885199" y="2969499"/>
            <a:ext cx="2913102" cy="1638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animEffect transition="in" filter="fade">
                                      <p:cBhvr>
                                        <p:cTn id="7" dur="1000"/>
                                        <p:tgtEl>
                                          <p:spTgt spid="6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1"/>
                                        </p:tgtEl>
                                        <p:attrNameLst>
                                          <p:attrName>style.visibility</p:attrName>
                                        </p:attrNameLst>
                                      </p:cBhvr>
                                      <p:to>
                                        <p:strVal val="visible"/>
                                      </p:to>
                                    </p:set>
                                    <p:animEffect transition="in" filter="fade">
                                      <p:cBhvr>
                                        <p:cTn id="12" dur="1000"/>
                                        <p:tgtEl>
                                          <p:spTgt spid="6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4"/>
                                        </p:tgtEl>
                                        <p:attrNameLst>
                                          <p:attrName>style.visibility</p:attrName>
                                        </p:attrNameLst>
                                      </p:cBhvr>
                                      <p:to>
                                        <p:strVal val="visible"/>
                                      </p:to>
                                    </p:set>
                                    <p:animEffect transition="in" filter="fade">
                                      <p:cBhvr>
                                        <p:cTn id="17" dur="1000"/>
                                        <p:tgtEl>
                                          <p:spTgt spid="6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5"/>
                                        </p:tgtEl>
                                        <p:attrNameLst>
                                          <p:attrName>style.visibility</p:attrName>
                                        </p:attrNameLst>
                                      </p:cBhvr>
                                      <p:to>
                                        <p:strVal val="visible"/>
                                      </p:to>
                                    </p:set>
                                    <p:animEffect transition="in" filter="fade">
                                      <p:cBhvr>
                                        <p:cTn id="22" dur="1000"/>
                                        <p:tgtEl>
                                          <p:spTgt spid="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TFCC - diagnostika a léčba</a:t>
            </a:r>
            <a:endParaRPr/>
          </a:p>
        </p:txBody>
      </p:sp>
      <p:pic>
        <p:nvPicPr>
          <p:cNvPr id="631" name="Google Shape;631;p86"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GET OUR ASSESSMENT BOOK ▶︎▶︎ http://bit.ly/GETPT ◀︎◀︎&#10;The TFCC compression test is used to assess ulnar sided wrist pain caused by lesions of the triangular fibrocartilage complex.&#10;&#10;🚨 HELP TRANSLATE THIS VIDEO 🚨&#10;If you liked this video, help people in other countries enjoy it too by creating subtitles for it. Spread the love and impact. Here is how to do it: https://youtu.be/b9cKgwnFIAw &#10;&#10;👉🏼  SUPPORT THIS CHANNEL 😊 : http://bit.ly/SPPRTPT 👈🏼&#10;&#10;📚 ARTICLES: Prosser et al. (2011):. https://www.ncbi.nlm.nih.gov/pubmed/22093123&#10;&#10;Visit our Website: http://bit.ly/web_PT&#10;Like us on Facebook: http://bit.ly/like_PT&#10;Follow on Instagram: http://bit.ly/IG_PT&#10;Follow on Twitter: http://bit.ly/Tweet_PT&#10;Snapchat: http://bit.ly/Snap_PT" title="TFCC Compression Test | Triangular Fibrocartilage Complex Lesions">
            <a:hlinkClick r:id="rId3"/>
          </p:cNvPr>
          <p:cNvPicPr preferRelativeResize="0"/>
          <p:nvPr/>
        </p:nvPicPr>
        <p:blipFill>
          <a:blip r:embed="rId4">
            <a:alphaModFix/>
          </a:blip>
          <a:stretch>
            <a:fillRect/>
          </a:stretch>
        </p:blipFill>
        <p:spPr>
          <a:xfrm>
            <a:off x="4231950" y="1113575"/>
            <a:ext cx="3785875" cy="2262875"/>
          </a:xfrm>
          <a:prstGeom prst="rect">
            <a:avLst/>
          </a:prstGeom>
          <a:noFill/>
          <a:ln>
            <a:noFill/>
          </a:ln>
        </p:spPr>
      </p:pic>
      <p:sp>
        <p:nvSpPr>
          <p:cNvPr id="632" name="Google Shape;632;p86"/>
          <p:cNvSpPr txBox="1"/>
          <p:nvPr/>
        </p:nvSpPr>
        <p:spPr>
          <a:xfrm>
            <a:off x="1231938" y="42930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t>Charlie Clements: </a:t>
            </a:r>
            <a:r>
              <a:rPr lang="sk" sz="800" u="sng">
                <a:solidFill>
                  <a:schemeClr val="hlink"/>
                </a:solidFill>
                <a:hlinkClick r:id="rId5"/>
              </a:rPr>
              <a:t>https://www.instagram.com/thethreadphysio/</a:t>
            </a:r>
            <a:r>
              <a:rPr lang="sk" sz="800"/>
              <a:t> </a:t>
            </a:r>
            <a:endParaRPr sz="800"/>
          </a:p>
        </p:txBody>
      </p:sp>
      <p:pic>
        <p:nvPicPr>
          <p:cNvPr id="633" name="Google Shape;633;p86"/>
          <p:cNvPicPr preferRelativeResize="0"/>
          <p:nvPr/>
        </p:nvPicPr>
        <p:blipFill>
          <a:blip r:embed="rId6">
            <a:alphaModFix/>
          </a:blip>
          <a:stretch>
            <a:fillRect/>
          </a:stretch>
        </p:blipFill>
        <p:spPr>
          <a:xfrm>
            <a:off x="1142225" y="1113587"/>
            <a:ext cx="3179425" cy="31794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Terapie traumatické ruky</a:t>
            </a:r>
            <a:endParaRPr/>
          </a:p>
        </p:txBody>
      </p:sp>
      <p:sp>
        <p:nvSpPr>
          <p:cNvPr id="639" name="Google Shape;639;p87"/>
          <p:cNvSpPr txBox="1">
            <a:spLocks noGrp="1"/>
          </p:cNvSpPr>
          <p:nvPr>
            <p:ph type="body" idx="1"/>
          </p:nvPr>
        </p:nvSpPr>
        <p:spPr>
          <a:xfrm>
            <a:off x="539550" y="121295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solidFill>
                  <a:schemeClr val="dk2"/>
                </a:solidFill>
              </a:rPr>
              <a:t>Časná terapie po úrazech a operacích</a:t>
            </a:r>
            <a:endParaRPr b="1">
              <a:solidFill>
                <a:schemeClr val="dk2"/>
              </a:solidFill>
            </a:endParaRPr>
          </a:p>
          <a:p>
            <a:pPr marL="457200" lvl="0" indent="-361950" algn="l" rtl="0">
              <a:spcBef>
                <a:spcPts val="0"/>
              </a:spcBef>
              <a:spcAft>
                <a:spcPts val="0"/>
              </a:spcAft>
              <a:buSzPts val="2100"/>
              <a:buChar char="●"/>
            </a:pPr>
            <a:r>
              <a:rPr lang="sk"/>
              <a:t>algoritmus PRICE/PEACE AND LOVE</a:t>
            </a:r>
            <a:endParaRPr/>
          </a:p>
          <a:p>
            <a:pPr marL="457200" lvl="0" indent="-361950" algn="l" rtl="0">
              <a:spcBef>
                <a:spcPts val="0"/>
              </a:spcBef>
              <a:spcAft>
                <a:spcPts val="0"/>
              </a:spcAft>
              <a:buSzPts val="2100"/>
              <a:buChar char="●"/>
            </a:pPr>
            <a:r>
              <a:rPr lang="sk"/>
              <a:t>otok - terapeutické ovlivnění</a:t>
            </a:r>
            <a:endParaRPr/>
          </a:p>
          <a:p>
            <a:pPr marL="457200" lvl="0" indent="-361950" algn="l" rtl="0">
              <a:spcBef>
                <a:spcPts val="0"/>
              </a:spcBef>
              <a:spcAft>
                <a:spcPts val="0"/>
              </a:spcAft>
              <a:buSzPts val="2100"/>
              <a:buChar char="●"/>
            </a:pPr>
            <a:r>
              <a:rPr lang="sk"/>
              <a:t>jizva - zhodnocení, ošetření, desenzibilizace</a:t>
            </a:r>
            <a:endParaRPr/>
          </a:p>
          <a:p>
            <a:pPr marL="457200" lvl="0" indent="-361950" algn="l" rtl="0">
              <a:spcBef>
                <a:spcPts val="0"/>
              </a:spcBef>
              <a:spcAft>
                <a:spcPts val="0"/>
              </a:spcAft>
              <a:buSzPts val="2100"/>
              <a:buChar char="●"/>
            </a:pPr>
            <a:r>
              <a:rPr lang="sk"/>
              <a:t>Šlachová poranění - Wake-Up surgery</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645" name="Google Shape;645;p88"/>
          <p:cNvSpPr txBox="1">
            <a:spLocks noGrp="1"/>
          </p:cNvSpPr>
          <p:nvPr>
            <p:ph type="body" idx="1"/>
          </p:nvPr>
        </p:nvSpPr>
        <p:spPr>
          <a:xfrm>
            <a:off x="540000" y="1269000"/>
            <a:ext cx="8064900" cy="3833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solidFill>
                  <a:schemeClr val="dk2"/>
                </a:solidFill>
              </a:rPr>
              <a:t>  Zóny extenzorů</a:t>
            </a:r>
            <a:endParaRPr b="1">
              <a:solidFill>
                <a:schemeClr val="dk2"/>
              </a:solidFill>
            </a:endParaRPr>
          </a:p>
        </p:txBody>
      </p:sp>
      <p:pic>
        <p:nvPicPr>
          <p:cNvPr id="646" name="Google Shape;646;p88"/>
          <p:cNvPicPr preferRelativeResize="0"/>
          <p:nvPr/>
        </p:nvPicPr>
        <p:blipFill>
          <a:blip r:embed="rId3">
            <a:alphaModFix/>
          </a:blip>
          <a:stretch>
            <a:fillRect/>
          </a:stretch>
        </p:blipFill>
        <p:spPr>
          <a:xfrm>
            <a:off x="4314375" y="1204225"/>
            <a:ext cx="3212052" cy="38331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9"/>
          <p:cNvSpPr txBox="1">
            <a:spLocks noGrp="1"/>
          </p:cNvSpPr>
          <p:nvPr>
            <p:ph type="title"/>
          </p:nvPr>
        </p:nvSpPr>
        <p:spPr>
          <a:xfrm>
            <a:off x="540000" y="56425"/>
            <a:ext cx="8064900" cy="42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652" name="Google Shape;652;p89"/>
          <p:cNvSpPr txBox="1">
            <a:spLocks noGrp="1"/>
          </p:cNvSpPr>
          <p:nvPr>
            <p:ph type="body" idx="1"/>
          </p:nvPr>
        </p:nvSpPr>
        <p:spPr>
          <a:xfrm>
            <a:off x="540000" y="820875"/>
            <a:ext cx="8064900" cy="45207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sk" sz="1700"/>
              <a:t>komplikovanější než u flexorů - anatomicky složité uspořádání </a:t>
            </a:r>
            <a:endParaRPr sz="1700"/>
          </a:p>
          <a:p>
            <a:pPr marL="457200" lvl="0" indent="-336550" algn="l" rtl="0">
              <a:spcBef>
                <a:spcPts val="0"/>
              </a:spcBef>
              <a:spcAft>
                <a:spcPts val="0"/>
              </a:spcAft>
              <a:buSzPts val="1700"/>
              <a:buChar char="●"/>
            </a:pPr>
            <a:r>
              <a:rPr lang="sk" sz="1700"/>
              <a:t>svaly ruky a předloktí, fibrózní struktury,junkce,synoviální pouzdra, málo prostoru</a:t>
            </a:r>
            <a:endParaRPr sz="1700"/>
          </a:p>
          <a:p>
            <a:pPr marL="457200" lvl="0" indent="-336550" algn="l" rtl="0">
              <a:spcBef>
                <a:spcPts val="0"/>
              </a:spcBef>
              <a:spcAft>
                <a:spcPts val="0"/>
              </a:spcAft>
              <a:buSzPts val="1700"/>
              <a:buChar char="●"/>
            </a:pPr>
            <a:r>
              <a:rPr lang="sk" sz="1700"/>
              <a:t>jedna šlacha extenduje prst ve všech kloubech</a:t>
            </a:r>
            <a:endParaRPr sz="1700"/>
          </a:p>
          <a:p>
            <a:pPr marL="457200" lvl="0" indent="0" algn="l" rtl="0">
              <a:spcBef>
                <a:spcPts val="0"/>
              </a:spcBef>
              <a:spcAft>
                <a:spcPts val="0"/>
              </a:spcAft>
              <a:buNone/>
            </a:pPr>
            <a:endParaRPr sz="1700"/>
          </a:p>
          <a:p>
            <a:pPr marL="457200" lvl="0" indent="0" algn="l" rtl="0">
              <a:spcBef>
                <a:spcPts val="0"/>
              </a:spcBef>
              <a:spcAft>
                <a:spcPts val="0"/>
              </a:spcAft>
              <a:buNone/>
            </a:pPr>
            <a:endParaRPr sz="1700"/>
          </a:p>
        </p:txBody>
      </p:sp>
      <p:pic>
        <p:nvPicPr>
          <p:cNvPr id="653" name="Google Shape;653;p89"/>
          <p:cNvPicPr preferRelativeResize="0"/>
          <p:nvPr/>
        </p:nvPicPr>
        <p:blipFill>
          <a:blip r:embed="rId3">
            <a:alphaModFix/>
          </a:blip>
          <a:stretch>
            <a:fillRect/>
          </a:stretch>
        </p:blipFill>
        <p:spPr>
          <a:xfrm>
            <a:off x="1982725" y="2079375"/>
            <a:ext cx="4709625" cy="29986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9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659" name="Google Shape;659;p90"/>
          <p:cNvSpPr txBox="1">
            <a:spLocks noGrp="1"/>
          </p:cNvSpPr>
          <p:nvPr>
            <p:ph type="body" idx="1"/>
          </p:nvPr>
        </p:nvSpPr>
        <p:spPr>
          <a:xfrm>
            <a:off x="540000" y="1269000"/>
            <a:ext cx="8064900" cy="3179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solidFill>
                  <a:schemeClr val="dk2"/>
                </a:solidFill>
              </a:rPr>
              <a:t>Poranění v zóně I-II</a:t>
            </a:r>
            <a:endParaRPr b="1">
              <a:solidFill>
                <a:schemeClr val="dk2"/>
              </a:solidFill>
            </a:endParaRPr>
          </a:p>
          <a:p>
            <a:pPr marL="457200" lvl="0" indent="-361950" algn="l" rtl="0">
              <a:spcBef>
                <a:spcPts val="0"/>
              </a:spcBef>
              <a:spcAft>
                <a:spcPts val="0"/>
              </a:spcAft>
              <a:buSzPts val="2100"/>
              <a:buChar char="●"/>
            </a:pPr>
            <a:r>
              <a:rPr lang="sk"/>
              <a:t>často uzavřená </a:t>
            </a:r>
            <a:endParaRPr/>
          </a:p>
          <a:p>
            <a:pPr marL="457200" lvl="0" indent="-361950" algn="l" rtl="0">
              <a:spcBef>
                <a:spcPts val="0"/>
              </a:spcBef>
              <a:spcAft>
                <a:spcPts val="0"/>
              </a:spcAft>
              <a:buSzPts val="2100"/>
              <a:buChar char="-"/>
            </a:pPr>
            <a:r>
              <a:rPr lang="sk"/>
              <a:t>Mallet finger”, “Baseball finger”- “Kladívkovitý prst”</a:t>
            </a:r>
            <a:endParaRPr/>
          </a:p>
          <a:p>
            <a:pPr marL="457200" lvl="0" indent="-361950" algn="l" rtl="0">
              <a:spcBef>
                <a:spcPts val="0"/>
              </a:spcBef>
              <a:spcAft>
                <a:spcPts val="0"/>
              </a:spcAft>
              <a:buSzPts val="2100"/>
              <a:buChar char="-"/>
            </a:pPr>
            <a:r>
              <a:rPr lang="sk"/>
              <a:t>distální článek padá do flexe,nelze jej aktivně natáhnout</a:t>
            </a:r>
            <a:endParaRPr/>
          </a:p>
          <a:p>
            <a:pPr marL="457200" lvl="0" indent="-361950" algn="l" rtl="0">
              <a:spcBef>
                <a:spcPts val="0"/>
              </a:spcBef>
              <a:spcAft>
                <a:spcPts val="0"/>
              </a:spcAft>
              <a:buSzPts val="2100"/>
              <a:buChar char="●"/>
            </a:pPr>
            <a:r>
              <a:rPr lang="sk"/>
              <a:t>terapie</a:t>
            </a:r>
            <a:endParaRPr/>
          </a:p>
          <a:p>
            <a:pPr marL="457200" lvl="0" indent="-361950" algn="l" rtl="0">
              <a:spcBef>
                <a:spcPts val="0"/>
              </a:spcBef>
              <a:spcAft>
                <a:spcPts val="0"/>
              </a:spcAft>
              <a:buSzPts val="2100"/>
              <a:buChar char="-"/>
            </a:pPr>
            <a:r>
              <a:rPr lang="sk"/>
              <a:t>primárně konzervativní- ideálně individuální termoplastová dlaha </a:t>
            </a:r>
            <a:endParaRPr/>
          </a:p>
          <a:p>
            <a:pPr marL="457200" lvl="0" indent="0" algn="l" rtl="0">
              <a:spcBef>
                <a:spcPts val="0"/>
              </a:spcBef>
              <a:spcAft>
                <a:spcPts val="0"/>
              </a:spcAft>
              <a:buNone/>
            </a:pPr>
            <a:r>
              <a:rPr lang="sk"/>
              <a:t>na míru</a:t>
            </a:r>
            <a:endParaRPr/>
          </a:p>
          <a:p>
            <a:pPr marL="457200" lvl="0" indent="-361950" algn="l" rtl="0">
              <a:spcBef>
                <a:spcPts val="0"/>
              </a:spcBef>
              <a:spcAft>
                <a:spcPts val="0"/>
              </a:spcAft>
              <a:buSzPts val="2100"/>
              <a:buChar char="-"/>
            </a:pPr>
            <a:r>
              <a:rPr lang="sk"/>
              <a:t>fixace v extenzi až mírné hyperextenzi</a:t>
            </a:r>
            <a:endParaRPr/>
          </a:p>
          <a:p>
            <a:pPr marL="457200" lvl="0" indent="0" algn="l" rtl="0">
              <a:spcBef>
                <a:spcPts val="0"/>
              </a:spcBef>
              <a:spcAft>
                <a:spcPts val="0"/>
              </a:spcAft>
              <a:buNone/>
            </a:pPr>
            <a:endParaRPr/>
          </a:p>
          <a:p>
            <a:pPr marL="137160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Ossa metacarpalia</a:t>
            </a:r>
            <a:endParaRPr/>
          </a:p>
        </p:txBody>
      </p:sp>
      <p:sp>
        <p:nvSpPr>
          <p:cNvPr id="172" name="Google Shape;172;p26"/>
          <p:cNvSpPr txBox="1">
            <a:spLocks noGrp="1"/>
          </p:cNvSpPr>
          <p:nvPr>
            <p:ph type="body" idx="1"/>
          </p:nvPr>
        </p:nvSpPr>
        <p:spPr>
          <a:xfrm>
            <a:off x="540000" y="1113250"/>
            <a:ext cx="5044800" cy="3605400"/>
          </a:xfrm>
          <a:prstGeom prst="rect">
            <a:avLst/>
          </a:prstGeom>
        </p:spPr>
        <p:txBody>
          <a:bodyPr spcFirstLastPara="1" wrap="square" lIns="0" tIns="0" rIns="0" bIns="0" anchor="t" anchorCtr="0">
            <a:noAutofit/>
          </a:bodyPr>
          <a:lstStyle/>
          <a:p>
            <a:pPr marL="12700" lvl="0" indent="0" algn="l" rtl="0">
              <a:lnSpc>
                <a:spcPct val="115000"/>
              </a:lnSpc>
              <a:spcBef>
                <a:spcPts val="1200"/>
              </a:spcBef>
              <a:spcAft>
                <a:spcPts val="0"/>
              </a:spcAft>
              <a:buClr>
                <a:schemeClr val="dk1"/>
              </a:buClr>
              <a:buSzPts val="1100"/>
              <a:buFont typeface="Arial"/>
              <a:buNone/>
            </a:pPr>
            <a:r>
              <a:rPr lang="sk" sz="2400" b="1"/>
              <a:t>3 části kosti: </a:t>
            </a:r>
            <a:r>
              <a:rPr lang="sk" sz="2400"/>
              <a:t>basis, corpus, caput</a:t>
            </a:r>
            <a:endParaRPr sz="2400"/>
          </a:p>
          <a:p>
            <a:pPr marL="12700" lvl="0" indent="0" algn="l" rtl="0">
              <a:lnSpc>
                <a:spcPct val="115000"/>
              </a:lnSpc>
              <a:spcBef>
                <a:spcPts val="0"/>
              </a:spcBef>
              <a:spcAft>
                <a:spcPts val="0"/>
              </a:spcAft>
              <a:buNone/>
            </a:pPr>
            <a:endParaRPr sz="2400" b="1"/>
          </a:p>
          <a:p>
            <a:pPr marL="12700" lvl="0" indent="0" algn="l" rtl="0">
              <a:lnSpc>
                <a:spcPct val="115000"/>
              </a:lnSpc>
              <a:spcBef>
                <a:spcPts val="0"/>
              </a:spcBef>
              <a:spcAft>
                <a:spcPts val="0"/>
              </a:spcAft>
              <a:buClr>
                <a:schemeClr val="dk1"/>
              </a:buClr>
              <a:buSzPts val="1100"/>
              <a:buFont typeface="Arial"/>
              <a:buNone/>
            </a:pPr>
            <a:r>
              <a:rPr lang="sk" sz="2400" b="1"/>
              <a:t>Spatia interossea metacarpi</a:t>
            </a:r>
            <a:endParaRPr sz="2400" b="1"/>
          </a:p>
          <a:p>
            <a:pPr marL="457200" lvl="0" indent="-361950" algn="l" rtl="0">
              <a:lnSpc>
                <a:spcPct val="115000"/>
              </a:lnSpc>
              <a:spcBef>
                <a:spcPts val="0"/>
              </a:spcBef>
              <a:spcAft>
                <a:spcPts val="0"/>
              </a:spcAft>
              <a:buSzPts val="2100"/>
              <a:buChar char="●"/>
            </a:pPr>
            <a:r>
              <a:rPr lang="sk"/>
              <a:t>prostory mezi jednotlivými metakarpy, vyplňují je mm. interossei</a:t>
            </a:r>
            <a:endParaRPr/>
          </a:p>
          <a:p>
            <a:pPr marL="12700" lvl="0" indent="0" algn="l" rtl="0">
              <a:lnSpc>
                <a:spcPct val="115000"/>
              </a:lnSpc>
              <a:spcBef>
                <a:spcPts val="0"/>
              </a:spcBef>
              <a:spcAft>
                <a:spcPts val="0"/>
              </a:spcAft>
              <a:buClr>
                <a:schemeClr val="dk1"/>
              </a:buClr>
              <a:buSzPts val="1100"/>
              <a:buFont typeface="Arial"/>
              <a:buNone/>
            </a:pPr>
            <a:r>
              <a:rPr lang="sk" sz="2400" b="1"/>
              <a:t>Sezamské kůstky</a:t>
            </a:r>
            <a:endParaRPr sz="2400" b="1"/>
          </a:p>
          <a:p>
            <a:pPr marL="457200" lvl="0" indent="-371475" algn="l" rtl="0">
              <a:lnSpc>
                <a:spcPct val="115000"/>
              </a:lnSpc>
              <a:spcBef>
                <a:spcPts val="0"/>
              </a:spcBef>
              <a:spcAft>
                <a:spcPts val="0"/>
              </a:spcAft>
              <a:buSzPts val="2250"/>
              <a:buChar char="●"/>
            </a:pPr>
            <a:r>
              <a:rPr lang="sk" sz="2250"/>
              <a:t>v oblasti MCP kloubu palce</a:t>
            </a:r>
            <a:endParaRPr sz="2250"/>
          </a:p>
          <a:p>
            <a:pPr marL="457200" lvl="0" indent="-371475" algn="l" rtl="0">
              <a:lnSpc>
                <a:spcPct val="115000"/>
              </a:lnSpc>
              <a:spcBef>
                <a:spcPts val="0"/>
              </a:spcBef>
              <a:spcAft>
                <a:spcPts val="0"/>
              </a:spcAft>
              <a:buSzPts val="2250"/>
              <a:buChar char="●"/>
            </a:pPr>
            <a:r>
              <a:rPr lang="sk" sz="2250"/>
              <a:t>mohou být však i v jiných MCP kloubech</a:t>
            </a:r>
            <a:endParaRPr sz="2250"/>
          </a:p>
          <a:p>
            <a:pPr marL="0" lvl="0" indent="0" algn="l" rtl="0">
              <a:lnSpc>
                <a:spcPct val="115000"/>
              </a:lnSpc>
              <a:spcBef>
                <a:spcPts val="0"/>
              </a:spcBef>
              <a:spcAft>
                <a:spcPts val="0"/>
              </a:spcAft>
              <a:buNone/>
            </a:pPr>
            <a:endParaRPr sz="2400">
              <a:solidFill>
                <a:srgbClr val="695D46"/>
              </a:solidFill>
            </a:endParaRPr>
          </a:p>
        </p:txBody>
      </p:sp>
      <p:pic>
        <p:nvPicPr>
          <p:cNvPr id="173" name="Google Shape;173;p26"/>
          <p:cNvPicPr preferRelativeResize="0"/>
          <p:nvPr/>
        </p:nvPicPr>
        <p:blipFill>
          <a:blip r:embed="rId3">
            <a:alphaModFix/>
          </a:blip>
          <a:stretch>
            <a:fillRect/>
          </a:stretch>
        </p:blipFill>
        <p:spPr>
          <a:xfrm>
            <a:off x="5760850" y="108825"/>
            <a:ext cx="3254400" cy="2534618"/>
          </a:xfrm>
          <a:prstGeom prst="rect">
            <a:avLst/>
          </a:prstGeom>
          <a:noFill/>
          <a:ln>
            <a:noFill/>
          </a:ln>
        </p:spPr>
      </p:pic>
      <p:pic>
        <p:nvPicPr>
          <p:cNvPr id="174" name="Google Shape;174;p26"/>
          <p:cNvPicPr preferRelativeResize="0"/>
          <p:nvPr/>
        </p:nvPicPr>
        <p:blipFill>
          <a:blip r:embed="rId4">
            <a:alphaModFix/>
          </a:blip>
          <a:stretch>
            <a:fillRect/>
          </a:stretch>
        </p:blipFill>
        <p:spPr>
          <a:xfrm>
            <a:off x="6086288" y="2693250"/>
            <a:ext cx="1361862" cy="2450250"/>
          </a:xfrm>
          <a:prstGeom prst="rect">
            <a:avLst/>
          </a:prstGeom>
          <a:noFill/>
          <a:ln>
            <a:noFill/>
          </a:ln>
        </p:spPr>
      </p:pic>
      <p:pic>
        <p:nvPicPr>
          <p:cNvPr id="175" name="Google Shape;175;p26"/>
          <p:cNvPicPr preferRelativeResize="0"/>
          <p:nvPr/>
        </p:nvPicPr>
        <p:blipFill>
          <a:blip r:embed="rId5">
            <a:alphaModFix/>
          </a:blip>
          <a:stretch>
            <a:fillRect/>
          </a:stretch>
        </p:blipFill>
        <p:spPr>
          <a:xfrm>
            <a:off x="7395449" y="2749977"/>
            <a:ext cx="1619800" cy="239352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91"/>
          <p:cNvPicPr preferRelativeResize="0"/>
          <p:nvPr/>
        </p:nvPicPr>
        <p:blipFill rotWithShape="1">
          <a:blip r:embed="rId3">
            <a:alphaModFix/>
          </a:blip>
          <a:srcRect r="32578"/>
          <a:stretch/>
        </p:blipFill>
        <p:spPr>
          <a:xfrm>
            <a:off x="2496125" y="855800"/>
            <a:ext cx="3789504" cy="343190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 </a:t>
            </a:r>
            <a:endParaRPr/>
          </a:p>
        </p:txBody>
      </p:sp>
      <p:sp>
        <p:nvSpPr>
          <p:cNvPr id="670" name="Google Shape;670;p92"/>
          <p:cNvSpPr txBox="1">
            <a:spLocks noGrp="1"/>
          </p:cNvSpPr>
          <p:nvPr>
            <p:ph type="body" idx="1"/>
          </p:nvPr>
        </p:nvSpPr>
        <p:spPr>
          <a:xfrm>
            <a:off x="539550" y="1023000"/>
            <a:ext cx="8064900" cy="3430800"/>
          </a:xfrm>
          <a:prstGeom prst="rect">
            <a:avLst/>
          </a:prstGeom>
        </p:spPr>
        <p:txBody>
          <a:bodyPr spcFirstLastPara="1" wrap="square" lIns="0" tIns="0" rIns="0" bIns="0" anchor="t" anchorCtr="0">
            <a:noAutofit/>
          </a:bodyPr>
          <a:lstStyle/>
          <a:p>
            <a:pPr marL="457200" lvl="0" indent="-361950" algn="l" rtl="0">
              <a:spcBef>
                <a:spcPts val="0"/>
              </a:spcBef>
              <a:spcAft>
                <a:spcPts val="0"/>
              </a:spcAft>
              <a:buSzPts val="2100"/>
              <a:buChar char="●"/>
            </a:pPr>
            <a:r>
              <a:rPr lang="sk"/>
              <a:t>dlaha 24/D - 8T</a:t>
            </a:r>
            <a:endParaRPr/>
          </a:p>
          <a:p>
            <a:pPr marL="457200" lvl="0" indent="-361950" algn="l" rtl="0">
              <a:spcBef>
                <a:spcPts val="0"/>
              </a:spcBef>
              <a:spcAft>
                <a:spcPts val="0"/>
              </a:spcAft>
              <a:buSzPts val="2100"/>
              <a:buChar char="●"/>
            </a:pPr>
            <a:r>
              <a:rPr lang="sk"/>
              <a:t>zařazovat prst s dlahou do běžných denních činností</a:t>
            </a:r>
            <a:endParaRPr/>
          </a:p>
          <a:p>
            <a:pPr marL="457200" lvl="0" indent="-361950" algn="l" rtl="0">
              <a:spcBef>
                <a:spcPts val="0"/>
              </a:spcBef>
              <a:spcAft>
                <a:spcPts val="0"/>
              </a:spcAft>
              <a:buSzPts val="2100"/>
              <a:buChar char="●"/>
            </a:pPr>
            <a:r>
              <a:rPr lang="sk"/>
              <a:t>cílené cvičení PIP do flexe 10-15 pohybů 6/d</a:t>
            </a:r>
            <a:endParaRPr/>
          </a:p>
          <a:p>
            <a:pPr marL="457200" lvl="0" indent="-361950" algn="l" rtl="0">
              <a:spcBef>
                <a:spcPts val="0"/>
              </a:spcBef>
              <a:spcAft>
                <a:spcPts val="0"/>
              </a:spcAft>
              <a:buSzPts val="2100"/>
              <a:buChar char="●"/>
            </a:pPr>
            <a:r>
              <a:rPr lang="sk"/>
              <a:t>po 8T pokud je dostatečná extenze postupné odkládání dlahy</a:t>
            </a:r>
            <a:endParaRPr/>
          </a:p>
          <a:p>
            <a:pPr marL="457200" lvl="0" indent="-361950" algn="l" rtl="0">
              <a:spcBef>
                <a:spcPts val="0"/>
              </a:spcBef>
              <a:spcAft>
                <a:spcPts val="0"/>
              </a:spcAft>
              <a:buSzPts val="2100"/>
              <a:buChar char="●"/>
            </a:pPr>
            <a:r>
              <a:rPr lang="sk"/>
              <a:t>zpočátku 3xD na 30 min.,postupně prodlužovat</a:t>
            </a:r>
            <a:endParaRPr/>
          </a:p>
          <a:p>
            <a:pPr marL="457200" lvl="0" indent="-361950" algn="l" rtl="0">
              <a:spcBef>
                <a:spcPts val="0"/>
              </a:spcBef>
              <a:spcAft>
                <a:spcPts val="0"/>
              </a:spcAft>
              <a:buSzPts val="2100"/>
              <a:buChar char="●"/>
            </a:pPr>
            <a:r>
              <a:rPr lang="sk"/>
              <a:t>na noc dlaha ještě 1M</a:t>
            </a:r>
            <a:endParaRPr/>
          </a:p>
          <a:p>
            <a:pPr marL="457200" lvl="0" indent="-361950" algn="l" rtl="0">
              <a:spcBef>
                <a:spcPts val="0"/>
              </a:spcBef>
              <a:spcAft>
                <a:spcPts val="0"/>
              </a:spcAft>
              <a:buSzPts val="2100"/>
              <a:buChar char="●"/>
            </a:pPr>
            <a:r>
              <a:rPr lang="sk"/>
              <a:t>flexi cíleně necvičíme</a:t>
            </a:r>
            <a:endParaRPr/>
          </a:p>
          <a:p>
            <a:pPr marL="457200" lvl="0" indent="-361950" algn="l" rtl="0">
              <a:spcBef>
                <a:spcPts val="0"/>
              </a:spcBef>
              <a:spcAft>
                <a:spcPts val="0"/>
              </a:spcAft>
              <a:buSzPts val="2100"/>
              <a:buChar char="●"/>
            </a:pPr>
            <a:r>
              <a:rPr lang="sk"/>
              <a:t>pokud po 1M nedocvičeno,cíleně rozcvičit nebo dlahování</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9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76" name="Google Shape;676;p9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solidFill>
                  <a:schemeClr val="dk2"/>
                </a:solidFill>
              </a:rPr>
              <a:t>Otevřená poranění v zóně I-II</a:t>
            </a:r>
            <a:endParaRPr b="1"/>
          </a:p>
          <a:p>
            <a:pPr marL="457200" lvl="0" indent="-361950" algn="l" rtl="0">
              <a:spcBef>
                <a:spcPts val="0"/>
              </a:spcBef>
              <a:spcAft>
                <a:spcPts val="0"/>
              </a:spcAft>
              <a:buSzPts val="2100"/>
              <a:buChar char="●"/>
            </a:pPr>
            <a:r>
              <a:rPr lang="sk"/>
              <a:t>sutura úponů, 4T fixace K drátem po 4T termoplastová dlaha</a:t>
            </a:r>
            <a:endParaRPr/>
          </a:p>
          <a:p>
            <a:pPr marL="457200" lvl="0" indent="-361950" algn="l" rtl="0">
              <a:spcBef>
                <a:spcPts val="0"/>
              </a:spcBef>
              <a:spcAft>
                <a:spcPts val="0"/>
              </a:spcAft>
              <a:buSzPts val="2100"/>
              <a:buChar char="●"/>
            </a:pPr>
            <a:r>
              <a:rPr lang="sk"/>
              <a:t>postup stejný jako u konzervativní terapie</a:t>
            </a:r>
            <a:endParaRPr/>
          </a:p>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9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682" name="Google Shape;682;p9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 </a:t>
            </a:r>
            <a:r>
              <a:rPr lang="sk" b="1">
                <a:solidFill>
                  <a:schemeClr val="dk2"/>
                </a:solidFill>
              </a:rPr>
              <a:t>Zavřená poranění v zóně III</a:t>
            </a:r>
            <a:endParaRPr b="1"/>
          </a:p>
          <a:p>
            <a:pPr marL="457200" lvl="0" indent="-361950" algn="l" rtl="0">
              <a:spcBef>
                <a:spcPts val="0"/>
              </a:spcBef>
              <a:spcAft>
                <a:spcPts val="0"/>
              </a:spcAft>
              <a:buSzPts val="2100"/>
              <a:buChar char="●"/>
            </a:pPr>
            <a:r>
              <a:rPr lang="sk"/>
              <a:t>“Deformita knoflíkové dírky”,”Boutonniér deformity”</a:t>
            </a:r>
            <a:endParaRPr/>
          </a:p>
          <a:p>
            <a:pPr marL="457200" lvl="0" indent="-361950" algn="l" rtl="0">
              <a:spcBef>
                <a:spcPts val="0"/>
              </a:spcBef>
              <a:spcAft>
                <a:spcPts val="0"/>
              </a:spcAft>
              <a:buSzPts val="2100"/>
              <a:buChar char="●"/>
            </a:pPr>
            <a:r>
              <a:rPr lang="sk"/>
              <a:t>časté u RA</a:t>
            </a:r>
            <a:endParaRPr/>
          </a:p>
          <a:p>
            <a:pPr marL="457200" lvl="0" indent="-361950" algn="l" rtl="0">
              <a:spcBef>
                <a:spcPts val="0"/>
              </a:spcBef>
              <a:spcAft>
                <a:spcPts val="0"/>
              </a:spcAft>
              <a:buSzPts val="2100"/>
              <a:buChar char="●"/>
            </a:pPr>
            <a:r>
              <a:rPr lang="sk"/>
              <a:t>ruptura centrálního pruhu,sesunutí postranní pruhů palmárně</a:t>
            </a:r>
            <a:endParaRPr/>
          </a:p>
          <a:p>
            <a:pPr marL="457200" lvl="0" indent="-361950" algn="l" rtl="0">
              <a:spcBef>
                <a:spcPts val="0"/>
              </a:spcBef>
              <a:spcAft>
                <a:spcPts val="0"/>
              </a:spcAft>
              <a:buSzPts val="2100"/>
              <a:buChar char="●"/>
            </a:pPr>
            <a:r>
              <a:rPr lang="sk"/>
              <a:t>semiflekční postavení v PIP a hyperextenze v DIP</a:t>
            </a:r>
            <a:endParaRPr/>
          </a:p>
          <a:p>
            <a:pPr marL="457200" lvl="0" indent="-361950" algn="l" rtl="0">
              <a:spcBef>
                <a:spcPts val="0"/>
              </a:spcBef>
              <a:spcAft>
                <a:spcPts val="0"/>
              </a:spcAft>
              <a:buSzPts val="2100"/>
              <a:buChar char="●"/>
            </a:pPr>
            <a:r>
              <a:rPr lang="sk"/>
              <a:t>MCP kloub do extenčního postavení </a:t>
            </a:r>
            <a:endParaRPr/>
          </a:p>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9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Boutonniér deformity</a:t>
            </a:r>
            <a:endParaRPr/>
          </a:p>
        </p:txBody>
      </p:sp>
      <p:sp>
        <p:nvSpPr>
          <p:cNvPr id="688" name="Google Shape;688;p95"/>
          <p:cNvSpPr txBox="1">
            <a:spLocks noGrp="1"/>
          </p:cNvSpPr>
          <p:nvPr>
            <p:ph type="body" idx="1"/>
          </p:nvPr>
        </p:nvSpPr>
        <p:spPr>
          <a:xfrm>
            <a:off x="539550" y="124295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800"/>
              <a:t>Zdroj: Orthobullets</a:t>
            </a:r>
            <a:endParaRPr sz="800"/>
          </a:p>
        </p:txBody>
      </p:sp>
      <p:pic>
        <p:nvPicPr>
          <p:cNvPr id="689" name="Google Shape;689;p95"/>
          <p:cNvPicPr preferRelativeResize="0"/>
          <p:nvPr/>
        </p:nvPicPr>
        <p:blipFill>
          <a:blip r:embed="rId3">
            <a:alphaModFix/>
          </a:blip>
          <a:stretch>
            <a:fillRect/>
          </a:stretch>
        </p:blipFill>
        <p:spPr>
          <a:xfrm>
            <a:off x="2377625" y="1216900"/>
            <a:ext cx="4542725" cy="31571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9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Terapie</a:t>
            </a:r>
            <a:endParaRPr/>
          </a:p>
        </p:txBody>
      </p:sp>
      <p:sp>
        <p:nvSpPr>
          <p:cNvPr id="695" name="Google Shape;695;p96"/>
          <p:cNvSpPr txBox="1">
            <a:spLocks noGrp="1"/>
          </p:cNvSpPr>
          <p:nvPr>
            <p:ph type="body" idx="1"/>
          </p:nvPr>
        </p:nvSpPr>
        <p:spPr>
          <a:xfrm>
            <a:off x="540000" y="1113250"/>
            <a:ext cx="8064900" cy="3778200"/>
          </a:xfrm>
          <a:prstGeom prst="rect">
            <a:avLst/>
          </a:prstGeom>
        </p:spPr>
        <p:txBody>
          <a:bodyPr spcFirstLastPara="1" wrap="square" lIns="0" tIns="0" rIns="0" bIns="0" anchor="t" anchorCtr="0">
            <a:noAutofit/>
          </a:bodyPr>
          <a:lstStyle/>
          <a:p>
            <a:pPr marL="457200" lvl="0" indent="-361950" algn="l" rtl="0">
              <a:spcBef>
                <a:spcPts val="0"/>
              </a:spcBef>
              <a:spcAft>
                <a:spcPts val="0"/>
              </a:spcAft>
              <a:buSzPts val="2100"/>
              <a:buChar char="●"/>
            </a:pPr>
            <a:r>
              <a:rPr lang="sk"/>
              <a:t>dlahování do extenze v PIP kl.,DIP aktivní flexe</a:t>
            </a:r>
            <a:endParaRPr/>
          </a:p>
          <a:p>
            <a:pPr marL="457200" lvl="0" indent="-361950" algn="l" rtl="0">
              <a:spcBef>
                <a:spcPts val="0"/>
              </a:spcBef>
              <a:spcAft>
                <a:spcPts val="0"/>
              </a:spcAft>
              <a:buSzPts val="2100"/>
              <a:buChar char="●"/>
            </a:pPr>
            <a:r>
              <a:rPr lang="sk"/>
              <a:t>využití “relative motion splint”zamezí hyperextenzi v PIP,</a:t>
            </a:r>
            <a:endParaRPr/>
          </a:p>
          <a:p>
            <a:pPr marL="457200" lvl="0" indent="-361950" algn="l" rtl="0">
              <a:spcBef>
                <a:spcPts val="0"/>
              </a:spcBef>
              <a:spcAft>
                <a:spcPts val="0"/>
              </a:spcAft>
              <a:buSzPts val="2100"/>
              <a:buChar char="●"/>
            </a:pPr>
            <a:r>
              <a:rPr lang="sk"/>
              <a:t>DIP kloub cvičíme do maximální flexe</a:t>
            </a:r>
            <a:endParaRPr/>
          </a:p>
          <a:p>
            <a:pPr marL="457200" lvl="0" indent="-361950" algn="l" rtl="0">
              <a:spcBef>
                <a:spcPts val="0"/>
              </a:spcBef>
              <a:spcAft>
                <a:spcPts val="0"/>
              </a:spcAft>
              <a:buSzPts val="2100"/>
              <a:buChar char="●"/>
            </a:pPr>
            <a:r>
              <a:rPr lang="sk"/>
              <a:t>terapie může do úpravy trvat i několik měsíců</a:t>
            </a:r>
            <a:endParaRPr/>
          </a:p>
          <a:p>
            <a:pPr marL="457200" lvl="0" indent="0" algn="l" rtl="0">
              <a:spcBef>
                <a:spcPts val="0"/>
              </a:spcBef>
              <a:spcAft>
                <a:spcPts val="0"/>
              </a:spcAft>
              <a:buNone/>
            </a:pPr>
            <a:endParaRPr/>
          </a:p>
        </p:txBody>
      </p:sp>
      <p:pic>
        <p:nvPicPr>
          <p:cNvPr id="696" name="Google Shape;696;p96"/>
          <p:cNvPicPr preferRelativeResize="0"/>
          <p:nvPr/>
        </p:nvPicPr>
        <p:blipFill>
          <a:blip r:embed="rId3">
            <a:alphaModFix/>
          </a:blip>
          <a:stretch>
            <a:fillRect/>
          </a:stretch>
        </p:blipFill>
        <p:spPr>
          <a:xfrm>
            <a:off x="2161150" y="2828550"/>
            <a:ext cx="4128475" cy="17434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97"/>
          <p:cNvSpPr txBox="1">
            <a:spLocks noGrp="1"/>
          </p:cNvSpPr>
          <p:nvPr>
            <p:ph type="title"/>
          </p:nvPr>
        </p:nvSpPr>
        <p:spPr>
          <a:xfrm>
            <a:off x="539550" y="-70500"/>
            <a:ext cx="8064900" cy="504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702" name="Google Shape;702;p97"/>
          <p:cNvSpPr txBox="1">
            <a:spLocks noGrp="1"/>
          </p:cNvSpPr>
          <p:nvPr>
            <p:ph type="body" idx="1"/>
          </p:nvPr>
        </p:nvSpPr>
        <p:spPr>
          <a:xfrm>
            <a:off x="539550" y="532100"/>
            <a:ext cx="8064900" cy="3889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800">
                <a:solidFill>
                  <a:schemeClr val="dk2"/>
                </a:solidFill>
              </a:rPr>
              <a:t>Terapie bez využití termoplastů</a:t>
            </a:r>
            <a:endParaRPr sz="1800">
              <a:solidFill>
                <a:schemeClr val="dk2"/>
              </a:solidFill>
            </a:endParaRPr>
          </a:p>
          <a:p>
            <a:pPr marL="0" lvl="0" indent="0" algn="l" rtl="0">
              <a:spcBef>
                <a:spcPts val="0"/>
              </a:spcBef>
              <a:spcAft>
                <a:spcPts val="0"/>
              </a:spcAft>
              <a:buNone/>
            </a:pPr>
            <a:r>
              <a:rPr lang="sk" sz="1800">
                <a:solidFill>
                  <a:schemeClr val="dk2"/>
                </a:solidFill>
              </a:rPr>
              <a:t>0-4T</a:t>
            </a:r>
            <a:endParaRPr sz="1800">
              <a:solidFill>
                <a:schemeClr val="dk2"/>
              </a:solidFill>
            </a:endParaRPr>
          </a:p>
          <a:p>
            <a:pPr marL="457200" lvl="0" indent="-342900" algn="l" rtl="0">
              <a:spcBef>
                <a:spcPts val="0"/>
              </a:spcBef>
              <a:spcAft>
                <a:spcPts val="0"/>
              </a:spcAft>
              <a:buSzPts val="1800"/>
              <a:buChar char="●"/>
            </a:pPr>
            <a:r>
              <a:rPr lang="sk" sz="1800"/>
              <a:t> PIP kloub je v nulové EXT pomocí volární statické dlahy</a:t>
            </a:r>
            <a:endParaRPr sz="1800"/>
          </a:p>
          <a:p>
            <a:pPr marL="457200" lvl="0" indent="-342900" algn="l" rtl="0">
              <a:spcBef>
                <a:spcPts val="0"/>
              </a:spcBef>
              <a:spcAft>
                <a:spcPts val="0"/>
              </a:spcAft>
              <a:buSzPts val="1800"/>
              <a:buChar char="●"/>
            </a:pPr>
            <a:r>
              <a:rPr lang="sk" sz="1800"/>
              <a:t> Provádí se cvičení na zvětšení EXT v PIP kloubu</a:t>
            </a:r>
            <a:endParaRPr sz="1800"/>
          </a:p>
          <a:p>
            <a:pPr marL="457200" lvl="0" indent="-342900" algn="l" rtl="0">
              <a:spcBef>
                <a:spcPts val="0"/>
              </a:spcBef>
              <a:spcAft>
                <a:spcPts val="0"/>
              </a:spcAft>
              <a:buSzPts val="1800"/>
              <a:buChar char="●"/>
            </a:pPr>
            <a:r>
              <a:rPr lang="sk" sz="1800"/>
              <a:t> Aktivní FLX v DIP kloubu</a:t>
            </a:r>
            <a:endParaRPr sz="1800"/>
          </a:p>
          <a:p>
            <a:pPr marL="457200" lvl="0" indent="-342900" algn="l" rtl="0">
              <a:spcBef>
                <a:spcPts val="0"/>
              </a:spcBef>
              <a:spcAft>
                <a:spcPts val="0"/>
              </a:spcAft>
              <a:buSzPts val="1800"/>
              <a:buChar char="●"/>
            </a:pPr>
            <a:r>
              <a:rPr lang="sk" sz="1800"/>
              <a:t> Dlaha je ponechána na 4 až 6 týdnů </a:t>
            </a:r>
            <a:endParaRPr sz="1800"/>
          </a:p>
          <a:p>
            <a:pPr marL="457200" lvl="0" indent="0" algn="l" rtl="0">
              <a:spcBef>
                <a:spcPts val="0"/>
              </a:spcBef>
              <a:spcAft>
                <a:spcPts val="0"/>
              </a:spcAft>
              <a:buNone/>
            </a:pPr>
            <a:r>
              <a:rPr lang="sk" sz="1800">
                <a:solidFill>
                  <a:schemeClr val="dk2"/>
                </a:solidFill>
              </a:rPr>
              <a:t>4-8T</a:t>
            </a:r>
            <a:endParaRPr sz="1800">
              <a:solidFill>
                <a:schemeClr val="dk2"/>
              </a:solidFill>
            </a:endParaRPr>
          </a:p>
          <a:p>
            <a:pPr marL="457200" lvl="0" indent="-342900" algn="l" rtl="0">
              <a:spcBef>
                <a:spcPts val="0"/>
              </a:spcBef>
              <a:spcAft>
                <a:spcPts val="0"/>
              </a:spcAft>
              <a:buSzPts val="1800"/>
              <a:buChar char="●"/>
            </a:pPr>
            <a:r>
              <a:rPr lang="sk" sz="1800"/>
              <a:t>Aktivní cvičení FLX a EXT PIP kloubu </a:t>
            </a:r>
            <a:endParaRPr sz="1800"/>
          </a:p>
          <a:p>
            <a:pPr marL="457200" lvl="0" indent="-342900" algn="l" rtl="0">
              <a:spcBef>
                <a:spcPts val="0"/>
              </a:spcBef>
              <a:spcAft>
                <a:spcPts val="0"/>
              </a:spcAft>
              <a:buSzPts val="1800"/>
              <a:buChar char="●"/>
            </a:pPr>
            <a:r>
              <a:rPr lang="sk" sz="1800"/>
              <a:t>Cvičení FLX MP a DIP kloubu</a:t>
            </a:r>
            <a:endParaRPr sz="1800"/>
          </a:p>
          <a:p>
            <a:pPr marL="457200" lvl="0" indent="-342900" algn="l" rtl="0">
              <a:spcBef>
                <a:spcPts val="0"/>
              </a:spcBef>
              <a:spcAft>
                <a:spcPts val="0"/>
              </a:spcAft>
              <a:buSzPts val="1800"/>
              <a:buChar char="●"/>
            </a:pPr>
            <a:r>
              <a:rPr lang="sk" sz="1800"/>
              <a:t>Pokračujeme s dlahováním v nulové EXT</a:t>
            </a:r>
            <a:endParaRPr sz="1800"/>
          </a:p>
          <a:p>
            <a:pPr marL="457200" lvl="0" indent="-342900" algn="l" rtl="0">
              <a:spcBef>
                <a:spcPts val="0"/>
              </a:spcBef>
              <a:spcAft>
                <a:spcPts val="0"/>
              </a:spcAft>
              <a:buSzPts val="1800"/>
              <a:buChar char="●"/>
            </a:pPr>
            <a:r>
              <a:rPr lang="sk" sz="1800"/>
              <a:t>Dlahování do cca do 12T a pozvolna odporová cvičení</a:t>
            </a:r>
            <a:endParaRPr sz="18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708" name="Google Shape;708;p98"/>
          <p:cNvSpPr txBox="1">
            <a:spLocks noGrp="1"/>
          </p:cNvSpPr>
          <p:nvPr>
            <p:ph type="body" idx="1"/>
          </p:nvPr>
        </p:nvSpPr>
        <p:spPr>
          <a:xfrm>
            <a:off x="269550" y="1264375"/>
            <a:ext cx="8604900" cy="359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 </a:t>
            </a:r>
            <a:r>
              <a:rPr lang="sk" b="1">
                <a:solidFill>
                  <a:schemeClr val="dk2"/>
                </a:solidFill>
              </a:rPr>
              <a:t>Deformita labutí šíje</a:t>
            </a:r>
            <a:endParaRPr b="1">
              <a:solidFill>
                <a:schemeClr val="dk2"/>
              </a:solidFill>
            </a:endParaRPr>
          </a:p>
          <a:p>
            <a:pPr marL="457200" lvl="0" indent="-361950" algn="l" rtl="0">
              <a:spcBef>
                <a:spcPts val="0"/>
              </a:spcBef>
              <a:spcAft>
                <a:spcPts val="0"/>
              </a:spcAft>
              <a:buSzPts val="2100"/>
              <a:buChar char="●"/>
            </a:pPr>
            <a:r>
              <a:rPr lang="sk"/>
              <a:t>dysbalance extenzorového aparátu v okolí PIP kloubu ,špatná funkce volární ploténky</a:t>
            </a:r>
            <a:endParaRPr/>
          </a:p>
          <a:p>
            <a:pPr marL="457200" lvl="0" indent="-361950" algn="l" rtl="0">
              <a:spcBef>
                <a:spcPts val="0"/>
              </a:spcBef>
              <a:spcAft>
                <a:spcPts val="0"/>
              </a:spcAft>
              <a:buSzPts val="2100"/>
              <a:buChar char="●"/>
            </a:pPr>
            <a:r>
              <a:rPr lang="sk"/>
              <a:t>dlahování- zajištění mírné flexe ve středním kloubu </a:t>
            </a:r>
            <a:endParaRPr/>
          </a:p>
        </p:txBody>
      </p:sp>
      <p:pic>
        <p:nvPicPr>
          <p:cNvPr id="709" name="Google Shape;709;p98"/>
          <p:cNvPicPr preferRelativeResize="0"/>
          <p:nvPr/>
        </p:nvPicPr>
        <p:blipFill>
          <a:blip r:embed="rId3">
            <a:alphaModFix/>
          </a:blip>
          <a:stretch>
            <a:fillRect/>
          </a:stretch>
        </p:blipFill>
        <p:spPr>
          <a:xfrm>
            <a:off x="540000" y="3066325"/>
            <a:ext cx="4075250" cy="1642150"/>
          </a:xfrm>
          <a:prstGeom prst="rect">
            <a:avLst/>
          </a:prstGeom>
          <a:noFill/>
          <a:ln>
            <a:noFill/>
          </a:ln>
        </p:spPr>
      </p:pic>
      <p:pic>
        <p:nvPicPr>
          <p:cNvPr id="710" name="Google Shape;710;p98"/>
          <p:cNvPicPr preferRelativeResize="0"/>
          <p:nvPr/>
        </p:nvPicPr>
        <p:blipFill>
          <a:blip r:embed="rId4">
            <a:alphaModFix/>
          </a:blip>
          <a:stretch>
            <a:fillRect/>
          </a:stretch>
        </p:blipFill>
        <p:spPr>
          <a:xfrm>
            <a:off x="4775025" y="3066325"/>
            <a:ext cx="2628900" cy="17430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9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716" name="Google Shape;716;p99"/>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 </a:t>
            </a:r>
            <a:r>
              <a:rPr lang="sk" b="1">
                <a:solidFill>
                  <a:schemeClr val="dk2"/>
                </a:solidFill>
              </a:rPr>
              <a:t>Otevřená poranění extenzorů v zóně III</a:t>
            </a:r>
            <a:endParaRPr b="1">
              <a:solidFill>
                <a:schemeClr val="dk2"/>
              </a:solidFill>
            </a:endParaRPr>
          </a:p>
          <a:p>
            <a:pPr marL="457200" lvl="0" indent="-361950" algn="l" rtl="0">
              <a:spcBef>
                <a:spcPts val="0"/>
              </a:spcBef>
              <a:spcAft>
                <a:spcPts val="0"/>
              </a:spcAft>
              <a:buSzPts val="2100"/>
              <a:buChar char="●"/>
            </a:pPr>
            <a:r>
              <a:rPr lang="sk"/>
              <a:t>často stejné postavení jako u uzavřeného poranění-deformita knoflíkové dírky (centrální pruh)</a:t>
            </a:r>
            <a:endParaRPr/>
          </a:p>
          <a:p>
            <a:pPr marL="457200" lvl="0" indent="-361950" algn="l" rtl="0">
              <a:spcBef>
                <a:spcPts val="0"/>
              </a:spcBef>
              <a:spcAft>
                <a:spcPts val="0"/>
              </a:spcAft>
              <a:buSzPts val="2100"/>
              <a:buChar char="●"/>
            </a:pPr>
            <a:r>
              <a:rPr lang="sk"/>
              <a:t>centrální+laterální pruh - semiflekční postaveni v DIP i PIP</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100"/>
          <p:cNvSpPr txBox="1">
            <a:spLocks noGrp="1"/>
          </p:cNvSpPr>
          <p:nvPr>
            <p:ph type="title"/>
          </p:nvPr>
        </p:nvSpPr>
        <p:spPr>
          <a:xfrm>
            <a:off x="539550" y="71525"/>
            <a:ext cx="8064900" cy="534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722" name="Google Shape;722;p100"/>
          <p:cNvSpPr txBox="1">
            <a:spLocks noGrp="1"/>
          </p:cNvSpPr>
          <p:nvPr>
            <p:ph type="body" idx="1"/>
          </p:nvPr>
        </p:nvSpPr>
        <p:spPr>
          <a:xfrm>
            <a:off x="194925" y="606425"/>
            <a:ext cx="8852100" cy="453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solidFill>
                  <a:schemeClr val="dk2"/>
                </a:solidFill>
              </a:rPr>
              <a:t>Terapie</a:t>
            </a:r>
            <a:endParaRPr>
              <a:solidFill>
                <a:schemeClr val="dk2"/>
              </a:solidFill>
            </a:endParaRPr>
          </a:p>
          <a:p>
            <a:pPr marL="457200" lvl="0" indent="-361950" algn="l" rtl="0">
              <a:spcBef>
                <a:spcPts val="0"/>
              </a:spcBef>
              <a:spcAft>
                <a:spcPts val="0"/>
              </a:spcAft>
              <a:buSzPts val="2100"/>
              <a:buChar char="●"/>
            </a:pPr>
            <a:r>
              <a:rPr lang="sk"/>
              <a:t>dynamická dorzální dlaha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61950" algn="l" rtl="0">
              <a:spcBef>
                <a:spcPts val="0"/>
              </a:spcBef>
              <a:spcAft>
                <a:spcPts val="0"/>
              </a:spcAft>
              <a:buSzPts val="2100"/>
              <a:buChar char="●"/>
            </a:pPr>
            <a:r>
              <a:rPr lang="sk"/>
              <a:t>3-6T aktivní flexe v PIP 30st. 10x za hodinu</a:t>
            </a:r>
            <a:endParaRPr/>
          </a:p>
          <a:p>
            <a:pPr marL="457200" lvl="0" indent="-361950" algn="l" rtl="0">
              <a:spcBef>
                <a:spcPts val="0"/>
              </a:spcBef>
              <a:spcAft>
                <a:spcPts val="0"/>
              </a:spcAft>
              <a:buSzPts val="2100"/>
              <a:buChar char="●"/>
            </a:pPr>
            <a:r>
              <a:rPr lang="sk"/>
              <a:t>6-9T aktivní flexe PIP kl.60st.   </a:t>
            </a:r>
            <a:endParaRPr/>
          </a:p>
          <a:p>
            <a:pPr marL="457200" lvl="0" indent="0" algn="l" rtl="0">
              <a:spcBef>
                <a:spcPts val="0"/>
              </a:spcBef>
              <a:spcAft>
                <a:spcPts val="0"/>
              </a:spcAft>
              <a:buNone/>
            </a:pPr>
            <a:endParaRPr/>
          </a:p>
        </p:txBody>
      </p:sp>
      <p:pic>
        <p:nvPicPr>
          <p:cNvPr id="723" name="Google Shape;723;p100"/>
          <p:cNvPicPr preferRelativeResize="0"/>
          <p:nvPr/>
        </p:nvPicPr>
        <p:blipFill>
          <a:blip r:embed="rId3">
            <a:alphaModFix/>
          </a:blip>
          <a:stretch>
            <a:fillRect/>
          </a:stretch>
        </p:blipFill>
        <p:spPr>
          <a:xfrm>
            <a:off x="539550" y="1454475"/>
            <a:ext cx="5662850" cy="1873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Ossa digitorum manus</a:t>
            </a:r>
            <a:endParaRPr/>
          </a:p>
        </p:txBody>
      </p:sp>
      <p:sp>
        <p:nvSpPr>
          <p:cNvPr id="181" name="Google Shape;181;p27"/>
          <p:cNvSpPr txBox="1">
            <a:spLocks noGrp="1"/>
          </p:cNvSpPr>
          <p:nvPr>
            <p:ph type="body" idx="1"/>
          </p:nvPr>
        </p:nvSpPr>
        <p:spPr>
          <a:xfrm>
            <a:off x="540000" y="1113250"/>
            <a:ext cx="5527500" cy="4030200"/>
          </a:xfrm>
          <a:prstGeom prst="rect">
            <a:avLst/>
          </a:prstGeom>
        </p:spPr>
        <p:txBody>
          <a:bodyPr spcFirstLastPara="1" wrap="square" lIns="0" tIns="0" rIns="0" bIns="0" anchor="t" anchorCtr="0">
            <a:noAutofit/>
          </a:bodyPr>
          <a:lstStyle/>
          <a:p>
            <a:pPr marL="0" lvl="0" indent="0" algn="l" rtl="0">
              <a:lnSpc>
                <a:spcPct val="115000"/>
              </a:lnSpc>
              <a:spcBef>
                <a:spcPts val="1200"/>
              </a:spcBef>
              <a:spcAft>
                <a:spcPts val="0"/>
              </a:spcAft>
              <a:buClr>
                <a:schemeClr val="dk1"/>
              </a:buClr>
              <a:buSzPts val="1100"/>
              <a:buFont typeface="Arial"/>
              <a:buNone/>
            </a:pPr>
            <a:r>
              <a:rPr lang="sk" sz="1800" b="1"/>
              <a:t>Dělí se na jednotlivé phalangy:</a:t>
            </a:r>
            <a:endParaRPr sz="1800" b="1"/>
          </a:p>
          <a:p>
            <a:pPr marL="457200" lvl="0" indent="-336550" algn="l" rtl="0">
              <a:lnSpc>
                <a:spcPct val="115000"/>
              </a:lnSpc>
              <a:spcBef>
                <a:spcPts val="1400"/>
              </a:spcBef>
              <a:spcAft>
                <a:spcPts val="0"/>
              </a:spcAft>
              <a:buSzPts val="1700"/>
              <a:buChar char="●"/>
            </a:pPr>
            <a:r>
              <a:rPr lang="sk" sz="1700"/>
              <a:t>proximalis, media, distalis</a:t>
            </a:r>
            <a:endParaRPr sz="1700"/>
          </a:p>
          <a:p>
            <a:pPr marL="457200" lvl="0" indent="-336550" algn="l" rtl="0">
              <a:lnSpc>
                <a:spcPct val="115000"/>
              </a:lnSpc>
              <a:spcBef>
                <a:spcPts val="0"/>
              </a:spcBef>
              <a:spcAft>
                <a:spcPts val="0"/>
              </a:spcAft>
              <a:buSzPts val="1700"/>
              <a:buChar char="●"/>
            </a:pPr>
            <a:r>
              <a:rPr lang="sk" sz="1700"/>
              <a:t>palec má pouze proximalis a distalis</a:t>
            </a:r>
            <a:endParaRPr sz="1700"/>
          </a:p>
          <a:p>
            <a:pPr marL="457200" lvl="0" indent="-342900" algn="l" rtl="0">
              <a:lnSpc>
                <a:spcPct val="115000"/>
              </a:lnSpc>
              <a:spcBef>
                <a:spcPts val="0"/>
              </a:spcBef>
              <a:spcAft>
                <a:spcPts val="0"/>
              </a:spcAft>
              <a:buSzPts val="1800"/>
              <a:buChar char="●"/>
            </a:pPr>
            <a:r>
              <a:rPr lang="sk" sz="1800"/>
              <a:t>3 úseky – basis, corpus, caput</a:t>
            </a:r>
            <a:endParaRPr sz="1800"/>
          </a:p>
          <a:p>
            <a:pPr marL="457200" lvl="0" indent="0" algn="l" rtl="0">
              <a:lnSpc>
                <a:spcPct val="115000"/>
              </a:lnSpc>
              <a:spcBef>
                <a:spcPts val="0"/>
              </a:spcBef>
              <a:spcAft>
                <a:spcPts val="0"/>
              </a:spcAft>
              <a:buNone/>
            </a:pPr>
            <a:endParaRPr sz="1800"/>
          </a:p>
          <a:p>
            <a:pPr marL="12700" lvl="0" indent="0" algn="l" rtl="0">
              <a:lnSpc>
                <a:spcPct val="115000"/>
              </a:lnSpc>
              <a:spcBef>
                <a:spcPts val="0"/>
              </a:spcBef>
              <a:spcAft>
                <a:spcPts val="0"/>
              </a:spcAft>
              <a:buNone/>
            </a:pPr>
            <a:r>
              <a:rPr lang="sk" sz="1800" b="1"/>
              <a:t>Tuberositas phalangis distalis </a:t>
            </a:r>
            <a:endParaRPr sz="1800" b="1"/>
          </a:p>
          <a:p>
            <a:pPr marL="457200" lvl="0" indent="-342900" algn="l" rtl="0">
              <a:lnSpc>
                <a:spcPct val="115000"/>
              </a:lnSpc>
              <a:spcBef>
                <a:spcPts val="0"/>
              </a:spcBef>
              <a:spcAft>
                <a:spcPts val="0"/>
              </a:spcAft>
              <a:buSzPts val="1800"/>
              <a:buChar char="●"/>
            </a:pPr>
            <a:r>
              <a:rPr lang="sk" sz="1800"/>
              <a:t>drsnatina na distálním konci posledního článku, upíná se zde husté vazivo vyplňující distální konec prstu</a:t>
            </a:r>
            <a:endParaRPr sz="1800"/>
          </a:p>
          <a:p>
            <a:pPr marL="457200" lvl="0" indent="-342900" algn="l" rtl="0">
              <a:lnSpc>
                <a:spcPct val="115000"/>
              </a:lnSpc>
              <a:spcBef>
                <a:spcPts val="0"/>
              </a:spcBef>
              <a:spcAft>
                <a:spcPts val="0"/>
              </a:spcAft>
              <a:buSzPts val="1800"/>
              <a:buChar char="●"/>
            </a:pPr>
            <a:r>
              <a:rPr lang="sk" sz="1800"/>
              <a:t>na rozšířené baze proximálního článku je konkávní jamka pro skloubení s hlavicí metakarpu</a:t>
            </a:r>
            <a:endParaRPr sz="1800"/>
          </a:p>
          <a:p>
            <a:pPr marL="0" lvl="0" indent="0" algn="l" rtl="0">
              <a:lnSpc>
                <a:spcPct val="115000"/>
              </a:lnSpc>
              <a:spcBef>
                <a:spcPts val="0"/>
              </a:spcBef>
              <a:spcAft>
                <a:spcPts val="0"/>
              </a:spcAft>
              <a:buNone/>
            </a:pPr>
            <a:endParaRPr sz="2700" b="1"/>
          </a:p>
        </p:txBody>
      </p:sp>
      <p:pic>
        <p:nvPicPr>
          <p:cNvPr id="182" name="Google Shape;182;p27"/>
          <p:cNvPicPr preferRelativeResize="0"/>
          <p:nvPr/>
        </p:nvPicPr>
        <p:blipFill rotWithShape="1">
          <a:blip r:embed="rId3">
            <a:alphaModFix/>
          </a:blip>
          <a:srcRect l="40362"/>
          <a:stretch/>
        </p:blipFill>
        <p:spPr>
          <a:xfrm>
            <a:off x="6067425" y="8650"/>
            <a:ext cx="1157325" cy="2810950"/>
          </a:xfrm>
          <a:prstGeom prst="rect">
            <a:avLst/>
          </a:prstGeom>
          <a:noFill/>
          <a:ln>
            <a:noFill/>
          </a:ln>
        </p:spPr>
      </p:pic>
      <p:pic>
        <p:nvPicPr>
          <p:cNvPr id="183" name="Google Shape;183;p27"/>
          <p:cNvPicPr preferRelativeResize="0"/>
          <p:nvPr/>
        </p:nvPicPr>
        <p:blipFill rotWithShape="1">
          <a:blip r:embed="rId4">
            <a:alphaModFix/>
          </a:blip>
          <a:srcRect r="41927"/>
          <a:stretch/>
        </p:blipFill>
        <p:spPr>
          <a:xfrm>
            <a:off x="7475350" y="8650"/>
            <a:ext cx="1668650" cy="2793700"/>
          </a:xfrm>
          <a:prstGeom prst="rect">
            <a:avLst/>
          </a:prstGeom>
          <a:noFill/>
          <a:ln>
            <a:noFill/>
          </a:ln>
        </p:spPr>
      </p:pic>
      <p:pic>
        <p:nvPicPr>
          <p:cNvPr id="184" name="Google Shape;184;p27"/>
          <p:cNvPicPr preferRelativeResize="0"/>
          <p:nvPr/>
        </p:nvPicPr>
        <p:blipFill rotWithShape="1">
          <a:blip r:embed="rId5">
            <a:alphaModFix/>
          </a:blip>
          <a:srcRect l="36334"/>
          <a:stretch/>
        </p:blipFill>
        <p:spPr>
          <a:xfrm>
            <a:off x="6302387" y="2802350"/>
            <a:ext cx="1336213" cy="2341150"/>
          </a:xfrm>
          <a:prstGeom prst="rect">
            <a:avLst/>
          </a:prstGeom>
          <a:noFill/>
          <a:ln>
            <a:noFill/>
          </a:ln>
        </p:spPr>
      </p:pic>
      <p:pic>
        <p:nvPicPr>
          <p:cNvPr id="185" name="Google Shape;185;p27"/>
          <p:cNvPicPr preferRelativeResize="0"/>
          <p:nvPr/>
        </p:nvPicPr>
        <p:blipFill rotWithShape="1">
          <a:blip r:embed="rId6">
            <a:alphaModFix/>
          </a:blip>
          <a:srcRect r="34503"/>
          <a:stretch/>
        </p:blipFill>
        <p:spPr>
          <a:xfrm>
            <a:off x="7930145" y="2802350"/>
            <a:ext cx="1272980" cy="23411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0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729" name="Google Shape;729;p101"/>
          <p:cNvSpPr txBox="1">
            <a:spLocks noGrp="1"/>
          </p:cNvSpPr>
          <p:nvPr>
            <p:ph type="body" idx="1"/>
          </p:nvPr>
        </p:nvSpPr>
        <p:spPr>
          <a:xfrm>
            <a:off x="522300" y="1113250"/>
            <a:ext cx="8064900" cy="40302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800">
                <a:solidFill>
                  <a:schemeClr val="dk2"/>
                </a:solidFill>
              </a:rPr>
              <a:t>Terapie bez využití termoplastických dlah u otevřených poranění</a:t>
            </a:r>
            <a:endParaRPr sz="1800">
              <a:solidFill>
                <a:schemeClr val="dk2"/>
              </a:solidFill>
            </a:endParaRPr>
          </a:p>
          <a:p>
            <a:pPr marL="457200" lvl="0" indent="-342900" algn="l" rtl="0">
              <a:lnSpc>
                <a:spcPct val="150000"/>
              </a:lnSpc>
              <a:spcBef>
                <a:spcPts val="0"/>
              </a:spcBef>
              <a:spcAft>
                <a:spcPts val="0"/>
              </a:spcAft>
              <a:buSzPts val="1800"/>
              <a:buChar char="●"/>
            </a:pPr>
            <a:r>
              <a:rPr lang="sk" sz="1800"/>
              <a:t>Sádrová dlaha na 3 až 4 týdny </a:t>
            </a:r>
            <a:endParaRPr sz="1800"/>
          </a:p>
          <a:p>
            <a:pPr marL="457200" lvl="0" indent="-342900" algn="l" rtl="0">
              <a:lnSpc>
                <a:spcPct val="150000"/>
              </a:lnSpc>
              <a:spcBef>
                <a:spcPts val="0"/>
              </a:spcBef>
              <a:spcAft>
                <a:spcPts val="0"/>
              </a:spcAft>
              <a:buSzPts val="1800"/>
              <a:buChar char="●"/>
            </a:pPr>
            <a:r>
              <a:rPr lang="sk" sz="1800"/>
              <a:t>Kolem 3T aktivní cvičení MP a DIP kloubů </a:t>
            </a:r>
            <a:endParaRPr sz="1800"/>
          </a:p>
          <a:p>
            <a:pPr marL="457200" lvl="0" indent="-342900" algn="l" rtl="0">
              <a:lnSpc>
                <a:spcPct val="150000"/>
              </a:lnSpc>
              <a:spcBef>
                <a:spcPts val="0"/>
              </a:spcBef>
              <a:spcAft>
                <a:spcPts val="0"/>
              </a:spcAft>
              <a:buSzPts val="1800"/>
              <a:buChar char="●"/>
            </a:pPr>
            <a:r>
              <a:rPr lang="sk" sz="1800"/>
              <a:t>6.-8. aktivní cvičení MP a DIP kloubů společně s cvičením FLX a EXT v PIP kloubu </a:t>
            </a:r>
            <a:endParaRPr sz="1800"/>
          </a:p>
          <a:p>
            <a:pPr marL="457200" lvl="0" indent="-342900" algn="l" rtl="0">
              <a:lnSpc>
                <a:spcPct val="150000"/>
              </a:lnSpc>
              <a:spcBef>
                <a:spcPts val="0"/>
              </a:spcBef>
              <a:spcAft>
                <a:spcPts val="0"/>
              </a:spcAft>
              <a:buSzPts val="1800"/>
              <a:buChar char="●"/>
            </a:pPr>
            <a:r>
              <a:rPr lang="sk" sz="1800"/>
              <a:t>Snažíme se zvýšit rozsah do plné aktivní FLX a EXT v PIP kloubu</a:t>
            </a:r>
            <a:endParaRPr sz="1800"/>
          </a:p>
          <a:p>
            <a:pPr marL="457200" lvl="0" indent="-342900" algn="l" rtl="0">
              <a:lnSpc>
                <a:spcPct val="150000"/>
              </a:lnSpc>
              <a:spcBef>
                <a:spcPts val="0"/>
              </a:spcBef>
              <a:spcAft>
                <a:spcPts val="0"/>
              </a:spcAft>
              <a:buSzPts val="1800"/>
              <a:buChar char="●"/>
            </a:pPr>
            <a:r>
              <a:rPr lang="sk" sz="1800"/>
              <a:t>8.-12T začínáme s jemným odporovým cvičením </a:t>
            </a:r>
            <a:endParaRPr sz="1800"/>
          </a:p>
          <a:p>
            <a:pPr marL="457200" lvl="0" indent="-342900" algn="l" rtl="0">
              <a:lnSpc>
                <a:spcPct val="150000"/>
              </a:lnSpc>
              <a:spcBef>
                <a:spcPts val="0"/>
              </a:spcBef>
              <a:spcAft>
                <a:spcPts val="0"/>
              </a:spcAft>
              <a:buSzPts val="1800"/>
              <a:buChar char="●"/>
            </a:pPr>
            <a:r>
              <a:rPr lang="sk" sz="1800"/>
              <a:t>Pokud je nedostatečná EXT v PIP kloubu, pokračujeme s dlahováním PIP kloubu do extenze</a:t>
            </a:r>
            <a:endParaRPr sz="1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02"/>
          <p:cNvSpPr txBox="1">
            <a:spLocks noGrp="1"/>
          </p:cNvSpPr>
          <p:nvPr>
            <p:ph type="title"/>
          </p:nvPr>
        </p:nvSpPr>
        <p:spPr>
          <a:xfrm>
            <a:off x="540000" y="107150"/>
            <a:ext cx="8064900" cy="51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735" name="Google Shape;735;p102"/>
          <p:cNvSpPr txBox="1">
            <a:spLocks noGrp="1"/>
          </p:cNvSpPr>
          <p:nvPr>
            <p:ph type="body" idx="1"/>
          </p:nvPr>
        </p:nvSpPr>
        <p:spPr>
          <a:xfrm>
            <a:off x="540000" y="684575"/>
            <a:ext cx="8064900" cy="368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Otevřená poranění v zóně IV</a:t>
            </a:r>
            <a:endParaRPr/>
          </a:p>
          <a:p>
            <a:pPr marL="0" lvl="0" indent="0" algn="l" rtl="0">
              <a:spcBef>
                <a:spcPts val="0"/>
              </a:spcBef>
              <a:spcAft>
                <a:spcPts val="0"/>
              </a:spcAft>
              <a:buNone/>
            </a:pPr>
            <a:r>
              <a:rPr lang="sk"/>
              <a:t>     </a:t>
            </a:r>
            <a:r>
              <a:rPr lang="sk">
                <a:solidFill>
                  <a:schemeClr val="dk2"/>
                </a:solidFill>
              </a:rPr>
              <a:t>0-6T</a:t>
            </a:r>
            <a:endParaRPr>
              <a:solidFill>
                <a:schemeClr val="dk2"/>
              </a:solidFill>
            </a:endParaRPr>
          </a:p>
          <a:p>
            <a:pPr marL="457200" lvl="0" indent="-361950" algn="l" rtl="0">
              <a:spcBef>
                <a:spcPts val="0"/>
              </a:spcBef>
              <a:spcAft>
                <a:spcPts val="0"/>
              </a:spcAft>
              <a:buSzPts val="2100"/>
              <a:buChar char="●"/>
            </a:pPr>
            <a:r>
              <a:rPr lang="sk"/>
              <a:t>klinicky podobný stav jako u zóny III</a:t>
            </a:r>
            <a:endParaRPr/>
          </a:p>
          <a:p>
            <a:pPr marL="457200" lvl="0" indent="-361950" algn="l" rtl="0">
              <a:spcBef>
                <a:spcPts val="0"/>
              </a:spcBef>
              <a:spcAft>
                <a:spcPts val="0"/>
              </a:spcAft>
              <a:buSzPts val="2100"/>
              <a:buChar char="●"/>
            </a:pPr>
            <a:r>
              <a:rPr lang="sk"/>
              <a:t>zásadní je správné chirurgické ošetření </a:t>
            </a:r>
            <a:endParaRPr/>
          </a:p>
          <a:p>
            <a:pPr marL="457200" lvl="0" indent="-361950" algn="l" rtl="0">
              <a:spcBef>
                <a:spcPts val="0"/>
              </a:spcBef>
              <a:spcAft>
                <a:spcPts val="0"/>
              </a:spcAft>
              <a:buSzPts val="2100"/>
              <a:buChar char="●"/>
            </a:pPr>
            <a:r>
              <a:rPr lang="sk"/>
              <a:t>volární dlaha na noc po dobu 6T</a:t>
            </a:r>
            <a:endParaRPr/>
          </a:p>
          <a:p>
            <a:pPr marL="457200" lvl="0" indent="-361950" algn="l" rtl="0">
              <a:spcBef>
                <a:spcPts val="0"/>
              </a:spcBef>
              <a:spcAft>
                <a:spcPts val="0"/>
              </a:spcAft>
              <a:buSzPts val="2100"/>
              <a:buChar char="●"/>
            </a:pPr>
            <a:r>
              <a:rPr lang="sk"/>
              <a:t>dlaha s volným MP kl. a zápěstím</a:t>
            </a:r>
            <a:endParaRPr/>
          </a:p>
          <a:p>
            <a:pPr marL="0" lvl="0" indent="0" algn="l" rtl="0">
              <a:spcBef>
                <a:spcPts val="0"/>
              </a:spcBef>
              <a:spcAft>
                <a:spcPts val="0"/>
              </a:spcAft>
              <a:buNone/>
            </a:pPr>
            <a:r>
              <a:rPr lang="sk"/>
              <a:t>      </a:t>
            </a:r>
            <a:r>
              <a:rPr lang="sk">
                <a:solidFill>
                  <a:schemeClr val="dk2"/>
                </a:solidFill>
              </a:rPr>
              <a:t>6-12T</a:t>
            </a:r>
            <a:endParaRPr>
              <a:solidFill>
                <a:schemeClr val="dk2"/>
              </a:solidFill>
            </a:endParaRPr>
          </a:p>
          <a:p>
            <a:pPr marL="457200" lvl="0" indent="-361950" algn="l" rtl="0">
              <a:spcBef>
                <a:spcPts val="0"/>
              </a:spcBef>
              <a:spcAft>
                <a:spcPts val="0"/>
              </a:spcAft>
              <a:buClr>
                <a:schemeClr val="dk1"/>
              </a:buClr>
              <a:buSzPts val="2100"/>
              <a:buChar char="●"/>
            </a:pPr>
            <a:r>
              <a:rPr lang="sk"/>
              <a:t>“tendon glide exercises”</a:t>
            </a:r>
            <a:endParaRPr/>
          </a:p>
        </p:txBody>
      </p:sp>
      <p:pic>
        <p:nvPicPr>
          <p:cNvPr id="736" name="Google Shape;736;p102"/>
          <p:cNvPicPr preferRelativeResize="0"/>
          <p:nvPr/>
        </p:nvPicPr>
        <p:blipFill>
          <a:blip r:embed="rId3">
            <a:alphaModFix/>
          </a:blip>
          <a:stretch>
            <a:fillRect/>
          </a:stretch>
        </p:blipFill>
        <p:spPr>
          <a:xfrm>
            <a:off x="4284213" y="3192875"/>
            <a:ext cx="1819275" cy="11811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03"/>
          <p:cNvSpPr txBox="1">
            <a:spLocks noGrp="1"/>
          </p:cNvSpPr>
          <p:nvPr>
            <p:ph type="title"/>
          </p:nvPr>
        </p:nvSpPr>
        <p:spPr>
          <a:xfrm>
            <a:off x="540000" y="151575"/>
            <a:ext cx="8064900" cy="47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742" name="Google Shape;742;p103"/>
          <p:cNvSpPr txBox="1">
            <a:spLocks noGrp="1"/>
          </p:cNvSpPr>
          <p:nvPr>
            <p:ph type="body" idx="1"/>
          </p:nvPr>
        </p:nvSpPr>
        <p:spPr>
          <a:xfrm>
            <a:off x="540000" y="764525"/>
            <a:ext cx="8064900" cy="3609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a:solidFill>
                  <a:schemeClr val="dk2"/>
                </a:solidFill>
              </a:rPr>
              <a:t>Otevřená poranění v zóně V</a:t>
            </a:r>
            <a:endParaRPr>
              <a:solidFill>
                <a:schemeClr val="dk2"/>
              </a:solidFill>
            </a:endParaRPr>
          </a:p>
          <a:p>
            <a:pPr marL="457200" lvl="0" indent="-361950" algn="l" rtl="0">
              <a:lnSpc>
                <a:spcPct val="150000"/>
              </a:lnSpc>
              <a:spcBef>
                <a:spcPts val="0"/>
              </a:spcBef>
              <a:spcAft>
                <a:spcPts val="0"/>
              </a:spcAft>
              <a:buSzPts val="2100"/>
              <a:buChar char="●"/>
            </a:pPr>
            <a:r>
              <a:rPr lang="sk"/>
              <a:t>chirurgické ošetření</a:t>
            </a:r>
            <a:endParaRPr/>
          </a:p>
          <a:p>
            <a:pPr marL="457200" lvl="0" indent="-361950" algn="l" rtl="0">
              <a:lnSpc>
                <a:spcPct val="150000"/>
              </a:lnSpc>
              <a:spcBef>
                <a:spcPts val="0"/>
              </a:spcBef>
              <a:spcAft>
                <a:spcPts val="0"/>
              </a:spcAft>
              <a:buSzPts val="2100"/>
              <a:buChar char="●"/>
            </a:pPr>
            <a:r>
              <a:rPr lang="sk"/>
              <a:t>3T dlaha v EXT MCP s volným PIP a DIP</a:t>
            </a:r>
            <a:endParaRPr/>
          </a:p>
          <a:p>
            <a:pPr marL="457200" lvl="0" indent="-361950" algn="l" rtl="0">
              <a:lnSpc>
                <a:spcPct val="150000"/>
              </a:lnSpc>
              <a:spcBef>
                <a:spcPts val="0"/>
              </a:spcBef>
              <a:spcAft>
                <a:spcPts val="0"/>
              </a:spcAft>
              <a:buSzPts val="2100"/>
              <a:buChar char="●"/>
            </a:pPr>
            <a:r>
              <a:rPr lang="sk"/>
              <a:t>3T- 6T dynamická dlaha,která umožní pohyb i do FL v MCP</a:t>
            </a:r>
            <a:endParaRPr/>
          </a:p>
          <a:p>
            <a:pPr marL="457200" lvl="0" indent="-361950" algn="l" rtl="0">
              <a:lnSpc>
                <a:spcPct val="150000"/>
              </a:lnSpc>
              <a:spcBef>
                <a:spcPts val="0"/>
              </a:spcBef>
              <a:spcAft>
                <a:spcPts val="0"/>
              </a:spcAft>
              <a:buSzPts val="2100"/>
              <a:buChar char="●"/>
            </a:pPr>
            <a:r>
              <a:rPr lang="sk"/>
              <a:t>na noc statická odpočinková dlaha</a:t>
            </a:r>
            <a:endParaRPr/>
          </a:p>
          <a:p>
            <a:pPr marL="457200" lvl="0" indent="-361950" algn="l" rtl="0">
              <a:lnSpc>
                <a:spcPct val="150000"/>
              </a:lnSpc>
              <a:spcBef>
                <a:spcPts val="0"/>
              </a:spcBef>
              <a:spcAft>
                <a:spcPts val="0"/>
              </a:spcAft>
              <a:buSzPts val="2100"/>
              <a:buChar char="●"/>
            </a:pPr>
            <a:r>
              <a:rPr lang="sk"/>
              <a:t>10x/H  flexe aktivně,extenze pasivně,</a:t>
            </a:r>
            <a:endParaRPr/>
          </a:p>
          <a:p>
            <a:pPr marL="0" lvl="0" indent="0" algn="l" rtl="0">
              <a:lnSpc>
                <a:spcPct val="150000"/>
              </a:lnSpc>
              <a:spcBef>
                <a:spcPts val="0"/>
              </a:spcBef>
              <a:spcAft>
                <a:spcPts val="0"/>
              </a:spcAft>
              <a:buNone/>
            </a:pPr>
            <a:r>
              <a:rPr lang="sk"/>
              <a:t>začíná se na 30st. a postupně se zvyšuje rozsah</a:t>
            </a:r>
            <a:endParaRPr/>
          </a:p>
          <a:p>
            <a:pPr marL="457200" lvl="0" indent="-361950" algn="l" rtl="0">
              <a:lnSpc>
                <a:spcPct val="150000"/>
              </a:lnSpc>
              <a:spcBef>
                <a:spcPts val="0"/>
              </a:spcBef>
              <a:spcAft>
                <a:spcPts val="0"/>
              </a:spcAft>
              <a:buSzPts val="2100"/>
              <a:buChar char="●"/>
            </a:pPr>
            <a:r>
              <a:rPr lang="sk"/>
              <a:t>plná zátěž postupně od 12T</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0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748" name="Google Shape;748;p10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a:solidFill>
                  <a:schemeClr val="dk2"/>
                </a:solidFill>
              </a:rPr>
              <a:t>Otevřená poranění v zóně VI</a:t>
            </a:r>
            <a:endParaRPr/>
          </a:p>
          <a:p>
            <a:pPr marL="457200" lvl="0" indent="-361950" algn="l" rtl="0">
              <a:lnSpc>
                <a:spcPct val="150000"/>
              </a:lnSpc>
              <a:spcBef>
                <a:spcPts val="0"/>
              </a:spcBef>
              <a:spcAft>
                <a:spcPts val="0"/>
              </a:spcAft>
              <a:buSzPts val="2100"/>
              <a:buChar char="●"/>
            </a:pPr>
            <a:r>
              <a:rPr lang="sk"/>
              <a:t>0-6T - dynamická dlaha s fixací zápěstí s aktivní flexí v MCP a pasivní EXT.</a:t>
            </a:r>
            <a:endParaRPr/>
          </a:p>
          <a:p>
            <a:pPr marL="457200" lvl="0" indent="-361950" algn="l" rtl="0">
              <a:lnSpc>
                <a:spcPct val="150000"/>
              </a:lnSpc>
              <a:spcBef>
                <a:spcPts val="0"/>
              </a:spcBef>
              <a:spcAft>
                <a:spcPts val="0"/>
              </a:spcAft>
              <a:buSzPts val="2100"/>
              <a:buChar char="●"/>
            </a:pPr>
            <a:r>
              <a:rPr lang="sk"/>
              <a:t>Statická dlaha v EXT na noc</a:t>
            </a:r>
            <a:endParaRPr/>
          </a:p>
          <a:p>
            <a:pPr marL="457200" lvl="0" indent="-361950" algn="l" rtl="0">
              <a:lnSpc>
                <a:spcPct val="150000"/>
              </a:lnSpc>
              <a:spcBef>
                <a:spcPts val="0"/>
              </a:spcBef>
              <a:spcAft>
                <a:spcPts val="0"/>
              </a:spcAft>
              <a:buSzPts val="2100"/>
              <a:buChar char="●"/>
            </a:pPr>
            <a:r>
              <a:rPr lang="sk"/>
              <a:t>kinezioterapie jako u předchozích</a:t>
            </a:r>
            <a:endParaRPr/>
          </a:p>
          <a:p>
            <a:pPr marL="457200" lvl="0" indent="-361950" algn="l" rtl="0">
              <a:lnSpc>
                <a:spcPct val="150000"/>
              </a:lnSpc>
              <a:spcBef>
                <a:spcPts val="0"/>
              </a:spcBef>
              <a:spcAft>
                <a:spcPts val="0"/>
              </a:spcAft>
              <a:buSzPts val="2100"/>
              <a:buChar char="●"/>
            </a:pPr>
            <a:r>
              <a:rPr lang="sk"/>
              <a:t>plná zátěž po 12T</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05"/>
          <p:cNvSpPr txBox="1">
            <a:spLocks noGrp="1"/>
          </p:cNvSpPr>
          <p:nvPr>
            <p:ph type="title"/>
          </p:nvPr>
        </p:nvSpPr>
        <p:spPr>
          <a:xfrm>
            <a:off x="540000" y="133800"/>
            <a:ext cx="8064900" cy="408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a:p>
            <a:pPr marL="0" lvl="0" indent="0" algn="l" rtl="0">
              <a:spcBef>
                <a:spcPts val="0"/>
              </a:spcBef>
              <a:spcAft>
                <a:spcPts val="0"/>
              </a:spcAft>
              <a:buNone/>
            </a:pPr>
            <a:endParaRPr/>
          </a:p>
        </p:txBody>
      </p:sp>
      <p:sp>
        <p:nvSpPr>
          <p:cNvPr id="754" name="Google Shape;754;p105"/>
          <p:cNvSpPr txBox="1">
            <a:spLocks noGrp="1"/>
          </p:cNvSpPr>
          <p:nvPr>
            <p:ph type="body" idx="1"/>
          </p:nvPr>
        </p:nvSpPr>
        <p:spPr>
          <a:xfrm>
            <a:off x="539550" y="780300"/>
            <a:ext cx="8064900" cy="3582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solidFill>
                  <a:schemeClr val="dk2"/>
                </a:solidFill>
              </a:rPr>
              <a:t>Otevřená poranění v zóně VII</a:t>
            </a:r>
            <a:endParaRPr>
              <a:solidFill>
                <a:schemeClr val="dk2"/>
              </a:solidFill>
            </a:endParaRPr>
          </a:p>
          <a:p>
            <a:pPr marL="457200" lvl="0" indent="-361950" algn="l" rtl="0">
              <a:spcBef>
                <a:spcPts val="0"/>
              </a:spcBef>
              <a:spcAft>
                <a:spcPts val="0"/>
              </a:spcAft>
              <a:buSzPts val="2100"/>
              <a:buChar char="●"/>
            </a:pPr>
            <a:r>
              <a:rPr lang="sk"/>
              <a:t>0-6T: dynamické dlahování - den, FL zápěstí do 15st,MP 0 st, IP volné pro flexy i extenzi</a:t>
            </a:r>
            <a:endParaRPr/>
          </a:p>
          <a:p>
            <a:pPr marL="457200" lvl="0" indent="-361950" algn="l" rtl="0">
              <a:spcBef>
                <a:spcPts val="0"/>
              </a:spcBef>
              <a:spcAft>
                <a:spcPts val="0"/>
              </a:spcAft>
              <a:buSzPts val="2100"/>
              <a:buChar char="●"/>
            </a:pPr>
            <a:r>
              <a:rPr lang="sk"/>
              <a:t>statická odpočinková dlaha – noc</a:t>
            </a:r>
            <a:endParaRPr/>
          </a:p>
          <a:p>
            <a:pPr marL="457200" lvl="0" indent="-361950" algn="l" rtl="0">
              <a:spcBef>
                <a:spcPts val="0"/>
              </a:spcBef>
              <a:spcAft>
                <a:spcPts val="0"/>
              </a:spcAft>
              <a:buSzPts val="2100"/>
              <a:buChar char="●"/>
            </a:pPr>
            <a:r>
              <a:rPr lang="sk"/>
              <a:t>od 12T plná zátěž</a:t>
            </a:r>
            <a:endParaRPr/>
          </a:p>
          <a:p>
            <a:pPr marL="0" lvl="0" indent="0" algn="l" rtl="0">
              <a:spcBef>
                <a:spcPts val="0"/>
              </a:spcBef>
              <a:spcAft>
                <a:spcPts val="0"/>
              </a:spcAft>
              <a:buNone/>
            </a:pPr>
            <a:r>
              <a:rPr lang="sk">
                <a:solidFill>
                  <a:schemeClr val="dk2"/>
                </a:solidFill>
              </a:rPr>
              <a:t>Otevřená poranění v zóně VIII</a:t>
            </a:r>
            <a:endParaRPr>
              <a:solidFill>
                <a:schemeClr val="dk2"/>
              </a:solidFill>
            </a:endParaRPr>
          </a:p>
          <a:p>
            <a:pPr marL="457200" lvl="0" indent="-361950" algn="l" rtl="0">
              <a:spcBef>
                <a:spcPts val="0"/>
              </a:spcBef>
              <a:spcAft>
                <a:spcPts val="0"/>
              </a:spcAft>
              <a:buSzPts val="2100"/>
              <a:buChar char="●"/>
            </a:pPr>
            <a:r>
              <a:rPr lang="sk"/>
              <a:t>zasahuje na předloktí důsledně dlahovat do extenze, aby nedošlo k prodloužení šlach- neschopnost plné extenze v MCP kl.</a:t>
            </a:r>
            <a:endParaRPr/>
          </a:p>
          <a:p>
            <a:pPr marL="457200" lvl="0" indent="-361950" algn="l" rtl="0">
              <a:spcBef>
                <a:spcPts val="0"/>
              </a:spcBef>
              <a:spcAft>
                <a:spcPts val="0"/>
              </a:spcAft>
              <a:buSzPts val="2100"/>
              <a:buChar char="●"/>
            </a:pPr>
            <a:r>
              <a:rPr lang="sk"/>
              <a:t>dlahování a režim jako u předchozího</a:t>
            </a:r>
            <a:endParaRPr/>
          </a:p>
          <a:p>
            <a:pPr marL="45720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0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extenzorů</a:t>
            </a:r>
            <a:endParaRPr/>
          </a:p>
        </p:txBody>
      </p:sp>
      <p:sp>
        <p:nvSpPr>
          <p:cNvPr id="760" name="Google Shape;760;p10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a:solidFill>
                  <a:schemeClr val="dk2"/>
                </a:solidFill>
              </a:rPr>
              <a:t>Poranění dlouhé šlachy extenzoru palce v zóně T1-T3</a:t>
            </a:r>
            <a:endParaRPr>
              <a:solidFill>
                <a:schemeClr val="dk2"/>
              </a:solidFill>
            </a:endParaRPr>
          </a:p>
          <a:p>
            <a:pPr marL="457200" lvl="0" indent="-361950" algn="l" rtl="0">
              <a:lnSpc>
                <a:spcPct val="150000"/>
              </a:lnSpc>
              <a:spcBef>
                <a:spcPts val="0"/>
              </a:spcBef>
              <a:spcAft>
                <a:spcPts val="0"/>
              </a:spcAft>
              <a:buSzPts val="2100"/>
              <a:buChar char="●"/>
            </a:pPr>
            <a:r>
              <a:rPr lang="sk"/>
              <a:t>0-2T statická dlaha v EXT a ABD palce</a:t>
            </a:r>
            <a:endParaRPr/>
          </a:p>
          <a:p>
            <a:pPr marL="457200" lvl="0" indent="-361950" algn="l" rtl="0">
              <a:lnSpc>
                <a:spcPct val="150000"/>
              </a:lnSpc>
              <a:spcBef>
                <a:spcPts val="0"/>
              </a:spcBef>
              <a:spcAft>
                <a:spcPts val="0"/>
              </a:spcAft>
              <a:buSzPts val="2100"/>
              <a:buChar char="●"/>
            </a:pPr>
            <a:r>
              <a:rPr lang="sk"/>
              <a:t>3-6T dynamická dlaha</a:t>
            </a:r>
            <a:endParaRPr/>
          </a:p>
          <a:p>
            <a:pPr marL="0" lvl="0" indent="0" algn="l" rtl="0">
              <a:lnSpc>
                <a:spcPct val="150000"/>
              </a:lnSpc>
              <a:spcBef>
                <a:spcPts val="0"/>
              </a:spcBef>
              <a:spcAft>
                <a:spcPts val="0"/>
              </a:spcAft>
              <a:buNone/>
            </a:pPr>
            <a:r>
              <a:rPr lang="sk">
                <a:solidFill>
                  <a:schemeClr val="dk2"/>
                </a:solidFill>
              </a:rPr>
              <a:t>Poranění dlouhé šlachy extenzoru palce v zoně T4</a:t>
            </a:r>
            <a:endParaRPr>
              <a:solidFill>
                <a:schemeClr val="dk2"/>
              </a:solidFill>
            </a:endParaRPr>
          </a:p>
          <a:p>
            <a:pPr marL="457200" lvl="0" indent="-361950" algn="l" rtl="0">
              <a:lnSpc>
                <a:spcPct val="150000"/>
              </a:lnSpc>
              <a:spcBef>
                <a:spcPts val="0"/>
              </a:spcBef>
              <a:spcAft>
                <a:spcPts val="0"/>
              </a:spcAft>
              <a:buSzPts val="2100"/>
              <a:buChar char="●"/>
            </a:pPr>
            <a:r>
              <a:rPr lang="sk"/>
              <a:t>terapie obdobná jako u tříčlánkových prstů</a:t>
            </a:r>
            <a:endParaRPr/>
          </a:p>
          <a:p>
            <a:pPr marL="0" lvl="0" indent="0" algn="l" rtl="0">
              <a:lnSpc>
                <a:spcPct val="150000"/>
              </a:lnSpc>
              <a:spcBef>
                <a:spcPts val="0"/>
              </a:spcBef>
              <a:spcAft>
                <a:spcPts val="0"/>
              </a:spcAft>
              <a:buNone/>
            </a:pPr>
            <a:endParaRPr/>
          </a:p>
          <a:p>
            <a:pPr marL="0" lvl="0" indent="0" algn="l" rtl="0">
              <a:lnSpc>
                <a:spcPct val="150000"/>
              </a:lnSpc>
              <a:spcBef>
                <a:spcPts val="0"/>
              </a:spcBef>
              <a:spcAft>
                <a:spcPts val="0"/>
              </a:spcAft>
              <a:buNone/>
            </a:pPr>
            <a:endParaRPr>
              <a:solidFill>
                <a:schemeClr val="dk2"/>
              </a:solidFill>
            </a:endParaRPr>
          </a:p>
          <a:p>
            <a:pPr marL="0" lvl="0" indent="0" algn="l" rtl="0">
              <a:lnSpc>
                <a:spcPct val="150000"/>
              </a:lnSpc>
              <a:spcBef>
                <a:spcPts val="0"/>
              </a:spcBef>
              <a:spcAft>
                <a:spcPts val="0"/>
              </a:spcAft>
              <a:buNone/>
            </a:pPr>
            <a:endParaRPr>
              <a:solidFill>
                <a:schemeClr val="dk2"/>
              </a:solidFill>
            </a:endParaRPr>
          </a:p>
          <a:p>
            <a:pPr marL="0" lvl="0" indent="0" algn="l" rtl="0">
              <a:lnSpc>
                <a:spcPct val="150000"/>
              </a:lnSpc>
              <a:spcBef>
                <a:spcPts val="0"/>
              </a:spcBef>
              <a:spcAft>
                <a:spcPts val="0"/>
              </a:spcAft>
              <a:buNone/>
            </a:pPr>
            <a:endParaRPr>
              <a:solidFill>
                <a:schemeClr val="dk2"/>
              </a:solidFill>
            </a:endParaRPr>
          </a:p>
          <a:p>
            <a:pPr marL="0" lvl="0" indent="0" algn="l" rtl="0">
              <a:lnSpc>
                <a:spcPct val="150000"/>
              </a:lnSpc>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0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flexorů</a:t>
            </a:r>
            <a:endParaRPr/>
          </a:p>
        </p:txBody>
      </p:sp>
      <p:sp>
        <p:nvSpPr>
          <p:cNvPr id="766" name="Google Shape;766;p107"/>
          <p:cNvSpPr txBox="1">
            <a:spLocks noGrp="1"/>
          </p:cNvSpPr>
          <p:nvPr>
            <p:ph type="body" idx="1"/>
          </p:nvPr>
        </p:nvSpPr>
        <p:spPr>
          <a:xfrm>
            <a:off x="540000" y="1031700"/>
            <a:ext cx="8064900" cy="400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solidFill>
                  <a:schemeClr val="dk2"/>
                </a:solidFill>
              </a:rPr>
              <a:t>1.zóna</a:t>
            </a:r>
            <a:r>
              <a:rPr lang="sk"/>
              <a:t>- bývá poraněný hluboký flexor</a:t>
            </a:r>
            <a:endParaRPr/>
          </a:p>
          <a:p>
            <a:pPr marL="0" lvl="0" indent="0" algn="l" rtl="0">
              <a:spcBef>
                <a:spcPts val="0"/>
              </a:spcBef>
              <a:spcAft>
                <a:spcPts val="0"/>
              </a:spcAft>
              <a:buNone/>
            </a:pPr>
            <a:r>
              <a:rPr lang="sk">
                <a:solidFill>
                  <a:schemeClr val="dk2"/>
                </a:solidFill>
              </a:rPr>
              <a:t>2.zóna- </a:t>
            </a:r>
            <a:r>
              <a:rPr lang="sk">
                <a:solidFill>
                  <a:srgbClr val="222222"/>
                </a:solidFill>
              </a:rPr>
              <a:t>“no man s land” může být poraněný FDP,FDS,poutka..</a:t>
            </a:r>
            <a:endParaRPr>
              <a:solidFill>
                <a:srgbClr val="222222"/>
              </a:solidFill>
            </a:endParaRPr>
          </a:p>
          <a:p>
            <a:pPr marL="0" lvl="0" indent="0" algn="l" rtl="0">
              <a:spcBef>
                <a:spcPts val="0"/>
              </a:spcBef>
              <a:spcAft>
                <a:spcPts val="0"/>
              </a:spcAft>
              <a:buNone/>
            </a:pPr>
            <a:r>
              <a:rPr lang="sk">
                <a:solidFill>
                  <a:schemeClr val="dk2"/>
                </a:solidFill>
              </a:rPr>
              <a:t>3.zóna- </a:t>
            </a:r>
            <a:r>
              <a:rPr lang="sk"/>
              <a:t>šlachy náchylné k adhezím</a:t>
            </a:r>
            <a:endParaRPr/>
          </a:p>
          <a:p>
            <a:pPr marL="0" lvl="0" indent="0" algn="l" rtl="0">
              <a:spcBef>
                <a:spcPts val="0"/>
              </a:spcBef>
              <a:spcAft>
                <a:spcPts val="0"/>
              </a:spcAft>
              <a:buNone/>
            </a:pPr>
            <a:r>
              <a:rPr lang="sk">
                <a:solidFill>
                  <a:schemeClr val="dk2"/>
                </a:solidFill>
              </a:rPr>
              <a:t>4.zóna</a:t>
            </a:r>
            <a:r>
              <a:rPr lang="sk"/>
              <a:t>- oblast karpálního tunelu</a:t>
            </a:r>
            <a:endParaRPr/>
          </a:p>
          <a:p>
            <a:pPr marL="0" lvl="0" indent="0" algn="l" rtl="0">
              <a:spcBef>
                <a:spcPts val="0"/>
              </a:spcBef>
              <a:spcAft>
                <a:spcPts val="0"/>
              </a:spcAft>
              <a:buNone/>
            </a:pPr>
            <a:r>
              <a:rPr lang="sk">
                <a:solidFill>
                  <a:schemeClr val="dk2"/>
                </a:solidFill>
              </a:rPr>
              <a:t>5.zóna</a:t>
            </a:r>
            <a:r>
              <a:rPr lang="sk"/>
              <a:t>- adheze, ale tuková tkáň, enáze ovlivnitelné</a:t>
            </a:r>
            <a:endParaRPr/>
          </a:p>
          <a:p>
            <a:pPr marL="0" lvl="0" indent="0" algn="l" rtl="0">
              <a:spcBef>
                <a:spcPts val="0"/>
              </a:spcBef>
              <a:spcAft>
                <a:spcPts val="0"/>
              </a:spcAft>
              <a:buNone/>
            </a:pPr>
            <a:endParaRPr/>
          </a:p>
          <a:p>
            <a:pPr marL="0" lvl="0" indent="0" algn="l" rtl="0">
              <a:spcBef>
                <a:spcPts val="0"/>
              </a:spcBef>
              <a:spcAft>
                <a:spcPts val="0"/>
              </a:spcAft>
              <a:buNone/>
            </a:pPr>
            <a:r>
              <a:rPr lang="sk" b="1"/>
              <a:t>GAPPING - </a:t>
            </a:r>
            <a:r>
              <a:rPr lang="sk"/>
              <a:t>při aktivním záběru za operovanou šlachu rozestup konců operované šlachy- špatná sutura,předčasná zátěž</a:t>
            </a:r>
            <a:endParaRPr/>
          </a:p>
          <a:p>
            <a:pPr marL="0" lvl="0" indent="0" algn="l" rtl="0">
              <a:spcBef>
                <a:spcPts val="0"/>
              </a:spcBef>
              <a:spcAft>
                <a:spcPts val="0"/>
              </a:spcAft>
              <a:buNone/>
            </a:pPr>
            <a:endParaRPr>
              <a:solidFill>
                <a:schemeClr val="dk2"/>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08"/>
          <p:cNvSpPr txBox="1">
            <a:spLocks noGrp="1"/>
          </p:cNvSpPr>
          <p:nvPr>
            <p:ph type="title"/>
          </p:nvPr>
        </p:nvSpPr>
        <p:spPr>
          <a:xfrm>
            <a:off x="540000" y="136925"/>
            <a:ext cx="8064900" cy="741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flexorů</a:t>
            </a:r>
            <a:endParaRPr/>
          </a:p>
          <a:p>
            <a:pPr marL="0" lvl="0" indent="0" algn="l" rtl="0">
              <a:spcBef>
                <a:spcPts val="0"/>
              </a:spcBef>
              <a:spcAft>
                <a:spcPts val="0"/>
              </a:spcAft>
              <a:buNone/>
            </a:pPr>
            <a:endParaRPr/>
          </a:p>
        </p:txBody>
      </p:sp>
      <p:sp>
        <p:nvSpPr>
          <p:cNvPr id="772" name="Google Shape;772;p108"/>
          <p:cNvSpPr txBox="1">
            <a:spLocks noGrp="1"/>
          </p:cNvSpPr>
          <p:nvPr>
            <p:ph type="body" idx="1"/>
          </p:nvPr>
        </p:nvSpPr>
        <p:spPr>
          <a:xfrm>
            <a:off x="460400" y="1004400"/>
            <a:ext cx="8064900" cy="3439200"/>
          </a:xfrm>
          <a:prstGeom prst="rect">
            <a:avLst/>
          </a:prstGeom>
        </p:spPr>
        <p:txBody>
          <a:bodyPr spcFirstLastPara="1" wrap="square" lIns="0" tIns="0" rIns="0" bIns="0" anchor="t" anchorCtr="0">
            <a:noAutofit/>
          </a:bodyPr>
          <a:lstStyle/>
          <a:p>
            <a:pPr marL="457200" lvl="0" indent="-361950" algn="l" rtl="0">
              <a:spcBef>
                <a:spcPts val="0"/>
              </a:spcBef>
              <a:spcAft>
                <a:spcPts val="0"/>
              </a:spcAft>
              <a:buSzPts val="2100"/>
              <a:buAutoNum type="alphaUcParenR"/>
            </a:pPr>
            <a:r>
              <a:rPr lang="sk" b="1"/>
              <a:t>dlahování a časná pasivní mobilizace (EPM EarlyPasiveMotion</a:t>
            </a:r>
            <a:r>
              <a:rPr lang="sk"/>
              <a:t>))</a:t>
            </a:r>
            <a:endParaRPr/>
          </a:p>
          <a:p>
            <a:pPr marL="457200" lvl="0" indent="-361950" algn="l" rtl="0">
              <a:spcBef>
                <a:spcPts val="0"/>
              </a:spcBef>
              <a:spcAft>
                <a:spcPts val="0"/>
              </a:spcAft>
              <a:buSzPts val="2100"/>
              <a:buChar char="●"/>
            </a:pPr>
            <a:r>
              <a:rPr lang="sk"/>
              <a:t>zápěstí FL 10-30st, MCP FL 70st, plná EXT IP</a:t>
            </a:r>
            <a:endParaRPr/>
          </a:p>
          <a:p>
            <a:pPr marL="457200" lvl="0" indent="-361950" algn="l" rtl="0">
              <a:spcBef>
                <a:spcPts val="0"/>
              </a:spcBef>
              <a:spcAft>
                <a:spcPts val="0"/>
              </a:spcAft>
              <a:buSzPts val="2100"/>
              <a:buChar char="●"/>
            </a:pPr>
            <a:r>
              <a:rPr lang="sk"/>
              <a:t>možné využití dynam. dlahy z dorzální strany ruky</a:t>
            </a:r>
            <a:endParaRPr/>
          </a:p>
          <a:p>
            <a:pPr marL="457200" lvl="0" indent="0" algn="l" rtl="0">
              <a:spcBef>
                <a:spcPts val="0"/>
              </a:spcBef>
              <a:spcAft>
                <a:spcPts val="0"/>
              </a:spcAft>
              <a:buNone/>
            </a:pPr>
            <a:r>
              <a:rPr lang="sk"/>
              <a:t>přes pružný tah prsty do FL pasivně,aktivně limitované EXT přes odpor gumiček</a:t>
            </a:r>
            <a:endParaRPr/>
          </a:p>
          <a:p>
            <a:pPr marL="457200" lvl="0" indent="0" algn="l" rtl="0">
              <a:spcBef>
                <a:spcPts val="0"/>
              </a:spcBef>
              <a:spcAft>
                <a:spcPts val="0"/>
              </a:spcAft>
              <a:buNone/>
            </a:pPr>
            <a:r>
              <a:rPr lang="sk"/>
              <a:t>CAVE děti a nespolupracující dospělí</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109"/>
          <p:cNvPicPr preferRelativeResize="0"/>
          <p:nvPr/>
        </p:nvPicPr>
        <p:blipFill rotWithShape="1">
          <a:blip r:embed="rId3">
            <a:alphaModFix/>
          </a:blip>
          <a:srcRect l="3240" t="24118" r="-3240" b="24124"/>
          <a:stretch/>
        </p:blipFill>
        <p:spPr>
          <a:xfrm>
            <a:off x="1059349" y="917575"/>
            <a:ext cx="6904423" cy="3104997"/>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1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flexorů</a:t>
            </a:r>
            <a:endParaRPr/>
          </a:p>
          <a:p>
            <a:pPr marL="0" lvl="0" indent="0" algn="l" rtl="0">
              <a:spcBef>
                <a:spcPts val="0"/>
              </a:spcBef>
              <a:spcAft>
                <a:spcPts val="0"/>
              </a:spcAft>
              <a:buNone/>
            </a:pPr>
            <a:endParaRPr/>
          </a:p>
        </p:txBody>
      </p:sp>
      <p:pic>
        <p:nvPicPr>
          <p:cNvPr id="783" name="Google Shape;783;p110"/>
          <p:cNvPicPr preferRelativeResize="0"/>
          <p:nvPr/>
        </p:nvPicPr>
        <p:blipFill>
          <a:blip r:embed="rId3">
            <a:alphaModFix/>
          </a:blip>
          <a:stretch>
            <a:fillRect/>
          </a:stretch>
        </p:blipFill>
        <p:spPr>
          <a:xfrm>
            <a:off x="2479899" y="980625"/>
            <a:ext cx="4185099" cy="38865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Articulationes manus</a:t>
            </a:r>
            <a:endParaRPr/>
          </a:p>
        </p:txBody>
      </p:sp>
      <p:sp>
        <p:nvSpPr>
          <p:cNvPr id="191" name="Google Shape;191;p28"/>
          <p:cNvSpPr txBox="1">
            <a:spLocks noGrp="1"/>
          </p:cNvSpPr>
          <p:nvPr>
            <p:ph type="body" idx="1"/>
          </p:nvPr>
        </p:nvSpPr>
        <p:spPr>
          <a:xfrm>
            <a:off x="540000" y="1113250"/>
            <a:ext cx="4583700" cy="3605400"/>
          </a:xfrm>
          <a:prstGeom prst="rect">
            <a:avLst/>
          </a:prstGeom>
        </p:spPr>
        <p:txBody>
          <a:bodyPr spcFirstLastPara="1" wrap="square" lIns="0" tIns="0" rIns="0" bIns="0" anchor="t" anchorCtr="0">
            <a:noAutofit/>
          </a:bodyPr>
          <a:lstStyle/>
          <a:p>
            <a:pPr marL="0" lvl="0" indent="0" algn="l" rtl="0">
              <a:lnSpc>
                <a:spcPct val="95000"/>
              </a:lnSpc>
              <a:spcBef>
                <a:spcPts val="0"/>
              </a:spcBef>
              <a:spcAft>
                <a:spcPts val="0"/>
              </a:spcAft>
              <a:buClr>
                <a:schemeClr val="dk1"/>
              </a:buClr>
              <a:buSzPts val="1100"/>
              <a:buFont typeface="Arial"/>
              <a:buNone/>
            </a:pPr>
            <a:r>
              <a:rPr lang="sk" sz="1900"/>
              <a:t>1. art. radiocarpalis</a:t>
            </a:r>
            <a:endParaRPr sz="1900"/>
          </a:p>
          <a:p>
            <a:pPr marL="0" lvl="0" indent="0" algn="l" rtl="0">
              <a:lnSpc>
                <a:spcPct val="95000"/>
              </a:lnSpc>
              <a:spcBef>
                <a:spcPts val="200"/>
              </a:spcBef>
              <a:spcAft>
                <a:spcPts val="0"/>
              </a:spcAft>
              <a:buClr>
                <a:schemeClr val="dk1"/>
              </a:buClr>
              <a:buSzPts val="1100"/>
              <a:buFont typeface="Arial"/>
              <a:buNone/>
            </a:pPr>
            <a:r>
              <a:rPr lang="sk" sz="1900"/>
              <a:t>2. art. mediocarpalis</a:t>
            </a:r>
            <a:endParaRPr sz="1900"/>
          </a:p>
          <a:p>
            <a:pPr marL="0" lvl="0" indent="0" algn="l" rtl="0">
              <a:lnSpc>
                <a:spcPct val="95000"/>
              </a:lnSpc>
              <a:spcBef>
                <a:spcPts val="200"/>
              </a:spcBef>
              <a:spcAft>
                <a:spcPts val="0"/>
              </a:spcAft>
              <a:buClr>
                <a:schemeClr val="dk1"/>
              </a:buClr>
              <a:buSzPts val="1100"/>
              <a:buFont typeface="Arial"/>
              <a:buNone/>
            </a:pPr>
            <a:r>
              <a:rPr lang="sk" sz="1900"/>
              <a:t>3. art. carpometacarpalis</a:t>
            </a:r>
            <a:endParaRPr sz="1900"/>
          </a:p>
          <a:p>
            <a:pPr marL="0" lvl="0" indent="0" algn="l" rtl="0">
              <a:lnSpc>
                <a:spcPct val="95000"/>
              </a:lnSpc>
              <a:spcBef>
                <a:spcPts val="200"/>
              </a:spcBef>
              <a:spcAft>
                <a:spcPts val="0"/>
              </a:spcAft>
              <a:buClr>
                <a:schemeClr val="dk1"/>
              </a:buClr>
              <a:buSzPts val="1100"/>
              <a:buFont typeface="Arial"/>
              <a:buNone/>
            </a:pPr>
            <a:r>
              <a:rPr lang="sk" sz="1900"/>
              <a:t>4. art. carpometacarpalis pollicis</a:t>
            </a:r>
            <a:endParaRPr sz="1900"/>
          </a:p>
          <a:p>
            <a:pPr marL="0" lvl="0" indent="0" algn="l" rtl="0">
              <a:lnSpc>
                <a:spcPct val="95000"/>
              </a:lnSpc>
              <a:spcBef>
                <a:spcPts val="200"/>
              </a:spcBef>
              <a:spcAft>
                <a:spcPts val="0"/>
              </a:spcAft>
              <a:buClr>
                <a:schemeClr val="dk1"/>
              </a:buClr>
              <a:buSzPts val="1100"/>
              <a:buFont typeface="Arial"/>
              <a:buNone/>
            </a:pPr>
            <a:r>
              <a:rPr lang="sk" sz="1900"/>
              <a:t>5. artt. metacarpophalangeales</a:t>
            </a:r>
            <a:endParaRPr sz="1900"/>
          </a:p>
          <a:p>
            <a:pPr marL="0" lvl="0" indent="0" algn="l" rtl="0">
              <a:lnSpc>
                <a:spcPct val="95000"/>
              </a:lnSpc>
              <a:spcBef>
                <a:spcPts val="200"/>
              </a:spcBef>
              <a:spcAft>
                <a:spcPts val="0"/>
              </a:spcAft>
              <a:buClr>
                <a:schemeClr val="dk1"/>
              </a:buClr>
              <a:buSzPts val="1100"/>
              <a:buFont typeface="Arial"/>
              <a:buNone/>
            </a:pPr>
            <a:r>
              <a:rPr lang="sk" sz="1900"/>
              <a:t>6. artt. interphalangeales</a:t>
            </a:r>
            <a:endParaRPr sz="1900"/>
          </a:p>
          <a:p>
            <a:pPr marL="0" lvl="0" indent="0" algn="l" rtl="0">
              <a:lnSpc>
                <a:spcPct val="95000"/>
              </a:lnSpc>
              <a:spcBef>
                <a:spcPts val="200"/>
              </a:spcBef>
              <a:spcAft>
                <a:spcPts val="0"/>
              </a:spcAft>
              <a:buClr>
                <a:schemeClr val="dk1"/>
              </a:buClr>
              <a:buSzPts val="1100"/>
              <a:buFont typeface="Arial"/>
              <a:buNone/>
            </a:pPr>
            <a:r>
              <a:rPr lang="sk" sz="1900"/>
              <a:t>7. discus articularis</a:t>
            </a:r>
            <a:endParaRPr sz="1900"/>
          </a:p>
          <a:p>
            <a:pPr marL="0" lvl="0" indent="0" algn="l" rtl="0">
              <a:lnSpc>
                <a:spcPct val="95000"/>
              </a:lnSpc>
              <a:spcBef>
                <a:spcPts val="200"/>
              </a:spcBef>
              <a:spcAft>
                <a:spcPts val="0"/>
              </a:spcAft>
              <a:buNone/>
            </a:pPr>
            <a:r>
              <a:rPr lang="sk" sz="1900"/>
              <a:t>8. lig. intercapalium interosseum</a:t>
            </a:r>
            <a:endParaRPr sz="1900"/>
          </a:p>
          <a:p>
            <a:pPr marL="0" lvl="0" indent="0" algn="l" rtl="0">
              <a:lnSpc>
                <a:spcPct val="95000"/>
              </a:lnSpc>
              <a:spcBef>
                <a:spcPts val="200"/>
              </a:spcBef>
              <a:spcAft>
                <a:spcPts val="0"/>
              </a:spcAft>
              <a:buNone/>
            </a:pPr>
            <a:r>
              <a:rPr lang="sk" sz="1900"/>
              <a:t>9. art. intercarpales</a:t>
            </a:r>
            <a:endParaRPr sz="1900"/>
          </a:p>
          <a:p>
            <a:pPr marL="0" lvl="0" indent="0" algn="l" rtl="0">
              <a:lnSpc>
                <a:spcPct val="95000"/>
              </a:lnSpc>
              <a:spcBef>
                <a:spcPts val="200"/>
              </a:spcBef>
              <a:spcAft>
                <a:spcPts val="0"/>
              </a:spcAft>
              <a:buClr>
                <a:schemeClr val="dk1"/>
              </a:buClr>
              <a:buSzPts val="1100"/>
              <a:buFont typeface="Arial"/>
              <a:buNone/>
            </a:pPr>
            <a:r>
              <a:rPr lang="sk" sz="1900"/>
              <a:t>10. ligg. metacarpalia interossea</a:t>
            </a:r>
            <a:endParaRPr sz="1900"/>
          </a:p>
          <a:p>
            <a:pPr marL="0" lvl="0" indent="0" algn="l" rtl="0">
              <a:lnSpc>
                <a:spcPct val="95000"/>
              </a:lnSpc>
              <a:spcBef>
                <a:spcPts val="0"/>
              </a:spcBef>
              <a:spcAft>
                <a:spcPts val="0"/>
              </a:spcAft>
              <a:buClr>
                <a:schemeClr val="dk1"/>
              </a:buClr>
              <a:buSzPts val="1100"/>
              <a:buFont typeface="Arial"/>
              <a:buNone/>
            </a:pPr>
            <a:r>
              <a:rPr lang="sk" sz="1900"/>
              <a:t>(Čihák, 2011)</a:t>
            </a:r>
            <a:endParaRPr sz="1900"/>
          </a:p>
          <a:p>
            <a:pPr marL="0" lvl="0" indent="0" algn="l" rtl="0">
              <a:lnSpc>
                <a:spcPct val="115000"/>
              </a:lnSpc>
              <a:spcBef>
                <a:spcPts val="0"/>
              </a:spcBef>
              <a:spcAft>
                <a:spcPts val="0"/>
              </a:spcAft>
              <a:buNone/>
            </a:pPr>
            <a:endParaRPr sz="2300" b="1"/>
          </a:p>
        </p:txBody>
      </p:sp>
      <p:pic>
        <p:nvPicPr>
          <p:cNvPr id="192" name="Google Shape;192;p28"/>
          <p:cNvPicPr preferRelativeResize="0"/>
          <p:nvPr/>
        </p:nvPicPr>
        <p:blipFill>
          <a:blip r:embed="rId3">
            <a:alphaModFix/>
          </a:blip>
          <a:stretch>
            <a:fillRect/>
          </a:stretch>
        </p:blipFill>
        <p:spPr>
          <a:xfrm>
            <a:off x="5167207" y="0"/>
            <a:ext cx="3976796" cy="5143500"/>
          </a:xfrm>
          <a:prstGeom prst="rect">
            <a:avLst/>
          </a:prstGeom>
          <a:noFill/>
          <a:ln>
            <a:noFill/>
          </a:ln>
        </p:spPr>
      </p:pic>
      <p:sp>
        <p:nvSpPr>
          <p:cNvPr id="193" name="Google Shape;193;p28"/>
          <p:cNvSpPr txBox="1"/>
          <p:nvPr/>
        </p:nvSpPr>
        <p:spPr>
          <a:xfrm>
            <a:off x="7575250" y="4723475"/>
            <a:ext cx="13779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k" sz="900" i="1"/>
              <a:t>Čihák: Anatomie I</a:t>
            </a:r>
            <a:endParaRPr sz="900" i="1"/>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11"/>
          <p:cNvSpPr txBox="1">
            <a:spLocks noGrp="1"/>
          </p:cNvSpPr>
          <p:nvPr>
            <p:ph type="title"/>
          </p:nvPr>
        </p:nvSpPr>
        <p:spPr>
          <a:xfrm>
            <a:off x="235725" y="119775"/>
            <a:ext cx="8064900" cy="43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flexorů</a:t>
            </a:r>
            <a:endParaRPr/>
          </a:p>
        </p:txBody>
      </p:sp>
      <p:sp>
        <p:nvSpPr>
          <p:cNvPr id="789" name="Google Shape;789;p111"/>
          <p:cNvSpPr txBox="1">
            <a:spLocks noGrp="1"/>
          </p:cNvSpPr>
          <p:nvPr>
            <p:ph type="body" idx="1"/>
          </p:nvPr>
        </p:nvSpPr>
        <p:spPr>
          <a:xfrm>
            <a:off x="235725" y="887875"/>
            <a:ext cx="8908200" cy="32313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800">
                <a:solidFill>
                  <a:schemeClr val="dk2"/>
                </a:solidFill>
              </a:rPr>
              <a:t>B) </a:t>
            </a:r>
            <a:r>
              <a:rPr lang="sk" sz="1800" b="1"/>
              <a:t>protokol dle Durana a Housera</a:t>
            </a:r>
            <a:endParaRPr sz="1800" b="1"/>
          </a:p>
          <a:p>
            <a:pPr marL="457200" lvl="0" indent="-342900" algn="l" rtl="0">
              <a:lnSpc>
                <a:spcPct val="150000"/>
              </a:lnSpc>
              <a:spcBef>
                <a:spcPts val="0"/>
              </a:spcBef>
              <a:spcAft>
                <a:spcPts val="0"/>
              </a:spcAft>
              <a:buSzPts val="1800"/>
              <a:buChar char="●"/>
            </a:pPr>
            <a:r>
              <a:rPr lang="sk" sz="1800"/>
              <a:t>3-5 mm skluzu šlachy je dostačující k tomu, aby se předešlo vzniku srůstů</a:t>
            </a:r>
            <a:endParaRPr sz="1800"/>
          </a:p>
          <a:p>
            <a:pPr marL="457200" lvl="0" indent="-342900" algn="l" rtl="0">
              <a:lnSpc>
                <a:spcPct val="150000"/>
              </a:lnSpc>
              <a:spcBef>
                <a:spcPts val="0"/>
              </a:spcBef>
              <a:spcAft>
                <a:spcPts val="0"/>
              </a:spcAft>
              <a:buSzPts val="1800"/>
              <a:buChar char="●"/>
            </a:pPr>
            <a:r>
              <a:rPr lang="sk" sz="1800"/>
              <a:t>zabránit adhezím a překřížení mezi šlachou FDS a FDP </a:t>
            </a:r>
            <a:endParaRPr sz="1800"/>
          </a:p>
          <a:p>
            <a:pPr marL="457200" lvl="0" indent="-342900" algn="l" rtl="0">
              <a:lnSpc>
                <a:spcPct val="150000"/>
              </a:lnSpc>
              <a:spcBef>
                <a:spcPts val="0"/>
              </a:spcBef>
              <a:spcAft>
                <a:spcPts val="0"/>
              </a:spcAft>
              <a:buSzPts val="1800"/>
              <a:buChar char="●"/>
            </a:pPr>
            <a:r>
              <a:rPr lang="sk" sz="1800">
                <a:solidFill>
                  <a:schemeClr val="dk2"/>
                </a:solidFill>
              </a:rPr>
              <a:t>0-3T</a:t>
            </a:r>
            <a:r>
              <a:rPr lang="sk" sz="1800"/>
              <a:t> zápěstí ve 20° FLX, MP klouby v 45-50° FLX a IP klouby v neutrální pozici</a:t>
            </a:r>
            <a:endParaRPr sz="1800"/>
          </a:p>
          <a:p>
            <a:pPr marL="457200" lvl="0" indent="-342900" algn="l" rtl="0">
              <a:lnSpc>
                <a:spcPct val="150000"/>
              </a:lnSpc>
              <a:spcBef>
                <a:spcPts val="0"/>
              </a:spcBef>
              <a:spcAft>
                <a:spcPts val="0"/>
              </a:spcAft>
              <a:buSzPts val="1800"/>
              <a:buChar char="●"/>
            </a:pPr>
            <a:r>
              <a:rPr lang="sk" sz="1800"/>
              <a:t>6-8x plná pasivní FLX a EXT PIP kloubu  </a:t>
            </a:r>
            <a:endParaRPr sz="1800"/>
          </a:p>
          <a:p>
            <a:pPr marL="457200" lvl="0" indent="-342900" algn="l" rtl="0">
              <a:lnSpc>
                <a:spcPct val="150000"/>
              </a:lnSpc>
              <a:spcBef>
                <a:spcPts val="0"/>
              </a:spcBef>
              <a:spcAft>
                <a:spcPts val="0"/>
              </a:spcAft>
              <a:buSzPts val="1800"/>
              <a:buChar char="●"/>
            </a:pPr>
            <a:r>
              <a:rPr lang="sk" sz="1800"/>
              <a:t>6-8 x plná pasivní FLX a EXT DIP kloubu  </a:t>
            </a:r>
            <a:endParaRPr sz="1800"/>
          </a:p>
          <a:p>
            <a:pPr marL="457200" lvl="0" indent="-342900" algn="l" rtl="0">
              <a:lnSpc>
                <a:spcPct val="150000"/>
              </a:lnSpc>
              <a:spcBef>
                <a:spcPts val="0"/>
              </a:spcBef>
              <a:spcAft>
                <a:spcPts val="0"/>
              </a:spcAft>
              <a:buSzPts val="1800"/>
              <a:buChar char="●"/>
            </a:pPr>
            <a:r>
              <a:rPr lang="sk" sz="1800"/>
              <a:t>6-8 x složená pasivní FLX a EXT MP, PIP a DIP kloubu </a:t>
            </a:r>
            <a:endParaRPr sz="1800"/>
          </a:p>
          <a:p>
            <a:pPr marL="457200" lvl="0" indent="-342900" algn="l" rtl="0">
              <a:lnSpc>
                <a:spcPct val="150000"/>
              </a:lnSpc>
              <a:spcBef>
                <a:spcPts val="0"/>
              </a:spcBef>
              <a:spcAft>
                <a:spcPts val="0"/>
              </a:spcAft>
              <a:buSzPts val="1800"/>
              <a:buChar char="●"/>
            </a:pPr>
            <a:r>
              <a:rPr lang="sk" sz="1800"/>
              <a:t>2/D</a:t>
            </a:r>
            <a:endParaRPr sz="18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12"/>
          <p:cNvSpPr txBox="1">
            <a:spLocks noGrp="1"/>
          </p:cNvSpPr>
          <p:nvPr>
            <p:ph type="title"/>
          </p:nvPr>
        </p:nvSpPr>
        <p:spPr>
          <a:xfrm>
            <a:off x="540000" y="119925"/>
            <a:ext cx="8064900" cy="55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flexorů</a:t>
            </a:r>
            <a:endParaRPr/>
          </a:p>
        </p:txBody>
      </p:sp>
      <p:sp>
        <p:nvSpPr>
          <p:cNvPr id="795" name="Google Shape;795;p112"/>
          <p:cNvSpPr txBox="1">
            <a:spLocks noGrp="1"/>
          </p:cNvSpPr>
          <p:nvPr>
            <p:ph type="body" idx="1"/>
          </p:nvPr>
        </p:nvSpPr>
        <p:spPr>
          <a:xfrm>
            <a:off x="233950" y="671925"/>
            <a:ext cx="8740500" cy="447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solidFill>
                  <a:schemeClr val="dk2"/>
                </a:solidFill>
              </a:rPr>
              <a:t> od 5T </a:t>
            </a:r>
            <a:endParaRPr>
              <a:solidFill>
                <a:schemeClr val="dk2"/>
              </a:solidFill>
            </a:endParaRPr>
          </a:p>
          <a:p>
            <a:pPr marL="457200" lvl="0" indent="-361950" algn="l" rtl="0">
              <a:spcBef>
                <a:spcPts val="0"/>
              </a:spcBef>
              <a:spcAft>
                <a:spcPts val="0"/>
              </a:spcAft>
              <a:buSzPts val="2100"/>
              <a:buChar char="●"/>
            </a:pPr>
            <a:r>
              <a:rPr lang="sk"/>
              <a:t>10 x aktivní flexe a extenze zápěstí.</a:t>
            </a:r>
            <a:endParaRPr/>
          </a:p>
          <a:p>
            <a:pPr marL="457200" lvl="0" indent="-361950" algn="l" rtl="0">
              <a:spcBef>
                <a:spcPts val="0"/>
              </a:spcBef>
              <a:spcAft>
                <a:spcPts val="0"/>
              </a:spcAft>
              <a:buSzPts val="2100"/>
              <a:buChar char="●"/>
            </a:pPr>
            <a:r>
              <a:rPr lang="sk"/>
              <a:t>10 x složená aktivní flexe a extenze MP, PIP a DIP kloubu.</a:t>
            </a:r>
            <a:endParaRPr/>
          </a:p>
          <a:p>
            <a:pPr marL="457200" lvl="0" indent="-361950" algn="l" rtl="0">
              <a:spcBef>
                <a:spcPts val="0"/>
              </a:spcBef>
              <a:spcAft>
                <a:spcPts val="0"/>
              </a:spcAft>
              <a:buSzPts val="2100"/>
              <a:buChar char="●"/>
            </a:pPr>
            <a:r>
              <a:rPr lang="sk"/>
              <a:t>každé 2H</a:t>
            </a:r>
            <a:endParaRPr/>
          </a:p>
          <a:p>
            <a:pPr marL="0" lvl="0" indent="0" algn="l" rtl="0">
              <a:spcBef>
                <a:spcPts val="0"/>
              </a:spcBef>
              <a:spcAft>
                <a:spcPts val="0"/>
              </a:spcAft>
              <a:buNone/>
            </a:pPr>
            <a:r>
              <a:rPr lang="sk"/>
              <a:t> </a:t>
            </a:r>
            <a:r>
              <a:rPr lang="sk">
                <a:solidFill>
                  <a:schemeClr val="dk2"/>
                </a:solidFill>
              </a:rPr>
              <a:t>od 6-T</a:t>
            </a:r>
            <a:endParaRPr>
              <a:solidFill>
                <a:schemeClr val="dk2"/>
              </a:solidFill>
            </a:endParaRPr>
          </a:p>
          <a:p>
            <a:pPr marL="457200" lvl="0" indent="-361950" algn="l" rtl="0">
              <a:spcBef>
                <a:spcPts val="0"/>
              </a:spcBef>
              <a:spcAft>
                <a:spcPts val="0"/>
              </a:spcAft>
              <a:buSzPts val="2100"/>
              <a:buChar char="●"/>
            </a:pPr>
            <a:r>
              <a:rPr lang="sk"/>
              <a:t>12 x aktivní FLX a EXT zápěstí  </a:t>
            </a:r>
            <a:endParaRPr/>
          </a:p>
          <a:p>
            <a:pPr marL="457200" lvl="0" indent="-361950" algn="l" rtl="0">
              <a:spcBef>
                <a:spcPts val="0"/>
              </a:spcBef>
              <a:spcAft>
                <a:spcPts val="0"/>
              </a:spcAft>
              <a:buSzPts val="2100"/>
              <a:buChar char="●"/>
            </a:pPr>
            <a:r>
              <a:rPr lang="sk"/>
              <a:t>12 x složená aktivní FLX a EXT prstu  </a:t>
            </a:r>
            <a:endParaRPr/>
          </a:p>
          <a:p>
            <a:pPr marL="457200" lvl="0" indent="-361950" algn="l" rtl="0">
              <a:spcBef>
                <a:spcPts val="0"/>
              </a:spcBef>
              <a:spcAft>
                <a:spcPts val="0"/>
              </a:spcAft>
              <a:buSzPts val="2100"/>
              <a:buChar char="●"/>
            </a:pPr>
            <a:r>
              <a:rPr lang="sk"/>
              <a:t>12 x blokovací cvičení pro PIP kloub  12 x blokovací cvičení pro DIP kloub </a:t>
            </a:r>
            <a:endParaRPr/>
          </a:p>
          <a:p>
            <a:pPr marL="457200" lvl="0" indent="-361950" algn="l" rtl="0">
              <a:spcBef>
                <a:spcPts val="0"/>
              </a:spcBef>
              <a:spcAft>
                <a:spcPts val="0"/>
              </a:spcAft>
              <a:buSzPts val="2100"/>
              <a:buChar char="●"/>
            </a:pPr>
            <a:r>
              <a:rPr lang="sk"/>
              <a:t>1xH  od 7-8 týdne odporová cvičení i pasivní extenze</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13"/>
          <p:cNvSpPr txBox="1">
            <a:spLocks noGrp="1"/>
          </p:cNvSpPr>
          <p:nvPr>
            <p:ph type="title"/>
          </p:nvPr>
        </p:nvSpPr>
        <p:spPr>
          <a:xfrm>
            <a:off x="540000" y="136925"/>
            <a:ext cx="8064900" cy="442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flexorů</a:t>
            </a:r>
            <a:endParaRPr/>
          </a:p>
        </p:txBody>
      </p:sp>
      <p:sp>
        <p:nvSpPr>
          <p:cNvPr id="801" name="Google Shape;801;p113"/>
          <p:cNvSpPr txBox="1">
            <a:spLocks noGrp="1"/>
          </p:cNvSpPr>
          <p:nvPr>
            <p:ph type="body" idx="1"/>
          </p:nvPr>
        </p:nvSpPr>
        <p:spPr>
          <a:xfrm>
            <a:off x="539550" y="652825"/>
            <a:ext cx="8064900" cy="39822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600">
                <a:solidFill>
                  <a:schemeClr val="dk2"/>
                </a:solidFill>
              </a:rPr>
              <a:t>C)</a:t>
            </a:r>
            <a:r>
              <a:rPr lang="sk" sz="1600" b="1"/>
              <a:t> Kleinertův protokol </a:t>
            </a:r>
            <a:endParaRPr sz="1600" b="1"/>
          </a:p>
          <a:p>
            <a:pPr marL="0" lvl="0" indent="0" algn="l" rtl="0">
              <a:lnSpc>
                <a:spcPct val="150000"/>
              </a:lnSpc>
              <a:spcBef>
                <a:spcPts val="0"/>
              </a:spcBef>
              <a:spcAft>
                <a:spcPts val="0"/>
              </a:spcAft>
              <a:buNone/>
            </a:pPr>
            <a:r>
              <a:rPr lang="sk" sz="1600" b="1"/>
              <a:t> </a:t>
            </a:r>
            <a:r>
              <a:rPr lang="sk" sz="1600"/>
              <a:t>dorzální ochranná dlaha- zápěstí v 45° FLX, MP klouby v 10-20° FLX, IP klouby jsou v plné EXT </a:t>
            </a:r>
            <a:endParaRPr sz="1600"/>
          </a:p>
          <a:p>
            <a:pPr marL="0" lvl="0" indent="0" algn="l" rtl="0">
              <a:lnSpc>
                <a:spcPct val="150000"/>
              </a:lnSpc>
              <a:spcBef>
                <a:spcPts val="0"/>
              </a:spcBef>
              <a:spcAft>
                <a:spcPts val="0"/>
              </a:spcAft>
              <a:buNone/>
            </a:pPr>
            <a:r>
              <a:rPr lang="sk" sz="1600"/>
              <a:t>( v současnosti  na specializovaných pracovištích spíš zápěstí v 0 , MCP FL 40-50st,plná extenze v IP)</a:t>
            </a:r>
            <a:endParaRPr sz="1600"/>
          </a:p>
          <a:p>
            <a:pPr marL="0" lvl="0" indent="0" algn="l" rtl="0">
              <a:lnSpc>
                <a:spcPct val="150000"/>
              </a:lnSpc>
              <a:spcBef>
                <a:spcPts val="0"/>
              </a:spcBef>
              <a:spcAft>
                <a:spcPts val="0"/>
              </a:spcAft>
              <a:buNone/>
            </a:pPr>
            <a:r>
              <a:rPr lang="sk" sz="1600">
                <a:solidFill>
                  <a:schemeClr val="dk2"/>
                </a:solidFill>
              </a:rPr>
              <a:t>  0-4T-</a:t>
            </a:r>
            <a:r>
              <a:rPr lang="sk" sz="1600"/>
              <a:t> 1T každou hodinu aktivní extenze, pasivní extenze 5-10x</a:t>
            </a:r>
            <a:endParaRPr sz="1600"/>
          </a:p>
          <a:p>
            <a:pPr marL="0" lvl="0" indent="0" algn="l" rtl="0">
              <a:lnSpc>
                <a:spcPct val="150000"/>
              </a:lnSpc>
              <a:spcBef>
                <a:spcPts val="0"/>
              </a:spcBef>
              <a:spcAft>
                <a:spcPts val="0"/>
              </a:spcAft>
              <a:buNone/>
            </a:pPr>
            <a:r>
              <a:rPr lang="sk" sz="1600"/>
              <a:t>2T 10- 15 pohybů,3T 20-25X pohyb</a:t>
            </a:r>
            <a:endParaRPr sz="1600"/>
          </a:p>
          <a:p>
            <a:pPr marL="0" lvl="0" indent="0" algn="l" rtl="0">
              <a:lnSpc>
                <a:spcPct val="150000"/>
              </a:lnSpc>
              <a:spcBef>
                <a:spcPts val="0"/>
              </a:spcBef>
              <a:spcAft>
                <a:spcPts val="0"/>
              </a:spcAft>
              <a:buNone/>
            </a:pPr>
            <a:r>
              <a:rPr lang="sk" sz="1600"/>
              <a:t> </a:t>
            </a:r>
            <a:r>
              <a:rPr lang="sk" sz="1600">
                <a:solidFill>
                  <a:schemeClr val="dk2"/>
                </a:solidFill>
              </a:rPr>
              <a:t>4-6T- </a:t>
            </a:r>
            <a:r>
              <a:rPr lang="sk" sz="1600"/>
              <a:t>dlha nahrazena zápěstní objímkou na noc protektivní dlaha</a:t>
            </a:r>
            <a:endParaRPr sz="1600"/>
          </a:p>
          <a:p>
            <a:pPr marL="0" lvl="0" indent="0" algn="l" rtl="0">
              <a:lnSpc>
                <a:spcPct val="150000"/>
              </a:lnSpc>
              <a:spcBef>
                <a:spcPts val="0"/>
              </a:spcBef>
              <a:spcAft>
                <a:spcPts val="0"/>
              </a:spcAft>
              <a:buNone/>
            </a:pPr>
            <a:r>
              <a:rPr lang="sk" sz="1600"/>
              <a:t> od 6-8T progresivně silové cvičení</a:t>
            </a:r>
            <a:endParaRPr sz="1600"/>
          </a:p>
          <a:p>
            <a:pPr marL="0" lvl="0" indent="0" algn="l" rtl="0">
              <a:lnSpc>
                <a:spcPct val="150000"/>
              </a:lnSpc>
              <a:spcBef>
                <a:spcPts val="0"/>
              </a:spcBef>
              <a:spcAft>
                <a:spcPts val="0"/>
              </a:spcAft>
              <a:buNone/>
            </a:pPr>
            <a:r>
              <a:rPr lang="sk" sz="1600"/>
              <a:t>Narozdíl od Duran Housera Kleinert využívá tahy ihned proti aktivní extenzi a následné pasivní flexi pomocí pružných tahů</a:t>
            </a:r>
            <a:endParaRPr sz="16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1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flexorů</a:t>
            </a:r>
            <a:endParaRPr/>
          </a:p>
        </p:txBody>
      </p:sp>
      <p:sp>
        <p:nvSpPr>
          <p:cNvPr id="807" name="Google Shape;807;p11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solidFill>
                  <a:schemeClr val="dk2"/>
                </a:solidFill>
              </a:rPr>
              <a:t>D)</a:t>
            </a:r>
            <a:r>
              <a:rPr lang="sk"/>
              <a:t> </a:t>
            </a:r>
            <a:r>
              <a:rPr lang="sk" b="1"/>
              <a:t>Metoda “ Place and Hold”</a:t>
            </a:r>
            <a:endParaRPr/>
          </a:p>
          <a:p>
            <a:pPr marL="0" lvl="0" indent="0" algn="l" rtl="0">
              <a:spcBef>
                <a:spcPts val="0"/>
              </a:spcBef>
              <a:spcAft>
                <a:spcPts val="0"/>
              </a:spcAft>
              <a:buNone/>
            </a:pPr>
            <a:r>
              <a:rPr lang="sk"/>
              <a:t>Principem této metody je umístění prstů do FL(maximálně poloviční pěst), kdy se pacient snaží udržet nastavenou pozici izometrickou kontrakcí. Tato metoda se nejdříve cvičí na zdravé ruce, aby se pacient naučil aplikovat minimální sílu. Velmi důležitou roli hraje postavení RC kloubu. Pokud je RC kloub ve FLX, snižuje sílu flexorů, ale zvyšuje pasivní odpor extenzorů, proto je výhodnější pozice v EXT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1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flexorů</a:t>
            </a:r>
            <a:endParaRPr/>
          </a:p>
        </p:txBody>
      </p:sp>
      <p:sp>
        <p:nvSpPr>
          <p:cNvPr id="813" name="Google Shape;813;p11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a:solidFill>
                  <a:schemeClr val="dk2"/>
                </a:solidFill>
              </a:rPr>
              <a:t>E) </a:t>
            </a:r>
            <a:r>
              <a:rPr lang="sk" b="1"/>
              <a:t>Cooneyova metoda</a:t>
            </a:r>
            <a:endParaRPr b="1"/>
          </a:p>
          <a:p>
            <a:pPr marL="0" lvl="0" indent="0" algn="l" rtl="0">
              <a:lnSpc>
                <a:spcPct val="150000"/>
              </a:lnSpc>
              <a:spcBef>
                <a:spcPts val="0"/>
              </a:spcBef>
              <a:spcAft>
                <a:spcPts val="0"/>
              </a:spcAft>
              <a:buNone/>
            </a:pPr>
            <a:r>
              <a:rPr lang="sk"/>
              <a:t>Využívá pasivního klouzání šlach při natažených prstech. Pokud je prováděna EXT v RC dochází k pasivní FLX prstů a šlacha se pohybuje proximálně od sutury. Při FLX v RC je tomu naopak</a:t>
            </a:r>
            <a:endParaRPr/>
          </a:p>
          <a:p>
            <a:pPr marL="0" lvl="0" indent="0" algn="l" rtl="0">
              <a:lnSpc>
                <a:spcPct val="150000"/>
              </a:lnSpc>
              <a:spcBef>
                <a:spcPts val="0"/>
              </a:spcBef>
              <a:spcAft>
                <a:spcPts val="0"/>
              </a:spcAft>
              <a:buNone/>
            </a:pPr>
            <a:r>
              <a:rPr lang="sk"/>
              <a:t>Využívá princip “tenodezis efekt”</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1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flexorů</a:t>
            </a:r>
            <a:endParaRPr/>
          </a:p>
        </p:txBody>
      </p:sp>
      <p:sp>
        <p:nvSpPr>
          <p:cNvPr id="819" name="Google Shape;819;p11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a:solidFill>
                  <a:schemeClr val="dk2"/>
                </a:solidFill>
              </a:rPr>
              <a:t>F) </a:t>
            </a:r>
            <a:r>
              <a:rPr lang="sk" b="1"/>
              <a:t>Belfast a Shefield aktivní protokol </a:t>
            </a:r>
            <a:endParaRPr b="1"/>
          </a:p>
          <a:p>
            <a:pPr marL="457200" lvl="0" indent="-361950" algn="l" rtl="0">
              <a:lnSpc>
                <a:spcPct val="150000"/>
              </a:lnSpc>
              <a:spcBef>
                <a:spcPts val="0"/>
              </a:spcBef>
              <a:spcAft>
                <a:spcPts val="0"/>
              </a:spcAft>
              <a:buSzPts val="2100"/>
              <a:buChar char="●"/>
            </a:pPr>
            <a:r>
              <a:rPr lang="sk"/>
              <a:t>dorzální sádrová zápěstí ve 20°FLX, MP klouby jsou v 80-90° FLX a PIP a DIP jsou v neutrální pozici. Dlaha přesahuje 2 cm přes špičky prstů .</a:t>
            </a:r>
            <a:endParaRPr/>
          </a:p>
          <a:p>
            <a:pPr marL="457200" lvl="0" indent="-361950" algn="l" rtl="0">
              <a:lnSpc>
                <a:spcPct val="150000"/>
              </a:lnSpc>
              <a:spcBef>
                <a:spcPts val="0"/>
              </a:spcBef>
              <a:spcAft>
                <a:spcPts val="0"/>
              </a:spcAft>
              <a:buSzPts val="2100"/>
              <a:buChar char="●"/>
            </a:pPr>
            <a:r>
              <a:rPr lang="sk"/>
              <a:t>cvičení zahajujeme u zóny 3 po 24h,u zóny 2 po 48h </a:t>
            </a:r>
            <a:endParaRPr/>
          </a:p>
          <a:p>
            <a:pPr marL="457200" lvl="0" indent="-361950" algn="l" rtl="0">
              <a:lnSpc>
                <a:spcPct val="150000"/>
              </a:lnSpc>
              <a:spcBef>
                <a:spcPts val="0"/>
              </a:spcBef>
              <a:spcAft>
                <a:spcPts val="0"/>
              </a:spcAft>
              <a:buSzPts val="2100"/>
              <a:buChar char="●"/>
            </a:pPr>
            <a:r>
              <a:rPr lang="sk"/>
              <a:t>4 x1H dva pasivní pohyby do plné FLX, dva aktivní pohyby do FLX a dva aktivní pohyby do EXT</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1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flexorů</a:t>
            </a:r>
            <a:endParaRPr/>
          </a:p>
        </p:txBody>
      </p:sp>
      <p:sp>
        <p:nvSpPr>
          <p:cNvPr id="825" name="Google Shape;825;p11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a:solidFill>
                  <a:schemeClr val="dk2"/>
                </a:solidFill>
              </a:rPr>
              <a:t>G)</a:t>
            </a:r>
            <a:r>
              <a:rPr lang="sk"/>
              <a:t> </a:t>
            </a:r>
            <a:r>
              <a:rPr lang="sk" b="1"/>
              <a:t>Časná aktivní mobilizace (EAM)</a:t>
            </a:r>
            <a:endParaRPr b="1"/>
          </a:p>
          <a:p>
            <a:pPr marL="457200" lvl="0" indent="-361950" algn="l" rtl="0">
              <a:lnSpc>
                <a:spcPct val="150000"/>
              </a:lnSpc>
              <a:spcBef>
                <a:spcPts val="0"/>
              </a:spcBef>
              <a:spcAft>
                <a:spcPts val="0"/>
              </a:spcAft>
              <a:buSzPts val="2100"/>
              <a:buChar char="●"/>
            </a:pPr>
            <a:r>
              <a:rPr lang="sk"/>
              <a:t>nejvíce  využívaná u 2.zóny</a:t>
            </a:r>
            <a:endParaRPr/>
          </a:p>
          <a:p>
            <a:pPr marL="457200" lvl="0" indent="-361950" algn="l" rtl="0">
              <a:lnSpc>
                <a:spcPct val="150000"/>
              </a:lnSpc>
              <a:spcBef>
                <a:spcPts val="0"/>
              </a:spcBef>
              <a:spcAft>
                <a:spcPts val="0"/>
              </a:spcAft>
              <a:buSzPts val="2100"/>
              <a:buChar char="●"/>
            </a:pPr>
            <a:r>
              <a:rPr lang="sk"/>
              <a:t>kontrakce svalového bříška táhne za šlachu a podpoří její skluz</a:t>
            </a:r>
            <a:endParaRPr/>
          </a:p>
          <a:p>
            <a:pPr marL="457200" lvl="0" indent="-361950" algn="l" rtl="0">
              <a:lnSpc>
                <a:spcPct val="150000"/>
              </a:lnSpc>
              <a:spcBef>
                <a:spcPts val="0"/>
              </a:spcBef>
              <a:spcAft>
                <a:spcPts val="0"/>
              </a:spcAft>
              <a:buSzPts val="2100"/>
              <a:buChar char="●"/>
            </a:pPr>
            <a:r>
              <a:rPr lang="sk"/>
              <a:t>dorzální draha s limitovanou extenzí</a:t>
            </a:r>
            <a:endParaRPr/>
          </a:p>
          <a:p>
            <a:pPr marL="457200" lvl="0" indent="-361950" algn="l" rtl="0">
              <a:lnSpc>
                <a:spcPct val="150000"/>
              </a:lnSpc>
              <a:spcBef>
                <a:spcPts val="0"/>
              </a:spcBef>
              <a:spcAft>
                <a:spcPts val="0"/>
              </a:spcAft>
              <a:buSzPts val="2100"/>
              <a:buChar char="●"/>
            </a:pPr>
            <a:r>
              <a:rPr lang="sk"/>
              <a:t>základem pevná sutura</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18"/>
          <p:cNvSpPr txBox="1">
            <a:spLocks noGrp="1"/>
          </p:cNvSpPr>
          <p:nvPr>
            <p:ph type="title"/>
          </p:nvPr>
        </p:nvSpPr>
        <p:spPr>
          <a:xfrm>
            <a:off x="198950" y="231075"/>
            <a:ext cx="7914000" cy="41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flexorů</a:t>
            </a:r>
            <a:endParaRPr/>
          </a:p>
        </p:txBody>
      </p:sp>
      <p:sp>
        <p:nvSpPr>
          <p:cNvPr id="831" name="Google Shape;831;p118"/>
          <p:cNvSpPr txBox="1">
            <a:spLocks noGrp="1"/>
          </p:cNvSpPr>
          <p:nvPr>
            <p:ph type="body" idx="1"/>
          </p:nvPr>
        </p:nvSpPr>
        <p:spPr>
          <a:xfrm>
            <a:off x="198950" y="886650"/>
            <a:ext cx="8604900" cy="36567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a:solidFill>
                  <a:schemeClr val="dk2"/>
                </a:solidFill>
              </a:rPr>
              <a:t>H) </a:t>
            </a:r>
            <a:r>
              <a:rPr lang="sk" b="1"/>
              <a:t>Metoda z Grenoblu</a:t>
            </a:r>
            <a:endParaRPr b="1"/>
          </a:p>
          <a:p>
            <a:pPr marL="457200" lvl="0" indent="-361950" algn="l" rtl="0">
              <a:lnSpc>
                <a:spcPct val="150000"/>
              </a:lnSpc>
              <a:spcBef>
                <a:spcPts val="0"/>
              </a:spcBef>
              <a:spcAft>
                <a:spcPts val="0"/>
              </a:spcAft>
              <a:buSzPts val="2100"/>
              <a:buChar char="●"/>
            </a:pPr>
            <a:r>
              <a:rPr lang="sk"/>
              <a:t>kombinuje pasivní, semiaktivní a aktivní techniky</a:t>
            </a:r>
            <a:r>
              <a:rPr lang="sk" b="1"/>
              <a:t> </a:t>
            </a:r>
            <a:endParaRPr b="1"/>
          </a:p>
          <a:p>
            <a:pPr marL="457200" lvl="0" indent="-361950" algn="l" rtl="0">
              <a:lnSpc>
                <a:spcPct val="150000"/>
              </a:lnSpc>
              <a:spcBef>
                <a:spcPts val="0"/>
              </a:spcBef>
              <a:spcAft>
                <a:spcPts val="0"/>
              </a:spcAft>
              <a:buSzPts val="2100"/>
              <a:buChar char="●"/>
            </a:pPr>
            <a:r>
              <a:rPr lang="sk" b="1"/>
              <a:t>24h </a:t>
            </a:r>
            <a:r>
              <a:rPr lang="sk"/>
              <a:t>klidový režim</a:t>
            </a:r>
            <a:endParaRPr/>
          </a:p>
          <a:p>
            <a:pPr marL="457200" lvl="0" indent="-361950" algn="l" rtl="0">
              <a:lnSpc>
                <a:spcPct val="150000"/>
              </a:lnSpc>
              <a:spcBef>
                <a:spcPts val="0"/>
              </a:spcBef>
              <a:spcAft>
                <a:spcPts val="0"/>
              </a:spcAft>
              <a:buSzPts val="2100"/>
              <a:buChar char="●"/>
            </a:pPr>
            <a:r>
              <a:rPr lang="sk"/>
              <a:t>0-4/6Tcvičíme od nejproximálnějších kloubů a začínáme postupnou pasivní mobilizací až do dosažení kompletní pasivní FLX</a:t>
            </a:r>
            <a:endParaRPr/>
          </a:p>
          <a:p>
            <a:pPr marL="457200" lvl="0" indent="-361950" algn="l" rtl="0">
              <a:lnSpc>
                <a:spcPct val="150000"/>
              </a:lnSpc>
              <a:spcBef>
                <a:spcPts val="0"/>
              </a:spcBef>
              <a:spcAft>
                <a:spcPts val="0"/>
              </a:spcAft>
              <a:buSzPts val="2100"/>
              <a:buChar char="●"/>
            </a:pPr>
            <a:r>
              <a:rPr lang="sk"/>
              <a:t>4/6TCvičíme od nejproximálnějších kloubů a začínáme postupnou pasivní mobilizací až do dosažení kompletní pasivní FLX</a:t>
            </a:r>
            <a:endParaRPr/>
          </a:p>
          <a:p>
            <a:pPr marL="457200" lvl="0" indent="-361950" algn="l" rtl="0">
              <a:lnSpc>
                <a:spcPct val="150000"/>
              </a:lnSpc>
              <a:spcBef>
                <a:spcPts val="0"/>
              </a:spcBef>
              <a:spcAft>
                <a:spcPts val="0"/>
              </a:spcAft>
              <a:buSzPts val="2100"/>
              <a:buChar char="●"/>
            </a:pPr>
            <a:r>
              <a:rPr lang="sk"/>
              <a:t>od 3M dávkovaný odpor</a:t>
            </a:r>
            <a:endParaRPr/>
          </a:p>
          <a:p>
            <a:pPr marL="0" lvl="0" indent="0" algn="l" rtl="0">
              <a:lnSpc>
                <a:spcPct val="150000"/>
              </a:lnSpc>
              <a:spcBef>
                <a:spcPts val="0"/>
              </a:spcBef>
              <a:spcAft>
                <a:spcPts val="0"/>
              </a:spcAft>
              <a:buNone/>
            </a:pPr>
            <a:endParaRPr b="1"/>
          </a:p>
          <a:p>
            <a:pPr marL="0" lvl="0" indent="0" algn="l" rtl="0">
              <a:lnSpc>
                <a:spcPct val="150000"/>
              </a:lnSpc>
              <a:spcBef>
                <a:spcPts val="0"/>
              </a:spcBef>
              <a:spcAft>
                <a:spcPts val="0"/>
              </a:spcAft>
              <a:buNone/>
            </a:pPr>
            <a:endParaRPr b="1"/>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1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Horolezecká ruka</a:t>
            </a:r>
            <a:endParaRPr/>
          </a:p>
        </p:txBody>
      </p:sp>
      <p:sp>
        <p:nvSpPr>
          <p:cNvPr id="837" name="Google Shape;837;p119"/>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55600" algn="l" rtl="0">
              <a:lnSpc>
                <a:spcPct val="150000"/>
              </a:lnSpc>
              <a:spcBef>
                <a:spcPts val="800"/>
              </a:spcBef>
              <a:spcAft>
                <a:spcPts val="0"/>
              </a:spcAft>
              <a:buSzPts val="2000"/>
              <a:buChar char="●"/>
            </a:pPr>
            <a:r>
              <a:rPr lang="sk" sz="2000"/>
              <a:t>poranění šl. poutek většinou extrémním zatížením</a:t>
            </a:r>
            <a:endParaRPr sz="2000"/>
          </a:p>
          <a:p>
            <a:pPr marL="457200" lvl="0" indent="-355600" algn="l" rtl="0">
              <a:lnSpc>
                <a:spcPct val="150000"/>
              </a:lnSpc>
              <a:spcBef>
                <a:spcPts val="0"/>
              </a:spcBef>
              <a:spcAft>
                <a:spcPts val="0"/>
              </a:spcAft>
              <a:buSzPts val="2000"/>
              <a:buChar char="●"/>
            </a:pPr>
            <a:r>
              <a:rPr lang="sk" sz="2000"/>
              <a:t>největší zátěž probíhá při uzamčeném úchopu</a:t>
            </a:r>
            <a:endParaRPr sz="2000"/>
          </a:p>
          <a:p>
            <a:pPr marL="457200" lvl="0" indent="-355600" algn="l" rtl="0">
              <a:lnSpc>
                <a:spcPct val="150000"/>
              </a:lnSpc>
              <a:spcBef>
                <a:spcPts val="0"/>
              </a:spcBef>
              <a:spcAft>
                <a:spcPts val="0"/>
              </a:spcAft>
              <a:buSzPts val="2000"/>
              <a:buChar char="●"/>
            </a:pPr>
            <a:r>
              <a:rPr lang="sk" sz="2000"/>
              <a:t>kvalitně provedený zamčený úchop a pohybová připravenost (adaptace tkání) vede k eliminaci rizika</a:t>
            </a:r>
            <a:endParaRPr sz="2000"/>
          </a:p>
          <a:p>
            <a:pPr marL="457200" lvl="0" indent="-355600" algn="l" rtl="0">
              <a:lnSpc>
                <a:spcPct val="150000"/>
              </a:lnSpc>
              <a:spcBef>
                <a:spcPts val="0"/>
              </a:spcBef>
              <a:spcAft>
                <a:spcPts val="0"/>
              </a:spcAft>
              <a:buSzPts val="2000"/>
              <a:buChar char="●"/>
            </a:pPr>
            <a:r>
              <a:rPr lang="sk" sz="2000"/>
              <a:t>při částečném utržení poutka hrozí riziko iritace šlachy </a:t>
            </a:r>
            <a:endParaRPr sz="20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2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Horolezecká ruka</a:t>
            </a:r>
            <a:endParaRPr/>
          </a:p>
        </p:txBody>
      </p:sp>
      <p:pic>
        <p:nvPicPr>
          <p:cNvPr id="843" name="Google Shape;843;p120"/>
          <p:cNvPicPr preferRelativeResize="0"/>
          <p:nvPr/>
        </p:nvPicPr>
        <p:blipFill>
          <a:blip r:embed="rId3">
            <a:alphaModFix/>
          </a:blip>
          <a:stretch>
            <a:fillRect/>
          </a:stretch>
        </p:blipFill>
        <p:spPr>
          <a:xfrm>
            <a:off x="1854625" y="1016375"/>
            <a:ext cx="5283558" cy="3960000"/>
          </a:xfrm>
          <a:prstGeom prst="rect">
            <a:avLst/>
          </a:prstGeom>
          <a:noFill/>
          <a:ln>
            <a:noFill/>
          </a:ln>
        </p:spPr>
      </p:pic>
    </p:spTree>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6485</Words>
  <Application>Microsoft Office PowerPoint</Application>
  <PresentationFormat>Předvádění na obrazovce (16:9)</PresentationFormat>
  <Paragraphs>688</Paragraphs>
  <Slides>107</Slides>
  <Notes>107</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107</vt:i4>
      </vt:variant>
    </vt:vector>
  </HeadingPairs>
  <TitlesOfParts>
    <vt:vector size="110" baseType="lpstr">
      <vt:lpstr>Arial</vt:lpstr>
      <vt:lpstr>Georgia</vt:lpstr>
      <vt:lpstr>Prezentace_MU_CZ</vt:lpstr>
      <vt:lpstr>Kineziologie zápěstí a ruky</vt:lpstr>
      <vt:lpstr>Ruka</vt:lpstr>
      <vt:lpstr>Klenba ruky</vt:lpstr>
      <vt:lpstr>Typy úchopů </vt:lpstr>
      <vt:lpstr>Funkce ruky</vt:lpstr>
      <vt:lpstr>Klouby ruky</vt:lpstr>
      <vt:lpstr>Ossa metacarpalia</vt:lpstr>
      <vt:lpstr>Ossa digitorum manus</vt:lpstr>
      <vt:lpstr>Articulationes manus</vt:lpstr>
      <vt:lpstr>Articulatio radiocarpalis</vt:lpstr>
      <vt:lpstr>Articulatio radiocarpalis</vt:lpstr>
      <vt:lpstr>Articulatio radiocarpalis</vt:lpstr>
      <vt:lpstr>Articulatio radiocarpalis</vt:lpstr>
      <vt:lpstr>Articulatio radiocarpalis</vt:lpstr>
      <vt:lpstr>Articulatio radiocarpalis</vt:lpstr>
      <vt:lpstr>Articulatio mediocarpalis</vt:lpstr>
      <vt:lpstr>Articulatio radiocarpalis a mediocarpalis - vazy </vt:lpstr>
      <vt:lpstr>Articulatio radiocarpalis a mediocarpalis - vazy </vt:lpstr>
      <vt:lpstr>Articulatio radiocarpalis a mediocarpalis - vazy</vt:lpstr>
      <vt:lpstr>Articulatio radiocarpalis a mediocarpalis - vazy </vt:lpstr>
      <vt:lpstr>Articulatio ossis piriformis</vt:lpstr>
      <vt:lpstr>Articulatio ossis piriformis </vt:lpstr>
      <vt:lpstr>Art. carpometacarpales</vt:lpstr>
      <vt:lpstr>Art. metacarpophalangeae</vt:lpstr>
      <vt:lpstr>Art. Interphalangeae manus</vt:lpstr>
      <vt:lpstr>Ligamenta na dorzální straně ruky</vt:lpstr>
      <vt:lpstr>Ligamenta na palmární straně ruky</vt:lpstr>
      <vt:lpstr>Kineziologie ruky</vt:lpstr>
      <vt:lpstr>Kineziologie ruky</vt:lpstr>
      <vt:lpstr>Kineziologie ruky</vt:lpstr>
      <vt:lpstr>Kineziologie ruky</vt:lpstr>
      <vt:lpstr>Kineziologie ruky</vt:lpstr>
      <vt:lpstr>Kineziologie zápěstí</vt:lpstr>
      <vt:lpstr>Kineziologie zápěstí</vt:lpstr>
      <vt:lpstr>Kineziologie zápěstí - DF a PF</vt:lpstr>
      <vt:lpstr>Kineziologie zápěstí - RD a UD</vt:lpstr>
      <vt:lpstr>Kineziologie zápěstí</vt:lpstr>
      <vt:lpstr>Kineziologie zápěstí</vt:lpstr>
      <vt:lpstr>Kineziologie zápěstí</vt:lpstr>
      <vt:lpstr>Kineziologie zápěstí</vt:lpstr>
      <vt:lpstr>Kineziologie zápěstí</vt:lpstr>
      <vt:lpstr>Radiální dukce</vt:lpstr>
      <vt:lpstr>Ulnární dukce</vt:lpstr>
      <vt:lpstr>Supinace a pronace</vt:lpstr>
      <vt:lpstr>Karpální stabilita</vt:lpstr>
      <vt:lpstr>Karpální stabilita</vt:lpstr>
      <vt:lpstr>Karpální nestabilita </vt:lpstr>
      <vt:lpstr>Karpální stabilita</vt:lpstr>
      <vt:lpstr>Dynamické stabilizátory zápěstí</vt:lpstr>
      <vt:lpstr>Dynamické stabilizátory zápěstí</vt:lpstr>
      <vt:lpstr>Dynamické stabilizátory zápěstí</vt:lpstr>
      <vt:lpstr>Dynamické stabilizátory zápěstí</vt:lpstr>
      <vt:lpstr>Karpální instabilita</vt:lpstr>
      <vt:lpstr>Karpální instabilita</vt:lpstr>
      <vt:lpstr>Karpální instabilita</vt:lpstr>
      <vt:lpstr>S-L instabilita</vt:lpstr>
      <vt:lpstr>S-L instabilita </vt:lpstr>
      <vt:lpstr>Etiopatogeneze S-L instability: </vt:lpstr>
      <vt:lpstr>Dif. Dg. S-L instability: </vt:lpstr>
      <vt:lpstr>Fyzioterapie</vt:lpstr>
      <vt:lpstr>DRUK (distální radioulnární kloub)</vt:lpstr>
      <vt:lpstr>Další patologie v oblasti ruky a zápěstí </vt:lpstr>
      <vt:lpstr>TFCC - patologie</vt:lpstr>
      <vt:lpstr>TFCC - diagnostika a léčba</vt:lpstr>
      <vt:lpstr>TFCC - diagnostika a léčba</vt:lpstr>
      <vt:lpstr>Terapie traumatické ruky</vt:lpstr>
      <vt:lpstr>Poranění extenzorů</vt:lpstr>
      <vt:lpstr>Poranění extenzorů</vt:lpstr>
      <vt:lpstr>Poranění extenzorů</vt:lpstr>
      <vt:lpstr>Prezentace aplikace PowerPoint</vt:lpstr>
      <vt:lpstr>Poranění extenzorů </vt:lpstr>
      <vt:lpstr>Prezentace aplikace PowerPoint</vt:lpstr>
      <vt:lpstr>Poranění extenzorů</vt:lpstr>
      <vt:lpstr>Boutonniér deformity</vt:lpstr>
      <vt:lpstr>Terapie</vt:lpstr>
      <vt:lpstr>Poranění extenzorů</vt:lpstr>
      <vt:lpstr>Poranění extenzorů</vt:lpstr>
      <vt:lpstr>Poranění extenzorů</vt:lpstr>
      <vt:lpstr>Poranění extenzorů</vt:lpstr>
      <vt:lpstr>Poranění extenzorů</vt:lpstr>
      <vt:lpstr>Poranění extenzorů</vt:lpstr>
      <vt:lpstr>Poranění extenzorů</vt:lpstr>
      <vt:lpstr>Poranění extenzorů</vt:lpstr>
      <vt:lpstr>Poranění extenzorů </vt:lpstr>
      <vt:lpstr>Poranění extenzorů</vt:lpstr>
      <vt:lpstr>Poranění flexorů</vt:lpstr>
      <vt:lpstr>Poranění flexorů </vt:lpstr>
      <vt:lpstr>Prezentace aplikace PowerPoint</vt:lpstr>
      <vt:lpstr>Poranění flexorů </vt:lpstr>
      <vt:lpstr>Poranění flexorů</vt:lpstr>
      <vt:lpstr>Poranění flexorů</vt:lpstr>
      <vt:lpstr>Poranění flexorů</vt:lpstr>
      <vt:lpstr>Poranění flexorů</vt:lpstr>
      <vt:lpstr>Poranění flexorů</vt:lpstr>
      <vt:lpstr>Poranění flexorů</vt:lpstr>
      <vt:lpstr>Poranění flexorů</vt:lpstr>
      <vt:lpstr>Poranění flexorů</vt:lpstr>
      <vt:lpstr>Horolezecká ruka</vt:lpstr>
      <vt:lpstr>Horolezecká ruka</vt:lpstr>
      <vt:lpstr>Horolezecká ruka </vt:lpstr>
      <vt:lpstr>Funkční oblouky ruky</vt:lpstr>
      <vt:lpstr>Úchopy (rozdělení dle Pffeifera)</vt:lpstr>
      <vt:lpstr>Opakování: Jak budeme tedy dle poznatků z kineziologie mobilizovat?</vt:lpstr>
      <vt:lpstr>Kineziologie v praxi - mobilizace</vt:lpstr>
      <vt:lpstr>Kineziologie v praxi - mobilizace</vt:lpstr>
      <vt:lpstr>Zdroje:</vt:lpstr>
      <vt:lpstr>Děkujeme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HP</dc:creator>
  <cp:lastModifiedBy>Sabina Bartošová</cp:lastModifiedBy>
  <cp:revision>2</cp:revision>
  <dcterms:modified xsi:type="dcterms:W3CDTF">2024-09-25T06:10:59Z</dcterms:modified>
</cp:coreProperties>
</file>