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4" r:id="rId14"/>
    <p:sldId id="276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3o85G-N0T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Profesní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Komunikace činem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bezeslovná reakce na konkrétní situaci formou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praktického činu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bývá </a:t>
            </a:r>
            <a:r>
              <a:rPr lang="cs-CZ" sz="3200" b="1" dirty="0"/>
              <a:t>efektivní</a:t>
            </a:r>
            <a:r>
              <a:rPr lang="cs-CZ" sz="3200" dirty="0"/>
              <a:t> a </a:t>
            </a:r>
            <a:r>
              <a:rPr lang="cs-CZ" sz="3200" b="1" dirty="0"/>
              <a:t>rychlá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příklady: </a:t>
            </a:r>
            <a:br>
              <a:rPr lang="cs-CZ" sz="3200" dirty="0"/>
            </a:br>
            <a:r>
              <a:rPr lang="cs-CZ" sz="3200" dirty="0"/>
              <a:t>- rychlé zaujetí určitého postoje </a:t>
            </a:r>
            <a:br>
              <a:rPr lang="cs-CZ" sz="3200" dirty="0"/>
            </a:br>
            <a:r>
              <a:rPr lang="cs-CZ" sz="3200" dirty="0"/>
              <a:t>- dynamické přiblížení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2" y="385452"/>
            <a:ext cx="10753200" cy="451576"/>
          </a:xfrm>
        </p:spPr>
        <p:txBody>
          <a:bodyPr/>
          <a:lstStyle/>
          <a:p>
            <a:r>
              <a:rPr lang="cs-CZ" sz="4000" dirty="0"/>
              <a:t>4. Profesní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19" y="1216616"/>
            <a:ext cx="11261929" cy="485871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Profesní </a:t>
            </a:r>
            <a:r>
              <a:rPr lang="cs-CZ" sz="3200" b="1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záměrná</a:t>
            </a:r>
            <a:r>
              <a:rPr lang="cs-CZ" sz="3200" dirty="0"/>
              <a:t> komunikaci (= ?)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3200" dirty="0"/>
              <a:t>probíhá v rámci </a:t>
            </a:r>
            <a:r>
              <a:rPr lang="cs-CZ" sz="3200" b="1" dirty="0">
                <a:solidFill>
                  <a:srgbClr val="0000DC"/>
                </a:solidFill>
              </a:rPr>
              <a:t>profesního působení </a:t>
            </a:r>
            <a:r>
              <a:rPr lang="cs-CZ" sz="3200" dirty="0"/>
              <a:t>(= ?) </a:t>
            </a:r>
            <a:endParaRPr 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3200" dirty="0"/>
              <a:t>využívá komunikaci </a:t>
            </a:r>
            <a:r>
              <a:rPr lang="cs-CZ" sz="3200" b="1" dirty="0"/>
              <a:t>verbální, neverbální </a:t>
            </a:r>
            <a:r>
              <a:rPr lang="cs-CZ" sz="3200" dirty="0"/>
              <a:t>i </a:t>
            </a:r>
            <a:r>
              <a:rPr lang="cs-CZ" sz="3200" b="1" dirty="0"/>
              <a:t>činem 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3200" dirty="0"/>
              <a:t>usměrňuje </a:t>
            </a:r>
            <a:r>
              <a:rPr lang="cs-CZ" sz="3200" b="1" dirty="0">
                <a:solidFill>
                  <a:srgbClr val="0000DC"/>
                </a:solidFill>
              </a:rPr>
              <a:t>průběh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profesního působení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3200" dirty="0"/>
              <a:t>má charakter </a:t>
            </a:r>
            <a:r>
              <a:rPr lang="cs-CZ" sz="3200" b="1" dirty="0">
                <a:solidFill>
                  <a:srgbClr val="FF0000"/>
                </a:solidFill>
              </a:rPr>
              <a:t>interakce mezi profesionálem </a:t>
            </a:r>
            <a:r>
              <a:rPr lang="cs-CZ" sz="3200" dirty="0"/>
              <a:t>(= ?) + </a:t>
            </a:r>
            <a:r>
              <a:rPr lang="cs-CZ" sz="3200" b="1" dirty="0">
                <a:solidFill>
                  <a:srgbClr val="FF0000"/>
                </a:solidFill>
              </a:rPr>
              <a:t>klientem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(pacientem,…) + navzájem </a:t>
            </a:r>
            <a:r>
              <a:rPr lang="cs-CZ" sz="3200" b="1" dirty="0">
                <a:solidFill>
                  <a:srgbClr val="0000DC"/>
                </a:solidFill>
              </a:rPr>
              <a:t>mezi všemi </a:t>
            </a:r>
            <a:r>
              <a:rPr lang="cs-CZ" sz="3200" dirty="0"/>
              <a:t>účastníky 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3200" dirty="0"/>
              <a:t>je </a:t>
            </a:r>
            <a:r>
              <a:rPr lang="cs-CZ" sz="3200" b="1" dirty="0">
                <a:solidFill>
                  <a:srgbClr val="0000DC"/>
                </a:solidFill>
              </a:rPr>
              <a:t>determinována </a:t>
            </a:r>
            <a:r>
              <a:rPr lang="cs-CZ" sz="3200" dirty="0"/>
              <a:t>konkrétním </a:t>
            </a:r>
            <a:r>
              <a:rPr lang="cs-CZ" sz="3200" b="1" dirty="0">
                <a:solidFill>
                  <a:srgbClr val="FF0000"/>
                </a:solidFill>
              </a:rPr>
              <a:t>psychosociálním klimatem </a:t>
            </a:r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4. Profesní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1100380"/>
            <a:ext cx="11778712" cy="4920711"/>
          </a:xfrm>
        </p:spPr>
        <p:txBody>
          <a:bodyPr/>
          <a:lstStyle/>
          <a:p>
            <a:pPr marL="7200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profesní komunikace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3200" b="1" dirty="0"/>
              <a:t>respektuje</a:t>
            </a:r>
            <a:r>
              <a:rPr lang="cs-CZ" sz="3200" dirty="0"/>
              <a:t> sociální </a:t>
            </a:r>
            <a:r>
              <a:rPr lang="cs-CZ" sz="3200" b="1" dirty="0"/>
              <a:t>role</a:t>
            </a:r>
            <a:r>
              <a:rPr lang="cs-CZ" sz="3200" dirty="0"/>
              <a:t> účastníků (= ?)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3200" dirty="0"/>
              <a:t>většinou ji </a:t>
            </a:r>
            <a:r>
              <a:rPr lang="cs-CZ" sz="3200" b="1" dirty="0"/>
              <a:t>řídí profesionál </a:t>
            </a:r>
            <a:r>
              <a:rPr lang="cs-CZ" sz="3200" dirty="0"/>
              <a:t>(= ?) </a:t>
            </a:r>
            <a:endParaRPr lang="cs-CZ" sz="3200" b="1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3200" b="1" dirty="0"/>
              <a:t>dodržuje</a:t>
            </a:r>
            <a:r>
              <a:rPr lang="cs-CZ" sz="3200" dirty="0"/>
              <a:t> (spíše nepsaná) </a:t>
            </a:r>
            <a:r>
              <a:rPr lang="cs-CZ" sz="3200" b="1" dirty="0">
                <a:solidFill>
                  <a:srgbClr val="0000DC"/>
                </a:solidFill>
              </a:rPr>
              <a:t>komunikační pravidla </a:t>
            </a:r>
            <a:r>
              <a:rPr lang="cs-CZ" sz="3200" dirty="0"/>
              <a:t>(= ?)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3200" dirty="0"/>
              <a:t>zaměřuje se na </a:t>
            </a:r>
            <a:r>
              <a:rPr lang="cs-CZ" sz="3200" b="1" dirty="0">
                <a:solidFill>
                  <a:srgbClr val="F01928"/>
                </a:solidFill>
              </a:rPr>
              <a:t>dosažení – splnění – odborných cílů</a:t>
            </a:r>
            <a:r>
              <a:rPr lang="cs-CZ" sz="3200" dirty="0"/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3200" dirty="0"/>
              <a:t>týká se na primárně vymezeného – stanoveného – </a:t>
            </a:r>
            <a:r>
              <a:rPr lang="cs-CZ" sz="3200" b="1" dirty="0">
                <a:solidFill>
                  <a:srgbClr val="0000DC"/>
                </a:solidFill>
              </a:rPr>
              <a:t>obsahu 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692" y="378000"/>
            <a:ext cx="10884508" cy="451576"/>
          </a:xfrm>
        </p:spPr>
        <p:txBody>
          <a:bodyPr/>
          <a:lstStyle/>
          <a:p>
            <a:r>
              <a:rPr lang="cs-CZ" sz="4000" dirty="0"/>
              <a:t>4. Profesní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069145"/>
            <a:ext cx="11589436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Principy funkční profesní komunikace: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kooperace</a:t>
            </a:r>
            <a:r>
              <a:rPr lang="cs-CZ" sz="3200" b="1" dirty="0"/>
              <a:t> </a:t>
            </a:r>
            <a:r>
              <a:rPr lang="cs-CZ" sz="3200" dirty="0"/>
              <a:t>– spolupracuj s partnery, formuluj </a:t>
            </a:r>
            <a:r>
              <a:rPr lang="cs-CZ" sz="3200" b="1" dirty="0">
                <a:solidFill>
                  <a:srgbClr val="FF0000"/>
                </a:solidFill>
              </a:rPr>
              <a:t>repliky</a:t>
            </a:r>
            <a:r>
              <a:rPr lang="cs-CZ" sz="3200" dirty="0"/>
              <a:t>, …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kvantity </a:t>
            </a:r>
            <a:r>
              <a:rPr lang="cs-CZ" sz="3200" dirty="0"/>
              <a:t>– řekni, co je nezbytné = </a:t>
            </a:r>
            <a:br>
              <a:rPr lang="cs-CZ" sz="3200" dirty="0"/>
            </a:br>
            <a:r>
              <a:rPr lang="cs-CZ" sz="3200" dirty="0"/>
              <a:t>informativní a úsporné sdělení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kvality </a:t>
            </a:r>
            <a:r>
              <a:rPr lang="cs-CZ" sz="3200" dirty="0"/>
              <a:t>– neříkej nic, pro co nemáš dostatek důkazů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relevance </a:t>
            </a:r>
            <a:r>
              <a:rPr lang="cs-CZ" sz="3200" dirty="0"/>
              <a:t>– řekni to, co je aktuálně důležité </a:t>
            </a:r>
            <a:br>
              <a:rPr lang="cs-CZ" sz="3200" dirty="0"/>
            </a:br>
            <a:r>
              <a:rPr lang="cs-CZ" sz="3200" dirty="0"/>
              <a:t>a vhodné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způsobu </a:t>
            </a:r>
            <a:r>
              <a:rPr lang="cs-CZ" sz="3200" dirty="0"/>
              <a:t>– vyjadřuj se jasně, srozumitelně, </a:t>
            </a:r>
            <a:br>
              <a:rPr lang="cs-CZ" sz="3200" dirty="0"/>
            </a:br>
            <a:r>
              <a:rPr lang="cs-CZ" sz="3200" dirty="0"/>
              <a:t>přesně a jednoznačně </a:t>
            </a:r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6C1863-19E2-4177-BA69-D2AB07C264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D7B167-7613-496A-A074-C81B999B5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8780"/>
            <a:ext cx="10753200" cy="451576"/>
          </a:xfrm>
        </p:spPr>
        <p:txBody>
          <a:bodyPr/>
          <a:lstStyle/>
          <a:p>
            <a:r>
              <a:rPr lang="cs-CZ" sz="4000" dirty="0"/>
              <a:t>4. Profesní komunikace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06BD26-EE61-46A9-A9A8-20428653C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92631"/>
            <a:ext cx="10753200" cy="5044698"/>
          </a:xfrm>
        </p:spPr>
        <p:txBody>
          <a:bodyPr/>
          <a:lstStyle/>
          <a:p>
            <a:pPr marL="7200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Dobrý profesionál:</a:t>
            </a:r>
          </a:p>
          <a:p>
            <a:pPr>
              <a:spcBef>
                <a:spcPts val="800"/>
              </a:spcBef>
            </a:pPr>
            <a:r>
              <a:rPr lang="cs-CZ" sz="2800" b="1" dirty="0">
                <a:solidFill>
                  <a:srgbClr val="0000DC"/>
                </a:solidFill>
              </a:rPr>
              <a:t>podporuje</a:t>
            </a:r>
            <a:r>
              <a:rPr lang="cs-CZ" sz="2800" dirty="0"/>
              <a:t> (nejen) odbornou </a:t>
            </a:r>
            <a:r>
              <a:rPr lang="cs-CZ" sz="2800" b="1" dirty="0">
                <a:solidFill>
                  <a:srgbClr val="0000DC"/>
                </a:solidFill>
              </a:rPr>
              <a:t>komunikaci</a:t>
            </a:r>
            <a:r>
              <a:rPr lang="cs-CZ" sz="2800" dirty="0"/>
              <a:t> </a:t>
            </a:r>
          </a:p>
          <a:p>
            <a:pPr>
              <a:spcBef>
                <a:spcPts val="800"/>
              </a:spcBef>
            </a:pPr>
            <a:r>
              <a:rPr lang="cs-CZ" sz="2800" dirty="0"/>
              <a:t>umí </a:t>
            </a:r>
            <a:r>
              <a:rPr lang="cs-CZ" sz="2800" b="1" dirty="0">
                <a:solidFill>
                  <a:srgbClr val="F01928"/>
                </a:solidFill>
              </a:rPr>
              <a:t>naslouchat</a:t>
            </a:r>
            <a:r>
              <a:rPr lang="cs-CZ" sz="2800" dirty="0"/>
              <a:t> – adekvátně reaguje na podněty </a:t>
            </a:r>
          </a:p>
          <a:p>
            <a:pPr>
              <a:spcBef>
                <a:spcPts val="800"/>
              </a:spcBef>
            </a:pPr>
            <a:r>
              <a:rPr lang="cs-CZ" sz="2800" dirty="0"/>
              <a:t>rozvíjí </a:t>
            </a:r>
            <a:r>
              <a:rPr lang="cs-CZ" sz="2800" b="1" dirty="0">
                <a:solidFill>
                  <a:srgbClr val="FF0000"/>
                </a:solidFill>
              </a:rPr>
              <a:t>participaci</a:t>
            </a:r>
            <a:r>
              <a:rPr lang="cs-CZ" sz="2800" dirty="0"/>
              <a:t> </a:t>
            </a:r>
          </a:p>
          <a:p>
            <a:pPr>
              <a:spcBef>
                <a:spcPts val="800"/>
              </a:spcBef>
            </a:pPr>
            <a:r>
              <a:rPr lang="cs-CZ" sz="2800" b="1" dirty="0">
                <a:solidFill>
                  <a:srgbClr val="0000DC"/>
                </a:solidFill>
              </a:rPr>
              <a:t>nepodléhá předsudkům </a:t>
            </a:r>
            <a:r>
              <a:rPr lang="cs-CZ" sz="2800" dirty="0"/>
              <a:t>(haló, Golemův, Pygmalion … efekt) </a:t>
            </a:r>
          </a:p>
          <a:p>
            <a:pPr>
              <a:spcBef>
                <a:spcPts val="800"/>
              </a:spcBef>
            </a:pPr>
            <a:r>
              <a:rPr lang="cs-CZ" sz="2800" b="1" dirty="0">
                <a:solidFill>
                  <a:srgbClr val="0000DC"/>
                </a:solidFill>
              </a:rPr>
              <a:t>nepromítá </a:t>
            </a:r>
            <a:r>
              <a:rPr lang="cs-CZ" sz="2800" dirty="0"/>
              <a:t>do komunikace své </a:t>
            </a:r>
            <a:r>
              <a:rPr lang="cs-CZ" sz="2800" b="1" dirty="0">
                <a:solidFill>
                  <a:srgbClr val="0000DC"/>
                </a:solidFill>
              </a:rPr>
              <a:t>osobní stavy</a:t>
            </a:r>
            <a:r>
              <a:rPr lang="cs-CZ" sz="2800" dirty="0"/>
              <a:t>, problémy, … </a:t>
            </a:r>
          </a:p>
          <a:p>
            <a:pPr>
              <a:spcBef>
                <a:spcPts val="800"/>
              </a:spcBef>
            </a:pPr>
            <a:r>
              <a:rPr lang="cs-CZ" sz="2800" dirty="0"/>
              <a:t>funkčně využívá </a:t>
            </a:r>
            <a:r>
              <a:rPr lang="cs-CZ" sz="2800" b="1" dirty="0">
                <a:solidFill>
                  <a:srgbClr val="0000DC"/>
                </a:solidFill>
              </a:rPr>
              <a:t>nová komunikační média </a:t>
            </a:r>
          </a:p>
          <a:p>
            <a:pPr>
              <a:spcBef>
                <a:spcPts val="800"/>
              </a:spcBef>
            </a:pPr>
            <a:r>
              <a:rPr lang="cs-CZ" sz="2800" dirty="0"/>
              <a:t>komunikuje </a:t>
            </a:r>
            <a:r>
              <a:rPr lang="cs-CZ" sz="2800" b="1" dirty="0">
                <a:solidFill>
                  <a:srgbClr val="F01928"/>
                </a:solidFill>
              </a:rPr>
              <a:t>asertivně</a:t>
            </a:r>
          </a:p>
          <a:p>
            <a:pPr>
              <a:spcBef>
                <a:spcPts val="800"/>
              </a:spcBef>
            </a:pPr>
            <a:r>
              <a:rPr lang="cs-CZ" sz="2800" b="1" dirty="0">
                <a:solidFill>
                  <a:srgbClr val="F01928"/>
                </a:solidFill>
              </a:rPr>
              <a:t>komunikuje a chová se profesionálně </a:t>
            </a:r>
            <a:r>
              <a:rPr lang="cs-CZ" sz="2800" dirty="0"/>
              <a:t>(viz kodexy) </a:t>
            </a:r>
          </a:p>
        </p:txBody>
      </p:sp>
    </p:spTree>
    <p:extLst>
      <p:ext uri="{BB962C8B-B14F-4D97-AF65-F5344CB8AC3E}">
        <p14:creationId xmlns:p14="http://schemas.microsoft.com/office/powerpoint/2010/main" val="134035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Osnova: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200148"/>
          </a:xfrm>
        </p:spPr>
        <p:txBody>
          <a:bodyPr/>
          <a:lstStyle/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Neverbální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Profesní komunikace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96" y="655646"/>
            <a:ext cx="10969504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696" y="1441342"/>
            <a:ext cx="11327234" cy="45352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–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původ termínu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latina: </a:t>
            </a:r>
            <a:r>
              <a:rPr lang="cs-CZ" b="1" i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</a:t>
            </a:r>
            <a:r>
              <a:rPr lang="cs-CZ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spojení, sdílení, sdělování, zpráva,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sdělení, komunikace </a:t>
            </a:r>
          </a:p>
          <a:p>
            <a:pPr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věda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teorie komunikace – zkoumá komunikační jevy, procesy a systémy </a:t>
            </a:r>
          </a:p>
          <a:p>
            <a:pPr>
              <a:lnSpc>
                <a:spcPct val="150000"/>
              </a:lnSpc>
            </a:pP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Komunikace – </a:t>
            </a:r>
            <a:r>
              <a:rPr lang="cs-CZ" u="sng" dirty="0" err="1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NEZkreslená</a:t>
            </a: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věda IV – YouTube</a:t>
            </a: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https://www.youtube.com/watch?v=v3o85G-N0TE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99520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30" y="920598"/>
            <a:ext cx="11573939" cy="523997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(sociální) = </a:t>
            </a:r>
            <a:r>
              <a:rPr lang="cs-CZ" sz="3200" b="1" dirty="0">
                <a:solidFill>
                  <a:srgbClr val="F019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dvou (popř. jednoho) </a:t>
            </a:r>
            <a:b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 více </a:t>
            </a:r>
            <a:r>
              <a:rPr lang="cs-CZ" sz="3200" b="1" dirty="0">
                <a:solidFill>
                  <a:srgbClr val="F019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vědomí prostřednictvím sdělování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vnitřní řeč </a:t>
            </a:r>
            <a:r>
              <a:rPr lang="cs-CZ" sz="3200" dirty="0"/>
              <a:t>(nezvučná „řeč pro sebe“) = člověk o něčem přemýšlí, něco fixuje, plánuje, rozhoduje se, vzpomíná, </a:t>
            </a:r>
            <a:r>
              <a:rPr lang="cs-CZ" sz="3200" b="1" dirty="0">
                <a:solidFill>
                  <a:srgbClr val="0000DC"/>
                </a:solidFill>
              </a:rPr>
              <a:t>reflektuje</a:t>
            </a:r>
            <a:r>
              <a:rPr lang="cs-CZ" sz="3200" dirty="0"/>
              <a:t>, … (20. léta 20. st. – </a:t>
            </a:r>
            <a:r>
              <a:rPr lang="cs-CZ" sz="3200" dirty="0" err="1"/>
              <a:t>Vygotskij</a:t>
            </a:r>
            <a:r>
              <a:rPr lang="cs-CZ" sz="3200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komunikace = výměna nebo </a:t>
            </a:r>
            <a:r>
              <a:rPr lang="cs-CZ" sz="3200" b="1" dirty="0"/>
              <a:t>přenos informací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informace </a:t>
            </a:r>
            <a:r>
              <a:rPr lang="cs-CZ" sz="3200" dirty="0"/>
              <a:t>= označení pro vědomost, znalost, zkušenost,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výměna </a:t>
            </a:r>
            <a:r>
              <a:rPr lang="cs-CZ" sz="3200" dirty="0"/>
              <a:t>= „vzájemné dávání a braní“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přenos </a:t>
            </a:r>
            <a:r>
              <a:rPr lang="cs-CZ" sz="3200" dirty="0"/>
              <a:t>= schopnost překonávat vzdálenost + informace „opouštějí jednoho jedince a vstupují do druhého“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44" y="1216617"/>
            <a:ext cx="11558636" cy="50669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komunikační kanály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F01928"/>
                </a:solidFill>
              </a:rPr>
              <a:t>verbální</a:t>
            </a:r>
            <a:r>
              <a:rPr lang="cs-CZ" sz="2800" dirty="0"/>
              <a:t> (slovní) + </a:t>
            </a:r>
            <a:r>
              <a:rPr lang="cs-CZ" sz="2800" b="1" dirty="0">
                <a:solidFill>
                  <a:srgbClr val="F01928"/>
                </a:solidFill>
              </a:rPr>
              <a:t>nonverbální</a:t>
            </a:r>
            <a:r>
              <a:rPr lang="cs-CZ" sz="2800" dirty="0"/>
              <a:t> (mimoslovní) </a:t>
            </a:r>
            <a:br>
              <a:rPr lang="cs-CZ" sz="2800" dirty="0"/>
            </a:br>
            <a:r>
              <a:rPr lang="cs-CZ" sz="2800" dirty="0"/>
              <a:t>+ komunikace </a:t>
            </a:r>
            <a:r>
              <a:rPr lang="cs-CZ" sz="2800" b="1" dirty="0">
                <a:solidFill>
                  <a:srgbClr val="F01928"/>
                </a:solidFill>
              </a:rPr>
              <a:t>činem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různé „cesty“ </a:t>
            </a:r>
            <a:r>
              <a:rPr lang="cs-CZ" sz="2800" dirty="0"/>
              <a:t>– </a:t>
            </a:r>
            <a:r>
              <a:rPr lang="cs-CZ" sz="2800" b="1" dirty="0">
                <a:solidFill>
                  <a:srgbClr val="0000DC"/>
                </a:solidFill>
              </a:rPr>
              <a:t>mluvení</a:t>
            </a:r>
            <a:r>
              <a:rPr lang="cs-CZ" sz="2800" dirty="0"/>
              <a:t>, </a:t>
            </a:r>
            <a:r>
              <a:rPr lang="cs-CZ" sz="2800" b="1" dirty="0">
                <a:solidFill>
                  <a:srgbClr val="0000DC"/>
                </a:solidFill>
              </a:rPr>
              <a:t>psaní</a:t>
            </a:r>
            <a:r>
              <a:rPr lang="cs-CZ" sz="2800" dirty="0"/>
              <a:t>, nově informační a komunikační technologie = </a:t>
            </a:r>
            <a:r>
              <a:rPr lang="cs-CZ" sz="2800" b="1" dirty="0" err="1">
                <a:solidFill>
                  <a:srgbClr val="0000DC"/>
                </a:solidFill>
              </a:rPr>
              <a:t>ICT</a:t>
            </a:r>
            <a:r>
              <a:rPr lang="cs-CZ" sz="2800" dirty="0"/>
              <a:t>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primárně </a:t>
            </a:r>
            <a:r>
              <a:rPr lang="cs-CZ" sz="2800" b="1" dirty="0">
                <a:solidFill>
                  <a:srgbClr val="F01928"/>
                </a:solidFill>
              </a:rPr>
              <a:t>sociální komunikace </a:t>
            </a:r>
            <a:r>
              <a:rPr lang="cs-CZ" sz="2800" dirty="0"/>
              <a:t>= obsahové jednání člověka, sdělování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dnes </a:t>
            </a:r>
            <a:r>
              <a:rPr lang="cs-CZ" sz="2800" dirty="0"/>
              <a:t>komunikace = </a:t>
            </a:r>
            <a:r>
              <a:rPr lang="cs-CZ" sz="2800" b="1" dirty="0">
                <a:solidFill>
                  <a:srgbClr val="F01928"/>
                </a:solidFill>
              </a:rPr>
              <a:t>i technické aspekty </a:t>
            </a:r>
            <a:br>
              <a:rPr lang="cs-CZ" sz="2800" b="1" dirty="0">
                <a:solidFill>
                  <a:srgbClr val="F01928"/>
                </a:solidFill>
              </a:rPr>
            </a:br>
            <a:r>
              <a:rPr lang="cs-CZ" sz="2800" dirty="0"/>
              <a:t>(přenos dat, propojování zařízení, řízení, …)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klíčový </a:t>
            </a:r>
            <a:r>
              <a:rPr lang="cs-CZ" sz="2800" b="1" dirty="0">
                <a:solidFill>
                  <a:srgbClr val="F01928"/>
                </a:solidFill>
              </a:rPr>
              <a:t>problém</a:t>
            </a:r>
            <a:r>
              <a:rPr lang="cs-CZ" sz="2800" b="1" dirty="0"/>
              <a:t> komunikace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0000DC"/>
                </a:solidFill>
              </a:rPr>
              <a:t>selhání + nedorozumění </a:t>
            </a:r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verbální komunikace </a:t>
            </a:r>
            <a:r>
              <a:rPr lang="cs-CZ" sz="3200" dirty="0"/>
              <a:t>(lat. </a:t>
            </a:r>
            <a:r>
              <a:rPr lang="cs-CZ" sz="3200" b="1" dirty="0">
                <a:solidFill>
                  <a:srgbClr val="F01928"/>
                </a:solidFill>
              </a:rPr>
              <a:t>verbum </a:t>
            </a:r>
            <a:r>
              <a:rPr lang="cs-CZ" sz="3200" dirty="0"/>
              <a:t>= slovo) = </a:t>
            </a:r>
            <a:br>
              <a:rPr lang="cs-CZ" sz="3200" dirty="0"/>
            </a:br>
            <a:r>
              <a:rPr lang="cs-CZ" sz="3200" dirty="0"/>
              <a:t>prostřednictvím slov a jazyka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zvuková </a:t>
            </a:r>
            <a:r>
              <a:rPr lang="cs-CZ" sz="3200" dirty="0">
                <a:solidFill>
                  <a:srgbClr val="0000DC"/>
                </a:solidFill>
              </a:rPr>
              <a:t>+ </a:t>
            </a:r>
            <a:r>
              <a:rPr lang="cs-CZ" sz="3200" b="1" dirty="0">
                <a:solidFill>
                  <a:srgbClr val="0000DC"/>
                </a:solidFill>
              </a:rPr>
              <a:t>písemná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stránky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obsahová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AutoNum type="alphaUcPeriod"/>
            </a:pPr>
            <a:r>
              <a:rPr lang="cs-CZ" sz="3200" b="1" dirty="0">
                <a:solidFill>
                  <a:srgbClr val="0000DC"/>
                </a:solidFill>
              </a:rPr>
              <a:t>obsahová stránka</a:t>
            </a:r>
            <a:r>
              <a:rPr lang="cs-CZ" sz="3200" b="1" dirty="0"/>
              <a:t> </a:t>
            </a:r>
            <a:r>
              <a:rPr lang="cs-CZ" sz="3200" dirty="0"/>
              <a:t>= co se říká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požadavky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přiměřenost </a:t>
            </a:r>
            <a:br>
              <a:rPr lang="cs-CZ" sz="3200" dirty="0"/>
            </a:br>
            <a:r>
              <a:rPr lang="cs-CZ" sz="3200" dirty="0"/>
              <a:t>- srozumitelnost </a:t>
            </a:r>
            <a:br>
              <a:rPr lang="cs-CZ" sz="3200" dirty="0"/>
            </a:br>
            <a:r>
              <a:rPr lang="cs-CZ" sz="3200" dirty="0"/>
              <a:t>- logičnost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27238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13661"/>
            <a:ext cx="10933200" cy="541433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B. formální stránka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paralingvistické aspekty řeči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při písemném přepisu se ztrácejí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1. </a:t>
            </a:r>
            <a:r>
              <a:rPr lang="cs-CZ" sz="3200" b="1" dirty="0"/>
              <a:t>intenzita </a:t>
            </a:r>
            <a:r>
              <a:rPr lang="cs-CZ" sz="3200" dirty="0"/>
              <a:t>hlasového projevu – hlasitost včetně dynamiky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2. tónová </a:t>
            </a:r>
            <a:r>
              <a:rPr lang="cs-CZ" sz="3200" b="1" dirty="0"/>
              <a:t>výška hlasu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intonace</a:t>
            </a:r>
            <a:r>
              <a:rPr lang="cs-CZ" sz="3200" dirty="0"/>
              <a:t> (melodie řeči)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3. </a:t>
            </a:r>
            <a:r>
              <a:rPr lang="cs-CZ" sz="3200" b="1" dirty="0"/>
              <a:t>barva hlasu </a:t>
            </a:r>
            <a:r>
              <a:rPr lang="cs-CZ" sz="3200" dirty="0"/>
              <a:t>= spektrální složení akustické formy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4. </a:t>
            </a:r>
            <a:r>
              <a:rPr lang="cs-CZ" sz="3200" b="1" dirty="0"/>
              <a:t>délka projevu </a:t>
            </a:r>
            <a:r>
              <a:rPr lang="cs-CZ" sz="3200" dirty="0"/>
              <a:t>– jak dlouho se mluví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5. </a:t>
            </a:r>
            <a:r>
              <a:rPr lang="cs-CZ" sz="3200" b="1" dirty="0"/>
              <a:t>rychlost projevu </a:t>
            </a:r>
            <a:r>
              <a:rPr lang="cs-CZ" sz="3200" dirty="0"/>
              <a:t>= počet slov za minutu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6. </a:t>
            </a:r>
            <a:r>
              <a:rPr lang="cs-CZ" sz="3200" b="1" dirty="0"/>
              <a:t>přestávky v projevu </a:t>
            </a:r>
            <a:r>
              <a:rPr lang="cs-CZ" sz="3200" dirty="0"/>
              <a:t>= kdy a jaké pauzy, frázování řeči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7. </a:t>
            </a:r>
            <a:r>
              <a:rPr lang="cs-CZ" sz="3200" b="1" dirty="0"/>
              <a:t>akustická náplň přestávek </a:t>
            </a:r>
            <a:r>
              <a:rPr lang="cs-CZ" sz="3200" dirty="0"/>
              <a:t>= úplné ticho X zvuky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8. </a:t>
            </a:r>
            <a:r>
              <a:rPr lang="cs-CZ" sz="3200" b="1" dirty="0"/>
              <a:t>přesnost </a:t>
            </a:r>
            <a:r>
              <a:rPr lang="cs-CZ" sz="3200" dirty="0"/>
              <a:t>projevu = chyby, přeřeknutí, zakoktávání,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9. způsob předávání slova = </a:t>
            </a:r>
            <a:r>
              <a:rPr lang="cs-CZ" sz="3200" b="1" dirty="0">
                <a:solidFill>
                  <a:srgbClr val="FF0000"/>
                </a:solidFill>
              </a:rPr>
              <a:t>komunikační pravidla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5946"/>
            <a:ext cx="10753200" cy="67563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4000" dirty="0"/>
              <a:t>3. Neverbální komunikace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5328"/>
            <a:ext cx="11058000" cy="4662671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beze slov</a:t>
            </a:r>
            <a:r>
              <a:rPr lang="cs-CZ" sz="3200" dirty="0"/>
              <a:t>, ale za využití </a:t>
            </a:r>
            <a:r>
              <a:rPr lang="cs-CZ" sz="3200" b="1" dirty="0">
                <a:solidFill>
                  <a:srgbClr val="F01928"/>
                </a:solidFill>
              </a:rPr>
              <a:t>jiných způsobů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přenášení informací 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zpravidla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součást verbální komunikace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0077"/>
            <a:ext cx="10753200" cy="5088506"/>
          </a:xfrm>
        </p:spPr>
        <p:txBody>
          <a:bodyPr/>
          <a:lstStyle/>
          <a:p>
            <a:pPr marL="720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b="1" dirty="0"/>
              <a:t>neverbální komunikace: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pohledy – </a:t>
            </a:r>
            <a:r>
              <a:rPr lang="cs-CZ" sz="3200" b="1" dirty="0"/>
              <a:t>řeč očí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výrazy obličeje – </a:t>
            </a:r>
            <a:r>
              <a:rPr lang="cs-CZ" sz="3200" b="1" dirty="0"/>
              <a:t>mimika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pohyby těla – </a:t>
            </a:r>
            <a:r>
              <a:rPr lang="cs-CZ" sz="3200" b="1" dirty="0" err="1"/>
              <a:t>kinezika</a:t>
            </a:r>
            <a:endParaRPr lang="cs-CZ" sz="3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fyzický postoj – konfigurace částí těla – </a:t>
            </a:r>
            <a:r>
              <a:rPr lang="cs-CZ" sz="3200" b="1" dirty="0" err="1"/>
              <a:t>posturika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gesta – </a:t>
            </a:r>
            <a:r>
              <a:rPr lang="cs-CZ" sz="3200" b="1" dirty="0"/>
              <a:t>gestika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dotek – </a:t>
            </a:r>
            <a:r>
              <a:rPr lang="cs-CZ" sz="3200" b="1" dirty="0" err="1"/>
              <a:t>haptika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fyzické přiblížení nebo oddálení = </a:t>
            </a:r>
            <a:r>
              <a:rPr lang="cs-CZ" sz="3200" b="1" dirty="0"/>
              <a:t>proxemika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b="1" dirty="0"/>
              <a:t>úprava </a:t>
            </a:r>
            <a:r>
              <a:rPr lang="cs-CZ" sz="3200" dirty="0"/>
              <a:t>zevnějšku, prostředí, …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473</TotalTime>
  <Words>745</Words>
  <Application>Microsoft Office PowerPoint</Application>
  <PresentationFormat>Širokoúhlá obrazovka</PresentationFormat>
  <Paragraphs>104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Profesní komunikace</vt:lpstr>
      <vt:lpstr>Osnova:</vt:lpstr>
      <vt:lpstr>1. Vymezení komunikace </vt:lpstr>
      <vt:lpstr>1. Vymezení komunikace</vt:lpstr>
      <vt:lpstr>1. Vymezení komunikace</vt:lpstr>
      <vt:lpstr>2. Verbální komunikace </vt:lpstr>
      <vt:lpstr>2. Verbální komunikace </vt:lpstr>
      <vt:lpstr>3. Neverbální komunikace</vt:lpstr>
      <vt:lpstr>3. Neverbální komunikace </vt:lpstr>
      <vt:lpstr>3. Neverbální komunikace </vt:lpstr>
      <vt:lpstr>4. Profesní komunikace </vt:lpstr>
      <vt:lpstr>4. Profesní komunikace </vt:lpstr>
      <vt:lpstr>4. Profesní komunikace</vt:lpstr>
      <vt:lpstr>4. Profesní komunikace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60</cp:revision>
  <cp:lastPrinted>2020-12-14T08:59:31Z</cp:lastPrinted>
  <dcterms:created xsi:type="dcterms:W3CDTF">2020-10-05T06:18:46Z</dcterms:created>
  <dcterms:modified xsi:type="dcterms:W3CDTF">2024-11-04T09:32:33Z</dcterms:modified>
</cp:coreProperties>
</file>