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</p:sldMasterIdLst>
  <p:sldIdLst>
    <p:sldId id="281" r:id="rId3"/>
    <p:sldId id="282" r:id="rId4"/>
    <p:sldId id="283" r:id="rId5"/>
    <p:sldId id="284" r:id="rId6"/>
    <p:sldId id="285" r:id="rId7"/>
    <p:sldId id="286" r:id="rId8"/>
    <p:sldId id="296" r:id="rId9"/>
    <p:sldId id="295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9/11/2024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5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9/11/2024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551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9/11/2024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031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9/11/2024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1828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9/11/2024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035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9/11/2024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569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9/11/2024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153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9/11/2024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748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9/11/2024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25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9/11/2024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28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9/11/2024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20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9/11/2024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96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9/11/2024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13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9/11/2024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384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9/11/2024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002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9/11/2024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63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9/11/2024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627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9/11/2024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5079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9/11/2024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708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9/11/2024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845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9/11/2024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010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9/11/2024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82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9/11/2024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599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9/11/2024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694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9/11/2024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574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9/11/2024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5762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9/11/2024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9955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9/11/2024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298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9/11/2024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46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9/11/2024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059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9/11/2024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262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9/11/2024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127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9/11/2024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141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9/11/2024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63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 defTabSz="457200"/>
              <a:t>9/11/2024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fld id="{6D22F896-40B5-4ADD-8801-0D06FADFA095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9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 defTabSz="457200"/>
              <a:t>9/11/2024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fld id="{6D22F896-40B5-4ADD-8801-0D06FADFA095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9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59575" y="1663095"/>
            <a:ext cx="7201013" cy="250921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s-CZ" b="1" dirty="0" err="1" smtClean="0">
                <a:solidFill>
                  <a:schemeClr val="tx2"/>
                </a:solidFill>
              </a:rPr>
              <a:t>APLIKOVAná</a:t>
            </a:r>
            <a:r>
              <a:rPr lang="cs-CZ" b="1" dirty="0" smtClean="0">
                <a:solidFill>
                  <a:schemeClr val="tx2"/>
                </a:solidFill>
              </a:rPr>
              <a:t> FYZIOTERAPIE V NEUROLOGII</a:t>
            </a:r>
            <a:endParaRPr lang="cs-CZ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2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3603" y="523629"/>
            <a:ext cx="7773338" cy="1063633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CENTRÁLNÍ PARÉZA (</a:t>
            </a:r>
            <a:r>
              <a:rPr lang="cs-CZ" cap="none" dirty="0" smtClean="0">
                <a:solidFill>
                  <a:schemeClr val="tx2"/>
                </a:solidFill>
              </a:rPr>
              <a:t>spastická)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651761" y="1587262"/>
            <a:ext cx="7845257" cy="5011946"/>
          </a:xfrm>
        </p:spPr>
        <p:txBody>
          <a:bodyPr>
            <a:normAutofit fontScale="92500"/>
          </a:bodyPr>
          <a:lstStyle/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snížená svalová síla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zvýšené sval. napětí, zvýšená aktivita svalu, </a:t>
            </a:r>
            <a:r>
              <a:rPr lang="cs-CZ" sz="24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odpor, spasticita</a:t>
            </a:r>
            <a:endParaRPr lang="cs-CZ" sz="2400" cap="none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svalová atrofie méně, dlouhodobý rozvoj, jinde 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400" cap="none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myotatické</a:t>
            </a: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reflexy(proprioceptivní) zachované a zvýšené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kožní reflexy (exteroceptivní) snížené až vymizelé  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přítomnost zánikových i iritačních patologických jevů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změny v zásobení, často otoky, bolestivost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mohou být poruchy čití, všech kvalit, </a:t>
            </a:r>
            <a:r>
              <a:rPr lang="cs-CZ" sz="24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parestezie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sz="24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oruchy rovnováhy, </a:t>
            </a:r>
            <a:r>
              <a:rPr lang="cs-CZ" sz="2400" cap="none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vertigo</a:t>
            </a:r>
            <a:endParaRPr lang="cs-CZ" sz="2400" cap="none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poruchy intelektu a vnímání, kvalitativní i </a:t>
            </a:r>
            <a:r>
              <a:rPr lang="cs-CZ" sz="24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kvantitativní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4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poruchy </a:t>
            </a: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gnostických funkcí, fatické poruchy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4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komplexnější rozsah postižení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919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6321" y="1647645"/>
            <a:ext cx="7773338" cy="33792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solidFill>
                  <a:schemeClr val="tx2"/>
                </a:solidFill>
              </a:rPr>
              <a:t>Máte představu o tom jak vypadá pacient s </a:t>
            </a:r>
            <a:r>
              <a:rPr lang="cs-CZ" dirty="0" err="1" smtClean="0">
                <a:solidFill>
                  <a:schemeClr val="tx2"/>
                </a:solidFill>
              </a:rPr>
              <a:t>perifením</a:t>
            </a:r>
            <a:r>
              <a:rPr lang="cs-CZ" dirty="0" smtClean="0">
                <a:solidFill>
                  <a:schemeClr val="tx2"/>
                </a:solidFill>
              </a:rPr>
              <a:t> a centrálním postižením??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2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9015" y="566760"/>
            <a:ext cx="7773338" cy="1072259"/>
          </a:xfrm>
        </p:spPr>
        <p:txBody>
          <a:bodyPr/>
          <a:lstStyle/>
          <a:p>
            <a:r>
              <a:rPr lang="cs-CZ" dirty="0">
                <a:solidFill>
                  <a:srgbClr val="355071"/>
                </a:solidFill>
              </a:rPr>
              <a:t>VYŠETŘENÍ V NEUROLOGII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83405" y="1711485"/>
            <a:ext cx="8579440" cy="465480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anamnéza – co mě zajímá – OA,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SA,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PA, sport, NO, dominance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Celkový dojem při kontaktu a komunikaci: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stav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vědomí (somnolence – podněty)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orientovanost, míra spolupráce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fatické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poruchy,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kognitivní poruchy 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poruchy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orofaciální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oblasti, paréza n. VII, dysartrie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zrak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sluch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poloha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lůžku, konfigurace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končetin, aktivita, spontánní hybnost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dýchání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vyhodnocení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přítomnosti -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neglect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syndrom, apraxie, 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pusher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syndrom</a:t>
            </a:r>
          </a:p>
          <a:p>
            <a:pPr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95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6485" y="411485"/>
            <a:ext cx="7773338" cy="1253413"/>
          </a:xfrm>
        </p:spPr>
        <p:txBody>
          <a:bodyPr/>
          <a:lstStyle/>
          <a:p>
            <a:r>
              <a:rPr lang="cs-CZ" dirty="0">
                <a:solidFill>
                  <a:srgbClr val="355071"/>
                </a:solidFill>
              </a:rPr>
              <a:t>VYŠETŘENÍ V NEUROLOGII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04542" y="1748870"/>
            <a:ext cx="7772870" cy="46087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Cílené vyšetření: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svalová síla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reflexy – fyziologické, patologické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rozsah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pohybu, pasivní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aktivní, přítomnost náhradních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pohybových vzorů, synkinéz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důvod omezení…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citlivost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trofika kůže, trofika svalu, otoky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svalové napětí, spasticita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taxe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metrie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diadochokinéza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třes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jemná motorika, úchop, stisk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endParaRPr lang="cs-CZ" sz="2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20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532" y="540880"/>
            <a:ext cx="7773338" cy="1055007"/>
          </a:xfrm>
        </p:spPr>
        <p:txBody>
          <a:bodyPr/>
          <a:lstStyle/>
          <a:p>
            <a:r>
              <a:rPr lang="cs-CZ" dirty="0">
                <a:solidFill>
                  <a:srgbClr val="355071"/>
                </a:solidFill>
              </a:rPr>
              <a:t>VYŠETŘENÍ V NEUROLOGII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52417" y="1685607"/>
            <a:ext cx="8463453" cy="47238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Mobilita, soběstačnost: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posun, otáčení v lůžku,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mostění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sed, stoj - rovnováha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schopnost přesunu,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lokomoce – chůze, využití pomůcek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ADL, ASIA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score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míšních pacientů</a:t>
            </a:r>
          </a:p>
          <a:p>
            <a:pPr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</a:pP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Vertebrogenní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pacient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NO, PA, sport, SA, bolest, interní nemoci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kineziologický rozbor – pohledem, palpací, dynamické zkoušky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funkční vyšetření páteře, pohybové stereotypy 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délka DKK, vyšetření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nohou, 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parézy, napínací manévry, orientační zkoušky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HSS dle DNS, stereotyp dýchání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88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6268" y="592640"/>
            <a:ext cx="7773338" cy="968742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vyšetření v neurologii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50824" y="1849508"/>
            <a:ext cx="7772870" cy="47324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ěřitelná vyšetření a testy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roč testovat a měřit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esty: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svalový test?, dynamometr,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krejčovský metr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spirometrie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Bartel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index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FIM test  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Kurtzkeho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škála (RS)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UPDRS (PCH)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</a:t>
            </a:r>
            <a:r>
              <a:rPr lang="cs-CZ" sz="2200" cap="none" dirty="0" smtClean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ASIA </a:t>
            </a:r>
            <a:r>
              <a:rPr lang="cs-CZ" sz="2200" cap="none" dirty="0" err="1" smtClean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score</a:t>
            </a:r>
            <a:r>
              <a:rPr lang="cs-CZ" sz="2200" cap="none" dirty="0" smtClean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(míšní pacient</a:t>
            </a:r>
            <a:r>
              <a:rPr lang="cs-CZ" sz="2200" cap="none" dirty="0" smtClean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cs-CZ" sz="2200" cap="none" dirty="0">
              <a:solidFill>
                <a:srgbClr val="35507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cap="none" dirty="0" smtClean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čas - stopky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85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53555" y="2087394"/>
            <a:ext cx="7772870" cy="3424107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Děkuji za pozornost</a:t>
            </a:r>
            <a:endParaRPr lang="cs-CZ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5" descr="img_bestpage31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87" y="2411710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43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632904" y="388190"/>
            <a:ext cx="7773338" cy="1328466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NEUROREHABILITACE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719367" y="1544128"/>
            <a:ext cx="8225758" cy="5210355"/>
          </a:xfrm>
        </p:spPr>
        <p:txBody>
          <a:bodyPr>
            <a:normAutofit/>
          </a:bodyPr>
          <a:lstStyle/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Tx/>
            </a:pPr>
            <a:endParaRPr lang="cs-CZ" sz="2200" cap="none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Tx/>
            </a:pP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pojem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není mnohdy zažitý správně, je známý, ale jsou o něm nejednotné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představy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Tx/>
            </a:pP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patné pojetí slova REHABILITACE v ČR</a:t>
            </a:r>
            <a:endParaRPr lang="cs-CZ" sz="2200" cap="none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just" defTabSz="685800">
              <a:lnSpc>
                <a:spcPct val="100000"/>
              </a:lnSpc>
              <a:buClrTx/>
              <a:buNone/>
            </a:pPr>
            <a:r>
              <a:rPr lang="cs-CZ" sz="2200" i="1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Rehabilitace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„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celospolečenský proces a představuje koordinovanou činnost mnoha složek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společnosti; cílem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optimální nabytí,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nebo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znovuobnovení fyzických, psychických, sociálních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pracovních schopností jedince, které byly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sníženy   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důsledku nemoci či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úrazu a zařadit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člověka do aktivního společenského života.“</a:t>
            </a:r>
          </a:p>
          <a:p>
            <a:pPr marL="0" lvl="0" indent="0" algn="just" defTabSz="685800">
              <a:lnSpc>
                <a:spcPct val="100000"/>
              </a:lnSpc>
              <a:buClrTx/>
              <a:buNone/>
            </a:pPr>
            <a:endParaRPr lang="cs-CZ" sz="2200" cap="none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AutoShape 2" descr="Specifika péče o spinálního pacien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99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532" y="515002"/>
            <a:ext cx="7773338" cy="787588"/>
          </a:xfrm>
        </p:spPr>
        <p:txBody>
          <a:bodyPr/>
          <a:lstStyle/>
          <a:p>
            <a:r>
              <a:rPr lang="cs-CZ" dirty="0">
                <a:solidFill>
                  <a:srgbClr val="355071"/>
                </a:solidFill>
              </a:rPr>
              <a:t>NEUROREHABILITACE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89781" y="1544127"/>
            <a:ext cx="8876581" cy="5072332"/>
          </a:xfrm>
        </p:spPr>
        <p:txBody>
          <a:bodyPr>
            <a:normAutofit/>
          </a:bodyPr>
          <a:lstStyle/>
          <a:p>
            <a:pPr lvl="0" defTabSz="685800">
              <a:lnSpc>
                <a:spcPct val="100000"/>
              </a:lnSpc>
              <a:spcBef>
                <a:spcPts val="600"/>
              </a:spcBef>
              <a:buClrTx/>
            </a:pPr>
            <a:r>
              <a:rPr lang="cs-CZ" sz="2200" i="1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neurorehabilitace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pl-PL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chápána </a:t>
            </a:r>
            <a:r>
              <a:rPr lang="pl-PL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jako </a:t>
            </a:r>
            <a:r>
              <a:rPr lang="pl-PL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fyzioterapie u </a:t>
            </a:r>
            <a:r>
              <a:rPr lang="pl-PL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neurol. </a:t>
            </a:r>
            <a:r>
              <a:rPr lang="pl-PL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pl-PL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acienta, spíše kinezioterapie na </a:t>
            </a:r>
            <a:r>
              <a:rPr lang="pl-PL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neurofyz </a:t>
            </a:r>
            <a:r>
              <a:rPr lang="pl-PL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podkladě</a:t>
            </a:r>
            <a:endParaRPr lang="pl-PL" sz="2200" cap="none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defTabSz="685800">
              <a:lnSpc>
                <a:spcPct val="100000"/>
              </a:lnSpc>
              <a:spcBef>
                <a:spcPts val="500"/>
              </a:spcBef>
              <a:buClrTx/>
              <a:buNone/>
            </a:pPr>
            <a:r>
              <a:rPr lang="pl-PL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pl-PL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metody založené na neurofyziologickém podkladě jako </a:t>
            </a:r>
            <a:r>
              <a:rPr lang="pl-PL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Bobath k., </a:t>
            </a:r>
          </a:p>
          <a:p>
            <a:pPr marL="0" lvl="0" indent="0" defTabSz="685800">
              <a:lnSpc>
                <a:spcPct val="100000"/>
              </a:lnSpc>
              <a:spcBef>
                <a:spcPts val="500"/>
              </a:spcBef>
              <a:buClrTx/>
              <a:buNone/>
            </a:pPr>
            <a:r>
              <a:rPr lang="pl-PL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technika </a:t>
            </a:r>
            <a:r>
              <a:rPr lang="pl-PL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PNF (Kabat), BPP (dle Čápové), VRL, </a:t>
            </a:r>
            <a:r>
              <a:rPr lang="pl-PL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DNS, Fränkel</a:t>
            </a:r>
            <a:r>
              <a:rPr lang="pl-PL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</a:p>
          <a:p>
            <a:pPr marL="0" lvl="0" indent="0" defTabSz="685800">
              <a:lnSpc>
                <a:spcPct val="100000"/>
              </a:lnSpc>
              <a:spcBef>
                <a:spcPts val="500"/>
              </a:spcBef>
              <a:buClrTx/>
              <a:buNone/>
            </a:pPr>
            <a:r>
              <a:rPr lang="pl-PL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analitická a kondiční cvičení, náčiní, </a:t>
            </a:r>
            <a:r>
              <a:rPr lang="pl-PL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nářadí</a:t>
            </a:r>
          </a:p>
          <a:p>
            <a:pPr marL="0" lvl="0" indent="0" defTabSz="685800">
              <a:lnSpc>
                <a:spcPct val="100000"/>
              </a:lnSpc>
              <a:spcBef>
                <a:spcPts val="500"/>
              </a:spcBef>
              <a:buClrTx/>
              <a:buNone/>
            </a:pPr>
            <a:r>
              <a:rPr lang="pl-PL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MT</a:t>
            </a:r>
            <a:r>
              <a:rPr lang="pl-PL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stimulační prvky, </a:t>
            </a:r>
            <a:r>
              <a:rPr lang="pl-PL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elektroléčba, </a:t>
            </a:r>
            <a:r>
              <a:rPr lang="pl-PL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tejpy</a:t>
            </a:r>
            <a:r>
              <a:rPr lang="pl-PL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.....</a:t>
            </a:r>
            <a:endParaRPr lang="cs-CZ" sz="2200" cap="none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defTabSz="685800">
              <a:lnSpc>
                <a:spcPct val="100000"/>
              </a:lnSpc>
              <a:spcBef>
                <a:spcPts val="500"/>
              </a:spcBef>
              <a:buClrTx/>
              <a:buNone/>
            </a:pP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včasná, ale postupná </a:t>
            </a:r>
            <a:r>
              <a:rPr lang="cs-CZ" sz="2200" cap="none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vertikalizace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nácvik </a:t>
            </a:r>
            <a:r>
              <a:rPr lang="cs-CZ" sz="2200" cap="none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senzomotoriky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chůze  </a:t>
            </a:r>
          </a:p>
          <a:p>
            <a:pPr marL="0" lvl="0" indent="0" defTabSz="685800">
              <a:lnSpc>
                <a:spcPct val="100000"/>
              </a:lnSpc>
              <a:spcBef>
                <a:spcPts val="500"/>
              </a:spcBef>
              <a:buClrTx/>
              <a:buNone/>
            </a:pP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ergoterapie, fyzioterapie na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přístrojích, i s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využitím biologické</a:t>
            </a:r>
          </a:p>
          <a:p>
            <a:pPr marL="0" lvl="0" indent="0" defTabSz="685800">
              <a:lnSpc>
                <a:spcPct val="100000"/>
              </a:lnSpc>
              <a:spcBef>
                <a:spcPts val="500"/>
              </a:spcBef>
              <a:buClrTx/>
              <a:buNone/>
            </a:pP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zpětné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vazby (rotoped, </a:t>
            </a:r>
            <a:r>
              <a:rPr lang="cs-CZ" sz="2200" cap="none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motomed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200" cap="none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armeo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200" cap="none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lokomat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cs-CZ" sz="2200" cap="none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defTabSz="685800">
              <a:lnSpc>
                <a:spcPct val="100000"/>
              </a:lnSpc>
              <a:spcBef>
                <a:spcPts val="500"/>
              </a:spcBef>
              <a:buClrTx/>
              <a:buNone/>
            </a:pP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pl-PL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individuální přístup, zpětná vazba</a:t>
            </a:r>
          </a:p>
          <a:p>
            <a:pPr marL="0" lvl="0" indent="0" defTabSz="685800">
              <a:lnSpc>
                <a:spcPct val="100000"/>
              </a:lnSpc>
              <a:spcBef>
                <a:spcPts val="500"/>
              </a:spcBef>
              <a:buClrTx/>
              <a:buNone/>
            </a:pPr>
            <a:r>
              <a:rPr lang="pl-PL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pl-PL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pl-PL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zahájena co nejdříve, ve správný </a:t>
            </a:r>
            <a:r>
              <a:rPr lang="pl-PL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 správné prvky</a:t>
            </a:r>
            <a:endParaRPr lang="pl-PL" sz="2200" cap="none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defTabSz="685800">
              <a:lnSpc>
                <a:spcPct val="100000"/>
              </a:lnSpc>
              <a:spcBef>
                <a:spcPts val="500"/>
              </a:spcBef>
              <a:buClrTx/>
              <a:buNone/>
            </a:pPr>
            <a:r>
              <a:rPr lang="pl-PL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vstupního vyšetření → cíl → plán </a:t>
            </a:r>
            <a:r>
              <a:rPr lang="pl-PL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→</a:t>
            </a:r>
            <a:r>
              <a:rPr lang="pl-PL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prostředky k dosažení cíle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644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88838" y="1742536"/>
            <a:ext cx="8877523" cy="4753155"/>
          </a:xfrm>
        </p:spPr>
        <p:txBody>
          <a:bodyPr>
            <a:noAutofit/>
          </a:bodyPr>
          <a:lstStyle/>
          <a:p>
            <a:pPr defTabSz="685800">
              <a:lnSpc>
                <a:spcPct val="100000"/>
              </a:lnSpc>
              <a:spcBef>
                <a:spcPts val="500"/>
              </a:spcBef>
              <a:buClrTx/>
            </a:pPr>
            <a:r>
              <a:rPr lang="cs-CZ" sz="2200" i="1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neurorehabilitace –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chápána jako rehabilitační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přístup k pacientům </a:t>
            </a:r>
            <a:endParaRPr lang="cs-CZ" sz="2200" cap="none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defTabSz="685800">
              <a:lnSpc>
                <a:spcPct val="100000"/>
              </a:lnSpc>
              <a:spcBef>
                <a:spcPts val="200"/>
              </a:spcBef>
              <a:buClrTx/>
              <a:buNone/>
            </a:pP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s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neurologickou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problematikou;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hlavně pacienti s poškozením mozku</a:t>
            </a:r>
          </a:p>
          <a:p>
            <a:pPr marL="0" lvl="0" indent="0" defTabSz="685800">
              <a:lnSpc>
                <a:spcPct val="100000"/>
              </a:lnSpc>
              <a:spcBef>
                <a:spcPts val="200"/>
              </a:spcBef>
              <a:buClrTx/>
              <a:buNone/>
            </a:pP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případně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míchy, nejen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poškození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motorického systému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ale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poruchy </a:t>
            </a:r>
            <a:endParaRPr lang="cs-CZ" sz="2200" cap="none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defTabSz="685800">
              <a:lnSpc>
                <a:spcPct val="100000"/>
              </a:lnSpc>
              <a:spcBef>
                <a:spcPts val="200"/>
              </a:spcBef>
              <a:buClrTx/>
              <a:buNone/>
            </a:pP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kognitivních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funkcí včetně funkcí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fatických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polykací a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výživové</a:t>
            </a:r>
          </a:p>
          <a:p>
            <a:pPr marL="0" lvl="0" indent="0" defTabSz="685800">
              <a:lnSpc>
                <a:spcPct val="100000"/>
              </a:lnSpc>
              <a:spcBef>
                <a:spcPts val="200"/>
              </a:spcBef>
              <a:buClrTx/>
              <a:buNone/>
            </a:pP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potíže, psychické obtíže, sociální problémy…</a:t>
            </a:r>
            <a:endParaRPr lang="cs-CZ" sz="2200" cap="none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defTabSz="685800">
              <a:lnSpc>
                <a:spcPct val="100000"/>
              </a:lnSpc>
              <a:spcBef>
                <a:spcPts val="600"/>
              </a:spcBef>
              <a:buClrTx/>
              <a:buNone/>
            </a:pP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cílem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zařazení jedince do běžného života, což nemůže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zajistit</a:t>
            </a:r>
          </a:p>
          <a:p>
            <a:pPr marL="0" lvl="0" indent="0" defTabSz="685800">
              <a:lnSpc>
                <a:spcPct val="100000"/>
              </a:lnSpc>
              <a:spcBef>
                <a:spcPts val="600"/>
              </a:spcBef>
              <a:buClrTx/>
              <a:buNone/>
            </a:pP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jeden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obor či disciplína</a:t>
            </a:r>
          </a:p>
          <a:p>
            <a:pPr marL="0" lvl="0" indent="0" defTabSz="685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None/>
            </a:pP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je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dlouhodobý proces s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multidisciplinární (inter) účastí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lékaři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neurolog, ostatní odborní lékaři, praktický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lékař; ošetřující</a:t>
            </a:r>
            <a:endParaRPr lang="cs-CZ" sz="2200" cap="none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4000" lvl="0" indent="-457200" defTabSz="68580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personál – sestra, sanitář, asistent; fyzioterapeut, ergoterapeut,</a:t>
            </a:r>
          </a:p>
          <a:p>
            <a:pPr marL="144000" lvl="0" indent="-457200" defTabSz="68580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logoped, psycholog, dietní sestra, protetik, sociální pracovník </a:t>
            </a:r>
          </a:p>
          <a:p>
            <a:pPr marL="171450" lvl="0" indent="-171450" defTabSz="685800">
              <a:lnSpc>
                <a:spcPct val="100000"/>
              </a:lnSpc>
              <a:spcBef>
                <a:spcPts val="0"/>
              </a:spcBef>
              <a:buClrTx/>
            </a:pPr>
            <a:endParaRPr lang="cs-CZ" sz="2200" cap="none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4000" indent="-457200">
              <a:lnSpc>
                <a:spcPct val="100000"/>
              </a:lnSpc>
              <a:spcBef>
                <a:spcPts val="0"/>
              </a:spcBef>
            </a:pPr>
            <a:endParaRPr lang="cs-CZ" sz="2200" dirty="0"/>
          </a:p>
        </p:txBody>
      </p:sp>
      <p:sp>
        <p:nvSpPr>
          <p:cNvPr id="4" name="Nadpis 5"/>
          <p:cNvSpPr>
            <a:spLocks noGrp="1"/>
          </p:cNvSpPr>
          <p:nvPr>
            <p:ph type="title"/>
          </p:nvPr>
        </p:nvSpPr>
        <p:spPr>
          <a:xfrm>
            <a:off x="530053" y="463243"/>
            <a:ext cx="7773338" cy="1149897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NEUROREHABILITACE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56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81345" y="1613140"/>
            <a:ext cx="7772870" cy="4701395"/>
          </a:xfrm>
        </p:spPr>
        <p:txBody>
          <a:bodyPr>
            <a:normAutofit fontScale="92500"/>
          </a:bodyPr>
          <a:lstStyle/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400" cap="none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Včasnost</a:t>
            </a: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péče začíná hned, </a:t>
            </a:r>
            <a:r>
              <a:rPr lang="cs-CZ" sz="24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ale nasazení </a:t>
            </a: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prostředků v optimálním okamžiku, </a:t>
            </a:r>
            <a:r>
              <a:rPr lang="cs-CZ" sz="24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mění </a:t>
            </a: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se, rozvíjí, rozšiřuje či naopak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400" cap="none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Komplexnost</a:t>
            </a: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informace o pacientovi co nejširší, zdravotní stav, klinické projevy, sociální zázemí 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400" cap="none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Návaznost</a:t>
            </a: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sled léčby, akcí, pomocných prostředků musí na sebe logicky navazovat a začínat ve vhodný čas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400" cap="none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Součinnost </a:t>
            </a: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všech složek, které se na výsledku podílí, každý případ má mít </a:t>
            </a:r>
            <a:r>
              <a:rPr lang="cs-CZ" sz="2400" cap="none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interprofesionální</a:t>
            </a: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posouzení  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400" cap="none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Koordinovanost</a:t>
            </a: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přehled o pacientovi a jeho potřebách, fyzických, duševních, sociálních; pomáhá se zajištěním všech potřeb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400" cap="none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Dostupnost</a:t>
            </a: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zatím v ČR není plně zajištěna, lokalita, vybavení, přítomnost potřebných profesí, soc. služeb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endParaRPr lang="cs-CZ" sz="2400" cap="none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Nadpis 5"/>
          <p:cNvSpPr>
            <a:spLocks noGrp="1"/>
          </p:cNvSpPr>
          <p:nvPr>
            <p:ph type="title"/>
          </p:nvPr>
        </p:nvSpPr>
        <p:spPr>
          <a:xfrm>
            <a:off x="684862" y="368352"/>
            <a:ext cx="7773338" cy="1124018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NEUROREHABILITACE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41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90443" y="189781"/>
            <a:ext cx="7773338" cy="1257163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NEUROPLASTICITA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476375" y="1376756"/>
            <a:ext cx="8598614" cy="47468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i="1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neuroplasticita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schopnost mozku měnit svoji strukturu v reakci na zkušenost – celý život, různým tempem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roces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eliminace – mozek dělá pořádek která spojení posílit a která eliminovat podle využívanosti,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posílení často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používaných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intrauterinní vývoj – 100 miliard neuronů-100 bilionů spojení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neurogeneze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produkce a vývoj z nediferencovaných buněk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synaptogeneze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větvení, vytváření synaptických spojení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pruning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obstřihávání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redukce počtu synaptických spojení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apoptoza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programovaná smrt buněk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Embrionální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vývoj – determinuje je hlavně genetika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 narození – hlavně interakce s environmentem 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87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0058" y="432191"/>
            <a:ext cx="6940421" cy="1132644"/>
          </a:xfrm>
        </p:spPr>
        <p:txBody>
          <a:bodyPr/>
          <a:lstStyle/>
          <a:p>
            <a:r>
              <a:rPr lang="cs-CZ" dirty="0">
                <a:solidFill>
                  <a:srgbClr val="355071"/>
                </a:solidFill>
              </a:rPr>
              <a:t>NEUROPLASTICITA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713833" y="1461318"/>
            <a:ext cx="7772870" cy="4490908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600"/>
              </a:spcBef>
              <a:buClr>
                <a:srgbClr val="355071"/>
              </a:buClr>
            </a:pPr>
            <a:endParaRPr lang="cs-CZ" sz="2200" cap="none" dirty="0" smtClean="0">
              <a:solidFill>
                <a:srgbClr val="35507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  <a:buClr>
                <a:srgbClr val="355071"/>
              </a:buClr>
            </a:pPr>
            <a:r>
              <a:rPr lang="cs-CZ" sz="2200" cap="none" dirty="0" smtClean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již dříve se pozorovaly pokroky při cvičení po nemocech a úrazech mozku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buClr>
                <a:srgbClr val="355071"/>
              </a:buClr>
            </a:pPr>
            <a:r>
              <a:rPr lang="cs-CZ" sz="2200" cap="none" dirty="0" smtClean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nové </a:t>
            </a:r>
            <a:r>
              <a:rPr lang="cs-CZ" sz="2200" cap="none" dirty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technologie – nové poznatky - funkční zobrazení magnetickou rezonancí, pozitronová emisní tomografie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473" y="3706772"/>
            <a:ext cx="6163590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43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61382" y="801044"/>
            <a:ext cx="5555410" cy="528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376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01091" y="523626"/>
            <a:ext cx="6155415" cy="1055007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PERIFERNÍ PARÉZA </a:t>
            </a:r>
            <a:r>
              <a:rPr lang="cs-CZ" cap="none" dirty="0" smtClean="0">
                <a:solidFill>
                  <a:schemeClr val="tx2"/>
                </a:solidFill>
              </a:rPr>
              <a:t>(chabá)</a:t>
            </a:r>
            <a:endParaRPr lang="cs-CZ" cap="none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30053" y="1716657"/>
            <a:ext cx="8501804" cy="4710023"/>
          </a:xfrm>
        </p:spPr>
        <p:txBody>
          <a:bodyPr>
            <a:normAutofit/>
          </a:bodyPr>
          <a:lstStyle/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snížená svalová síla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snížené až vymizelé svalové napětí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není odpor, </a:t>
            </a:r>
            <a:r>
              <a:rPr lang="cs-CZ" sz="2200" cap="none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hypermobilita</a:t>
            </a:r>
            <a:endParaRPr lang="cs-CZ" sz="2200" cap="none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svalová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atrofie je výrazná, rychlý rozvoj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proprioceptivní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exteroceptivní reflexy - snížené až vymizelé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přítomny </a:t>
            </a:r>
            <a:r>
              <a:rPr lang="cs-CZ" sz="2200" cap="none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fascikulce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na EMG fibrilace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přítomnost zánikových patologických jevů, iritační ne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změny v zásobení, bolestivost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oruchy citlivosti všech kvalit, hypestezie, anestezie, dysestezie…  </a:t>
            </a:r>
            <a:endParaRPr lang="cs-CZ" sz="2200" cap="none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nebývají poruchy vnímání ani intelektu 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častěji výraz </a:t>
            </a:r>
            <a:r>
              <a:rPr lang="cs-CZ" sz="2200" cap="none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monoparézy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(mohou být i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celková postižení) </a:t>
            </a:r>
            <a:endParaRPr lang="cs-CZ" sz="2200" cap="none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2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80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1_Kapka">
  <a:themeElements>
    <a:clrScheme name="Kapk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</TotalTime>
  <Words>1071</Words>
  <Application>Microsoft Office PowerPoint</Application>
  <PresentationFormat>Předvádění na obrazovce (4:3)</PresentationFormat>
  <Paragraphs>131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Tahoma</vt:lpstr>
      <vt:lpstr>Tw Cen MT</vt:lpstr>
      <vt:lpstr>Kapka</vt:lpstr>
      <vt:lpstr>1_Kapka</vt:lpstr>
      <vt:lpstr>APLIKOVAná FYZIOTERAPIE V NEUROLOGII</vt:lpstr>
      <vt:lpstr>NEUROREHABILITACE</vt:lpstr>
      <vt:lpstr>NEUROREHABILITACE</vt:lpstr>
      <vt:lpstr>NEUROREHABILITACE</vt:lpstr>
      <vt:lpstr>NEUROREHABILITACE</vt:lpstr>
      <vt:lpstr>NEUROPLASTICITA</vt:lpstr>
      <vt:lpstr>NEUROPLASTICITA</vt:lpstr>
      <vt:lpstr>Prezentace aplikace PowerPoint</vt:lpstr>
      <vt:lpstr>PERIFERNÍ PARÉZA (chabá)</vt:lpstr>
      <vt:lpstr>CENTRÁLNÍ PARÉZA (spastická)</vt:lpstr>
      <vt:lpstr>Máte představu o tom jak vypadá pacient s perifením a centrálním postižením??</vt:lpstr>
      <vt:lpstr>VYŠETŘENÍ V NEUROLOGII</vt:lpstr>
      <vt:lpstr>VYŠETŘENÍ V NEUROLOGII</vt:lpstr>
      <vt:lpstr>VYŠETŘENÍ V NEUROLOGII</vt:lpstr>
      <vt:lpstr>vyšetření v neurologii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APLIKOVAná FYZIOTERAPIE V NEUROLOGII</dc:title>
  <dc:creator>Dagmar Křížová</dc:creator>
  <cp:lastModifiedBy>Dagmar Křížová</cp:lastModifiedBy>
  <cp:revision>14</cp:revision>
  <dcterms:created xsi:type="dcterms:W3CDTF">2021-09-28T16:16:52Z</dcterms:created>
  <dcterms:modified xsi:type="dcterms:W3CDTF">2024-09-11T16:39:55Z</dcterms:modified>
</cp:coreProperties>
</file>