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3" r:id="rId7"/>
    <p:sldId id="277" r:id="rId8"/>
    <p:sldId id="278" r:id="rId9"/>
    <p:sldId id="279" r:id="rId10"/>
    <p:sldId id="280" r:id="rId11"/>
    <p:sldId id="283" r:id="rId12"/>
    <p:sldId id="284" r:id="rId13"/>
    <p:sldId id="285" r:id="rId14"/>
    <p:sldId id="286" r:id="rId15"/>
    <p:sldId id="287" r:id="rId16"/>
    <p:sldId id="290" r:id="rId17"/>
    <p:sldId id="294" r:id="rId18"/>
    <p:sldId id="295" r:id="rId19"/>
    <p:sldId id="296" r:id="rId20"/>
    <p:sldId id="297" r:id="rId21"/>
    <p:sldId id="298" r:id="rId22"/>
    <p:sldId id="299" r:id="rId23"/>
    <p:sldId id="303" r:id="rId24"/>
    <p:sldId id="300" r:id="rId25"/>
    <p:sldId id="301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AE4A3-3A69-434E-9960-203A4F6FADF4}" type="datetimeFigureOut">
              <a:rPr lang="cs-CZ" smtClean="0"/>
              <a:t>09.11.2024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9F7DE-61C6-4D22-B428-3FED5A96B6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41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47D2D-210E-4EC2-A0CC-1D521BCC6B9D}" type="slidenum">
              <a:rPr lang="cs-CZ" smtClean="0">
                <a:solidFill>
                  <a:prstClr val="black"/>
                </a:solidFill>
              </a:rPr>
              <a:pPr/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4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8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61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3550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3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40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6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00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1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9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6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5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1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6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4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FF1EB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11/9/2024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1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tx2"/>
                </a:solidFill>
                <a:latin typeface="Tahoma" panose="020B0604030504040204" pitchFamily="34" charset="0"/>
              </a:rPr>
              <a:t>Kinezioterapie </a:t>
            </a:r>
            <a:br>
              <a:rPr lang="cs-CZ" dirty="0" smtClean="0">
                <a:solidFill>
                  <a:schemeClr val="tx2"/>
                </a:solidFill>
                <a:latin typeface="Tahoma" panose="020B0604030504040204" pitchFamily="34" charset="0"/>
              </a:rPr>
            </a:br>
            <a:r>
              <a:rPr lang="cs-CZ" dirty="0" smtClean="0">
                <a:solidFill>
                  <a:schemeClr val="tx2"/>
                </a:solidFill>
                <a:latin typeface="Tahoma" panose="020B0604030504040204" pitchFamily="34" charset="0"/>
              </a:rPr>
              <a:t>u poškození mozku</a:t>
            </a:r>
            <a:endParaRPr lang="cs-CZ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037754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apraxie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69864" y="1766442"/>
            <a:ext cx="8874136" cy="46323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orální - pohyby mluvidel;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orofaciální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i pohyby v obličeji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řeči - porucha programování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řeči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posloupná aktivita svalů mluvidel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verbální - porucha plánování a programování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řeči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narušení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None/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motorické aktivity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konstrukční apraxie - porucha vnímání prostoru, goniometrické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None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tvary, kostky,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chůze - neschopnost šlapacích pohybů, kopnutí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None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magnetický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syndrom -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zvednout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nohu od podložky</a:t>
            </a:r>
          </a:p>
        </p:txBody>
      </p:sp>
    </p:spTree>
    <p:extLst>
      <p:ext uri="{BB962C8B-B14F-4D97-AF65-F5344CB8AC3E}">
        <p14:creationId xmlns:p14="http://schemas.microsoft.com/office/powerpoint/2010/main" val="11200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223" y="325221"/>
            <a:ext cx="7773338" cy="1296546"/>
          </a:xfrm>
        </p:spPr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Pusher</a:t>
            </a:r>
            <a:r>
              <a:rPr lang="cs-CZ" dirty="0" smtClean="0">
                <a:solidFill>
                  <a:schemeClr val="tx2"/>
                </a:solidFill>
              </a:rPr>
              <a:t> syndrom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621768"/>
            <a:ext cx="8458200" cy="49084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ilné odtlačování těla nepostiženou HK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hemiparetickou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stranu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všech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polohách, neumí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přenést váhu na zdravou polovinu těla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často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spojeno s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neglectem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poruchu vnímání vzpřímeného držení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těla, pacient tělo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považuje za vzpřímené v situaci, kdy je nakloněné téměř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až o 18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stupňů od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zemské vertikály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směrem ke straně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léze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nejde o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poruchu vestibulárního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systému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zrakovou kontrolou může částečně korigovat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ez asistence vysoké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riziko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pádu, </a:t>
            </a:r>
            <a:r>
              <a:rPr lang="cs-CZ" sz="2200" i="1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pádu se nebojí, když strach, tak v osovém postavení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>
                <a:schemeClr val="tx2"/>
              </a:buClr>
              <a:buNone/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71" y="1915064"/>
            <a:ext cx="5513766" cy="28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737" y="523627"/>
            <a:ext cx="7773338" cy="1055007"/>
          </a:xfrm>
        </p:spPr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Pusher</a:t>
            </a:r>
            <a:r>
              <a:rPr lang="cs-CZ" dirty="0" smtClean="0">
                <a:solidFill>
                  <a:schemeClr val="tx2"/>
                </a:solidFill>
              </a:rPr>
              <a:t> syndrom - kinezioterapie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6270" y="1721830"/>
            <a:ext cx="8433694" cy="4258661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zrakovou kontrolou může částečně korigovat</a:t>
            </a:r>
          </a:p>
          <a:p>
            <a:pPr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vysvětlit chybné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vnímání pozice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těla, uvést do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správné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pozice – správné nastavení již od chodidla, a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tivní sed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vyrovnat osu těla do zemské vertikály, a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s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pomocí vizuálních podnětů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prostředí, kontrola vlastního těla v zrcadle, pomoc barevných pásek umístěných na těle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Bobath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koncept - přesný opak,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který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klade důraz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nácvik zpracování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somestetických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vstupů - </a:t>
            </a:r>
            <a:r>
              <a:rPr lang="cs-CZ" sz="2200" i="1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vizuální </a:t>
            </a:r>
            <a:r>
              <a:rPr lang="cs-CZ" sz="2200" i="1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vstup </a:t>
            </a:r>
            <a:r>
              <a:rPr lang="cs-CZ" sz="2200" i="1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nestačí </a:t>
            </a:r>
            <a:r>
              <a:rPr lang="cs-CZ" sz="2200" i="1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stálou </a:t>
            </a:r>
            <a:r>
              <a:rPr lang="cs-CZ" sz="2200" i="1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kontrolu vzpřímeného držení těla </a:t>
            </a:r>
            <a:endParaRPr lang="cs-CZ" sz="2200" i="1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práce s pacientem - terapeut na paretické straně, za pacientem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5405" y="507682"/>
            <a:ext cx="7773338" cy="1191809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3730" y="2182366"/>
            <a:ext cx="8366306" cy="3784325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355071"/>
              </a:buClr>
            </a:pPr>
            <a:r>
              <a:rPr lang="cs-CZ" sz="2200" cap="none" dirty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podkládání pánve, opora o míč a koulení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355071"/>
              </a:buClr>
            </a:pPr>
            <a:r>
              <a:rPr lang="cs-CZ" sz="2200" cap="none" dirty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práce HK na zdravé straně - pro něco se natáhnout, </a:t>
            </a:r>
            <a:r>
              <a:rPr lang="cs-CZ" sz="2200" cap="none" dirty="0" smtClean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přemisťovat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355071"/>
              </a:buClr>
            </a:pPr>
            <a:r>
              <a:rPr lang="cs-CZ" sz="2200" cap="none" dirty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sz="2200" cap="none" dirty="0" smtClean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vičení postupně - leh, sed, stoj, chůze 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355071"/>
              </a:buClr>
            </a:pPr>
            <a:r>
              <a:rPr lang="cs-CZ" sz="2200" cap="none" dirty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ráce s těžištěm, přenášení váhy, rotace trupu ke zdravé straně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355071"/>
              </a:buClr>
            </a:pPr>
            <a:r>
              <a:rPr lang="cs-CZ" sz="2200" cap="none" dirty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sz="2200" cap="none" dirty="0" smtClean="0">
                <a:solidFill>
                  <a:srgbClr val="355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na labilní ploše - práce s pánví</a:t>
            </a:r>
            <a:endParaRPr lang="cs-CZ" sz="2200" cap="none" dirty="0">
              <a:solidFill>
                <a:srgbClr val="3550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-5852" t="126" r="5852" b="-126"/>
          <a:stretch/>
        </p:blipFill>
        <p:spPr>
          <a:xfrm>
            <a:off x="-261929" y="0"/>
            <a:ext cx="4864609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63" y="0"/>
            <a:ext cx="451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269" r="-14006" b="-269"/>
          <a:stretch/>
        </p:blipFill>
        <p:spPr>
          <a:xfrm>
            <a:off x="58432" y="-36945"/>
            <a:ext cx="5117972" cy="68764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-280"/>
          <a:stretch/>
        </p:blipFill>
        <p:spPr>
          <a:xfrm>
            <a:off x="4525818" y="-18474"/>
            <a:ext cx="4630025" cy="68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1970" y="384552"/>
            <a:ext cx="7237311" cy="1143000"/>
          </a:xfrm>
        </p:spPr>
        <p:txBody>
          <a:bodyPr/>
          <a:lstStyle/>
          <a:p>
            <a:r>
              <a:rPr lang="cs-CZ" dirty="0">
                <a:solidFill>
                  <a:srgbClr val="355071"/>
                </a:solidFill>
              </a:rPr>
              <a:t>spasticita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32174" y="1527552"/>
            <a:ext cx="8136904" cy="547260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porucha 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svalového tonu, která je způsobena zvýšením tonických napínacích reflexů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je charakterizována zvýšením odporu při pasivním protažení svalu, větší rychlost – větší odpor (zarážka)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pomalu ji lze protáhnout (následuje povolení)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objevuje se v různé intenzitě a 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nastupuje v 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různé 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době, předem 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se nedá přesně určit u koho a kdy se 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rozvine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není zodpovědná za abnormální posturu končetin, protože 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čistá spasticita má 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nulovou klidovou aktivitu</a:t>
            </a:r>
          </a:p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literatura (i my) – mylně 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</a:rPr>
              <a:t>používá „spasticita“ 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pro veškeré projevy zvýšené svalové aktivity, které doprovází syndrom centrálního </a:t>
            </a:r>
            <a:r>
              <a:rPr lang="cs-CZ" sz="2200" cap="none" dirty="0" err="1">
                <a:solidFill>
                  <a:srgbClr val="002060"/>
                </a:solidFill>
                <a:latin typeface="Tahoma" panose="020B0604030504040204" pitchFamily="34" charset="0"/>
              </a:rPr>
              <a:t>motoneuronu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 (spastická dystonie, </a:t>
            </a:r>
            <a:r>
              <a:rPr lang="cs-CZ" sz="2200" cap="none" dirty="0" err="1">
                <a:solidFill>
                  <a:srgbClr val="002060"/>
                </a:solidFill>
                <a:latin typeface="Tahoma" panose="020B0604030504040204" pitchFamily="34" charset="0"/>
              </a:rPr>
              <a:t>ko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-kontrakce, </a:t>
            </a:r>
            <a:r>
              <a:rPr lang="cs-CZ" sz="2200" cap="none" dirty="0" err="1">
                <a:solidFill>
                  <a:srgbClr val="002060"/>
                </a:solidFill>
                <a:latin typeface="Tahoma" panose="020B0604030504040204" pitchFamily="34" charset="0"/>
              </a:rPr>
              <a:t>synkineze</a:t>
            </a: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</a:rPr>
              <a:t>)</a:t>
            </a:r>
            <a:endParaRPr lang="cs-CZ" sz="2200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6812" y="502552"/>
            <a:ext cx="4334941" cy="1143000"/>
          </a:xfrm>
        </p:spPr>
        <p:txBody>
          <a:bodyPr/>
          <a:lstStyle/>
          <a:p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Spastická </a:t>
            </a:r>
            <a:r>
              <a:rPr lang="cs-CZ" sz="32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dystonie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74786" y="1945344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podmíněna mimovolním stahem paretických svalů za klidového stavu</a:t>
            </a:r>
          </a:p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na pacientovi vidět, je zodpovědná za abnormální posturu a funkční hendikep, výsledek – zda převáží kontrakce flexorů či extenzorů</a:t>
            </a:r>
          </a:p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lasické </a:t>
            </a:r>
            <a:r>
              <a:rPr lang="cs-CZ" sz="22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Wernicke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-Mannovo držení je tedy projevem spastické dystonie, HK – </a:t>
            </a:r>
            <a:r>
              <a:rPr lang="cs-CZ" sz="22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DK – </a:t>
            </a:r>
            <a:r>
              <a:rPr lang="cs-CZ" sz="22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</a:t>
            </a:r>
            <a:r>
              <a:rPr lang="cs-CZ" sz="22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038" y="554309"/>
            <a:ext cx="7772400" cy="1143000"/>
          </a:xfrm>
        </p:spPr>
        <p:txBody>
          <a:bodyPr/>
          <a:lstStyle/>
          <a:p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Spastická </a:t>
            </a:r>
            <a:r>
              <a:rPr lang="cs-CZ" sz="3200" dirty="0" err="1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</a:t>
            </a:r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-kontrakce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 provedení pohybu musí nastat aktivace agonisty a také relaxace antagonisty – mechanismus reciproční inhibice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je antagonista kontrahován společně s agonistou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ede ke špatné koordinaci volního pohybu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rojevuje se při aktivním pohybu (pokusu o něj)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obře pozorovatelné u alternujících pohybů,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fl-ext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lokti – flexe bez problémů a extenze vázne – současně s tricepsem zabírá i biceps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73467" y="199877"/>
            <a:ext cx="7773338" cy="1596177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Poškození mozku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>
          <a:xfrm>
            <a:off x="696349" y="1674869"/>
            <a:ext cx="7772870" cy="3932717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cs-CZ" sz="2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CMP 	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ischemické (v RHB mohu „vše a hned“)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	- hemoragické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spontánní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ICH (v RHB omezení) </a:t>
            </a:r>
          </a:p>
          <a:p>
            <a:pPr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Kraniotrauma - fraktury lebky, komoce, kontuze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- SAK, SDH, EDH (někdy operativa,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komorová drenáž)</a:t>
            </a:r>
          </a:p>
          <a:p>
            <a:pPr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Infekční a zánětlivá onemocnění (meningitida,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ncefalitida)</a:t>
            </a:r>
          </a:p>
          <a:p>
            <a:pPr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Tumory - RHB šetrnější, únava</a:t>
            </a:r>
          </a:p>
        </p:txBody>
      </p:sp>
    </p:spTree>
    <p:extLst>
      <p:ext uri="{BB962C8B-B14F-4D97-AF65-F5344CB8AC3E}">
        <p14:creationId xmlns:p14="http://schemas.microsoft.com/office/powerpoint/2010/main" val="8696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641" y="355903"/>
            <a:ext cx="7772400" cy="1143000"/>
          </a:xfrm>
        </p:spPr>
        <p:txBody>
          <a:bodyPr/>
          <a:lstStyle/>
          <a:p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Spastické synkineze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značují se jako asociované (sdružené) pohyby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 vyvolané volním pohybem (pokusem)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enomén „přetečení “ aktivity na jiné mnohdy vzdálené segmenty (kašel)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rohlubuje se při větší snaze o pohyb 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typicky – narůstající flexe v lokti při chůzi hemiparetika, elevace a abdukce ramene při pokusu o akrální pohyb prsty do extenze, izolovaný pohyb v zápěstí (někdy – z pohledu fyzioterapie, synergista, punctum fixum)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2025" y="539690"/>
            <a:ext cx="6423175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Hodnocení spasticity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05152" y="1889448"/>
            <a:ext cx="7876149" cy="49685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klinické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odnotící škály – používány pro indikaci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léčby, sledování vývoje spasticity, k ověření účinnosti terapie a porovnání terapeutických metod</a:t>
            </a:r>
          </a:p>
          <a:p>
            <a:pPr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odnocení funkce končetin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r>
              <a:rPr lang="cs-CZ" sz="2200" cap="none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ARAT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test posuzující aktivitu ruky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200" cap="none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FAT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Frenchayský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test paže – 0 neprovede, 1 provede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200" cap="none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MFAT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Modifikovaný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Frenchayský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test paže, 0 – 10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200" cap="none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sz="2200" cap="none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Dvouminutový test chůze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vzdálenost, počet, délka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kroků, kadence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738" y="496558"/>
            <a:ext cx="5816221" cy="1143000"/>
          </a:xfrm>
        </p:spPr>
        <p:txBody>
          <a:bodyPr/>
          <a:lstStyle/>
          <a:p>
            <a:r>
              <a:rPr lang="cs-CZ" sz="32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odnotící škály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08731" y="2022893"/>
            <a:ext cx="8528236" cy="437790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Ashworthova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škála – hodnotí odpor v pasivním protažení, vždy jen první provedení, 0-4, 0-žádný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vzestup, 4-ztuhlost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Modifikovaná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Ashworthova škála – má navíc 1+, hodnotí záškub a uvolnění v méně než polovině rozsahu </a:t>
            </a: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Tardieuova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škála – vyšetřuje v různých rychlostech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Škála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tonu adduktorů – stupně 0 – 4,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Škála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frekvence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spasmů – 0 - 4, 0-žádný, 4-10 a více 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Clr>
                <a:schemeClr val="tx2"/>
              </a:buClr>
              <a:buNone/>
            </a:pPr>
            <a:endParaRPr lang="cs-CZ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81" y="2595447"/>
            <a:ext cx="60960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8302" y="415924"/>
            <a:ext cx="77724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sz="3200" dirty="0" smtClean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Ovlivnění spasticity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2037" y="1720368"/>
            <a:ext cx="8435147" cy="513763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800" cap="none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Farmakologické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cs-CZ" sz="2800" cap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perorální antispastické léky – </a:t>
            </a:r>
            <a:r>
              <a:rPr lang="cs-CZ" sz="28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myorelaxancia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cs-CZ" sz="28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intratékální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baklofenová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pumpa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aplikace botulotoxinu </a:t>
            </a:r>
          </a:p>
          <a:p>
            <a:pPr marL="0" indent="0">
              <a:buClr>
                <a:schemeClr val="tx2"/>
              </a:buClr>
              <a:buNone/>
            </a:pPr>
            <a:endParaRPr lang="cs-CZ" sz="2800" cap="non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2"/>
              </a:buClr>
            </a:pPr>
            <a:r>
              <a:rPr lang="cs-CZ" sz="28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Nefarmakologické</a:t>
            </a:r>
            <a:r>
              <a:rPr lang="cs-CZ" sz="2800" cap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eliminace bolestí</a:t>
            </a: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životospráva, vyprazdňování, relaxační techniky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(Schulzův trénink, </a:t>
            </a:r>
            <a:r>
              <a:rPr lang="cs-CZ" sz="28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Jacobsonova</a:t>
            </a: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r.)</a:t>
            </a:r>
            <a:endParaRPr lang="cs-CZ" sz="2800" cap="none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fyzioterapie - termoterapie, </a:t>
            </a:r>
            <a:r>
              <a:rPr lang="cs-CZ" sz="2800" cap="non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laseroterapie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magnetoterapie, ultrazvuk,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techniky pro udržení svalové flexibility – pasivní cvičení,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protahování, polohování, dlahování</a:t>
            </a: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inhibiční prvky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80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791" y="2540364"/>
            <a:ext cx="3642911" cy="16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3" y="361687"/>
            <a:ext cx="4373591" cy="61104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16" y="411113"/>
            <a:ext cx="4261448" cy="61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331" y="491417"/>
            <a:ext cx="7773338" cy="1259745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Klinický obraz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>
          <a:xfrm>
            <a:off x="396815" y="1751162"/>
            <a:ext cx="8635041" cy="4865297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elmi odlišný - podle místa a rozsahu postižení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motorické poruchy 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oruchy čití - povrchové, hluboké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ataxie,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dysmetrie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diadochokineze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poruchy tonu, trofiky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poruchy rovnováhy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oruchy chůze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centrální paréza n.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facialis</a:t>
            </a: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ysartrie, dysfagie 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poruchy kognitivních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funkcí (afázie, paměť, učení, plánování…)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eglect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syndrom, apraxie,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pusher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syndrom</a:t>
            </a: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cs-CZ" dirty="0">
                <a:solidFill>
                  <a:prstClr val="black"/>
                </a:solidFill>
              </a:rPr>
              <a:t/>
            </a:r>
            <a:br>
              <a:rPr lang="cs-CZ" dirty="0">
                <a:solidFill>
                  <a:prstClr val="black"/>
                </a:solidFill>
              </a:rPr>
            </a:b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3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862" y="506375"/>
            <a:ext cx="7773338" cy="1596177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Motorické poruchy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28459" y="2272201"/>
            <a:ext cx="8560265" cy="3602388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ontralaterální hemiparéza a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kontralat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centrální paréza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n.VII</a:t>
            </a: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2"/>
              </a:buClr>
            </a:pP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psilaterální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hemiparéza ??? </a:t>
            </a:r>
          </a:p>
          <a:p>
            <a:pPr>
              <a:buClr>
                <a:schemeClr val="tx2"/>
              </a:buClr>
            </a:pP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kvadruparéza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???</a:t>
            </a:r>
          </a:p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ontralaterální hemiparéza a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ipsilaterální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postižení hlav. nervů ???</a:t>
            </a:r>
          </a:p>
          <a:p>
            <a:pPr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 periferní parézy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n.VII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???</a:t>
            </a:r>
          </a:p>
          <a:p>
            <a:pPr>
              <a:buClr>
                <a:schemeClr val="tx2"/>
              </a:buClr>
            </a:pP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hemibalismus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hemichorea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???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2"/>
              </a:buClr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2"/>
              </a:buClr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8473" y="175453"/>
            <a:ext cx="7773338" cy="1305173"/>
          </a:xfrm>
        </p:spPr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Neglect</a:t>
            </a:r>
            <a:r>
              <a:rPr lang="cs-CZ" dirty="0" smtClean="0">
                <a:solidFill>
                  <a:schemeClr val="tx2"/>
                </a:solidFill>
              </a:rPr>
              <a:t> syndrom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14624" y="1623845"/>
            <a:ext cx="8629376" cy="512949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orucha uvědomování si podnětů z poloviny prostoru </a:t>
            </a: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kontral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cerebrální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lézi - zrakový, sluchový, taktilní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ignoruje, nereaguje, nepřizpůsobuje svoje chování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prostorový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neglect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nevnímá prostor namalování obrázku, čtení, jídlo z talíře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nejčastěji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opomíjení zleva, vzácněji zprava, vzácně ve vertikální rovině, radiální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personální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opomíjení –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nevnímá vlastní končetiny, jsou cizí, někdo cizí je v lůžku, oblékání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oholení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umytí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končetinová akineze – vázne pohyb končetinami, i když není paréza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směrová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akineze – vázne pohyb hlavou, očima, někdy končetinou ve směru kontralaterálně k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lézi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948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29" y="1337816"/>
            <a:ext cx="2466975" cy="18478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331" y="2014263"/>
            <a:ext cx="2049492" cy="305196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29" y="3443196"/>
            <a:ext cx="2466975" cy="24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6487" y="411484"/>
            <a:ext cx="7773338" cy="1596177"/>
          </a:xfrm>
        </p:spPr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Neglect</a:t>
            </a:r>
            <a:r>
              <a:rPr lang="cs-CZ" dirty="0" smtClean="0">
                <a:solidFill>
                  <a:schemeClr val="tx2"/>
                </a:solidFill>
              </a:rPr>
              <a:t> syndrom - kinezioterapie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48522" y="2089489"/>
            <a:ext cx="7772870" cy="438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ětšinou nemá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teoretický podklad  a  vychází  pouze  zpozorování  pacientů  při  běžných  denních 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aktivitách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pobízení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nezanedbávání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opomíjené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strany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záchytný bod, nacházející se v levém poloprostoru, od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kterého se potom odvíjí pacientova pozornost při prohlížení okolního prostoru zleva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doprava a zpět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maximální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stimulace strany opomíjené a redukce podnětů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 strany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zdravé, stimuly vizuální, taktilní, proprioceptivní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ošetřující personál i návštěvy, přistupují z postižené strany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7012" y="699897"/>
            <a:ext cx="7773338" cy="1149897"/>
          </a:xfrm>
        </p:spPr>
        <p:txBody>
          <a:bodyPr/>
          <a:lstStyle/>
          <a:p>
            <a:r>
              <a:rPr lang="cs-CZ" dirty="0" err="1">
                <a:solidFill>
                  <a:schemeClr val="tx2"/>
                </a:solidFill>
              </a:rPr>
              <a:t>Neglect</a:t>
            </a:r>
            <a:r>
              <a:rPr lang="cs-CZ" dirty="0">
                <a:solidFill>
                  <a:schemeClr val="tx2"/>
                </a:solidFill>
              </a:rPr>
              <a:t> syndrom - kinezioterapie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62673" y="2268436"/>
            <a:ext cx="8205906" cy="35594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personální </a:t>
            </a:r>
            <a:r>
              <a:rPr lang="cs-CZ" sz="2200" cap="none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neglect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začíná s osobní hygienou na své levé straně a používané předměty si odkládá vlevo 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metoda nuceného využívání - když není paréza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spolupráce s ergoterapeutem na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terapii ruky a jemné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motoriky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zrcadlová terapie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kombinací aktivních i pasivních prvků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individuální přístup a přiměřená intenzita- pozor na demotivaci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4343" y="201573"/>
            <a:ext cx="7773338" cy="1596177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apraxie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15054" y="1662637"/>
            <a:ext cx="8607239" cy="48187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porucha získaných pohybových dovedností </a:t>
            </a: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ztráta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schopnosti vykonávat složitější a účelné pohyby (odemknout dveře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obléci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apod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vlastní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hybnost končetiny přitom není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porušena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nápad →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plán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jak ho provést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uskutečnit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motorická - porucha motorické paměti a schopnosti vykonání příslušného pohybu, cíl i plán jsou zachovány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ideomotorická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chybná konfigurace, orientace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či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poloha končetin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 jejich částí; motorický cíl je relativně zachován, narušen je plán pohybu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cs-CZ" sz="2200" cap="none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ideativní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(koncepční) neschopnost vykovávat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složitější navazující pohyby </a:t>
            </a:r>
            <a:r>
              <a:rPr lang="cs-CZ" sz="2200" cap="none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určitém pořadí </a:t>
            </a:r>
            <a:r>
              <a:rPr lang="cs-CZ" sz="2200" cap="none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(zuby, čaj)</a:t>
            </a: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endParaRPr lang="cs-CZ" sz="2200" cap="none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endParaRPr lang="cs-CZ" sz="2200" cap="none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6542</TotalTime>
  <Words>1206</Words>
  <Application>Microsoft Office PowerPoint</Application>
  <PresentationFormat>Předvádění na obrazovce (4:3)</PresentationFormat>
  <Paragraphs>143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Tahoma</vt:lpstr>
      <vt:lpstr>Tw Cen MT</vt:lpstr>
      <vt:lpstr>Kapka</vt:lpstr>
      <vt:lpstr>Kinezioterapie  u poškození mozku</vt:lpstr>
      <vt:lpstr>Poškození mozku</vt:lpstr>
      <vt:lpstr>Klinický obraz</vt:lpstr>
      <vt:lpstr>Motorické poruchy</vt:lpstr>
      <vt:lpstr>Neglect syndrom</vt:lpstr>
      <vt:lpstr>Prezentace aplikace PowerPoint</vt:lpstr>
      <vt:lpstr>Neglect syndrom - kinezioterapie</vt:lpstr>
      <vt:lpstr>Neglect syndrom - kinezioterapie</vt:lpstr>
      <vt:lpstr>apraxie</vt:lpstr>
      <vt:lpstr>apraxie</vt:lpstr>
      <vt:lpstr>Pusher syndrom</vt:lpstr>
      <vt:lpstr>Prezentace aplikace PowerPoint</vt:lpstr>
      <vt:lpstr>Pusher syndrom - kinezioterapie</vt:lpstr>
      <vt:lpstr>Prezentace aplikace PowerPoint</vt:lpstr>
      <vt:lpstr>Prezentace aplikace PowerPoint</vt:lpstr>
      <vt:lpstr>Prezentace aplikace PowerPoint</vt:lpstr>
      <vt:lpstr>spasticita</vt:lpstr>
      <vt:lpstr> Spastická dystonie</vt:lpstr>
      <vt:lpstr>Spastická ko-kontrakce</vt:lpstr>
      <vt:lpstr>Spastické synkineze</vt:lpstr>
      <vt:lpstr> Hodnocení spasticity</vt:lpstr>
      <vt:lpstr>Hodnotící škály</vt:lpstr>
      <vt:lpstr>Prezentace aplikace PowerPoint</vt:lpstr>
      <vt:lpstr>  Ovlivnění spasticity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</dc:title>
  <dc:creator>Dagmar Křížová</dc:creator>
  <cp:lastModifiedBy>Dagmar Křížová</cp:lastModifiedBy>
  <cp:revision>52</cp:revision>
  <dcterms:created xsi:type="dcterms:W3CDTF">2021-09-28T05:01:49Z</dcterms:created>
  <dcterms:modified xsi:type="dcterms:W3CDTF">2024-11-09T21:03:53Z</dcterms:modified>
</cp:coreProperties>
</file>