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20"/>
  </p:notesMasterIdLst>
  <p:sldIdLst>
    <p:sldId id="256" r:id="rId2"/>
    <p:sldId id="305" r:id="rId3"/>
    <p:sldId id="294" r:id="rId4"/>
    <p:sldId id="295" r:id="rId5"/>
    <p:sldId id="296" r:id="rId6"/>
    <p:sldId id="297" r:id="rId7"/>
    <p:sldId id="313" r:id="rId8"/>
    <p:sldId id="312" r:id="rId9"/>
    <p:sldId id="300" r:id="rId10"/>
    <p:sldId id="301" r:id="rId11"/>
    <p:sldId id="302" r:id="rId12"/>
    <p:sldId id="304" r:id="rId13"/>
    <p:sldId id="299" r:id="rId14"/>
    <p:sldId id="303" r:id="rId15"/>
    <p:sldId id="306" r:id="rId16"/>
    <p:sldId id="309" r:id="rId17"/>
    <p:sldId id="310" r:id="rId18"/>
    <p:sldId id="31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9999"/>
    <a:srgbClr val="FDD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A806D-7F3E-49D6-B7D4-2FDF6C2CFA39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8172E-579D-4A67-B305-28D5072D9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18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5BC113-54F9-44D6-8EAD-678DE62C62EC}" type="slidenum">
              <a:rPr lang="cs-CZ" altLang="cs-CZ">
                <a:solidFill>
                  <a:prstClr val="black"/>
                </a:solidFill>
              </a:rPr>
              <a:pPr eaLnBrk="1" hangingPunct="1"/>
              <a:t>4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41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2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1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663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56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7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21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112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68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95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2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49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61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0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76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1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31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CCFF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3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13259" y="1568205"/>
            <a:ext cx="6517482" cy="2509213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Fyzioterapie u periferních paréz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4600" y="651137"/>
            <a:ext cx="7970837" cy="1143000"/>
          </a:xfrm>
        </p:spPr>
        <p:txBody>
          <a:bodyPr/>
          <a:lstStyle/>
          <a:p>
            <a:r>
              <a:rPr lang="cs-CZ" sz="3600" dirty="0">
                <a:solidFill>
                  <a:schemeClr val="tx2"/>
                </a:solidFill>
              </a:rPr>
              <a:t>Fyzikální terapie – masáž, MT, mobilizace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9228" y="1916427"/>
            <a:ext cx="8550870" cy="483805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ormalizace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tonu kůže, svalů</a:t>
            </a:r>
          </a:p>
          <a:p>
            <a:pPr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lepšení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prokrvení a výživy tkání</a:t>
            </a:r>
          </a:p>
          <a:p>
            <a:pPr>
              <a:spcAft>
                <a:spcPts val="60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snadnění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odtoku krve a 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lymfy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entripetální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směr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akutní fázích lehká 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masáž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odvodní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masáž - atrofie</a:t>
            </a:r>
          </a:p>
          <a:p>
            <a:pPr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šetření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funkčních změn - </a:t>
            </a:r>
            <a:r>
              <a:rPr 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posunlivost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kůže, podkoží, fascií, </a:t>
            </a:r>
            <a:b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joint-play, ošetření zkrácených svalů</a:t>
            </a:r>
          </a:p>
          <a:p>
            <a:endParaRPr 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4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5717" y="756542"/>
            <a:ext cx="7773338" cy="879776"/>
          </a:xfrm>
        </p:spPr>
        <p:txBody>
          <a:bodyPr/>
          <a:lstStyle/>
          <a:p>
            <a:r>
              <a:rPr lang="cs-CZ" altLang="cs-CZ" dirty="0">
                <a:solidFill>
                  <a:schemeClr val="tx2"/>
                </a:solidFill>
              </a:rPr>
              <a:t>Fyzikální terapie - elektroterapie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37781" y="1837510"/>
            <a:ext cx="8745834" cy="4529467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defRPr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alvanoterapie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podélná galvanizace </a:t>
            </a:r>
            <a:endParaRPr lang="cs-CZ" altLang="cs-CZ" sz="24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-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galvanická koupel KK</a:t>
            </a:r>
          </a:p>
          <a:p>
            <a:pPr>
              <a:buClr>
                <a:schemeClr val="tx2"/>
              </a:buClr>
              <a:defRPr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agnetoterapie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účinek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vazodilatační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protizánětlivý,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antiedematózní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  <a:defRPr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aser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účinek protizánětlivý,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biostimulační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  <a:defRPr/>
            </a:pP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lektrostimulace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 sval. síly 0,1,2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dle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sval.testu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(I/t křivka), 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u sval. síly 3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elektrogymnastika</a:t>
            </a:r>
            <a:endParaRPr lang="cs-CZ" altLang="cs-CZ" sz="24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chemeClr val="tx2"/>
              </a:buCl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788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500" y="553145"/>
            <a:ext cx="7773338" cy="878840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tx2"/>
                </a:solidFill>
              </a:rPr>
              <a:t>Možnosti kinezioterapie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1474" y="1615829"/>
            <a:ext cx="8926042" cy="4802224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polohování 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cvičení pasivní, asistované, aktivní, proti odporu, </a:t>
            </a: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analytické cvičené – využití pomůcek, ve všech polohách </a:t>
            </a: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etody na NFP – DNS, VRL, BPP, PNF, ACT,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Klapp</a:t>
            </a:r>
            <a:endParaRPr lang="cs-CZ" altLang="cs-CZ" sz="24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rvky RFT!</a:t>
            </a: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vičení na přístrojích – </a:t>
            </a:r>
            <a:r>
              <a:rPr 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RedCord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motomed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rotoped, chodník..</a:t>
            </a: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emná motorika (ergoterapie) – využití komp. pomůcek</a:t>
            </a: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ácvik rovnováhy, </a:t>
            </a:r>
            <a:r>
              <a:rPr 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senzomotorika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labilní plochy, rytmické stabilizace</a:t>
            </a: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ácvik chůze – využití kompenzačních pomůcek</a:t>
            </a:r>
          </a:p>
          <a:p>
            <a:pPr>
              <a:buClr>
                <a:schemeClr val="tx2"/>
              </a:buClr>
            </a:pPr>
            <a:endParaRPr 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1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3507" y="143509"/>
            <a:ext cx="3520023" cy="1143000"/>
          </a:xfrm>
        </p:spPr>
        <p:txBody>
          <a:bodyPr/>
          <a:lstStyle/>
          <a:p>
            <a:r>
              <a:rPr lang="cs-CZ" sz="3600" dirty="0" smtClean="0">
                <a:solidFill>
                  <a:schemeClr val="tx2"/>
                </a:solidFill>
                <a:latin typeface="Tw Cen MT" panose="020B0602020104020603" pitchFamily="34" charset="-18"/>
                <a:ea typeface="Tahoma" panose="020B0604030504040204" pitchFamily="34" charset="0"/>
                <a:cs typeface="Tahoma" panose="020B0604030504040204" pitchFamily="34" charset="0"/>
              </a:rPr>
              <a:t>Polohování</a:t>
            </a:r>
            <a:endParaRPr lang="cs-CZ" sz="3600" dirty="0">
              <a:solidFill>
                <a:schemeClr val="tx2"/>
              </a:solidFill>
              <a:latin typeface="Tw Cen MT" panose="020B0602020104020603" pitchFamily="34" charset="-18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7774" y="1610263"/>
            <a:ext cx="8755841" cy="4928559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prevence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deformit, kontraktur, dekubitů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funkční  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 korekční  - 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hyperkorekční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řada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pomůcek 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dlahy, závěsy, polštářky, pytlíky s pískem,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peroneální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altLang="cs-CZ" sz="24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pásky, ortézy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bedýnky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klíny…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snaha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centrované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postavení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kloubů!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krátkodobě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dle tolerance několikrát za den, nebo1-2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hodiny, nebo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jen na noc, nebo 24 hodin </a:t>
            </a:r>
          </a:p>
        </p:txBody>
      </p:sp>
    </p:spTree>
    <p:extLst>
      <p:ext uri="{BB962C8B-B14F-4D97-AF65-F5344CB8AC3E}">
        <p14:creationId xmlns:p14="http://schemas.microsoft.com/office/powerpoint/2010/main" val="284894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890793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Pasivní pohyby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82282" y="2019037"/>
            <a:ext cx="8389189" cy="3743408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držení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rozsahu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pohybu – kloub i sval, prokrvení, protažení, odtok lymfy, zlepšení napětí, psychický efekt….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acilitační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účinky – chvění,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protažení, komprese, slovo, představa…….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ečlivá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fixace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segmentu</a:t>
            </a:r>
          </a:p>
          <a:p>
            <a:pPr>
              <a:buClr>
                <a:schemeClr val="tx2"/>
              </a:buClr>
            </a:pPr>
            <a:r>
              <a:rPr lang="cs-CZ" altLang="cs-CZ" sz="24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Pozor na </a:t>
            </a:r>
            <a:r>
              <a:rPr lang="cs-CZ" altLang="cs-CZ" sz="2400" i="1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hypermobilitu</a:t>
            </a:r>
            <a:r>
              <a:rPr lang="cs-CZ" altLang="cs-CZ" sz="24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cs-CZ" altLang="cs-CZ" sz="2400" i="1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 přes bolest 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64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1058" y="592497"/>
            <a:ext cx="7773338" cy="877773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Paréza n. </a:t>
            </a:r>
            <a:r>
              <a:rPr lang="cs-CZ" dirty="0" err="1" smtClean="0">
                <a:solidFill>
                  <a:schemeClr val="tx2"/>
                </a:solidFill>
              </a:rPr>
              <a:t>facialis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066" y="1604188"/>
            <a:ext cx="8844933" cy="463271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2"/>
              </a:buClr>
            </a:pPr>
            <a:r>
              <a:rPr lang="cs-CZ" sz="2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6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eriferní x centrální</a:t>
            </a:r>
          </a:p>
          <a:p>
            <a:pPr>
              <a:buClr>
                <a:schemeClr val="tx2"/>
              </a:buClr>
            </a:pPr>
            <a:r>
              <a:rPr lang="cs-CZ" sz="26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cs-CZ" sz="26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agoftalmus</a:t>
            </a:r>
            <a:r>
              <a:rPr lang="cs-CZ" sz="26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(u těžkých případů někdy Tarzorafie – sešití víček)</a:t>
            </a:r>
          </a:p>
          <a:p>
            <a:pPr>
              <a:buClr>
                <a:schemeClr val="tx2"/>
              </a:buClr>
            </a:pPr>
            <a:r>
              <a:rPr lang="cs-CZ" sz="26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snížená mimika – snížená svalová síla</a:t>
            </a:r>
          </a:p>
          <a:p>
            <a:pPr>
              <a:buClr>
                <a:schemeClr val="tx2"/>
              </a:buClr>
            </a:pPr>
            <a:r>
              <a:rPr lang="cs-CZ" sz="2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26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ytékání tekutin z </a:t>
            </a:r>
            <a:r>
              <a:rPr lang="cs-CZ" sz="2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</a:t>
            </a:r>
            <a:r>
              <a:rPr lang="cs-CZ" sz="26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</a:p>
          <a:p>
            <a:pPr>
              <a:buClr>
                <a:schemeClr val="tx2"/>
              </a:buClr>
            </a:pPr>
            <a:r>
              <a:rPr lang="cs-CZ" sz="26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cs-CZ" sz="26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ellův</a:t>
            </a:r>
            <a:r>
              <a:rPr lang="cs-CZ" sz="26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příznak</a:t>
            </a:r>
          </a:p>
          <a:p>
            <a:pPr>
              <a:buClr>
                <a:schemeClr val="tx2"/>
              </a:buClr>
            </a:pPr>
            <a:r>
              <a:rPr lang="cs-CZ" sz="2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cs-CZ" sz="26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ídlo zůstává za tváří, nepřefoukne vzduch z jedné tváře do druhé – m. </a:t>
            </a:r>
            <a:r>
              <a:rPr lang="cs-CZ" sz="26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bucinátor</a:t>
            </a:r>
            <a:r>
              <a:rPr lang="cs-CZ" sz="26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Clr>
                <a:schemeClr val="tx2"/>
              </a:buClr>
            </a:pPr>
            <a:r>
              <a:rPr lang="cs-CZ" sz="2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</a:t>
            </a:r>
            <a:r>
              <a:rPr lang="cs-CZ" sz="26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 mohou být tažena ke zdravé straně (někdy i špička nosu), někdy je dolní víčko taženo gravitací dolů</a:t>
            </a:r>
          </a:p>
          <a:p>
            <a:pPr marL="0" indent="0">
              <a:buClr>
                <a:schemeClr val="tx2"/>
              </a:buClr>
              <a:buNone/>
            </a:pPr>
            <a:endParaRPr lang="cs-CZ" cap="none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cs-CZ" cap="none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cs-CZ" cap="none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cs-CZ" cap="non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53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0216" y="672701"/>
            <a:ext cx="7773338" cy="703961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vyšetření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70216" y="1744493"/>
            <a:ext cx="8102848" cy="4164599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ohledem – asymetrie v obličeji</a:t>
            </a:r>
          </a:p>
          <a:p>
            <a:pPr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valový test dle Jandy nebo </a:t>
            </a:r>
            <a:r>
              <a:rPr 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Pietruski</a:t>
            </a:r>
            <a:endParaRPr lang="cs-CZ" sz="24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hodnocení zkoušek - pukající dýmka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- Bellův příznak </a:t>
            </a:r>
          </a:p>
          <a:p>
            <a:pPr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itlivost, případná bolest </a:t>
            </a:r>
          </a:p>
          <a:p>
            <a:pPr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hodnocení lagoftalmus – v mm odhadem </a:t>
            </a:r>
          </a:p>
          <a:p>
            <a:pPr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řípadně I/t křivka pro stimulaci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51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5717" y="592640"/>
            <a:ext cx="7773338" cy="651062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kinezioterapie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77848" y="1821631"/>
            <a:ext cx="8662636" cy="44325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rohřátí tkáně – solux – brýle; jiné prohřátí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asáž – krouživými pohyby, ve směru pohybu daného svalu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uční stimulace chvěním – ve směru pohybu daného svalu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rovedení pohybu – pasivně, s dopomocí aktivně i s odporem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íčkem ošetření tkáně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lektrostimulace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ejp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stimulačně (udržuje lepší polohu)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nstruktáž pacienta pro samostatné cvičení (před zrcadlem, ne velkou silou!!, pozor na patologické synkinézy)</a:t>
            </a:r>
          </a:p>
          <a:p>
            <a:pPr>
              <a:spcBef>
                <a:spcPts val="600"/>
              </a:spcBef>
              <a:buClr>
                <a:schemeClr val="tx2"/>
              </a:buClr>
            </a:pPr>
            <a:endParaRPr 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08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9372" y="556851"/>
            <a:ext cx="7773338" cy="734189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Instruktáž pacienta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29455" y="1543590"/>
            <a:ext cx="8502402" cy="50469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p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růvan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,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klimatizace - pozor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o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šetření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oka – lagoftalmus, kapky,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mast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(případně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</a:rPr>
              <a:t>okluzor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)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o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mezení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televize, čtení,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</a:rPr>
              <a:t>pc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,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o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mezení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mluvení, výrazné mimiky, žvýkání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p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řidržování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zdravého ústního koutku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p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olohování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nemocného ústního koutku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s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paní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na zádech nebo na nepostiženém boku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z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výšená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ústní hygiena, jídlo za tváří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m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asáž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tváře zubním kartáčkem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u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mělý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</a:rPr>
              <a:t>chrup co nejvíce nechávat v ústech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4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2656" y="530899"/>
            <a:ext cx="7773338" cy="567935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Stupně postižení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10551" y="1753476"/>
            <a:ext cx="8997351" cy="498589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Neuropraxe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reverzibilní poškození myelinové pochvy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přechodný funkční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blok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dokonalá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úprava během několika dnů, max. 6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Axonotmeze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zachovány pochva a podpůrné tkáně  - spontánní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regenerace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Neurotmeze</a:t>
            </a:r>
            <a:endParaRPr lang="cs-CZ" altLang="cs-CZ" sz="24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přerušení axonu i obalů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pouze chirurgické řešení  (sešití, spojení pomocí štěpu)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04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19041" y="486924"/>
            <a:ext cx="3244601" cy="1143000"/>
          </a:xfrm>
        </p:spPr>
        <p:txBody>
          <a:bodyPr/>
          <a:lstStyle/>
          <a:p>
            <a:r>
              <a:rPr lang="cs-CZ" sz="3600" dirty="0" smtClean="0">
                <a:solidFill>
                  <a:schemeClr val="tx2"/>
                </a:solidFill>
                <a:latin typeface="Tw Cen MT" panose="020B0602020104020603" pitchFamily="34" charset="-18"/>
                <a:ea typeface="Tahoma" panose="020B0604030504040204" pitchFamily="34" charset="0"/>
                <a:cs typeface="Tahoma" panose="020B0604030504040204" pitchFamily="34" charset="0"/>
              </a:rPr>
              <a:t>Etiologie</a:t>
            </a:r>
            <a:endParaRPr lang="cs-CZ" sz="3600" dirty="0">
              <a:solidFill>
                <a:schemeClr val="tx2"/>
              </a:solidFill>
              <a:latin typeface="Tw Cen MT" panose="020B0602020104020603" pitchFamily="34" charset="-18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283332" y="2080352"/>
            <a:ext cx="7772400" cy="4114800"/>
          </a:xfrm>
          <a:prstGeom prst="rect">
            <a:avLst/>
          </a:prstGeo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rauma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schemicko-kompresivní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příčina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ánětlivá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příčina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oxická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příčina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etabolické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postižení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atrogenní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poškození (prevalence 17 – 30%)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69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95935" y="378900"/>
            <a:ext cx="4301991" cy="1143000"/>
          </a:xfrm>
        </p:spPr>
        <p:txBody>
          <a:bodyPr/>
          <a:lstStyle/>
          <a:p>
            <a:pPr algn="l" eaLnBrk="1" hangingPunct="1"/>
            <a:r>
              <a:rPr lang="cs-CZ" altLang="cs-CZ" sz="3600" b="1" dirty="0" smtClean="0">
                <a:solidFill>
                  <a:schemeClr val="hlink"/>
                </a:solidFill>
                <a:latin typeface="Tahoma" panose="020B0604030504040204" pitchFamily="34" charset="0"/>
              </a:rPr>
              <a:t>    </a:t>
            </a:r>
            <a:r>
              <a:rPr lang="cs-CZ" altLang="cs-CZ" sz="3600" dirty="0" smtClean="0">
                <a:solidFill>
                  <a:schemeClr val="tx2"/>
                </a:solidFill>
                <a:latin typeface="Tw Cen MT" panose="020B0602020104020603" pitchFamily="34" charset="-18"/>
              </a:rPr>
              <a:t>Klinický obraz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9410" y="1965630"/>
            <a:ext cx="7981625" cy="5588344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tráta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funkce, nebo dráždění nervu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ombinace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motorické, senzitivní a vegetativní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aréza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až plegie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valová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hypotonie až atonie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valová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hypotrofie až atrofie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yporeflexie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až areflexie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ascikulace </a:t>
            </a:r>
            <a:r>
              <a:rPr lang="cs-CZ" altLang="cs-CZ" sz="1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u částečné denervace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ibrilace </a:t>
            </a:r>
            <a:r>
              <a:rPr lang="cs-CZ" altLang="cs-CZ" sz="1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úplná denervace, EMG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ypestezie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až anestezie, dysestezie</a:t>
            </a:r>
          </a:p>
          <a:p>
            <a:pPr eaLnBrk="1" hangingPunct="1">
              <a:lnSpc>
                <a:spcPct val="95000"/>
              </a:lnSpc>
              <a:buClr>
                <a:srgbClr val="008080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sz="24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008080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sz="2400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93747" y="187980"/>
            <a:ext cx="4941198" cy="1143000"/>
          </a:xfrm>
        </p:spPr>
        <p:txBody>
          <a:bodyPr/>
          <a:lstStyle/>
          <a:p>
            <a:r>
              <a:rPr lang="cs-CZ" altLang="cs-CZ" sz="3600" b="1" dirty="0" smtClean="0">
                <a:solidFill>
                  <a:srgbClr val="009999"/>
                </a:solidFill>
                <a:latin typeface="Tahoma" panose="020B0604030504040204" pitchFamily="34" charset="0"/>
              </a:rPr>
              <a:t>   </a:t>
            </a:r>
            <a:r>
              <a:rPr lang="cs-CZ" altLang="cs-CZ" sz="3600" dirty="0" smtClean="0">
                <a:solidFill>
                  <a:schemeClr val="tx2"/>
                </a:solidFill>
                <a:latin typeface="Tw Cen MT" panose="020B0602020104020603" pitchFamily="34" charset="-18"/>
              </a:rPr>
              <a:t>Funkční testy HKK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51359" y="1778575"/>
            <a:ext cx="7827388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axillaris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ABD paže (30 – 90°)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medianus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postavení ruky - opičí/kazatelská ruka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Clr>
                <a:schemeClr val="tx2"/>
              </a:buClr>
              <a:buNone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mlýnek palců 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příznak kružítka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příznak sepjatých rukou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zkouška pěsti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izolovaná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posl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čl.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II.prstu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příznak láhve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pronace</a:t>
            </a:r>
          </a:p>
          <a:p>
            <a:pPr>
              <a:lnSpc>
                <a:spcPct val="95000"/>
              </a:lnSpc>
              <a:buClr>
                <a:srgbClr val="008080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sz="2400" dirty="0" smtClean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>
              <a:lnSpc>
                <a:spcPct val="95000"/>
              </a:lnSpc>
              <a:buClr>
                <a:srgbClr val="008080"/>
              </a:buClr>
              <a:buSzPct val="85000"/>
            </a:pPr>
            <a:endParaRPr lang="cs-CZ" altLang="cs-CZ" sz="2400" dirty="0" smtClean="0">
              <a:latin typeface="Tahoma" panose="020B0604030504040204" pitchFamily="34" charset="0"/>
            </a:endParaRPr>
          </a:p>
          <a:p>
            <a:pPr marL="0" indent="0">
              <a:lnSpc>
                <a:spcPct val="95000"/>
              </a:lnSpc>
              <a:buClr>
                <a:srgbClr val="008080"/>
              </a:buClr>
              <a:buSzPct val="85000"/>
              <a:buNone/>
            </a:pPr>
            <a:endParaRPr lang="cs-CZ" altLang="cs-CZ" sz="2400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7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06213" y="707833"/>
            <a:ext cx="7557571" cy="5153139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ulnaris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neúplná drápovitá ruka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- izolovaná ABD a ADD malíku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- laterální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dukce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III. prstu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-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Fromentův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test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- příznak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kormidla</a:t>
            </a:r>
          </a:p>
          <a:p>
            <a:pPr>
              <a:buNone/>
            </a:pP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radialis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kapkovitá ruka/labutí šíje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- zkouška sepětí prstů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- Ex MP kloubů, DF ruky 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- supinace </a:t>
            </a:r>
            <a:r>
              <a:rPr lang="cs-CZ" altLang="cs-CZ" sz="1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(nad ½ humeru)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- extenze lokte </a:t>
            </a:r>
            <a:r>
              <a:rPr lang="cs-CZ" altLang="cs-CZ" sz="1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(axila)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5000"/>
              </a:lnSpc>
              <a:buClr>
                <a:srgbClr val="008080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sz="2400" dirty="0" smtClean="0">
              <a:solidFill>
                <a:schemeClr val="tx2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1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67515" y="205435"/>
            <a:ext cx="4423406" cy="1143000"/>
          </a:xfrm>
        </p:spPr>
        <p:txBody>
          <a:bodyPr/>
          <a:lstStyle/>
          <a:p>
            <a:r>
              <a:rPr lang="cs-CZ" sz="3600" dirty="0" smtClean="0">
                <a:solidFill>
                  <a:schemeClr val="tx2"/>
                </a:solidFill>
                <a:latin typeface="Tw Cen MT" panose="020B0602020104020603" pitchFamily="34" charset="-18"/>
                <a:ea typeface="Tahoma" panose="020B0604030504040204" pitchFamily="34" charset="0"/>
                <a:cs typeface="Tahoma" panose="020B0604030504040204" pitchFamily="34" charset="0"/>
              </a:rPr>
              <a:t>Funkční testy DKK</a:t>
            </a:r>
            <a:endParaRPr lang="cs-CZ" sz="3600" dirty="0">
              <a:solidFill>
                <a:schemeClr val="tx2"/>
              </a:solidFill>
              <a:latin typeface="Tw Cen MT" panose="020B0602020104020603" pitchFamily="34" charset="-18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2765" y="1562686"/>
            <a:ext cx="8737578" cy="4728072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ischiadicus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kolene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rekurvace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kolene, 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femoralis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extendované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DK vleže na zádech,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Ex. kolene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tx2"/>
              </a:buCl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Mingazzini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podklesnutí kolen, 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peroneus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vázne stoj/chůze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patách, </a:t>
            </a:r>
          </a:p>
          <a:p>
            <a:pPr eaLnBrk="1" hangingPunct="1">
              <a:buClr>
                <a:schemeClr val="tx2"/>
              </a:buCl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stepáž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/kohoutí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chůze</a:t>
            </a:r>
          </a:p>
          <a:p>
            <a:pPr eaLnBrk="1" hangingPunct="1">
              <a:buClr>
                <a:schemeClr val="tx2"/>
              </a:buCl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superficialis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everze</a:t>
            </a:r>
          </a:p>
          <a:p>
            <a:pPr>
              <a:buClr>
                <a:schemeClr val="tx2"/>
              </a:buCl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profundus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DF, Ex prstců, inverze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tibialis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vázne stoj/chůze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špičkách, inverze</a:t>
            </a:r>
            <a:endParaRPr 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6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1" y="437364"/>
            <a:ext cx="7773338" cy="583049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Trup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61138" y="1773152"/>
            <a:ext cx="8843247" cy="4636274"/>
          </a:xfrm>
        </p:spPr>
        <p:txBody>
          <a:bodyPr>
            <a:noAutofit/>
          </a:bodyPr>
          <a:lstStyle/>
          <a:p>
            <a:pPr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některých onemocnění může dojít k postižení trupového svalstva např. u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Guillain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Barrého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syndromu, MG…</a:t>
            </a:r>
          </a:p>
          <a:p>
            <a:pPr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estujeme v lůžku, vleže na zádech, na boku, v sedu i ve stoji</a:t>
            </a:r>
          </a:p>
          <a:p>
            <a:pPr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ěkdy velká nestabilita - riziko pádu, pád všemi směry, kývání </a:t>
            </a:r>
          </a:p>
          <a:p>
            <a:pPr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acienti mají zpravidla strach z prostoru - vnímají nestabilitu, bojí se pádu </a:t>
            </a:r>
          </a:p>
          <a:p>
            <a:pPr>
              <a:buClr>
                <a:schemeClr val="tx2"/>
              </a:buClr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ochází k postižení dechových svalů - hrudník se nerozvíjí, klesá VKP, nedokáže odkašlat, zadržování sputa, UPV</a:t>
            </a:r>
          </a:p>
        </p:txBody>
      </p:sp>
    </p:spTree>
    <p:extLst>
      <p:ext uri="{BB962C8B-B14F-4D97-AF65-F5344CB8AC3E}">
        <p14:creationId xmlns:p14="http://schemas.microsoft.com/office/powerpoint/2010/main" val="29531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9158" y="543081"/>
            <a:ext cx="7111522" cy="1143000"/>
          </a:xfrm>
        </p:spPr>
        <p:txBody>
          <a:bodyPr/>
          <a:lstStyle/>
          <a:p>
            <a:r>
              <a:rPr lang="cs-CZ" sz="3600" dirty="0" smtClean="0">
                <a:solidFill>
                  <a:schemeClr val="tx2"/>
                </a:solidFill>
                <a:latin typeface="Tw Cen MT" panose="020B0602020104020603" pitchFamily="34" charset="-18"/>
                <a:ea typeface="Tahoma" panose="020B0604030504040204" pitchFamily="34" charset="0"/>
                <a:cs typeface="Tahoma" panose="020B0604030504040204" pitchFamily="34" charset="0"/>
              </a:rPr>
              <a:t>Fyzikální terapie, teplo x chlad</a:t>
            </a:r>
            <a:endParaRPr lang="cs-CZ" sz="3600" dirty="0">
              <a:solidFill>
                <a:schemeClr val="tx2"/>
              </a:solidFill>
              <a:latin typeface="Tw Cen MT" panose="020B0602020104020603" pitchFamily="34" charset="-18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89271" y="1686081"/>
            <a:ext cx="8430441" cy="4915359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ozitivní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účinky tepla (hyperemie, </a:t>
            </a:r>
            <a:r>
              <a:rPr 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myorelaxace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analgezie)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2"/>
              </a:buClr>
              <a:buNone/>
              <a:defRPr/>
            </a:pP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→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udržení pružnosti svalů, šlach, fascií, 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kloub.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pouzder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2"/>
              </a:buClr>
              <a:buNone/>
              <a:defRPr/>
            </a:pP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→ analgezie, 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prokrvení, hojení nervů (infračervené světlo - teplo)</a:t>
            </a:r>
            <a:endParaRPr 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ezprostředně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 cvičením</a:t>
            </a:r>
          </a:p>
          <a:p>
            <a:pPr eaLnBrk="1" fontAlgn="auto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orké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zábaly, vířivá koupel, parafín, solux</a:t>
            </a:r>
          </a:p>
          <a:p>
            <a:pPr eaLnBrk="1" fontAlgn="auto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rátkodobé 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působení chladu </a:t>
            </a:r>
            <a:r>
              <a:rPr 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stimulace (</a:t>
            </a:r>
            <a:r>
              <a:rPr 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ledová lízátka)</a:t>
            </a:r>
          </a:p>
          <a:p>
            <a:pPr eaLnBrk="1" fontAlgn="auto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b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POZOR! </a:t>
            </a:r>
            <a:r>
              <a:rPr lang="cs-CZ" b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poruchy citlivosti</a:t>
            </a:r>
          </a:p>
          <a:p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69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2060</TotalTime>
  <Words>991</Words>
  <Application>Microsoft Office PowerPoint</Application>
  <PresentationFormat>Předvádění na obrazovce (4:3)</PresentationFormat>
  <Paragraphs>153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Tw Cen MT</vt:lpstr>
      <vt:lpstr>Kapka</vt:lpstr>
      <vt:lpstr>Fyzioterapie u periferních paréz</vt:lpstr>
      <vt:lpstr>Stupně postižení</vt:lpstr>
      <vt:lpstr>Etiologie</vt:lpstr>
      <vt:lpstr>    Klinický obraz</vt:lpstr>
      <vt:lpstr>   Funkční testy HKK</vt:lpstr>
      <vt:lpstr>Prezentace aplikace PowerPoint</vt:lpstr>
      <vt:lpstr>Funkční testy DKK</vt:lpstr>
      <vt:lpstr>Trup</vt:lpstr>
      <vt:lpstr>Fyzikální terapie, teplo x chlad</vt:lpstr>
      <vt:lpstr>Fyzikální terapie – masáž, MT, mobilizace</vt:lpstr>
      <vt:lpstr>Fyzikální terapie - elektroterapie</vt:lpstr>
      <vt:lpstr>Možnosti kinezioterapie</vt:lpstr>
      <vt:lpstr>Polohování</vt:lpstr>
      <vt:lpstr>Pasivní pohyby</vt:lpstr>
      <vt:lpstr>Paréza n. facialis</vt:lpstr>
      <vt:lpstr>vyšetření</vt:lpstr>
      <vt:lpstr>kinezioterapie</vt:lpstr>
      <vt:lpstr>Instruktáž pacienta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Křížová</dc:creator>
  <cp:lastModifiedBy>Dagmar Křížová</cp:lastModifiedBy>
  <cp:revision>85</cp:revision>
  <dcterms:created xsi:type="dcterms:W3CDTF">2021-11-21T18:22:13Z</dcterms:created>
  <dcterms:modified xsi:type="dcterms:W3CDTF">2024-11-10T07:01:07Z</dcterms:modified>
</cp:coreProperties>
</file>