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7" r:id="rId13"/>
    <p:sldId id="278" r:id="rId14"/>
    <p:sldId id="265" r:id="rId15"/>
    <p:sldId id="266" r:id="rId16"/>
    <p:sldId id="267" r:id="rId17"/>
    <p:sldId id="268" r:id="rId18"/>
    <p:sldId id="269" r:id="rId19"/>
    <p:sldId id="270" r:id="rId20"/>
    <p:sldId id="283" r:id="rId21"/>
    <p:sldId id="284" r:id="rId22"/>
    <p:sldId id="275" r:id="rId23"/>
    <p:sldId id="285" r:id="rId24"/>
    <p:sldId id="279" r:id="rId25"/>
    <p:sldId id="271" r:id="rId26"/>
    <p:sldId id="286" r:id="rId27"/>
    <p:sldId id="287" r:id="rId28"/>
    <p:sldId id="290" r:id="rId29"/>
    <p:sldId id="288" r:id="rId30"/>
    <p:sldId id="272" r:id="rId31"/>
    <p:sldId id="291" r:id="rId32"/>
    <p:sldId id="295" r:id="rId33"/>
    <p:sldId id="292" r:id="rId34"/>
    <p:sldId id="293" r:id="rId35"/>
    <p:sldId id="294" r:id="rId36"/>
    <p:sldId id="273" r:id="rId37"/>
  </p:sldIdLst>
  <p:sldSz cx="12192000" cy="6858000"/>
  <p:notesSz cx="6858000" cy="9144000"/>
  <p:embeddedFontLst>
    <p:embeddedFont>
      <p:font typeface="Open Sans" panose="020B0606030504020204" pitchFamily="34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cIKqSekfiiHCDVmfp35dJ8Lm6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6"/>
    <p:restoredTop sz="94649"/>
  </p:normalViewPr>
  <p:slideViewPr>
    <p:cSldViewPr snapToGrid="0">
      <p:cViewPr varScale="1">
        <p:scale>
          <a:sx n="102" d="100"/>
          <a:sy n="102" d="100"/>
        </p:scale>
        <p:origin x="944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54e02d37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054e02d37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242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54e02d37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054e02d37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571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54e02d37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3054e02d37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54e02d37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054e02d3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54e02d37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054e02d3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2260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54e02d37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054e02d3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57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54e02d37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054e02d3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2034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54e02d37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054e02d3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61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54e02d37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054e02d3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537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54e02d37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054e02d3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202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54e02d37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054e02d3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53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54e02d37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054e02d3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9449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54e02d37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054e02d3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8704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54e02d37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3054e02d37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54e02d37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054e02d37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obsah">
  <p:cSld name="Pouze obsah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7" name="Google Shape;87;p49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8" name="Google Shape;8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>
  <p:cSld name="Pouze nadpi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2" name="Google Shape;92;p50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3" name="Google Shape;9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ky, text - dva sloupce">
  <p:cSld name="Obrázky, text - dva sloupc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1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8" name="Google Shape;98;p51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1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1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1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1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03" name="Google Shape;10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>
  <p:cSld name="Prázdný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07" name="Google Shape;10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ozdělovník (alternativní) 1">
  <p:cSld name="Rozdělovník (alternativní) 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0" name="Google Shape;110;p53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00D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3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5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53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 - inverzní">
  <p:cSld name="Úvodní snímek - inverzní">
    <p:bg>
      <p:bgPr>
        <a:solidFill>
          <a:srgbClr val="5AC8A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8" name="Google Shape;118;p5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0" name="Google Shape;12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ozdělovník (alternativní) 2">
  <p:cSld name="Rozdělovník (alternativní) 2">
    <p:bg>
      <p:bgPr>
        <a:solidFill>
          <a:srgbClr val="5AC8A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3" name="Google Shape;123;p55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5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5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5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7" name="Google Shape;12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zní s obrázkem">
  <p:cSld name="Inverzní s obrázkem">
    <p:bg>
      <p:bgPr>
        <a:solidFill>
          <a:srgbClr val="5AC8A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6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8420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56"/>
          <p:cNvSpPr txBox="1">
            <a:spLocks noGrp="1"/>
          </p:cNvSpPr>
          <p:nvPr>
            <p:ph type="body" idx="1"/>
          </p:nvPr>
        </p:nvSpPr>
        <p:spPr>
          <a:xfrm>
            <a:off x="720000" y="6040795"/>
            <a:ext cx="8555976" cy="51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PORT slide">
  <p:cSld name="MUNI SPORT slide">
    <p:bg>
      <p:bgPr>
        <a:solidFill>
          <a:srgbClr val="5AC8A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0956" y="2298933"/>
            <a:ext cx="8725020" cy="226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adpis a obsah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9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podnadpis a obsah">
  <p:cSld name="Nadpis, podnadpis a obsah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body" idx="2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porovnání">
  <p:cSld name="Nadpis a porovnání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body" idx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body" idx="2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podnadpis a porovnání">
  <p:cSld name="Nadpis, podnadpis a porovnání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body" idx="2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body" idx="3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6"/>
          <p:cNvSpPr txBox="1">
            <a:spLocks noGrp="1"/>
          </p:cNvSpPr>
          <p:nvPr>
            <p:ph type="body" idx="4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extem">
  <p:cSld name="Obrázek s texte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body" idx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>
            <a:spLocks noGrp="1"/>
          </p:cNvSpPr>
          <p:nvPr>
            <p:ph type="pic" idx="2"/>
          </p:nvPr>
        </p:nvSpPr>
        <p:spPr>
          <a:xfrm>
            <a:off x="729509" y="1665288"/>
            <a:ext cx="6207791" cy="4139998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47"/>
          <p:cNvSpPr txBox="1">
            <a:spLocks noGrp="1"/>
          </p:cNvSpPr>
          <p:nvPr>
            <p:ph type="body" idx="3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podnadpis a tři sloupce">
  <p:cSld name="Nadpis, podnadpis a tři sloupc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8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body" idx="13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tomystandard.com/biomechanics/spine/rom-of-spine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cottlaneycansell.wordpress.com/2010/09/29/what-is-the-scotty-do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pp.lecturio.com/#/article/38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ctrTitle" idx="4294967295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18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bp4850 Kineziologie, </a:t>
            </a:r>
            <a:r>
              <a:rPr lang="cs-CZ" sz="318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Algeziologie</a:t>
            </a:r>
            <a:r>
              <a:rPr lang="cs-CZ" sz="318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odvozené techniky diagnostiky a terapie 5</a:t>
            </a:r>
            <a:endParaRPr sz="318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4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Podzim 2024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Mgr. Petr Pliska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Mgr. Klára Vomáčková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54e02d370_0_26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Bederní </a:t>
            </a:r>
            <a:r>
              <a:rPr lang="cs-CZ" b="1" dirty="0"/>
              <a:t>páteř - patologie</a:t>
            </a:r>
            <a:endParaRPr dirty="0"/>
          </a:p>
        </p:txBody>
      </p:sp>
      <p:sp>
        <p:nvSpPr>
          <p:cNvPr id="2" name="Google Shape;177;p62">
            <a:extLst>
              <a:ext uri="{FF2B5EF4-FFF2-40B4-BE49-F238E27FC236}">
                <a16:creationId xmlns:a16="http://schemas.microsoft.com/office/drawing/2014/main" id="{3EFD4146-745B-F0A5-C79B-83C2608B09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5180" y="939493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/>
              <a:t>Spinální stenóza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/>
              <a:t>Úleva do předklonu</a:t>
            </a:r>
            <a:br>
              <a:rPr lang="cs-CZ" sz="2400" dirty="0"/>
            </a:br>
            <a:r>
              <a:rPr lang="cs-CZ" sz="2400" dirty="0"/>
              <a:t>		X</a:t>
            </a:r>
            <a:br>
              <a:rPr lang="cs-CZ" sz="2400" dirty="0"/>
            </a:br>
            <a:r>
              <a:rPr lang="cs-CZ" sz="2400" dirty="0"/>
              <a:t>Zhoršuje záklon, chůze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/>
              <a:t>Způsobeno degenerací</a:t>
            </a:r>
            <a:br>
              <a:rPr lang="cs-CZ" sz="2400" dirty="0"/>
            </a:br>
            <a:r>
              <a:rPr lang="cs-CZ" sz="2400" dirty="0"/>
              <a:t>kloubů </a:t>
            </a:r>
            <a:endParaRPr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CFA0D6-7926-90C0-5FFF-8A8205204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237" y="1576477"/>
            <a:ext cx="7413763" cy="332301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8360497-BA3E-0ABB-04C2-648AE88D648C}"/>
              </a:ext>
            </a:extLst>
          </p:cNvPr>
          <p:cNvSpPr txBox="1"/>
          <p:nvPr/>
        </p:nvSpPr>
        <p:spPr>
          <a:xfrm>
            <a:off x="5427309" y="5246907"/>
            <a:ext cx="6477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Zdroj: https://www.modernpainspine.com/contents/pain-conditions/spinal-stenosis</a:t>
            </a:r>
          </a:p>
        </p:txBody>
      </p:sp>
    </p:spTree>
    <p:extLst>
      <p:ext uri="{BB962C8B-B14F-4D97-AF65-F5344CB8AC3E}">
        <p14:creationId xmlns:p14="http://schemas.microsoft.com/office/powerpoint/2010/main" val="285862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54e02d370_0_26"/>
          <p:cNvSpPr txBox="1">
            <a:spLocks noGrp="1"/>
          </p:cNvSpPr>
          <p:nvPr>
            <p:ph type="title"/>
          </p:nvPr>
        </p:nvSpPr>
        <p:spPr>
          <a:xfrm>
            <a:off x="275180" y="604041"/>
            <a:ext cx="11277042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Bederní </a:t>
            </a:r>
            <a:r>
              <a:rPr lang="cs-CZ" b="1" dirty="0"/>
              <a:t>páteř – </a:t>
            </a:r>
            <a:r>
              <a:rPr lang="cs-CZ" dirty="0"/>
              <a:t>řetězení z dalších segmentů…</a:t>
            </a:r>
            <a:endParaRPr dirty="0"/>
          </a:p>
        </p:txBody>
      </p:sp>
      <p:sp>
        <p:nvSpPr>
          <p:cNvPr id="2" name="Google Shape;177;p62">
            <a:extLst>
              <a:ext uri="{FF2B5EF4-FFF2-40B4-BE49-F238E27FC236}">
                <a16:creationId xmlns:a16="http://schemas.microsoft.com/office/drawing/2014/main" id="{3EFD4146-745B-F0A5-C79B-83C2608B09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7101" y="1290222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/>
              <a:t>SI kloub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/>
              <a:t>Pánevní dno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/>
              <a:t>Kostrč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 err="1"/>
              <a:t>Koxartóza</a:t>
            </a:r>
            <a:endParaRPr lang="cs-CZ" sz="2400" dirty="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/>
              <a:t>Viscerální problém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418087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504EA-BC84-E885-10B2-1658E472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9465"/>
            <a:ext cx="10753200" cy="451576"/>
          </a:xfrm>
        </p:spPr>
        <p:txBody>
          <a:bodyPr/>
          <a:lstStyle/>
          <a:p>
            <a:r>
              <a:rPr lang="cs-CZ" dirty="0"/>
              <a:t>Bederní páteř – opakování z pánve…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B1941F-2B25-B122-2A00-B59D9971FF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12</a:t>
            </a:fld>
            <a:endParaRPr lang="cs-CZ"/>
          </a:p>
        </p:txBody>
      </p:sp>
      <p:pic>
        <p:nvPicPr>
          <p:cNvPr id="5" name="Google Shape;239;p4" descr="PDF] Measurement of Lumbosacral Angle in Normal Nepalese Population by  Computed Tomography | Semantic Scholar">
            <a:extLst>
              <a:ext uri="{FF2B5EF4-FFF2-40B4-BE49-F238E27FC236}">
                <a16:creationId xmlns:a16="http://schemas.microsoft.com/office/drawing/2014/main" id="{7D208311-0A6A-06AD-77D0-2B79CF726C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509" t="382" r="7746" b="8126"/>
          <a:stretch/>
        </p:blipFill>
        <p:spPr>
          <a:xfrm>
            <a:off x="666000" y="1222797"/>
            <a:ext cx="3730030" cy="41403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0;p4">
            <a:extLst>
              <a:ext uri="{FF2B5EF4-FFF2-40B4-BE49-F238E27FC236}">
                <a16:creationId xmlns:a16="http://schemas.microsoft.com/office/drawing/2014/main" id="{128A6CE3-D2D1-2542-ED33-14F64CB827EF}"/>
              </a:ext>
            </a:extLst>
          </p:cNvPr>
          <p:cNvSpPr txBox="1"/>
          <p:nvPr/>
        </p:nvSpPr>
        <p:spPr>
          <a:xfrm>
            <a:off x="0" y="5489100"/>
            <a:ext cx="609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https://www.semanticscholar.org/paper/Measurement-of-Lumbosacral-Angle-in-Normal-Nepalese-Khanal/bf3245c73a09d46cbb23f53f38a2f327ff448720</a:t>
            </a:r>
            <a:endParaRPr dirty="0"/>
          </a:p>
        </p:txBody>
      </p:sp>
      <p:pic>
        <p:nvPicPr>
          <p:cNvPr id="7" name="Google Shape;256;p9">
            <a:extLst>
              <a:ext uri="{FF2B5EF4-FFF2-40B4-BE49-F238E27FC236}">
                <a16:creationId xmlns:a16="http://schemas.microsoft.com/office/drawing/2014/main" id="{DBFAB7D3-095C-23DD-149F-1ADA68873D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190491"/>
            <a:ext cx="5662782" cy="40466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2A5AD4C-3E22-F3FB-05A0-73AFF37AD8EC}"/>
              </a:ext>
            </a:extLst>
          </p:cNvPr>
          <p:cNvSpPr txBox="1"/>
          <p:nvPr/>
        </p:nvSpPr>
        <p:spPr>
          <a:xfrm>
            <a:off x="6203887" y="5237100"/>
            <a:ext cx="6106562" cy="93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7001" lvl="0" indent="-279398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lang="cs-CZ" sz="1600" dirty="0"/>
          </a:p>
          <a:p>
            <a:pPr marL="249802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1400" dirty="0"/>
              <a:t>https://www.youtube.com/watch?v=KQgp_dtXm7Q&amp;t=69s&amp;ab_channel=VanessaYingling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450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24BB6-13B3-E7F8-F364-E1BC4892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86" y="289194"/>
            <a:ext cx="10753200" cy="451576"/>
          </a:xfrm>
        </p:spPr>
        <p:txBody>
          <a:bodyPr/>
          <a:lstStyle/>
          <a:p>
            <a:r>
              <a:rPr lang="cs-CZ" dirty="0"/>
              <a:t>Bederní páteř – opakování z pánve…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D566B1-E4BB-43DB-8C5C-5ABF5A7390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13</a:t>
            </a:fld>
            <a:endParaRPr lang="cs-CZ"/>
          </a:p>
        </p:txBody>
      </p:sp>
      <p:pic>
        <p:nvPicPr>
          <p:cNvPr id="5" name="Google Shape;247;p5" descr="Efektivní aplikace DNS metody prof. Pavla Koláře - Adaptic">
            <a:extLst>
              <a:ext uri="{FF2B5EF4-FFF2-40B4-BE49-F238E27FC236}">
                <a16:creationId xmlns:a16="http://schemas.microsoft.com/office/drawing/2014/main" id="{C45526A3-39AE-CD0F-BD88-100261CEA4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8986" y="1263990"/>
            <a:ext cx="10782677" cy="41670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8;p5">
            <a:extLst>
              <a:ext uri="{FF2B5EF4-FFF2-40B4-BE49-F238E27FC236}">
                <a16:creationId xmlns:a16="http://schemas.microsoft.com/office/drawing/2014/main" id="{BF0C3AFC-B0F5-AF79-7E66-B9F62687586C}"/>
              </a:ext>
            </a:extLst>
          </p:cNvPr>
          <p:cNvSpPr txBox="1"/>
          <p:nvPr/>
        </p:nvSpPr>
        <p:spPr>
          <a:xfrm>
            <a:off x="1148280" y="5431045"/>
            <a:ext cx="60975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https://www.adaptic.cz/odborne-clanky/efektivni-aplikace-dns-metody-prof-pavla-kolare/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8615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Bederní páteř</a:t>
            </a:r>
            <a:endParaRPr/>
          </a:p>
        </p:txBody>
      </p:sp>
      <p:sp>
        <p:nvSpPr>
          <p:cNvPr id="209" name="Google Shape;209;p64"/>
          <p:cNvSpPr txBox="1"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Vyšetření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b="1"/>
              <a:t>Vyšetření bederní páteře</a:t>
            </a:r>
            <a:endParaRPr/>
          </a:p>
        </p:txBody>
      </p:sp>
      <p:sp>
        <p:nvSpPr>
          <p:cNvPr id="215" name="Google Shape;215;p6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dirty="0"/>
              <a:t>Vyšetření pohyblivosti – funkční testy</a:t>
            </a:r>
            <a:endParaRPr dirty="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dirty="0"/>
              <a:t>Vyšetření aktivního pohybu ve stoje</a:t>
            </a:r>
            <a:endParaRPr dirty="0"/>
          </a:p>
          <a:p>
            <a:pPr marL="91440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cs-CZ" sz="1800" dirty="0"/>
              <a:t>Anteflexe</a:t>
            </a:r>
            <a:endParaRPr dirty="0"/>
          </a:p>
          <a:p>
            <a:pPr marL="91440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cs-CZ" sz="1800" dirty="0"/>
              <a:t>Retroflexe</a:t>
            </a:r>
            <a:endParaRPr dirty="0"/>
          </a:p>
          <a:p>
            <a:pPr marL="91440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cs-CZ" sz="1800" dirty="0" err="1"/>
              <a:t>Lateroflexe</a:t>
            </a:r>
            <a:r>
              <a:rPr lang="cs-CZ" sz="1800" dirty="0"/>
              <a:t> (rotační synkinéza)</a:t>
            </a:r>
            <a:endParaRPr dirty="0"/>
          </a:p>
          <a:p>
            <a:pPr marL="91440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cs-CZ" sz="1800" dirty="0"/>
              <a:t>Rotace - spíše vyšetřujeme reakci DKK, pánve, hrudní páteře….</a:t>
            </a:r>
            <a:endParaRPr dirty="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dirty="0"/>
              <a:t>Segmentově:</a:t>
            </a:r>
            <a:endParaRPr dirty="0"/>
          </a:p>
          <a:p>
            <a:pPr marL="4572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1800" dirty="0"/>
              <a:t>	Vyšetření palpační citlivosti trnových výběžků</a:t>
            </a:r>
            <a:endParaRPr dirty="0"/>
          </a:p>
          <a:p>
            <a:pPr marL="4572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1800" dirty="0"/>
              <a:t>	Pružení obratlů vidličkou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b="1"/>
              <a:t>Pružení vidličkou</a:t>
            </a:r>
            <a:endParaRPr/>
          </a:p>
        </p:txBody>
      </p:sp>
      <p:sp>
        <p:nvSpPr>
          <p:cNvPr id="221" name="Google Shape;221;p65"/>
          <p:cNvSpPr txBox="1">
            <a:spLocks noGrp="1"/>
          </p:cNvSpPr>
          <p:nvPr>
            <p:ph type="body" idx="1"/>
          </p:nvPr>
        </p:nvSpPr>
        <p:spPr>
          <a:xfrm>
            <a:off x="225150" y="1872000"/>
            <a:ext cx="93369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dirty="0"/>
              <a:t>Bariéra, </a:t>
            </a:r>
            <a:r>
              <a:rPr lang="cs-CZ" dirty="0" err="1"/>
              <a:t>dopružit</a:t>
            </a:r>
            <a:endParaRPr dirty="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 dirty="0"/>
              <a:t>Palpace </a:t>
            </a:r>
            <a:r>
              <a:rPr lang="cs-CZ" dirty="0" err="1"/>
              <a:t>processi</a:t>
            </a:r>
            <a:r>
              <a:rPr lang="cs-CZ" dirty="0"/>
              <a:t> </a:t>
            </a:r>
            <a:r>
              <a:rPr lang="cs-CZ" dirty="0" err="1"/>
              <a:t>transversi</a:t>
            </a:r>
            <a:r>
              <a:rPr lang="cs-CZ" dirty="0"/>
              <a:t> 2. a 3. prstem - poloha příčných vs spinálních výběžků (</a:t>
            </a:r>
            <a:r>
              <a:rPr lang="cs-CZ" dirty="0" err="1"/>
              <a:t>Lp</a:t>
            </a:r>
            <a:r>
              <a:rPr lang="cs-CZ" dirty="0"/>
              <a:t> X </a:t>
            </a:r>
            <a:r>
              <a:rPr lang="cs-CZ" dirty="0" err="1"/>
              <a:t>Thp</a:t>
            </a:r>
            <a:r>
              <a:rPr lang="cs-CZ" dirty="0"/>
              <a:t>)</a:t>
            </a:r>
            <a:endParaRPr dirty="0"/>
          </a:p>
        </p:txBody>
      </p:sp>
      <p:pic>
        <p:nvPicPr>
          <p:cNvPr id="222" name="Google Shape;22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4828" y="0"/>
            <a:ext cx="244717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054e02d370_0_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Vyšetření retroflexe</a:t>
            </a:r>
            <a:endParaRPr/>
          </a:p>
        </p:txBody>
      </p:sp>
      <p:sp>
        <p:nvSpPr>
          <p:cNvPr id="228" name="Google Shape;228;g3054e02d370_0_1"/>
          <p:cNvSpPr txBox="1">
            <a:spLocks noGrp="1"/>
          </p:cNvSpPr>
          <p:nvPr>
            <p:ph type="body" idx="1"/>
          </p:nvPr>
        </p:nvSpPr>
        <p:spPr>
          <a:xfrm>
            <a:off x="635050" y="1846900"/>
            <a:ext cx="74028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457200" lvl="0" indent="-39306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̶"/>
            </a:pPr>
            <a:r>
              <a:rPr lang="cs-CZ" dirty="0"/>
              <a:t>2 způsoby:</a:t>
            </a:r>
            <a:endParaRPr dirty="0"/>
          </a:p>
          <a:p>
            <a:pPr marL="457200" lvl="0" indent="-39306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cs-CZ" dirty="0"/>
              <a:t>pružením - prstem jedné ruky fixuji trnový výběžek horního segmentu, následně zapružím svými stehny přes koleno pacienta</a:t>
            </a:r>
            <a:br>
              <a:rPr lang="cs-CZ" dirty="0"/>
            </a:br>
            <a:r>
              <a:rPr lang="cs-CZ" dirty="0"/>
              <a:t>(Možná i mobilizace přes PIR)</a:t>
            </a:r>
            <a:endParaRPr dirty="0"/>
          </a:p>
          <a:p>
            <a:pPr marL="457200" lvl="0" indent="-39306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cs-CZ" dirty="0"/>
              <a:t>Sunutí bérců po podložce - prst jedné ruky vložím mezi trnové výběžky segmentu, druhou rukou sunu bérce pacienta vzad a vnímám přibližování trnových výběžků</a:t>
            </a:r>
          </a:p>
          <a:p>
            <a:pPr marL="64135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dirty="0"/>
          </a:p>
        </p:txBody>
      </p:sp>
      <p:pic>
        <p:nvPicPr>
          <p:cNvPr id="229" name="Google Shape;229;g3054e02d370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1021" y="-33"/>
            <a:ext cx="395097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54e02d370_0_8"/>
          <p:cNvSpPr txBox="1">
            <a:spLocks noGrp="1"/>
          </p:cNvSpPr>
          <p:nvPr>
            <p:ph type="title"/>
          </p:nvPr>
        </p:nvSpPr>
        <p:spPr>
          <a:xfrm>
            <a:off x="719400" y="2092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Vyšetření ante a lateroflexe</a:t>
            </a:r>
            <a:endParaRPr/>
          </a:p>
        </p:txBody>
      </p:sp>
      <p:sp>
        <p:nvSpPr>
          <p:cNvPr id="235" name="Google Shape;235;g3054e02d370_0_8"/>
          <p:cNvSpPr txBox="1">
            <a:spLocks noGrp="1"/>
          </p:cNvSpPr>
          <p:nvPr>
            <p:ph type="body" idx="1"/>
          </p:nvPr>
        </p:nvSpPr>
        <p:spPr>
          <a:xfrm>
            <a:off x="626675" y="967675"/>
            <a:ext cx="7402800" cy="5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cs-CZ" dirty="0"/>
              <a:t>Anteflexe - leh na boku, kolena v max. flexi, hlavová HK fixuje hrudní páteř a prst hlavové HK palpuje mezi trnovými výběžky segmentu, </a:t>
            </a:r>
            <a:r>
              <a:rPr lang="cs-CZ" dirty="0" err="1"/>
              <a:t>páHK</a:t>
            </a:r>
            <a:r>
              <a:rPr lang="cs-CZ" dirty="0"/>
              <a:t> provádí pružení do kyfózy přes hýždě</a:t>
            </a:r>
            <a:endParaRPr dirty="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cs-CZ" dirty="0" err="1"/>
              <a:t>Lateroflexe</a:t>
            </a:r>
            <a:r>
              <a:rPr lang="cs-CZ" dirty="0"/>
              <a:t> - viz. obr., hlavová HK palcem fixuje vyšetřovaný segment, pánevní HK elevací bérce provede úklon</a:t>
            </a:r>
            <a:br>
              <a:rPr lang="cs-CZ" dirty="0"/>
            </a:br>
            <a:r>
              <a:rPr lang="cs-CZ" dirty="0"/>
              <a:t>Důležité zachovat po celou dobu F rovinu</a:t>
            </a:r>
            <a:endParaRPr dirty="0"/>
          </a:p>
        </p:txBody>
      </p:sp>
      <p:pic>
        <p:nvPicPr>
          <p:cNvPr id="236" name="Google Shape;236;g3054e02d370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1873" y="0"/>
            <a:ext cx="32701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Bederní páteř</a:t>
            </a:r>
            <a:endParaRPr/>
          </a:p>
        </p:txBody>
      </p:sp>
      <p:sp>
        <p:nvSpPr>
          <p:cNvPr id="242" name="Google Shape;242;p66"/>
          <p:cNvSpPr txBox="1"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Mobilizace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Bederní páteř</a:t>
            </a:r>
            <a:endParaRPr/>
          </a:p>
        </p:txBody>
      </p:sp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54e02d370_0_8"/>
          <p:cNvSpPr txBox="1">
            <a:spLocks noGrp="1"/>
          </p:cNvSpPr>
          <p:nvPr>
            <p:ph type="title"/>
          </p:nvPr>
        </p:nvSpPr>
        <p:spPr>
          <a:xfrm>
            <a:off x="288959" y="417296"/>
            <a:ext cx="12161994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Mobilizace do flexe</a:t>
            </a:r>
            <a:endParaRPr dirty="0"/>
          </a:p>
        </p:txBody>
      </p:sp>
      <p:sp>
        <p:nvSpPr>
          <p:cNvPr id="2" name="Google Shape;221;p65">
            <a:extLst>
              <a:ext uri="{FF2B5EF4-FFF2-40B4-BE49-F238E27FC236}">
                <a16:creationId xmlns:a16="http://schemas.microsoft.com/office/drawing/2014/main" id="{281B4668-40FF-7C5D-D36B-1A72B33C3F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11921"/>
            <a:ext cx="11472600" cy="308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indent="-406400">
              <a:lnSpc>
                <a:spcPct val="138571"/>
              </a:lnSpc>
              <a:buFont typeface="Arial"/>
              <a:buChar char="̶"/>
            </a:pPr>
            <a:r>
              <a:rPr lang="cs-CZ" sz="2100" dirty="0"/>
              <a:t>P: leh na boku, flexe kyčlí a kolen</a:t>
            </a:r>
          </a:p>
          <a:p>
            <a:pPr indent="-406400">
              <a:lnSpc>
                <a:spcPct val="138571"/>
              </a:lnSpc>
              <a:buFont typeface="Arial"/>
              <a:buChar char="̶"/>
            </a:pPr>
            <a:r>
              <a:rPr lang="cs-CZ" sz="2100" dirty="0"/>
              <a:t>T: obejme P v klubíčku, obě předloktí položené rovnoběžně s páteří P, jedna ruka palpuje </a:t>
            </a:r>
            <a:r>
              <a:rPr lang="cs-CZ" sz="2100" dirty="0" err="1"/>
              <a:t>procc</a:t>
            </a:r>
            <a:r>
              <a:rPr lang="cs-CZ" sz="2100" dirty="0"/>
              <a:t>. </a:t>
            </a:r>
            <a:r>
              <a:rPr lang="cs-CZ" sz="2100" dirty="0" err="1"/>
              <a:t>transverzii</a:t>
            </a:r>
            <a:r>
              <a:rPr lang="cs-CZ" sz="2100" dirty="0"/>
              <a:t> NEBO </a:t>
            </a:r>
            <a:r>
              <a:rPr lang="cs-CZ" sz="2100" dirty="0" err="1"/>
              <a:t>procc</a:t>
            </a:r>
            <a:r>
              <a:rPr lang="cs-CZ" sz="2100" dirty="0"/>
              <a:t>. </a:t>
            </a:r>
            <a:r>
              <a:rPr lang="cs-CZ" sz="2100" dirty="0" err="1"/>
              <a:t>spinosi</a:t>
            </a:r>
            <a:r>
              <a:rPr lang="cs-CZ" sz="2100" dirty="0"/>
              <a:t> kraniálního obratle mobilizovaného segmentu, druhá ruka </a:t>
            </a:r>
            <a:r>
              <a:rPr lang="cs-CZ" sz="2100" dirty="0" err="1"/>
              <a:t>procc</a:t>
            </a:r>
            <a:r>
              <a:rPr lang="cs-CZ" sz="2100" dirty="0"/>
              <a:t>. </a:t>
            </a:r>
            <a:r>
              <a:rPr lang="cs-CZ" sz="2100" dirty="0" err="1"/>
              <a:t>transverzii</a:t>
            </a:r>
            <a:r>
              <a:rPr lang="cs-CZ" sz="2100" dirty="0"/>
              <a:t> NEBO </a:t>
            </a:r>
            <a:r>
              <a:rPr lang="cs-CZ" sz="2100" dirty="0" err="1"/>
              <a:t>spinosi</a:t>
            </a:r>
            <a:r>
              <a:rPr lang="cs-CZ" sz="2100" dirty="0"/>
              <a:t> kaud. Segmentu, tlakem přes pánev a stehnem tlačí přes DKK P a zvětšuje anteflexi L páteře, do bariéry segmentu, </a:t>
            </a:r>
            <a:r>
              <a:rPr lang="cs-CZ" sz="2100" dirty="0" err="1"/>
              <a:t>dopružit</a:t>
            </a:r>
            <a:endParaRPr lang="cs-CZ" sz="2100" dirty="0"/>
          </a:p>
          <a:p>
            <a:pPr indent="-406400">
              <a:lnSpc>
                <a:spcPct val="138571"/>
              </a:lnSpc>
              <a:buFont typeface="Arial"/>
              <a:buChar char="̶"/>
            </a:pPr>
            <a:r>
              <a:rPr lang="cs-CZ" sz="2100" dirty="0"/>
              <a:t>MOB: P izometricky tlačí směrem do EXT v KYK (narovnat se), s výdechem </a:t>
            </a:r>
            <a:r>
              <a:rPr lang="cs-CZ" sz="2100" dirty="0" err="1"/>
              <a:t>release</a:t>
            </a:r>
            <a:endParaRPr lang="cs-CZ" sz="2100" dirty="0"/>
          </a:p>
          <a:p>
            <a:pPr indent="-406400">
              <a:lnSpc>
                <a:spcPct val="138571"/>
              </a:lnSpc>
              <a:buFont typeface="Arial"/>
              <a:buChar char="̶"/>
            </a:pPr>
            <a:endParaRPr dirty="0"/>
          </a:p>
        </p:txBody>
      </p:sp>
      <p:pic>
        <p:nvPicPr>
          <p:cNvPr id="3" name="Picture 2" descr="C:\Users\Neni\Desktop\Lp\pružení flexe.jpg">
            <a:extLst>
              <a:ext uri="{FF2B5EF4-FFF2-40B4-BE49-F238E27FC236}">
                <a16:creationId xmlns:a16="http://schemas.microsoft.com/office/drawing/2014/main" id="{108A1A75-11FD-99C3-AB36-4FC0149D6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7605" y="3749699"/>
            <a:ext cx="3577389" cy="2856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434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54e02d370_0_8"/>
          <p:cNvSpPr txBox="1">
            <a:spLocks noGrp="1"/>
          </p:cNvSpPr>
          <p:nvPr>
            <p:ph type="title"/>
          </p:nvPr>
        </p:nvSpPr>
        <p:spPr>
          <a:xfrm>
            <a:off x="364116" y="251569"/>
            <a:ext cx="12161994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Mobilizace do extenze</a:t>
            </a:r>
            <a:endParaRPr dirty="0"/>
          </a:p>
        </p:txBody>
      </p:sp>
      <p:sp>
        <p:nvSpPr>
          <p:cNvPr id="2" name="Google Shape;221;p65">
            <a:extLst>
              <a:ext uri="{FF2B5EF4-FFF2-40B4-BE49-F238E27FC236}">
                <a16:creationId xmlns:a16="http://schemas.microsoft.com/office/drawing/2014/main" id="{281B4668-40FF-7C5D-D36B-1A72B33C3F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11921"/>
            <a:ext cx="11472600" cy="308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indent="-406400">
              <a:lnSpc>
                <a:spcPct val="138571"/>
              </a:lnSpc>
              <a:buFont typeface="Arial"/>
              <a:buChar char="̶"/>
            </a:pPr>
            <a:r>
              <a:rPr lang="cs-CZ" dirty="0"/>
              <a:t>Viz vyšetření</a:t>
            </a:r>
            <a:endParaRPr dirty="0"/>
          </a:p>
        </p:txBody>
      </p:sp>
      <p:pic>
        <p:nvPicPr>
          <p:cNvPr id="4" name="Google Shape;229;g3054e02d370_0_1">
            <a:extLst>
              <a:ext uri="{FF2B5EF4-FFF2-40B4-BE49-F238E27FC236}">
                <a16:creationId xmlns:a16="http://schemas.microsoft.com/office/drawing/2014/main" id="{F126F174-0EA9-385A-D02E-DB9FFB43D4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b="53663"/>
          <a:stretch/>
        </p:blipFill>
        <p:spPr>
          <a:xfrm>
            <a:off x="3797024" y="1629625"/>
            <a:ext cx="6542034" cy="4457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515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54e02d370_0_8"/>
          <p:cNvSpPr txBox="1">
            <a:spLocks noGrp="1"/>
          </p:cNvSpPr>
          <p:nvPr>
            <p:ph type="title"/>
          </p:nvPr>
        </p:nvSpPr>
        <p:spPr>
          <a:xfrm>
            <a:off x="138647" y="179301"/>
            <a:ext cx="12161994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3600" dirty="0"/>
              <a:t>Mobilizace do rotace v neutrále (při omezené retroflexi)</a:t>
            </a:r>
            <a:endParaRPr sz="3600" dirty="0"/>
          </a:p>
        </p:txBody>
      </p:sp>
      <p:sp>
        <p:nvSpPr>
          <p:cNvPr id="2" name="Google Shape;221;p65">
            <a:extLst>
              <a:ext uri="{FF2B5EF4-FFF2-40B4-BE49-F238E27FC236}">
                <a16:creationId xmlns:a16="http://schemas.microsoft.com/office/drawing/2014/main" id="{281B4668-40FF-7C5D-D36B-1A72B33C3F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11921"/>
            <a:ext cx="11472600" cy="308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/>
          <a:p>
            <a:pPr indent="-406400">
              <a:lnSpc>
                <a:spcPct val="138571"/>
              </a:lnSpc>
              <a:buFont typeface="Arial"/>
              <a:buChar char="̶"/>
            </a:pPr>
            <a:r>
              <a:rPr lang="cs-CZ" sz="3000" dirty="0"/>
              <a:t>P: leh na boku, flexe horního kolene, které přečnívá přes okraj lehátka, spodní DK není zcela natažená</a:t>
            </a:r>
          </a:p>
          <a:p>
            <a:pPr indent="-406400">
              <a:lnSpc>
                <a:spcPct val="138571"/>
              </a:lnSpc>
              <a:buFont typeface="Arial"/>
              <a:buChar char="̶"/>
            </a:pPr>
            <a:r>
              <a:rPr lang="cs-CZ" sz="3000" dirty="0"/>
              <a:t>T: obejme P v klubíčku, obě předloktí položené rovnoběžně s páteří P, pánevní HK fixuje přes trochanter major, jedna ruka palpuje </a:t>
            </a:r>
            <a:r>
              <a:rPr lang="cs-CZ" sz="3000" dirty="0" err="1"/>
              <a:t>procc</a:t>
            </a:r>
            <a:r>
              <a:rPr lang="cs-CZ" sz="3000" dirty="0"/>
              <a:t>. </a:t>
            </a:r>
            <a:r>
              <a:rPr lang="cs-CZ" sz="3000" dirty="0" err="1"/>
              <a:t>transverzii</a:t>
            </a:r>
            <a:r>
              <a:rPr lang="cs-CZ" sz="3000" dirty="0"/>
              <a:t> NEBO </a:t>
            </a:r>
            <a:r>
              <a:rPr lang="cs-CZ" sz="3000" dirty="0" err="1"/>
              <a:t>procc</a:t>
            </a:r>
            <a:r>
              <a:rPr lang="cs-CZ" sz="3000" dirty="0"/>
              <a:t>. </a:t>
            </a:r>
            <a:r>
              <a:rPr lang="cs-CZ" sz="3000" dirty="0" err="1"/>
              <a:t>spinosi</a:t>
            </a:r>
            <a:r>
              <a:rPr lang="cs-CZ" sz="3000" dirty="0"/>
              <a:t> kraniálního obratle mobilizovaného segmentu, druhá ruka </a:t>
            </a:r>
            <a:r>
              <a:rPr lang="cs-CZ" sz="3000" dirty="0" err="1"/>
              <a:t>procc</a:t>
            </a:r>
            <a:r>
              <a:rPr lang="cs-CZ" sz="3000" dirty="0"/>
              <a:t>. </a:t>
            </a:r>
            <a:r>
              <a:rPr lang="cs-CZ" sz="3000" dirty="0" err="1"/>
              <a:t>transverzii</a:t>
            </a:r>
            <a:r>
              <a:rPr lang="cs-CZ" sz="3000" dirty="0"/>
              <a:t> NEBO </a:t>
            </a:r>
            <a:r>
              <a:rPr lang="cs-CZ" sz="3000" dirty="0" err="1"/>
              <a:t>spinosi</a:t>
            </a:r>
            <a:r>
              <a:rPr lang="cs-CZ" sz="3000" dirty="0"/>
              <a:t> kaud. segmentu, tlakem přes pánev a stehnem tlačí přes koleno horní DK P a zvětšuje anteflexi L páteře, hlavová HK tlačí přes rameno pacienta do bariéry segmentu, </a:t>
            </a:r>
            <a:r>
              <a:rPr lang="cs-CZ" sz="3000" dirty="0" err="1"/>
              <a:t>dopružit</a:t>
            </a:r>
            <a:endParaRPr lang="cs-CZ" sz="3000" dirty="0"/>
          </a:p>
          <a:p>
            <a:pPr indent="-406400">
              <a:lnSpc>
                <a:spcPct val="138571"/>
              </a:lnSpc>
              <a:buFont typeface="Arial"/>
              <a:buChar char="̶"/>
            </a:pPr>
            <a:r>
              <a:rPr lang="cs-CZ" sz="3000" dirty="0"/>
              <a:t>MOB: P se divá směrem k T a nadechuje, s výdechem pohled do směru mobilizace a uvolnění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endParaRPr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471FBA-9D00-96A2-04E1-E6CF162AE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6" y="4173648"/>
            <a:ext cx="6428994" cy="26164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05C376A-64D7-A670-D748-12710BA44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261" y="3431398"/>
            <a:ext cx="3984821" cy="27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54e02d370_0_8"/>
          <p:cNvSpPr txBox="1">
            <a:spLocks noGrp="1"/>
          </p:cNvSpPr>
          <p:nvPr>
            <p:ph type="title"/>
          </p:nvPr>
        </p:nvSpPr>
        <p:spPr>
          <a:xfrm>
            <a:off x="138647" y="179301"/>
            <a:ext cx="12161994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3600" dirty="0"/>
              <a:t>Mobilizace do rotace v extenzi (u </a:t>
            </a:r>
            <a:r>
              <a:rPr lang="cs-CZ" sz="3600" dirty="0" err="1"/>
              <a:t>hypermobilních</a:t>
            </a:r>
            <a:r>
              <a:rPr lang="cs-CZ" sz="3600" dirty="0"/>
              <a:t>??)</a:t>
            </a:r>
            <a:endParaRPr sz="3600" dirty="0"/>
          </a:p>
        </p:txBody>
      </p:sp>
      <p:sp>
        <p:nvSpPr>
          <p:cNvPr id="2" name="Google Shape;221;p65">
            <a:extLst>
              <a:ext uri="{FF2B5EF4-FFF2-40B4-BE49-F238E27FC236}">
                <a16:creationId xmlns:a16="http://schemas.microsoft.com/office/drawing/2014/main" id="{281B4668-40FF-7C5D-D36B-1A72B33C3F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11921"/>
            <a:ext cx="11472600" cy="308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indent="-406400">
              <a:lnSpc>
                <a:spcPct val="138571"/>
              </a:lnSpc>
              <a:buFont typeface="Arial"/>
              <a:buChar char="̶"/>
            </a:pPr>
            <a:r>
              <a:rPr lang="cs-CZ" sz="3000" dirty="0"/>
              <a:t>Postup stejným, jako u mobilizace do rotace v neutrále, ale spodní DK pacienta je více v extenzi, abychom dosáhli větší bederní lordózy</a:t>
            </a:r>
            <a:endParaRPr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471FBA-9D00-96A2-04E1-E6CF162AE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6" y="4173648"/>
            <a:ext cx="6428994" cy="26164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05C376A-64D7-A670-D748-12710BA44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261" y="3431398"/>
            <a:ext cx="3984821" cy="27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76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54e02d370_0_8"/>
          <p:cNvSpPr txBox="1">
            <a:spLocks noGrp="1"/>
          </p:cNvSpPr>
          <p:nvPr>
            <p:ph type="title"/>
          </p:nvPr>
        </p:nvSpPr>
        <p:spPr>
          <a:xfrm>
            <a:off x="117695" y="209200"/>
            <a:ext cx="1207430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3600" dirty="0"/>
              <a:t>Mobilizace do rotace ve flexi (při omezené anteflexi)</a:t>
            </a:r>
            <a:endParaRPr sz="3600" dirty="0"/>
          </a:p>
        </p:txBody>
      </p:sp>
      <p:sp>
        <p:nvSpPr>
          <p:cNvPr id="2" name="Google Shape;221;p65">
            <a:extLst>
              <a:ext uri="{FF2B5EF4-FFF2-40B4-BE49-F238E27FC236}">
                <a16:creationId xmlns:a16="http://schemas.microsoft.com/office/drawing/2014/main" id="{281B4668-40FF-7C5D-D36B-1A72B33C3F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7778" y="948546"/>
            <a:ext cx="5952874" cy="590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0000" lnSpcReduction="20000"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dirty="0"/>
              <a:t>Nejbezpečnější a zároveň nejčastější technika?</a:t>
            </a:r>
          </a:p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P: leh na boku, max. flexe trupu – klubíčko, pohled ke stropu, vrchní DK přes okraj stolu mezi DKK terapeuta</a:t>
            </a:r>
          </a:p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T: zatáhne spodní paži a uloží ruku pod hlavu P – zvýší kyfózu, </a:t>
            </a:r>
            <a:r>
              <a:rPr lang="cs-CZ" b="1" dirty="0"/>
              <a:t>jedna ruka T podvlečená pod paží P (chybí obrázek!)</a:t>
            </a:r>
            <a:r>
              <a:rPr lang="cs-CZ" dirty="0"/>
              <a:t> fixuje rameno a palec této ruky palpuje kraniální </a:t>
            </a:r>
            <a:r>
              <a:rPr lang="cs-CZ" dirty="0" err="1"/>
              <a:t>proc</a:t>
            </a:r>
            <a:r>
              <a:rPr lang="cs-CZ" dirty="0"/>
              <a:t>. </a:t>
            </a:r>
            <a:r>
              <a:rPr lang="cs-CZ" dirty="0" err="1"/>
              <a:t>spinosus</a:t>
            </a:r>
            <a:r>
              <a:rPr lang="cs-CZ" dirty="0"/>
              <a:t> mobilizovaného segmentu shora, druhá ruka T fixuje pánev a 2. nebo 3. prst palpuje kaudální </a:t>
            </a:r>
            <a:r>
              <a:rPr lang="cs-CZ" dirty="0" err="1"/>
              <a:t>proc</a:t>
            </a:r>
            <a:r>
              <a:rPr lang="cs-CZ" dirty="0"/>
              <a:t>. </a:t>
            </a:r>
            <a:r>
              <a:rPr lang="cs-CZ" dirty="0" err="1"/>
              <a:t>spinosus</a:t>
            </a:r>
            <a:r>
              <a:rPr lang="cs-CZ" dirty="0"/>
              <a:t> mobilizovaného segmentu zespodu</a:t>
            </a:r>
          </a:p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MOB: P tlačí proti odporu T na pánev a rameno, nádech, s výdechem povolit a relaxovat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endParaRPr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48726C-5C92-7532-88CF-08814F6E5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915" y="2000816"/>
            <a:ext cx="5758085" cy="345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02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Bederní páteř</a:t>
            </a:r>
            <a:endParaRPr/>
          </a:p>
        </p:txBody>
      </p:sp>
      <p:sp>
        <p:nvSpPr>
          <p:cNvPr id="248" name="Google Shape;248;p67"/>
          <p:cNvSpPr txBox="1"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Trakce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54e02d370_0_8"/>
          <p:cNvSpPr txBox="1">
            <a:spLocks noGrp="1"/>
          </p:cNvSpPr>
          <p:nvPr>
            <p:ph type="title"/>
          </p:nvPr>
        </p:nvSpPr>
        <p:spPr>
          <a:xfrm>
            <a:off x="566542" y="290681"/>
            <a:ext cx="1207430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Trakční test</a:t>
            </a:r>
            <a:endParaRPr dirty="0"/>
          </a:p>
        </p:txBody>
      </p:sp>
      <p:sp>
        <p:nvSpPr>
          <p:cNvPr id="2" name="Google Shape;221;p65">
            <a:extLst>
              <a:ext uri="{FF2B5EF4-FFF2-40B4-BE49-F238E27FC236}">
                <a16:creationId xmlns:a16="http://schemas.microsoft.com/office/drawing/2014/main" id="{281B4668-40FF-7C5D-D36B-1A72B33C3F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6542" y="1237027"/>
            <a:ext cx="10333830" cy="4383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Min. 20s</a:t>
            </a:r>
          </a:p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Vždy poučit pac.: </a:t>
            </a:r>
          </a:p>
          <a:p>
            <a:pPr lvl="1"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Pokud se bolest zhorší – informovat T, přestat provádět trakci</a:t>
            </a:r>
          </a:p>
          <a:p>
            <a:pPr lvl="1"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Po trakci zůstat ve stejné poloze min. stejnou dobu jako trakce samotná (platí i pro přístrojovou trakci)</a:t>
            </a:r>
          </a:p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Trakci vždy opouštíme pomalu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endParaRPr lang="cs-CZ" dirty="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178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54e02d370_0_8"/>
          <p:cNvSpPr txBox="1">
            <a:spLocks noGrp="1"/>
          </p:cNvSpPr>
          <p:nvPr>
            <p:ph type="title"/>
          </p:nvPr>
        </p:nvSpPr>
        <p:spPr>
          <a:xfrm>
            <a:off x="566542" y="290681"/>
            <a:ext cx="1207430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Trakce vleže na břiše v neutrále</a:t>
            </a:r>
            <a:endParaRPr dirty="0"/>
          </a:p>
        </p:txBody>
      </p:sp>
      <p:sp>
        <p:nvSpPr>
          <p:cNvPr id="2" name="Google Shape;221;p65">
            <a:extLst>
              <a:ext uri="{FF2B5EF4-FFF2-40B4-BE49-F238E27FC236}">
                <a16:creationId xmlns:a16="http://schemas.microsoft.com/office/drawing/2014/main" id="{281B4668-40FF-7C5D-D36B-1A72B33C3F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6542" y="1237027"/>
            <a:ext cx="10333830" cy="4383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P: leh na břiše, nárty přes okraj stolu</a:t>
            </a:r>
          </a:p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T: za hlavou P, kořeny dlaní opírá o lopaty kostí kyčelních</a:t>
            </a:r>
          </a:p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MOB: P zhluboka dýchá, při nádechu T zvyšuje odpor kladený na pánev</a:t>
            </a:r>
          </a:p>
          <a:p>
            <a:pPr indent="-406400">
              <a:lnSpc>
                <a:spcPct val="128571"/>
              </a:lnSpc>
              <a:buFont typeface="Arial"/>
              <a:buChar char="̶"/>
            </a:pPr>
            <a:endParaRPr lang="cs-CZ" dirty="0"/>
          </a:p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b="1" dirty="0" err="1"/>
              <a:t>Výdechově</a:t>
            </a:r>
            <a:r>
              <a:rPr lang="cs-CZ" b="1" dirty="0"/>
              <a:t>-nádechová oblast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FE8904-F2CB-06C1-3F62-3D442F64B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690" y="3032538"/>
            <a:ext cx="4532768" cy="36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96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54e02d370_0_8"/>
          <p:cNvSpPr txBox="1">
            <a:spLocks noGrp="1"/>
          </p:cNvSpPr>
          <p:nvPr>
            <p:ph type="title"/>
          </p:nvPr>
        </p:nvSpPr>
        <p:spPr>
          <a:xfrm>
            <a:off x="566542" y="290681"/>
            <a:ext cx="1207430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Trakce vleže na břiše v lordóze</a:t>
            </a:r>
            <a:endParaRPr dirty="0"/>
          </a:p>
        </p:txBody>
      </p:sp>
      <p:sp>
        <p:nvSpPr>
          <p:cNvPr id="2" name="Google Shape;221;p65">
            <a:extLst>
              <a:ext uri="{FF2B5EF4-FFF2-40B4-BE49-F238E27FC236}">
                <a16:creationId xmlns:a16="http://schemas.microsoft.com/office/drawing/2014/main" id="{281B4668-40FF-7C5D-D36B-1A72B33C3F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6542" y="1237027"/>
            <a:ext cx="10333830" cy="4383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P: leh na břiše, přidržuje se okrajů stolu</a:t>
            </a:r>
          </a:p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T: stojí v nákroku u nohou P, drží DKK nad kotníky, zacílí EXT na L páteř</a:t>
            </a:r>
          </a:p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MOB: tah v podélné ose, rytmické pružení vycházející z trupu T lehce v záklonu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822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54e02d370_0_8"/>
          <p:cNvSpPr txBox="1">
            <a:spLocks noGrp="1"/>
          </p:cNvSpPr>
          <p:nvPr>
            <p:ph type="title"/>
          </p:nvPr>
        </p:nvSpPr>
        <p:spPr>
          <a:xfrm>
            <a:off x="566542" y="290681"/>
            <a:ext cx="1207430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Trakce </a:t>
            </a:r>
            <a:r>
              <a:rPr lang="cs-CZ" dirty="0" err="1"/>
              <a:t>Lp</a:t>
            </a:r>
            <a:r>
              <a:rPr lang="cs-CZ" dirty="0"/>
              <a:t> v kyfóze</a:t>
            </a:r>
            <a:endParaRPr dirty="0"/>
          </a:p>
        </p:txBody>
      </p:sp>
      <p:sp>
        <p:nvSpPr>
          <p:cNvPr id="2" name="Google Shape;221;p65">
            <a:extLst>
              <a:ext uri="{FF2B5EF4-FFF2-40B4-BE49-F238E27FC236}">
                <a16:creationId xmlns:a16="http://schemas.microsoft.com/office/drawing/2014/main" id="{281B4668-40FF-7C5D-D36B-1A72B33C3F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6541" y="1237027"/>
            <a:ext cx="6866353" cy="533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P: Leh na zádech, pokrčené DKK, lehátko velmi nízko</a:t>
            </a:r>
          </a:p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T: Jednou DK stoupne na lehátko a podkolenní jamky P si položí na </a:t>
            </a:r>
            <a:r>
              <a:rPr lang="cs-CZ" dirty="0" err="1"/>
              <a:t>nákročné</a:t>
            </a:r>
            <a:r>
              <a:rPr lang="cs-CZ" dirty="0"/>
              <a:t> stehno tak, aby směřovalo vodorovně. Tlakem pánevní HK na kotníky P vytváří páku, která zvedá bedra P od podložky</a:t>
            </a:r>
          </a:p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V této pozici se může pacient pohupovat ze strany na stranu</a:t>
            </a:r>
          </a:p>
          <a:p>
            <a:pPr indent="-406400">
              <a:lnSpc>
                <a:spcPct val="128571"/>
              </a:lnSpc>
              <a:buFont typeface="Arial"/>
              <a:buChar char="̶"/>
            </a:pPr>
            <a:r>
              <a:rPr lang="cs-CZ" dirty="0"/>
              <a:t>Možné použít i rytmický tlak</a:t>
            </a:r>
            <a:br>
              <a:rPr lang="cs-CZ" dirty="0"/>
            </a:br>
            <a:endParaRPr lang="cs-CZ" dirty="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505383-34D6-9238-9B6E-41477A1AD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47" y="994356"/>
            <a:ext cx="4428294" cy="48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5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3018" y="0"/>
            <a:ext cx="44917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9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Bederní </a:t>
            </a:r>
            <a:r>
              <a:rPr lang="cs-CZ" b="1"/>
              <a:t>páteř</a:t>
            </a:r>
            <a:endParaRPr/>
          </a:p>
        </p:txBody>
      </p:sp>
      <p:sp>
        <p:nvSpPr>
          <p:cNvPr id="154" name="Google Shape;154;p59"/>
          <p:cNvSpPr txBox="1">
            <a:spLocks noGrp="1"/>
          </p:cNvSpPr>
          <p:nvPr>
            <p:ph type="body" idx="1"/>
          </p:nvPr>
        </p:nvSpPr>
        <p:spPr>
          <a:xfrm>
            <a:off x="275180" y="939493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/>
              <a:t>Tělesné jádro, nejzatíženější segment páteře</a:t>
            </a:r>
            <a:endParaRPr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/>
              <a:t>Processi articulares v </a:t>
            </a:r>
            <a:r>
              <a:rPr lang="cs-CZ" sz="2400" b="1"/>
              <a:t>sagitální rovině</a:t>
            </a:r>
            <a:endParaRPr/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2400"/>
              <a:t>	ROM: axiální rotace jen kolem 5-15° na každou</a:t>
            </a:r>
            <a:endParaRPr/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2400"/>
              <a:t>	stranu!</a:t>
            </a:r>
            <a:br>
              <a:rPr lang="cs-CZ" sz="2400"/>
            </a:br>
            <a:r>
              <a:rPr lang="cs-CZ" sz="2400"/>
              <a:t>	F = kolem 65°</a:t>
            </a:r>
            <a:endParaRPr/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2400"/>
              <a:t>	E = kolem 30°</a:t>
            </a:r>
            <a:endParaRPr/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2400"/>
              <a:t>	LF = kolem 30° na obě strany</a:t>
            </a:r>
            <a:endParaRPr/>
          </a:p>
        </p:txBody>
      </p:sp>
      <p:cxnSp>
        <p:nvCxnSpPr>
          <p:cNvPr id="155" name="Google Shape;155;p59"/>
          <p:cNvCxnSpPr/>
          <p:nvPr/>
        </p:nvCxnSpPr>
        <p:spPr>
          <a:xfrm>
            <a:off x="570369" y="2154724"/>
            <a:ext cx="561315" cy="0"/>
          </a:xfrm>
          <a:prstGeom prst="straightConnector1">
            <a:avLst/>
          </a:prstGeom>
          <a:noFill/>
          <a:ln w="57150" cap="flat" cmpd="sng">
            <a:solidFill>
              <a:srgbClr val="0000D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6" name="Google Shape;156;p59"/>
          <p:cNvSpPr txBox="1"/>
          <p:nvPr/>
        </p:nvSpPr>
        <p:spPr>
          <a:xfrm>
            <a:off x="77222" y="4689697"/>
            <a:ext cx="71655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https://www.anatomystandard.com/biomechanics/spine/rom-of-spine.html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Bederní páteř</a:t>
            </a:r>
            <a:endParaRPr/>
          </a:p>
        </p:txBody>
      </p:sp>
      <p:sp>
        <p:nvSpPr>
          <p:cNvPr id="254" name="Google Shape;254;p6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Svaly</a:t>
            </a:r>
            <a:endParaRPr/>
          </a:p>
        </p:txBody>
      </p:sp>
      <p:sp>
        <p:nvSpPr>
          <p:cNvPr id="255" name="Google Shape;255;p6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F2862-3A9A-198E-9978-18F0BB38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 </a:t>
            </a:r>
            <a:r>
              <a:rPr lang="cs-CZ" dirty="0" err="1"/>
              <a:t>Quadratus</a:t>
            </a:r>
            <a:r>
              <a:rPr lang="cs-CZ" dirty="0"/>
              <a:t> </a:t>
            </a:r>
            <a:r>
              <a:rPr lang="cs-CZ" dirty="0" err="1"/>
              <a:t>lumborum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3FF322-1AA8-9F44-9C58-59629E5C1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6775304" cy="3960000"/>
          </a:xfrm>
        </p:spPr>
        <p:txBody>
          <a:bodyPr/>
          <a:lstStyle/>
          <a:p>
            <a:r>
              <a:rPr lang="cs-CZ" sz="2400" dirty="0">
                <a:solidFill>
                  <a:schemeClr val="tx1"/>
                </a:solidFill>
                <a:latin typeface="+mn-lt"/>
              </a:rPr>
              <a:t>Z: </a:t>
            </a:r>
            <a:r>
              <a:rPr lang="cs-CZ" sz="2400" dirty="0" err="1">
                <a:solidFill>
                  <a:schemeClr val="tx1"/>
                </a:solidFill>
                <a:latin typeface="+mn-lt"/>
              </a:rPr>
              <a:t>crista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n-lt"/>
              </a:rPr>
              <a:t>iliaca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 – linea interna</a:t>
            </a:r>
          </a:p>
          <a:p>
            <a:r>
              <a:rPr lang="cs-CZ" sz="2400" dirty="0" err="1">
                <a:solidFill>
                  <a:schemeClr val="tx1"/>
                </a:solidFill>
                <a:latin typeface="+mn-lt"/>
              </a:rPr>
              <a:t>Ú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sz="2400" dirty="0" err="1">
                <a:solidFill>
                  <a:schemeClr val="tx1"/>
                </a:solidFill>
                <a:latin typeface="+mn-lt"/>
              </a:rPr>
              <a:t>precessus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n-lt"/>
              </a:rPr>
              <a:t>transversi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 L1-L4, distální plocha XII. Žebra mediálně</a:t>
            </a:r>
          </a:p>
          <a:p>
            <a:pPr marL="228600" indent="0" algn="just"/>
            <a:r>
              <a:rPr lang="cs-CZ" sz="2400" dirty="0">
                <a:solidFill>
                  <a:schemeClr val="tx1"/>
                </a:solidFill>
                <a:latin typeface="+mn-lt"/>
              </a:rPr>
              <a:t>F: 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+mn-lt"/>
              </a:rPr>
              <a:t>bilaterálně: extenze bederní páteře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b="0" i="0" dirty="0" err="1">
                <a:solidFill>
                  <a:schemeClr val="tx1"/>
                </a:solidFill>
                <a:effectLst/>
                <a:latin typeface="+mn-lt"/>
              </a:rPr>
              <a:t>homolaterálně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cs-CZ" sz="2400" b="0" i="0" dirty="0" err="1">
                <a:solidFill>
                  <a:schemeClr val="tx1"/>
                </a:solidFill>
                <a:effectLst/>
                <a:latin typeface="+mn-lt"/>
              </a:rPr>
              <a:t>lateroflexe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+mn-lt"/>
              </a:rPr>
              <a:t> bederní páteře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b="0" i="0" dirty="0" err="1">
                <a:solidFill>
                  <a:schemeClr val="tx1"/>
                </a:solidFill>
                <a:effectLst/>
                <a:latin typeface="+mn-lt"/>
              </a:rPr>
              <a:t>pars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cs-CZ" sz="2400" b="0" i="0" dirty="0" err="1">
                <a:solidFill>
                  <a:schemeClr val="tx1"/>
                </a:solidFill>
                <a:effectLst/>
                <a:latin typeface="+mn-lt"/>
              </a:rPr>
              <a:t>iliocostalis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cs-CZ" sz="2400" b="0" i="0" dirty="0" err="1">
                <a:solidFill>
                  <a:schemeClr val="tx1"/>
                </a:solidFill>
                <a:effectLst/>
                <a:latin typeface="+mn-lt"/>
              </a:rPr>
              <a:t>homolaterálně</a:t>
            </a:r>
            <a:endParaRPr lang="cs-CZ" sz="2400" b="0" i="0" dirty="0">
              <a:solidFill>
                <a:schemeClr val="tx1"/>
              </a:solidFill>
              <a:effectLst/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b="0" i="0" dirty="0" err="1">
                <a:solidFill>
                  <a:schemeClr val="tx1"/>
                </a:solidFill>
                <a:effectLst/>
                <a:latin typeface="+mn-lt"/>
              </a:rPr>
              <a:t>pars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cs-CZ" sz="2400" b="0" i="0" dirty="0" err="1">
                <a:solidFill>
                  <a:schemeClr val="tx1"/>
                </a:solidFill>
                <a:effectLst/>
                <a:latin typeface="+mn-lt"/>
              </a:rPr>
              <a:t>vertebrocostalis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cs-CZ" sz="2400" b="0" i="0" dirty="0" err="1">
                <a:solidFill>
                  <a:schemeClr val="tx1"/>
                </a:solidFill>
                <a:effectLst/>
                <a:latin typeface="+mn-lt"/>
              </a:rPr>
              <a:t>homolaterálně</a:t>
            </a:r>
            <a:endParaRPr lang="cs-CZ" sz="2400" b="0" i="0" dirty="0">
              <a:solidFill>
                <a:schemeClr val="tx1"/>
              </a:solidFill>
              <a:effectLst/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b="0" i="0" dirty="0" err="1">
                <a:solidFill>
                  <a:schemeClr val="tx1"/>
                </a:solidFill>
                <a:effectLst/>
                <a:latin typeface="+mn-lt"/>
              </a:rPr>
              <a:t>pars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cs-CZ" sz="2400" b="0" i="0" dirty="0" err="1">
                <a:solidFill>
                  <a:schemeClr val="tx1"/>
                </a:solidFill>
                <a:effectLst/>
                <a:latin typeface="+mn-lt"/>
              </a:rPr>
              <a:t>iliovertebralis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+mn-lt"/>
              </a:rPr>
              <a:t>: kontralaterálně</a:t>
            </a:r>
          </a:p>
          <a:p>
            <a:r>
              <a:rPr lang="cs-CZ" sz="2400" dirty="0">
                <a:latin typeface="+mn-lt"/>
              </a:rPr>
              <a:t>Terapie: PIR, KT, </a:t>
            </a:r>
            <a:r>
              <a:rPr lang="cs-CZ" sz="2400" dirty="0" err="1">
                <a:latin typeface="+mn-lt"/>
              </a:rPr>
              <a:t>pressura</a:t>
            </a: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Technika- v lehu na zádech, na boku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EDAB13-304F-D2D9-BB1C-2D3C1E6C70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31</a:t>
            </a:fld>
            <a:endParaRPr lang="cs-CZ"/>
          </a:p>
        </p:txBody>
      </p:sp>
      <p:pic>
        <p:nvPicPr>
          <p:cNvPr id="1026" name="Picture 2" descr="Musculus quadratus lumborum">
            <a:extLst>
              <a:ext uri="{FF2B5EF4-FFF2-40B4-BE49-F238E27FC236}">
                <a16:creationId xmlns:a16="http://schemas.microsoft.com/office/drawing/2014/main" id="{02599F25-B1E9-0D1A-C133-8F6300484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808" y="1171576"/>
            <a:ext cx="3700365" cy="38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669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14D15-95AC-C232-38B1-D04BFA4A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Bránice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0CFD1D-46B0-4B30-EBCB-2140694F2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Z: </a:t>
            </a:r>
            <a:r>
              <a:rPr lang="cs-CZ" b="0" i="0" dirty="0">
                <a:solidFill>
                  <a:srgbClr val="212529"/>
                </a:solidFill>
                <a:effectLst/>
                <a:latin typeface="+mn-lt"/>
              </a:rPr>
              <a:t>sternum, 7.-12. žebro, lumbální obratle</a:t>
            </a:r>
          </a:p>
          <a:p>
            <a:r>
              <a:rPr lang="cs-CZ" dirty="0" err="1">
                <a:solidFill>
                  <a:srgbClr val="212529"/>
                </a:solidFill>
                <a:latin typeface="+mn-lt"/>
              </a:rPr>
              <a:t>Ú</a:t>
            </a:r>
            <a:r>
              <a:rPr lang="cs-CZ" dirty="0">
                <a:solidFill>
                  <a:srgbClr val="212529"/>
                </a:solidFill>
                <a:latin typeface="+mn-lt"/>
              </a:rPr>
              <a:t>: centrum </a:t>
            </a:r>
            <a:r>
              <a:rPr lang="cs-CZ" dirty="0" err="1">
                <a:solidFill>
                  <a:srgbClr val="212529"/>
                </a:solidFill>
                <a:latin typeface="+mn-lt"/>
              </a:rPr>
              <a:t>tendineum</a:t>
            </a:r>
            <a:endParaRPr lang="cs-CZ" dirty="0">
              <a:solidFill>
                <a:srgbClr val="212529"/>
              </a:solidFill>
              <a:latin typeface="+mn-lt"/>
            </a:endParaRPr>
          </a:p>
          <a:p>
            <a:r>
              <a:rPr lang="cs-CZ" dirty="0">
                <a:solidFill>
                  <a:srgbClr val="212529"/>
                </a:solidFill>
                <a:latin typeface="+mn-lt"/>
              </a:rPr>
              <a:t>F: </a:t>
            </a:r>
            <a:r>
              <a:rPr lang="cs-CZ" b="0" i="0" dirty="0">
                <a:solidFill>
                  <a:srgbClr val="212529"/>
                </a:solidFill>
                <a:effectLst/>
                <a:latin typeface="+mn-lt"/>
              </a:rPr>
              <a:t>hlavní nádechový sval, oddělení dutiny hrudní a břišní, průchod orgánů, nervů, cév</a:t>
            </a:r>
          </a:p>
          <a:p>
            <a:r>
              <a:rPr lang="cs-CZ" dirty="0">
                <a:solidFill>
                  <a:srgbClr val="212529"/>
                </a:solidFill>
                <a:latin typeface="+mn-lt"/>
              </a:rPr>
              <a:t>I: n. </a:t>
            </a:r>
            <a:r>
              <a:rPr lang="cs-CZ" dirty="0" err="1">
                <a:solidFill>
                  <a:srgbClr val="212529"/>
                </a:solidFill>
                <a:latin typeface="+mn-lt"/>
              </a:rPr>
              <a:t>phrenicus</a:t>
            </a:r>
            <a:r>
              <a:rPr lang="cs-CZ" dirty="0">
                <a:solidFill>
                  <a:srgbClr val="212529"/>
                </a:solidFill>
                <a:latin typeface="+mn-lt"/>
              </a:rPr>
              <a:t> (plexus </a:t>
            </a:r>
            <a:r>
              <a:rPr lang="cs-CZ" dirty="0" err="1">
                <a:solidFill>
                  <a:srgbClr val="212529"/>
                </a:solidFill>
                <a:latin typeface="+mn-lt"/>
              </a:rPr>
              <a:t>cervicalis</a:t>
            </a:r>
            <a:r>
              <a:rPr lang="cs-CZ" dirty="0">
                <a:solidFill>
                  <a:srgbClr val="212529"/>
                </a:solidFill>
                <a:latin typeface="+mn-lt"/>
              </a:rPr>
              <a:t> C3-C5)</a:t>
            </a:r>
          </a:p>
          <a:p>
            <a:r>
              <a:rPr lang="cs-CZ" dirty="0">
                <a:solidFill>
                  <a:srgbClr val="212529"/>
                </a:solidFill>
                <a:latin typeface="+mn-lt"/>
              </a:rPr>
              <a:t>Palpace: v sedě, předklon (variace v lehu)</a:t>
            </a:r>
          </a:p>
          <a:p>
            <a:r>
              <a:rPr lang="cs-CZ" dirty="0">
                <a:solidFill>
                  <a:srgbClr val="212529"/>
                </a:solidFill>
                <a:latin typeface="+mn-lt"/>
              </a:rPr>
              <a:t>Dechová synkinéza, </a:t>
            </a:r>
            <a:r>
              <a:rPr lang="cs-CZ" dirty="0" err="1">
                <a:solidFill>
                  <a:srgbClr val="212529"/>
                </a:solidFill>
                <a:latin typeface="+mn-lt"/>
              </a:rPr>
              <a:t>pressura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3290F5-47A7-8482-195D-6A8C4F3BA5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32</a:t>
            </a:fld>
            <a:endParaRPr lang="cs-CZ"/>
          </a:p>
        </p:txBody>
      </p:sp>
      <p:pic>
        <p:nvPicPr>
          <p:cNvPr id="5124" name="Picture 4" descr="obrázek ošetření">
            <a:extLst>
              <a:ext uri="{FF2B5EF4-FFF2-40B4-BE49-F238E27FC236}">
                <a16:creationId xmlns:a16="http://schemas.microsoft.com/office/drawing/2014/main" id="{8564233D-639A-8205-348C-729B3B30E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96" y="-356756"/>
            <a:ext cx="5433391" cy="276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76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C23AB-4C1C-D17B-90C6-FF1DE7CA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 </a:t>
            </a:r>
            <a:r>
              <a:rPr lang="cs-CZ" dirty="0" err="1"/>
              <a:t>Rectus</a:t>
            </a:r>
            <a:r>
              <a:rPr lang="cs-CZ" dirty="0"/>
              <a:t> </a:t>
            </a:r>
            <a:r>
              <a:rPr lang="cs-CZ" dirty="0" err="1"/>
              <a:t>abdominis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93922E-50D1-6C68-8D46-878EBDB74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 algn="just"/>
            <a:r>
              <a:rPr lang="cs-CZ" dirty="0">
                <a:latin typeface="+mn-lt"/>
              </a:rPr>
              <a:t>Z: </a:t>
            </a: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chrupavky V. – VII. Žebra,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+mn-lt"/>
              </a:rPr>
              <a:t>processus</a:t>
            </a: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+mn-lt"/>
              </a:rPr>
              <a:t>xiphoideus</a:t>
            </a:r>
            <a:endParaRPr lang="cs-CZ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228600" indent="0" algn="just"/>
            <a:r>
              <a:rPr lang="cs-CZ" dirty="0" err="1">
                <a:solidFill>
                  <a:srgbClr val="333333"/>
                </a:solidFill>
                <a:latin typeface="+mn-lt"/>
              </a:rPr>
              <a:t>Ú</a:t>
            </a:r>
            <a:r>
              <a:rPr lang="cs-CZ" dirty="0">
                <a:solidFill>
                  <a:srgbClr val="333333"/>
                </a:solidFill>
                <a:latin typeface="+mn-lt"/>
              </a:rPr>
              <a:t>: </a:t>
            </a: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os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+mn-lt"/>
              </a:rPr>
              <a:t>pubis</a:t>
            </a: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 – mezi symfýzou a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+mn-lt"/>
              </a:rPr>
              <a:t>tuberculum</a:t>
            </a: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 publicum</a:t>
            </a:r>
          </a:p>
          <a:p>
            <a:pPr marL="228600" indent="0" algn="just"/>
            <a:r>
              <a:rPr lang="cs-CZ" dirty="0" err="1">
                <a:solidFill>
                  <a:srgbClr val="333333"/>
                </a:solidFill>
                <a:latin typeface="+mn-lt"/>
              </a:rPr>
              <a:t>F: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+mn-lt"/>
              </a:rPr>
              <a:t>oboustranná</a:t>
            </a: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 kontrakce při fixované pánvi – flexe trupu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jednostranná kontrakce –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+mn-lt"/>
              </a:rPr>
              <a:t>lateroflexe</a:t>
            </a: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 trupu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stabilizace trupu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dirty="0">
              <a:solidFill>
                <a:srgbClr val="333333"/>
              </a:solidFill>
              <a:latin typeface="+mn-lt"/>
            </a:endParaRPr>
          </a:p>
          <a:p>
            <a:pPr marL="228600" indent="0" algn="just"/>
            <a:r>
              <a:rPr lang="cs-CZ" dirty="0">
                <a:solidFill>
                  <a:srgbClr val="333333"/>
                </a:solidFill>
                <a:latin typeface="+mn-lt"/>
              </a:rPr>
              <a:t>Výběr strany – tuleň (2 varianty)</a:t>
            </a:r>
          </a:p>
          <a:p>
            <a:pPr marL="228600" indent="0" algn="just"/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Palpace: klasika</a:t>
            </a:r>
          </a:p>
          <a:p>
            <a:pPr marL="228600" indent="0" algn="just"/>
            <a:r>
              <a:rPr lang="cs-CZ" dirty="0">
                <a:solidFill>
                  <a:srgbClr val="333333"/>
                </a:solidFill>
                <a:latin typeface="+mn-lt"/>
              </a:rPr>
              <a:t>Terapie: přes podložení pánve, přes DK</a:t>
            </a:r>
          </a:p>
          <a:p>
            <a:pPr marL="228600" indent="0" algn="just"/>
            <a:r>
              <a:rPr lang="cs-CZ" b="1" dirty="0">
                <a:solidFill>
                  <a:srgbClr val="333333"/>
                </a:solidFill>
                <a:latin typeface="+mn-lt"/>
              </a:rPr>
              <a:t>Uvolnění s nádechem</a:t>
            </a:r>
            <a:endParaRPr lang="cs-CZ" b="1" i="0" dirty="0">
              <a:solidFill>
                <a:srgbClr val="333333"/>
              </a:solidFill>
              <a:effectLst/>
              <a:latin typeface="+mn-lt"/>
            </a:endParaRPr>
          </a:p>
          <a:p>
            <a:pPr marL="228600" indent="0" algn="just"/>
            <a:endParaRPr lang="cs-CZ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228600" indent="0" algn="just"/>
            <a:endParaRPr lang="cs-CZ" b="0" i="0" dirty="0">
              <a:solidFill>
                <a:srgbClr val="333333"/>
              </a:solidFill>
              <a:effectLst/>
              <a:latin typeface="+mn-lt"/>
            </a:endParaRPr>
          </a:p>
          <a:p>
            <a:br>
              <a:rPr lang="cs-CZ" dirty="0">
                <a:latin typeface="+mn-lt"/>
              </a:rPr>
            </a:br>
            <a:endParaRPr lang="cs-CZ" dirty="0">
              <a:latin typeface="+mn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CDC5C6-A4D6-36F0-B022-701649256A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33</a:t>
            </a:fld>
            <a:endParaRPr lang="cs-CZ"/>
          </a:p>
        </p:txBody>
      </p:sp>
      <p:pic>
        <p:nvPicPr>
          <p:cNvPr id="2050" name="Picture 2" descr="obrázek ošetření">
            <a:extLst>
              <a:ext uri="{FF2B5EF4-FFF2-40B4-BE49-F238E27FC236}">
                <a16:creationId xmlns:a16="http://schemas.microsoft.com/office/drawing/2014/main" id="{0499312E-6385-3F68-A19A-64B0EFE8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76" y="3852000"/>
            <a:ext cx="4660624" cy="28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7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63980-B445-FB92-70C7-F1897359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 </a:t>
            </a:r>
            <a:r>
              <a:rPr lang="cs-CZ" dirty="0" err="1"/>
              <a:t>Obliquus</a:t>
            </a:r>
            <a:r>
              <a:rPr lang="cs-CZ" dirty="0"/>
              <a:t> </a:t>
            </a:r>
            <a:r>
              <a:rPr lang="cs-CZ" dirty="0" err="1"/>
              <a:t>externus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5314B4-FFF6-4B22-88BD-E0A9720A8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194365" cy="3960000"/>
          </a:xfrm>
        </p:spPr>
        <p:txBody>
          <a:bodyPr/>
          <a:lstStyle/>
          <a:p>
            <a:r>
              <a:rPr lang="cs-CZ" dirty="0">
                <a:latin typeface="+mn-lt"/>
              </a:rPr>
              <a:t>Z: lat. Plocha kaudálních žeber</a:t>
            </a:r>
          </a:p>
          <a:p>
            <a:r>
              <a:rPr lang="cs-CZ" dirty="0" err="1">
                <a:latin typeface="+mn-lt"/>
              </a:rPr>
              <a:t>Ú</a:t>
            </a:r>
            <a:r>
              <a:rPr lang="cs-CZ" dirty="0">
                <a:latin typeface="+mn-lt"/>
              </a:rPr>
              <a:t>: linea alba, </a:t>
            </a:r>
            <a:r>
              <a:rPr lang="cs-CZ" dirty="0" err="1">
                <a:latin typeface="+mn-lt"/>
              </a:rPr>
              <a:t>apon</a:t>
            </a:r>
            <a:r>
              <a:rPr lang="cs-CZ" dirty="0">
                <a:latin typeface="+mn-lt"/>
              </a:rPr>
              <a:t>. Břišních sv., labium </a:t>
            </a:r>
            <a:r>
              <a:rPr lang="cs-CZ" dirty="0" err="1">
                <a:latin typeface="+mn-lt"/>
              </a:rPr>
              <a:t>externus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osssis</a:t>
            </a:r>
            <a:r>
              <a:rPr lang="cs-CZ" dirty="0">
                <a:latin typeface="+mn-lt"/>
              </a:rPr>
              <a:t> ilii</a:t>
            </a:r>
          </a:p>
          <a:p>
            <a:pPr marL="228600" indent="0" algn="just"/>
            <a:r>
              <a:rPr lang="cs-CZ" dirty="0">
                <a:latin typeface="+mn-lt"/>
              </a:rPr>
              <a:t>F: </a:t>
            </a: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oboustranná kontrakce: flexe trupu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jednostranná kontrakce: rotace trupu kontralaterálně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stabilizace trupu</a:t>
            </a:r>
          </a:p>
          <a:p>
            <a:r>
              <a:rPr lang="cs-CZ" dirty="0">
                <a:latin typeface="+mn-lt"/>
              </a:rPr>
              <a:t>Ozřejmění – ve směru vláken</a:t>
            </a:r>
          </a:p>
          <a:p>
            <a:r>
              <a:rPr lang="cs-CZ" dirty="0">
                <a:latin typeface="+mn-lt"/>
              </a:rPr>
              <a:t>PIR – přes harmoniku (jedna ruka na pánvi FIXACE, druhá na hrudníku – rotace za lopatkou)	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200E7B-DF01-5571-09B7-3672199876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34</a:t>
            </a:fld>
            <a:endParaRPr lang="cs-CZ"/>
          </a:p>
        </p:txBody>
      </p:sp>
      <p:pic>
        <p:nvPicPr>
          <p:cNvPr id="3074" name="Picture 2" descr="obrázek ošetření">
            <a:extLst>
              <a:ext uri="{FF2B5EF4-FFF2-40B4-BE49-F238E27FC236}">
                <a16:creationId xmlns:a16="http://schemas.microsoft.com/office/drawing/2014/main" id="{1653F982-A463-D20E-8ACE-DE0807EF7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69" y="-860322"/>
            <a:ext cx="4770961" cy="31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15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E9187-64E6-FED5-C144-7C4E6485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 </a:t>
            </a:r>
            <a:r>
              <a:rPr lang="cs-CZ" dirty="0" err="1"/>
              <a:t>Obliquus</a:t>
            </a:r>
            <a:r>
              <a:rPr lang="cs-CZ" dirty="0"/>
              <a:t> </a:t>
            </a:r>
            <a:r>
              <a:rPr lang="cs-CZ" dirty="0" err="1"/>
              <a:t>internus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03CFB7-8D6A-0E61-CFC5-BB9AA32F6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 algn="just"/>
            <a:r>
              <a:rPr lang="cs-CZ" dirty="0">
                <a:latin typeface="+mn-lt"/>
              </a:rPr>
              <a:t>Z: </a:t>
            </a: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linea intermedia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+mn-lt"/>
              </a:rPr>
              <a:t>crista</a:t>
            </a: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+mn-lt"/>
              </a:rPr>
              <a:t>iliaca</a:t>
            </a:r>
            <a:endParaRPr lang="cs-CZ" b="0" i="0" dirty="0">
              <a:solidFill>
                <a:srgbClr val="333333"/>
              </a:solidFill>
              <a:effectLst/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333333"/>
                </a:solidFill>
                <a:effectLst/>
                <a:latin typeface="+mn-lt"/>
              </a:rPr>
              <a:t>fascia</a:t>
            </a: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+mn-lt"/>
              </a:rPr>
              <a:t>thracolumbalis</a:t>
            </a:r>
            <a:endParaRPr lang="cs-CZ" b="0" i="0" dirty="0">
              <a:solidFill>
                <a:srgbClr val="333333"/>
              </a:solidFill>
              <a:effectLst/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333333"/>
                </a:solidFill>
                <a:effectLst/>
                <a:latin typeface="+mn-lt"/>
              </a:rPr>
              <a:t>ligamentum</a:t>
            </a: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+mn-lt"/>
              </a:rPr>
              <a:t>inguinale</a:t>
            </a:r>
            <a:endParaRPr lang="cs-CZ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228600" indent="0" algn="just"/>
            <a:r>
              <a:rPr lang="cs-CZ" dirty="0" err="1">
                <a:solidFill>
                  <a:srgbClr val="333333"/>
                </a:solidFill>
                <a:latin typeface="+mn-lt"/>
              </a:rPr>
              <a:t>Ú</a:t>
            </a:r>
            <a:r>
              <a:rPr lang="cs-CZ" dirty="0">
                <a:solidFill>
                  <a:srgbClr val="333333"/>
                </a:solidFill>
                <a:latin typeface="+mn-lt"/>
              </a:rPr>
              <a:t>: </a:t>
            </a: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aponeuróza břišních svalů, zevní plocha kaudálních sedmi žeber</a:t>
            </a:r>
          </a:p>
          <a:p>
            <a:pPr marL="228600" indent="0" algn="just"/>
            <a:r>
              <a:rPr lang="cs-CZ" dirty="0">
                <a:solidFill>
                  <a:srgbClr val="333333"/>
                </a:solidFill>
                <a:latin typeface="+mn-lt"/>
              </a:rPr>
              <a:t>F: </a:t>
            </a: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oboustranná kontrakce: flexe trupu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jednostranná kontrakce – rotace trupu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+mn-lt"/>
              </a:rPr>
              <a:t>homolaterálně</a:t>
            </a:r>
            <a:endParaRPr lang="cs-CZ" b="0" i="0" dirty="0">
              <a:solidFill>
                <a:srgbClr val="333333"/>
              </a:solidFill>
              <a:effectLst/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stabilizace trupu</a:t>
            </a:r>
          </a:p>
          <a:p>
            <a:pPr marL="228600" indent="0" algn="just"/>
            <a:r>
              <a:rPr lang="cs-CZ" dirty="0">
                <a:solidFill>
                  <a:srgbClr val="333333"/>
                </a:solidFill>
                <a:latin typeface="+mn-lt"/>
              </a:rPr>
              <a:t>Ozřejmění -  ve směru vláken, PIR – přes harmoniku</a:t>
            </a:r>
          </a:p>
          <a:p>
            <a:pPr marL="228600" indent="0" algn="just"/>
            <a:r>
              <a:rPr lang="cs-CZ" b="0" i="0" dirty="0">
                <a:solidFill>
                  <a:srgbClr val="333333"/>
                </a:solidFill>
                <a:effectLst/>
                <a:latin typeface="+mn-lt"/>
              </a:rPr>
              <a:t>Terapie – fixace hrudníku, pohyb pánve</a:t>
            </a:r>
          </a:p>
          <a:p>
            <a:pPr marL="228600" indent="0" algn="just"/>
            <a:endParaRPr lang="cs-CZ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228600" indent="0" algn="just"/>
            <a:endParaRPr lang="cs-CZ" b="0" i="0" dirty="0">
              <a:solidFill>
                <a:srgbClr val="333333"/>
              </a:solidFill>
              <a:effectLst/>
              <a:latin typeface="+mn-lt"/>
            </a:endParaRPr>
          </a:p>
          <a:p>
            <a:endParaRPr lang="cs-CZ" dirty="0">
              <a:latin typeface="+mn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1EC666-9B9A-87FF-3E4F-D78CBED524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35</a:t>
            </a:fld>
            <a:endParaRPr lang="cs-CZ"/>
          </a:p>
        </p:txBody>
      </p:sp>
      <p:pic>
        <p:nvPicPr>
          <p:cNvPr id="4098" name="Picture 2" descr="obrázek ošetření">
            <a:extLst>
              <a:ext uri="{FF2B5EF4-FFF2-40B4-BE49-F238E27FC236}">
                <a16:creationId xmlns:a16="http://schemas.microsoft.com/office/drawing/2014/main" id="{386E53C7-1F61-2AF7-1059-5832B3C7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2" y="-1252917"/>
            <a:ext cx="55895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798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>
            <a:spLocks noGrp="1"/>
          </p:cNvSpPr>
          <p:nvPr>
            <p:ph type="body" idx="1"/>
          </p:nvPr>
        </p:nvSpPr>
        <p:spPr>
          <a:xfrm>
            <a:off x="429688" y="1359001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1200" b="0" i="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HOPPENFELD, Stanley a HUTTON, Richard. </a:t>
            </a:r>
            <a:r>
              <a:rPr lang="cs-CZ" sz="1200" b="0" i="1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Physical</a:t>
            </a:r>
            <a:r>
              <a:rPr lang="cs-CZ" sz="1200" b="0" i="1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b="0" i="1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Examination</a:t>
            </a:r>
            <a:r>
              <a:rPr lang="cs-CZ" sz="1200" b="0" i="1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b="0" i="1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cs-CZ" sz="1200" b="0" i="1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b="0" i="1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cs-CZ" sz="1200" b="0" i="1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Spine and </a:t>
            </a:r>
            <a:r>
              <a:rPr lang="cs-CZ" sz="1200" b="0" i="1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Extremities</a:t>
            </a:r>
            <a:r>
              <a:rPr lang="cs-CZ" sz="1200" b="0" i="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22, ilustrované vydání. </a:t>
            </a:r>
            <a:r>
              <a:rPr lang="cs-CZ" sz="1200" b="0" i="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Appleton-Century-Crofts</a:t>
            </a:r>
            <a:r>
              <a:rPr lang="cs-CZ" sz="1200" b="0" i="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, 1976. ISBN 0838578535, 9780838578537.</a:t>
            </a:r>
            <a:endParaRPr dirty="0"/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KAPANDJI, Adalbert Ibrahim; SAILLANT, Gérard a MERLE D'AUBIGNÉ, Robert. 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physiology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joints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Seventh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edition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Přeložil Louis HONORÉ. London: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Handspring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Publishing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, 2019. ISBN 978-1-912085-61-3.</a:t>
            </a:r>
            <a:endParaRPr sz="1200" dirty="0"/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SOBOTTA, Johannes. 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Sobottův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Atlas anatomie člověka. Praha: Grada, 2007. ISBN 80-247-1870-7.</a:t>
            </a:r>
            <a:endParaRPr sz="1200" dirty="0"/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NETTER, Frank Henry. 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Netterův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anatomický atlas člověka. 2. vyd. Přeložil Vladimír HOLIBKA, přeložil Hana CHLEBEČKOVÁ. Praha: Albatros, 2012. ISBN 978-80-264-0079-0.</a:t>
            </a:r>
            <a:endParaRPr sz="1200" dirty="0"/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SINEL'NIKOV,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Rafail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Davidovič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 Atlas anatomie člověka. I. díl, Nauka o kostech, kloubech, vazech a svalech. 3.,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přeprac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a dopl. vyd. Leo LEMEŽ (překladatel), Radomír ČIHÁK (překladatel). Praha: Avicenum, 1980. ISBN (Váz.).</a:t>
            </a:r>
            <a:endParaRPr sz="1200" dirty="0"/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PODĚBRADSKÁ, Radana. Komplexní kineziologický rozbor: funkční poruchy pohybového systému. Praha: Grada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Publishing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, 2018. ISBN 978-80-271-0874-9.</a:t>
            </a:r>
            <a:endParaRPr sz="1200" dirty="0"/>
          </a:p>
          <a:p>
            <a:pPr marL="457200" marR="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Char char="̶"/>
            </a:pP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LEWIT, Karel. Manipulační léčba v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myoskeletální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medicíně. 5.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přeprac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vyd. Praha: Česká lékařská společnost J. Ev. Purkyně, 2003. ISBN 80-86645-04-5.</a:t>
            </a:r>
            <a:endParaRPr dirty="0"/>
          </a:p>
          <a:p>
            <a:pPr marL="457200" marR="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Char char="̶"/>
            </a:pP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RYCHLÍKOVÁ, Eva. Manuální medicína: Průvodce diagnostikou a léčbou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vertebrogenních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poruch. Přepracované čtvrté vydání.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Maxdorf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, 2008. ISBN 978-80-7345-169-1.</a:t>
            </a:r>
            <a:endParaRPr dirty="0"/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Char char="̶"/>
            </a:pP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SAVLOVSKIS, Janis. 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Range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Motion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(ROM)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Cervical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Thoracic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Lumbar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Spine in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Traditional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Anatomical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Planes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Online. In: Anatomy Standard. 6/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Feb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/2022. Dostupné z: </a:t>
            </a:r>
            <a:r>
              <a:rPr lang="cs-CZ" sz="1200" u="sng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https://www.anatomystandard.com/</a:t>
            </a:r>
            <a:r>
              <a:rPr lang="cs-CZ" sz="1200" u="sng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biomechanics</a:t>
            </a:r>
            <a:r>
              <a:rPr lang="cs-CZ" sz="1200" u="sng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/spine/rom-of-spine.html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[cit. 2024-09-23].</a:t>
            </a:r>
            <a:endParaRPr sz="1200" dirty="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>
              <a:buSzPts val="2400"/>
            </a:pP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LANEY,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Scott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 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What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is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‘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Scotty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Dog’? Online. In: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ScottLaneyCansell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2011. Dostupné z: 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https://scottlaneycansell.wordpress.com/2010/09/29/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scotty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-dog/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[cit. 2024-09-23].</a:t>
            </a:r>
          </a:p>
          <a:p>
            <a:pPr indent="-381000" fontAlgn="base">
              <a:buSzPts val="2400"/>
            </a:pP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JAT SK, SRIVASTA A</a:t>
            </a:r>
            <a:r>
              <a:rPr lang="cs-CZ" sz="120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, MALHOTRA 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R, et al. Prevalence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of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lumbosacral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transitional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vertebra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in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patients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with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chronic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low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back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pain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: a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descriptive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cross-sectional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study.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American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Journal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of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Neurodegenerative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Disease</a:t>
            </a:r>
            <a:r>
              <a:rPr lang="cs-CZ" sz="12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. 2023 ;12(3):89-96. PMID: 37457840; PMCID: PMC10349302.</a:t>
            </a:r>
          </a:p>
          <a:p>
            <a:endParaRPr sz="1200" dirty="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1400" i="1" dirty="0">
              <a:solidFill>
                <a:srgbClr val="21252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719400" y="0"/>
            <a:ext cx="10753200" cy="22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Zdroje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7476" y="1436590"/>
            <a:ext cx="8253743" cy="4927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0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b="1"/>
              <a:t>Pasivní stabilita - ligamenta</a:t>
            </a:r>
            <a:endParaRPr b="1"/>
          </a:p>
        </p:txBody>
      </p:sp>
      <p:sp>
        <p:nvSpPr>
          <p:cNvPr id="163" name="Google Shape;163;p60"/>
          <p:cNvSpPr txBox="1">
            <a:spLocks noGrp="1"/>
          </p:cNvSpPr>
          <p:nvPr>
            <p:ph type="body" idx="1"/>
          </p:nvPr>
        </p:nvSpPr>
        <p:spPr>
          <a:xfrm>
            <a:off x="275180" y="939493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/>
              <a:t>Longitudinale posterius et anterius</a:t>
            </a:r>
            <a:endParaRPr sz="240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/>
              <a:t>Supraspinale</a:t>
            </a:r>
            <a:endParaRPr sz="240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/>
              <a:t>Intertransversarium</a:t>
            </a:r>
            <a:endParaRPr sz="240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/>
              <a:t>Interspinale</a:t>
            </a:r>
            <a:endParaRPr sz="240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/>
              <a:t>Flavum</a:t>
            </a:r>
            <a:endParaRPr sz="240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/>
              <a:t>Iliolumbale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1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b="1"/>
              <a:t>Pasivní stabilita - ligamenta</a:t>
            </a:r>
            <a:endParaRPr b="1"/>
          </a:p>
        </p:txBody>
      </p:sp>
      <p:sp>
        <p:nvSpPr>
          <p:cNvPr id="169" name="Google Shape;169;p61"/>
          <p:cNvSpPr txBox="1">
            <a:spLocks noGrp="1"/>
          </p:cNvSpPr>
          <p:nvPr>
            <p:ph type="body" idx="1"/>
          </p:nvPr>
        </p:nvSpPr>
        <p:spPr>
          <a:xfrm>
            <a:off x="275180" y="939493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/>
              <a:t>Longitudinale posterius et anterius</a:t>
            </a:r>
            <a:endParaRPr sz="240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/>
              <a:t>Supraspinale</a:t>
            </a:r>
            <a:endParaRPr sz="240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/>
              <a:t>Intertransversarium</a:t>
            </a:r>
            <a:endParaRPr sz="240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/>
              <a:t>Interspinale</a:t>
            </a:r>
            <a:endParaRPr sz="240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/>
              <a:t>Flavum</a:t>
            </a:r>
            <a:endParaRPr sz="240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/>
              <a:t>Iliolumbale</a:t>
            </a:r>
            <a:endParaRPr sz="2400"/>
          </a:p>
        </p:txBody>
      </p:sp>
      <p:pic>
        <p:nvPicPr>
          <p:cNvPr id="170" name="Google Shape;170;p61"/>
          <p:cNvPicPr preferRelativeResize="0"/>
          <p:nvPr/>
        </p:nvPicPr>
        <p:blipFill rotWithShape="1">
          <a:blip r:embed="rId3">
            <a:alphaModFix/>
          </a:blip>
          <a:srcRect l="2410" t="1510" b="-1"/>
          <a:stretch/>
        </p:blipFill>
        <p:spPr>
          <a:xfrm>
            <a:off x="2640850" y="2761305"/>
            <a:ext cx="4399473" cy="371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4217" y="366366"/>
            <a:ext cx="4813866" cy="5467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2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Bederní </a:t>
            </a:r>
            <a:r>
              <a:rPr lang="cs-CZ" b="1"/>
              <a:t>páteř - patologie</a:t>
            </a:r>
            <a:endParaRPr/>
          </a:p>
        </p:txBody>
      </p:sp>
      <p:sp>
        <p:nvSpPr>
          <p:cNvPr id="177" name="Google Shape;177;p62"/>
          <p:cNvSpPr txBox="1">
            <a:spLocks noGrp="1"/>
          </p:cNvSpPr>
          <p:nvPr>
            <p:ph type="body" idx="1"/>
          </p:nvPr>
        </p:nvSpPr>
        <p:spPr>
          <a:xfrm>
            <a:off x="275180" y="939493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 err="1"/>
              <a:t>Spondylolýza</a:t>
            </a:r>
            <a:r>
              <a:rPr lang="cs-CZ" sz="2400" dirty="0"/>
              <a:t>, </a:t>
            </a:r>
            <a:r>
              <a:rPr lang="cs-CZ" sz="2400" dirty="0" err="1"/>
              <a:t>spondylolistéza</a:t>
            </a:r>
            <a:endParaRPr sz="2400" dirty="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 err="1"/>
              <a:t>Canalis</a:t>
            </a:r>
            <a:r>
              <a:rPr lang="cs-CZ" sz="2400" dirty="0"/>
              <a:t> </a:t>
            </a:r>
            <a:r>
              <a:rPr lang="cs-CZ" sz="2400" dirty="0" err="1"/>
              <a:t>intervertebralis</a:t>
            </a:r>
            <a:r>
              <a:rPr lang="cs-CZ" sz="2400" dirty="0"/>
              <a:t> L5/S1 užší než ostatní </a:t>
            </a:r>
            <a:r>
              <a:rPr lang="cs-CZ" sz="2400" dirty="0" err="1"/>
              <a:t>segm</a:t>
            </a:r>
            <a:r>
              <a:rPr lang="cs-CZ" sz="2400" dirty="0"/>
              <a:t>.,</a:t>
            </a:r>
            <a:br>
              <a:rPr lang="cs-CZ" sz="2400" dirty="0"/>
            </a:br>
            <a:r>
              <a:rPr lang="cs-CZ" sz="2400" dirty="0"/>
              <a:t>častý útlak</a:t>
            </a:r>
            <a:endParaRPr dirty="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 err="1"/>
              <a:t>Lumbalizace</a:t>
            </a:r>
            <a:r>
              <a:rPr lang="cs-CZ" sz="2400" dirty="0"/>
              <a:t> a sakralizace LS přechodu</a:t>
            </a:r>
            <a:endParaRPr dirty="0"/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/>
              <a:t>Hernie L4, L5, S1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/>
              <a:t>Spinální stenóza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/>
              <a:t>Malformace obratlů… Menší, větší…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/>
              <a:t>Rozštěp páteře (spina </a:t>
            </a:r>
            <a:r>
              <a:rPr lang="cs-CZ" sz="2400" dirty="0" err="1"/>
              <a:t>bifida</a:t>
            </a:r>
            <a:r>
              <a:rPr lang="cs-CZ" sz="2400" dirty="0"/>
              <a:t> – neuzavření zadního oblouku obratle)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3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Bederní </a:t>
            </a:r>
            <a:r>
              <a:rPr lang="cs-CZ" b="1"/>
              <a:t>páteř - patologie</a:t>
            </a:r>
            <a:endParaRPr/>
          </a:p>
        </p:txBody>
      </p:sp>
      <p:pic>
        <p:nvPicPr>
          <p:cNvPr id="183" name="Google Shape;183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5823" y="0"/>
            <a:ext cx="499617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1605" y="1070853"/>
            <a:ext cx="5201137" cy="245999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3"/>
          <p:cNvSpPr txBox="1"/>
          <p:nvPr/>
        </p:nvSpPr>
        <p:spPr>
          <a:xfrm>
            <a:off x="275179" y="3530850"/>
            <a:ext cx="69206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https://scottlaneycansell.wordpress.com/wp-content/uploads/2010/09/a00053f01.jpg</a:t>
            </a:r>
            <a:endParaRPr/>
          </a:p>
        </p:txBody>
      </p:sp>
      <p:pic>
        <p:nvPicPr>
          <p:cNvPr id="186" name="Google Shape;186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1605" y="4009549"/>
            <a:ext cx="4692855" cy="233909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3"/>
          <p:cNvSpPr txBox="1"/>
          <p:nvPr/>
        </p:nvSpPr>
        <p:spPr>
          <a:xfrm>
            <a:off x="516124" y="6481796"/>
            <a:ext cx="72970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https://scottlaneycansell.wordpress.com/wp-content/uploads/2010/09/spondy.jpg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54e02d370_0_15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Bederní </a:t>
            </a:r>
            <a:r>
              <a:rPr lang="cs-CZ" b="1"/>
              <a:t>páteř - patologie</a:t>
            </a:r>
            <a:endParaRPr/>
          </a:p>
        </p:txBody>
      </p:sp>
      <p:sp>
        <p:nvSpPr>
          <p:cNvPr id="193" name="Google Shape;193;g3054e02d370_0_15"/>
          <p:cNvSpPr txBox="1">
            <a:spLocks noGrp="1"/>
          </p:cNvSpPr>
          <p:nvPr>
            <p:ph type="body" idx="1"/>
          </p:nvPr>
        </p:nvSpPr>
        <p:spPr>
          <a:xfrm>
            <a:off x="275180" y="939493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457200" lvl="0" indent="-37973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16666"/>
              <a:buFont typeface="Arial"/>
              <a:buChar char="̶"/>
            </a:pPr>
            <a:r>
              <a:rPr lang="cs-CZ" sz="2400" dirty="0" err="1"/>
              <a:t>Lumbalizace</a:t>
            </a:r>
            <a:r>
              <a:rPr lang="cs-CZ" sz="2400" dirty="0"/>
              <a:t> LS přechodu (incidence 3,4-7,2%)</a:t>
            </a:r>
            <a:endParaRPr sz="2400" dirty="0"/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/>
              <a:t>První sakrální obratel má charakter obratle bederního</a:t>
            </a:r>
            <a:endParaRPr sz="2400" dirty="0"/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7973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16666"/>
              <a:buFont typeface="Arial"/>
              <a:buChar char="̶"/>
            </a:pPr>
            <a:r>
              <a:rPr lang="cs-CZ" sz="2400" dirty="0"/>
              <a:t>Sakralizace LS přechodu (incidence 1.7-14%)</a:t>
            </a:r>
            <a:endParaRPr dirty="0"/>
          </a:p>
          <a:p>
            <a:pPr marL="0" lvl="0" indent="4572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/>
              <a:t>Poslední bederní obratel se spojuje s kostí křížovou</a:t>
            </a:r>
            <a:endParaRPr sz="2400" dirty="0"/>
          </a:p>
          <a:p>
            <a:pPr marL="4572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4" name="Google Shape;194;g3054e02d370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350" y="3462875"/>
            <a:ext cx="4723650" cy="33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054e02d370_0_15"/>
          <p:cNvSpPr txBox="1"/>
          <p:nvPr/>
        </p:nvSpPr>
        <p:spPr>
          <a:xfrm>
            <a:off x="5786175" y="6261100"/>
            <a:ext cx="625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zdroj: https://samarpanphysioclinic.com/sacralization/#google_vignette</a:t>
            </a:r>
            <a:endParaRPr/>
          </a:p>
        </p:txBody>
      </p:sp>
      <p:pic>
        <p:nvPicPr>
          <p:cNvPr id="196" name="Google Shape;196;g3054e02d370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974" y="0"/>
            <a:ext cx="4185036" cy="34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054e02d370_0_15"/>
          <p:cNvSpPr txBox="1"/>
          <p:nvPr/>
        </p:nvSpPr>
        <p:spPr>
          <a:xfrm>
            <a:off x="3976550" y="2713300"/>
            <a:ext cx="4363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Zdroj: https://sushovanmandal.wordpress.com/2016/01/13/what-is-lumbarization/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rniated Disc">
            <a:extLst>
              <a:ext uri="{FF2B5EF4-FFF2-40B4-BE49-F238E27FC236}">
                <a16:creationId xmlns:a16="http://schemas.microsoft.com/office/drawing/2014/main" id="{034FE4F2-FCBD-7393-A026-342F2D272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12" y="724277"/>
            <a:ext cx="6502188" cy="577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Google Shape;202;g3054e02d370_0_26"/>
          <p:cNvSpPr txBox="1">
            <a:spLocks noGrp="1"/>
          </p:cNvSpPr>
          <p:nvPr>
            <p:ph type="title"/>
          </p:nvPr>
        </p:nvSpPr>
        <p:spPr>
          <a:xfrm>
            <a:off x="275180" y="140578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Bederní </a:t>
            </a:r>
            <a:r>
              <a:rPr lang="cs-CZ" b="1"/>
              <a:t>páteř - patologie</a:t>
            </a:r>
            <a:endParaRPr/>
          </a:p>
        </p:txBody>
      </p:sp>
      <p:sp>
        <p:nvSpPr>
          <p:cNvPr id="203" name="Google Shape;203;g3054e02d370_0_26"/>
          <p:cNvSpPr txBox="1">
            <a:spLocks noGrp="1"/>
          </p:cNvSpPr>
          <p:nvPr>
            <p:ph type="body" idx="1"/>
          </p:nvPr>
        </p:nvSpPr>
        <p:spPr>
          <a:xfrm>
            <a:off x="275180" y="939493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/>
              <a:t>Hernie (nejčastěji L4, L5, S1)</a:t>
            </a:r>
          </a:p>
          <a:p>
            <a:pPr marL="4572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̶"/>
            </a:pPr>
            <a:r>
              <a:rPr lang="cs-CZ" sz="2400" dirty="0">
                <a:hlinkClick r:id="rId4"/>
              </a:rPr>
              <a:t>https://app.lecturio.com/#/article/3872</a:t>
            </a:r>
            <a:endParaRPr lang="cs-CZ" sz="2400" dirty="0"/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cs-CZ" sz="2400" dirty="0"/>
              <a:t>	Skvělý přehledový článek!</a:t>
            </a: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</a:pPr>
            <a:endParaRPr lang="cs-CZ" sz="2400" dirty="0"/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cs-CZ" sz="2400" dirty="0"/>
              <a:t>Degenerace – prolaps (</a:t>
            </a:r>
            <a:r>
              <a:rPr lang="cs-CZ" sz="2400" dirty="0" err="1"/>
              <a:t>bulging</a:t>
            </a:r>
            <a:r>
              <a:rPr lang="cs-CZ" sz="2400" dirty="0"/>
              <a:t>) – </a:t>
            </a:r>
            <a:br>
              <a:rPr lang="cs-CZ" sz="2400" dirty="0"/>
            </a:br>
            <a:r>
              <a:rPr lang="cs-CZ" sz="2400" dirty="0"/>
              <a:t>extruze – sekvestrace </a:t>
            </a:r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</a:pPr>
            <a:endParaRPr lang="cs-CZ" sz="2400" dirty="0"/>
          </a:p>
          <a:p>
            <a:pPr marL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cs-CZ" sz="2400" dirty="0" err="1"/>
              <a:t>Radikulární</a:t>
            </a:r>
            <a:r>
              <a:rPr lang="cs-CZ" sz="2400" dirty="0"/>
              <a:t> X </a:t>
            </a:r>
            <a:r>
              <a:rPr lang="cs-CZ" sz="2400" dirty="0" err="1"/>
              <a:t>pseudoradikulární</a:t>
            </a:r>
            <a:r>
              <a:rPr lang="cs-CZ" sz="2400" dirty="0"/>
              <a:t> syndrom</a:t>
            </a:r>
            <a:endParaRPr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D346204-B7EB-F368-F992-A8C308765DE7}"/>
              </a:ext>
            </a:extLst>
          </p:cNvPr>
          <p:cNvSpPr txBox="1"/>
          <p:nvPr/>
        </p:nvSpPr>
        <p:spPr>
          <a:xfrm>
            <a:off x="187859" y="5981695"/>
            <a:ext cx="4918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Zdroj: https://plasticsurgeryistanbul.net/en/blog_article/what-is-herniated-disc-lumbar-disc-herniation/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8E02E09-6407-27F5-A499-408B7D57673A}"/>
              </a:ext>
            </a:extLst>
          </p:cNvPr>
          <p:cNvCxnSpPr>
            <a:cxnSpLocks/>
          </p:cNvCxnSpPr>
          <p:nvPr/>
        </p:nvCxnSpPr>
        <p:spPr>
          <a:xfrm flipV="1">
            <a:off x="923453" y="1984971"/>
            <a:ext cx="0" cy="6065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1947</Words>
  <Application>Microsoft Macintosh PowerPoint</Application>
  <PresentationFormat>Širokoúhlá obrazovka</PresentationFormat>
  <Paragraphs>214</Paragraphs>
  <Slides>36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Open Sans</vt:lpstr>
      <vt:lpstr>Tahoma</vt:lpstr>
      <vt:lpstr>Arial</vt:lpstr>
      <vt:lpstr>Prezentace_MU_CZ</vt:lpstr>
      <vt:lpstr>bp4850 Kineziologie, Algeziologie a odvozené techniky diagnostiky a terapie 5 </vt:lpstr>
      <vt:lpstr>Bederní páteř</vt:lpstr>
      <vt:lpstr>Bederní páteř</vt:lpstr>
      <vt:lpstr>Pasivní stabilita - ligamenta</vt:lpstr>
      <vt:lpstr>Pasivní stabilita - ligamenta</vt:lpstr>
      <vt:lpstr>Bederní páteř - patologie</vt:lpstr>
      <vt:lpstr>Bederní páteř - patologie</vt:lpstr>
      <vt:lpstr>Bederní páteř - patologie</vt:lpstr>
      <vt:lpstr>Bederní páteř - patologie</vt:lpstr>
      <vt:lpstr>Bederní páteř - patologie</vt:lpstr>
      <vt:lpstr>Bederní páteř – řetězení z dalších segmentů…</vt:lpstr>
      <vt:lpstr>Bederní páteř – opakování z pánve…</vt:lpstr>
      <vt:lpstr>Bederní páteř – opakování z pánve…</vt:lpstr>
      <vt:lpstr>Bederní páteř</vt:lpstr>
      <vt:lpstr>Vyšetření bederní páteře</vt:lpstr>
      <vt:lpstr>Pružení vidličkou</vt:lpstr>
      <vt:lpstr>Vyšetření retroflexe</vt:lpstr>
      <vt:lpstr>Vyšetření ante a lateroflexe</vt:lpstr>
      <vt:lpstr>Bederní páteř</vt:lpstr>
      <vt:lpstr>Mobilizace do flexe</vt:lpstr>
      <vt:lpstr>Mobilizace do extenze</vt:lpstr>
      <vt:lpstr>Mobilizace do rotace v neutrále (při omezené retroflexi)</vt:lpstr>
      <vt:lpstr>Mobilizace do rotace v extenzi (u hypermobilních??)</vt:lpstr>
      <vt:lpstr>Mobilizace do rotace ve flexi (při omezené anteflexi)</vt:lpstr>
      <vt:lpstr>Bederní páteř</vt:lpstr>
      <vt:lpstr>Trakční test</vt:lpstr>
      <vt:lpstr>Trakce vleže na břiše v neutrále</vt:lpstr>
      <vt:lpstr>Trakce vleže na břiše v lordóze</vt:lpstr>
      <vt:lpstr>Trakce Lp v kyfóze</vt:lpstr>
      <vt:lpstr>Bederní páteř</vt:lpstr>
      <vt:lpstr>m. Quadratus lumborum</vt:lpstr>
      <vt:lpstr>Bránice</vt:lpstr>
      <vt:lpstr>m. Rectus abdominis</vt:lpstr>
      <vt:lpstr>m. Obliquus externus</vt:lpstr>
      <vt:lpstr>m. Obliquus internus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Petr Pliska;Klára Vomáčková</dc:creator>
  <cp:lastModifiedBy>Klára Vomáčková</cp:lastModifiedBy>
  <cp:revision>46</cp:revision>
  <dcterms:created xsi:type="dcterms:W3CDTF">2022-10-22T05:46:14Z</dcterms:created>
  <dcterms:modified xsi:type="dcterms:W3CDTF">2024-10-07T08:56:29Z</dcterms:modified>
</cp:coreProperties>
</file>