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3"/>
  </p:notesMasterIdLst>
  <p:handoutMasterIdLst>
    <p:handoutMasterId r:id="rId34"/>
  </p:handoutMasterIdLst>
  <p:sldIdLst>
    <p:sldId id="256" r:id="rId2"/>
    <p:sldId id="283" r:id="rId3"/>
    <p:sldId id="257" r:id="rId4"/>
    <p:sldId id="260" r:id="rId5"/>
    <p:sldId id="261" r:id="rId6"/>
    <p:sldId id="262" r:id="rId7"/>
    <p:sldId id="267" r:id="rId8"/>
    <p:sldId id="263" r:id="rId9"/>
    <p:sldId id="264" r:id="rId10"/>
    <p:sldId id="265" r:id="rId11"/>
    <p:sldId id="269" r:id="rId12"/>
    <p:sldId id="268" r:id="rId13"/>
    <p:sldId id="274" r:id="rId14"/>
    <p:sldId id="275" r:id="rId15"/>
    <p:sldId id="276" r:id="rId16"/>
    <p:sldId id="273" r:id="rId17"/>
    <p:sldId id="277" r:id="rId18"/>
    <p:sldId id="266" r:id="rId19"/>
    <p:sldId id="287" r:id="rId20"/>
    <p:sldId id="270" r:id="rId21"/>
    <p:sldId id="271" r:id="rId22"/>
    <p:sldId id="258" r:id="rId23"/>
    <p:sldId id="272" r:id="rId24"/>
    <p:sldId id="278" r:id="rId25"/>
    <p:sldId id="279" r:id="rId26"/>
    <p:sldId id="280" r:id="rId27"/>
    <p:sldId id="282" r:id="rId28"/>
    <p:sldId id="284" r:id="rId29"/>
    <p:sldId id="281" r:id="rId30"/>
    <p:sldId id="285" r:id="rId31"/>
    <p:sldId id="286" r:id="rId3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9100DC"/>
    <a:srgbClr val="0000DC"/>
    <a:srgbClr val="F01928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5" autoAdjust="0"/>
    <p:restoredTop sz="95768" autoAdjust="0"/>
  </p:normalViewPr>
  <p:slideViewPr>
    <p:cSldViewPr snapToGrid="0">
      <p:cViewPr>
        <p:scale>
          <a:sx n="69" d="100"/>
          <a:sy n="69" d="100"/>
        </p:scale>
        <p:origin x="1299" y="73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03E00B-7540-4C89-ABC9-DD246ADEB695}" type="doc">
      <dgm:prSet loTypeId="urn:microsoft.com/office/officeart/2005/8/layout/vProcess5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59985CFE-3B4F-4231-8D72-00F8A6F1E932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0"/>
            <a:t>BOLEST</a:t>
          </a:r>
          <a:endParaRPr lang="en-US"/>
        </a:p>
      </dgm:t>
    </dgm:pt>
    <dgm:pt modelId="{E3CDD65F-3B70-4429-82CE-AA169C773946}" type="parTrans" cxnId="{663116F9-6970-45D8-80ED-BEBF52AC4D67}">
      <dgm:prSet/>
      <dgm:spPr/>
      <dgm:t>
        <a:bodyPr/>
        <a:lstStyle/>
        <a:p>
          <a:endParaRPr lang="en-US"/>
        </a:p>
      </dgm:t>
    </dgm:pt>
    <dgm:pt modelId="{6AB0ACE1-3F4C-4B65-AC8F-47D6D66ECD9F}" type="sibTrans" cxnId="{663116F9-6970-45D8-80ED-BEBF52AC4D67}">
      <dgm:prSet/>
      <dgm:spPr/>
      <dgm:t>
        <a:bodyPr/>
        <a:lstStyle/>
        <a:p>
          <a:endParaRPr lang="en-US"/>
        </a:p>
      </dgm:t>
    </dgm:pt>
    <dgm:pt modelId="{D3BB054F-B983-4B00-94A9-4B8CD0295374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0"/>
            <a:t>typ a charakter bolestí, jejich frekvenci, závislost na mechanické zátěži, na pohybu i úlevové polohy</a:t>
          </a:r>
          <a:endParaRPr lang="en-US"/>
        </a:p>
      </dgm:t>
    </dgm:pt>
    <dgm:pt modelId="{AF1E5C7C-8773-4CD8-AB80-40711B91312A}" type="parTrans" cxnId="{9DA15B14-827D-40AC-8E57-6C547E4406D6}">
      <dgm:prSet/>
      <dgm:spPr/>
      <dgm:t>
        <a:bodyPr/>
        <a:lstStyle/>
        <a:p>
          <a:endParaRPr lang="en-US"/>
        </a:p>
      </dgm:t>
    </dgm:pt>
    <dgm:pt modelId="{D043FD32-4814-4DC2-AD7D-C707554FF208}" type="sibTrans" cxnId="{9DA15B14-827D-40AC-8E57-6C547E4406D6}">
      <dgm:prSet/>
      <dgm:spPr/>
      <dgm:t>
        <a:bodyPr/>
        <a:lstStyle/>
        <a:p>
          <a:endParaRPr lang="en-US"/>
        </a:p>
      </dgm:t>
    </dgm:pt>
    <dgm:pt modelId="{DE8C8EAF-432A-42ED-8569-2AABD00FDCF4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0"/>
            <a:t>zjištění odezvy na dosavadní konzervativní léčbu, její intenzitu a délku</a:t>
          </a:r>
          <a:endParaRPr lang="en-US"/>
        </a:p>
      </dgm:t>
    </dgm:pt>
    <dgm:pt modelId="{3F009E98-0DAA-4B57-8ABE-A154A93F7DE4}" type="parTrans" cxnId="{3B5E13AB-D841-43EE-BAF3-2870B3A4754A}">
      <dgm:prSet/>
      <dgm:spPr/>
      <dgm:t>
        <a:bodyPr/>
        <a:lstStyle/>
        <a:p>
          <a:endParaRPr lang="en-US"/>
        </a:p>
      </dgm:t>
    </dgm:pt>
    <dgm:pt modelId="{FCACDF69-D31C-4DBC-B11B-8EA43D267386}" type="sibTrans" cxnId="{3B5E13AB-D841-43EE-BAF3-2870B3A4754A}">
      <dgm:prSet/>
      <dgm:spPr/>
      <dgm:t>
        <a:bodyPr/>
        <a:lstStyle/>
        <a:p>
          <a:endParaRPr lang="en-US"/>
        </a:p>
      </dgm:t>
    </dgm:pt>
    <dgm:pt modelId="{73072898-95BB-43B9-9490-335D4732B537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noční bolesti</a:t>
          </a:r>
          <a:endParaRPr lang="en-US" dirty="0"/>
        </a:p>
      </dgm:t>
    </dgm:pt>
    <dgm:pt modelId="{1919727E-7913-4A87-AE66-0E12FA4331C7}" type="parTrans" cxnId="{1A6A2510-1273-4E0E-9710-BD374CC10B03}">
      <dgm:prSet/>
      <dgm:spPr/>
      <dgm:t>
        <a:bodyPr/>
        <a:lstStyle/>
        <a:p>
          <a:endParaRPr lang="en-US"/>
        </a:p>
      </dgm:t>
    </dgm:pt>
    <dgm:pt modelId="{3A1B8747-4183-4B50-AC6A-BD74B950AA05}" type="sibTrans" cxnId="{1A6A2510-1273-4E0E-9710-BD374CC10B03}">
      <dgm:prSet/>
      <dgm:spPr/>
      <dgm:t>
        <a:bodyPr/>
        <a:lstStyle/>
        <a:p>
          <a:endParaRPr lang="en-US"/>
        </a:p>
      </dgm:t>
    </dgm:pt>
    <dgm:pt modelId="{5231692F-8819-4223-A919-F3DAF0310F18}" type="pres">
      <dgm:prSet presAssocID="{8E03E00B-7540-4C89-ABC9-DD246ADEB695}" presName="outerComposite" presStyleCnt="0">
        <dgm:presLayoutVars>
          <dgm:chMax val="5"/>
          <dgm:dir/>
          <dgm:resizeHandles val="exact"/>
        </dgm:presLayoutVars>
      </dgm:prSet>
      <dgm:spPr/>
    </dgm:pt>
    <dgm:pt modelId="{1E27D37B-CEA7-48D9-8AB8-A1D2AF13E77D}" type="pres">
      <dgm:prSet presAssocID="{8E03E00B-7540-4C89-ABC9-DD246ADEB695}" presName="dummyMaxCanvas" presStyleCnt="0">
        <dgm:presLayoutVars/>
      </dgm:prSet>
      <dgm:spPr/>
    </dgm:pt>
    <dgm:pt modelId="{A1957968-223F-4181-B310-742A74E1CE43}" type="pres">
      <dgm:prSet presAssocID="{8E03E00B-7540-4C89-ABC9-DD246ADEB695}" presName="FourNodes_1" presStyleLbl="node1" presStyleIdx="0" presStyleCnt="4">
        <dgm:presLayoutVars>
          <dgm:bulletEnabled val="1"/>
        </dgm:presLayoutVars>
      </dgm:prSet>
      <dgm:spPr/>
    </dgm:pt>
    <dgm:pt modelId="{D7FB7AF2-2C33-4EAE-BDBA-D21BEB93850E}" type="pres">
      <dgm:prSet presAssocID="{8E03E00B-7540-4C89-ABC9-DD246ADEB695}" presName="FourNodes_2" presStyleLbl="node1" presStyleIdx="1" presStyleCnt="4">
        <dgm:presLayoutVars>
          <dgm:bulletEnabled val="1"/>
        </dgm:presLayoutVars>
      </dgm:prSet>
      <dgm:spPr/>
    </dgm:pt>
    <dgm:pt modelId="{0B280F8E-8A4E-470F-B8DE-174A73C351AA}" type="pres">
      <dgm:prSet presAssocID="{8E03E00B-7540-4C89-ABC9-DD246ADEB695}" presName="FourNodes_3" presStyleLbl="node1" presStyleIdx="2" presStyleCnt="4">
        <dgm:presLayoutVars>
          <dgm:bulletEnabled val="1"/>
        </dgm:presLayoutVars>
      </dgm:prSet>
      <dgm:spPr/>
    </dgm:pt>
    <dgm:pt modelId="{843A41B5-B03C-40B5-8275-5922740ACD85}" type="pres">
      <dgm:prSet presAssocID="{8E03E00B-7540-4C89-ABC9-DD246ADEB695}" presName="FourNodes_4" presStyleLbl="node1" presStyleIdx="3" presStyleCnt="4" custLinFactNeighborX="1254" custLinFactNeighborY="11224">
        <dgm:presLayoutVars>
          <dgm:bulletEnabled val="1"/>
        </dgm:presLayoutVars>
      </dgm:prSet>
      <dgm:spPr/>
    </dgm:pt>
    <dgm:pt modelId="{451D6BCE-1338-4E74-B367-E8870FA6D39C}" type="pres">
      <dgm:prSet presAssocID="{8E03E00B-7540-4C89-ABC9-DD246ADEB695}" presName="FourConn_1-2" presStyleLbl="fgAccFollowNode1" presStyleIdx="0" presStyleCnt="3">
        <dgm:presLayoutVars>
          <dgm:bulletEnabled val="1"/>
        </dgm:presLayoutVars>
      </dgm:prSet>
      <dgm:spPr/>
    </dgm:pt>
    <dgm:pt modelId="{28854932-B917-4236-9A03-90CD2CCC1EC3}" type="pres">
      <dgm:prSet presAssocID="{8E03E00B-7540-4C89-ABC9-DD246ADEB695}" presName="FourConn_2-3" presStyleLbl="fgAccFollowNode1" presStyleIdx="1" presStyleCnt="3">
        <dgm:presLayoutVars>
          <dgm:bulletEnabled val="1"/>
        </dgm:presLayoutVars>
      </dgm:prSet>
      <dgm:spPr/>
    </dgm:pt>
    <dgm:pt modelId="{EF96B5F3-E091-4B0E-9FE4-9CCE3974B55A}" type="pres">
      <dgm:prSet presAssocID="{8E03E00B-7540-4C89-ABC9-DD246ADEB695}" presName="FourConn_3-4" presStyleLbl="fgAccFollowNode1" presStyleIdx="2" presStyleCnt="3">
        <dgm:presLayoutVars>
          <dgm:bulletEnabled val="1"/>
        </dgm:presLayoutVars>
      </dgm:prSet>
      <dgm:spPr/>
    </dgm:pt>
    <dgm:pt modelId="{283E72CD-0DE8-4C89-A5F8-D7077E292ACE}" type="pres">
      <dgm:prSet presAssocID="{8E03E00B-7540-4C89-ABC9-DD246ADEB695}" presName="FourNodes_1_text" presStyleLbl="node1" presStyleIdx="3" presStyleCnt="4">
        <dgm:presLayoutVars>
          <dgm:bulletEnabled val="1"/>
        </dgm:presLayoutVars>
      </dgm:prSet>
      <dgm:spPr/>
    </dgm:pt>
    <dgm:pt modelId="{E63B1CB9-8385-4265-A3F4-E3424FA62434}" type="pres">
      <dgm:prSet presAssocID="{8E03E00B-7540-4C89-ABC9-DD246ADEB695}" presName="FourNodes_2_text" presStyleLbl="node1" presStyleIdx="3" presStyleCnt="4">
        <dgm:presLayoutVars>
          <dgm:bulletEnabled val="1"/>
        </dgm:presLayoutVars>
      </dgm:prSet>
      <dgm:spPr/>
    </dgm:pt>
    <dgm:pt modelId="{F41E52C6-0507-41B7-A841-14CE38DD60F4}" type="pres">
      <dgm:prSet presAssocID="{8E03E00B-7540-4C89-ABC9-DD246ADEB695}" presName="FourNodes_3_text" presStyleLbl="node1" presStyleIdx="3" presStyleCnt="4">
        <dgm:presLayoutVars>
          <dgm:bulletEnabled val="1"/>
        </dgm:presLayoutVars>
      </dgm:prSet>
      <dgm:spPr/>
    </dgm:pt>
    <dgm:pt modelId="{68FE06E0-D033-4928-9E35-F90B4F48A95B}" type="pres">
      <dgm:prSet presAssocID="{8E03E00B-7540-4C89-ABC9-DD246ADEB695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1A6A2510-1273-4E0E-9710-BD374CC10B03}" srcId="{8E03E00B-7540-4C89-ABC9-DD246ADEB695}" destId="{73072898-95BB-43B9-9490-335D4732B537}" srcOrd="3" destOrd="0" parTransId="{1919727E-7913-4A87-AE66-0E12FA4331C7}" sibTransId="{3A1B8747-4183-4B50-AC6A-BD74B950AA05}"/>
    <dgm:cxn modelId="{9DA15B14-827D-40AC-8E57-6C547E4406D6}" srcId="{8E03E00B-7540-4C89-ABC9-DD246ADEB695}" destId="{D3BB054F-B983-4B00-94A9-4B8CD0295374}" srcOrd="1" destOrd="0" parTransId="{AF1E5C7C-8773-4CD8-AB80-40711B91312A}" sibTransId="{D043FD32-4814-4DC2-AD7D-C707554FF208}"/>
    <dgm:cxn modelId="{F0A1F115-3B55-4757-9D3C-B490092497C6}" type="presOf" srcId="{73072898-95BB-43B9-9490-335D4732B537}" destId="{843A41B5-B03C-40B5-8275-5922740ACD85}" srcOrd="0" destOrd="0" presId="urn:microsoft.com/office/officeart/2005/8/layout/vProcess5"/>
    <dgm:cxn modelId="{3C1C0337-32A7-4BC5-905C-D76636E91EAA}" type="presOf" srcId="{6AB0ACE1-3F4C-4B65-AC8F-47D6D66ECD9F}" destId="{451D6BCE-1338-4E74-B367-E8870FA6D39C}" srcOrd="0" destOrd="0" presId="urn:microsoft.com/office/officeart/2005/8/layout/vProcess5"/>
    <dgm:cxn modelId="{AC9D1847-F574-4DA7-9463-9164AC325542}" type="presOf" srcId="{DE8C8EAF-432A-42ED-8569-2AABD00FDCF4}" destId="{0B280F8E-8A4E-470F-B8DE-174A73C351AA}" srcOrd="0" destOrd="0" presId="urn:microsoft.com/office/officeart/2005/8/layout/vProcess5"/>
    <dgm:cxn modelId="{6F60E37B-E954-4000-BF5C-366C6EE78196}" type="presOf" srcId="{FCACDF69-D31C-4DBC-B11B-8EA43D267386}" destId="{EF96B5F3-E091-4B0E-9FE4-9CCE3974B55A}" srcOrd="0" destOrd="0" presId="urn:microsoft.com/office/officeart/2005/8/layout/vProcess5"/>
    <dgm:cxn modelId="{CE599A7F-6F23-4B99-AC7C-341901B96AE5}" type="presOf" srcId="{73072898-95BB-43B9-9490-335D4732B537}" destId="{68FE06E0-D033-4928-9E35-F90B4F48A95B}" srcOrd="1" destOrd="0" presId="urn:microsoft.com/office/officeart/2005/8/layout/vProcess5"/>
    <dgm:cxn modelId="{557C0688-61C7-45EF-9F61-B749FF67EA7C}" type="presOf" srcId="{DE8C8EAF-432A-42ED-8569-2AABD00FDCF4}" destId="{F41E52C6-0507-41B7-A841-14CE38DD60F4}" srcOrd="1" destOrd="0" presId="urn:microsoft.com/office/officeart/2005/8/layout/vProcess5"/>
    <dgm:cxn modelId="{ADC5D48B-114D-4D4C-B713-D51C97AC923C}" type="presOf" srcId="{D3BB054F-B983-4B00-94A9-4B8CD0295374}" destId="{D7FB7AF2-2C33-4EAE-BDBA-D21BEB93850E}" srcOrd="0" destOrd="0" presId="urn:microsoft.com/office/officeart/2005/8/layout/vProcess5"/>
    <dgm:cxn modelId="{3B5E13AB-D841-43EE-BAF3-2870B3A4754A}" srcId="{8E03E00B-7540-4C89-ABC9-DD246ADEB695}" destId="{DE8C8EAF-432A-42ED-8569-2AABD00FDCF4}" srcOrd="2" destOrd="0" parTransId="{3F009E98-0DAA-4B57-8ABE-A154A93F7DE4}" sibTransId="{FCACDF69-D31C-4DBC-B11B-8EA43D267386}"/>
    <dgm:cxn modelId="{5350C8BF-4DD8-4314-99D3-2202A95F26EA}" type="presOf" srcId="{59985CFE-3B4F-4231-8D72-00F8A6F1E932}" destId="{A1957968-223F-4181-B310-742A74E1CE43}" srcOrd="0" destOrd="0" presId="urn:microsoft.com/office/officeart/2005/8/layout/vProcess5"/>
    <dgm:cxn modelId="{8F9D10C7-982B-4E51-91F7-E5DFDC6917B0}" type="presOf" srcId="{D043FD32-4814-4DC2-AD7D-C707554FF208}" destId="{28854932-B917-4236-9A03-90CD2CCC1EC3}" srcOrd="0" destOrd="0" presId="urn:microsoft.com/office/officeart/2005/8/layout/vProcess5"/>
    <dgm:cxn modelId="{9F8E6FDD-C308-418B-9FF6-11D22041BAF6}" type="presOf" srcId="{8E03E00B-7540-4C89-ABC9-DD246ADEB695}" destId="{5231692F-8819-4223-A919-F3DAF0310F18}" srcOrd="0" destOrd="0" presId="urn:microsoft.com/office/officeart/2005/8/layout/vProcess5"/>
    <dgm:cxn modelId="{DB1405E8-105E-404F-B58F-A295C838F77F}" type="presOf" srcId="{D3BB054F-B983-4B00-94A9-4B8CD0295374}" destId="{E63B1CB9-8385-4265-A3F4-E3424FA62434}" srcOrd="1" destOrd="0" presId="urn:microsoft.com/office/officeart/2005/8/layout/vProcess5"/>
    <dgm:cxn modelId="{0214C6E8-DB30-42B3-882D-49BC9676870E}" type="presOf" srcId="{59985CFE-3B4F-4231-8D72-00F8A6F1E932}" destId="{283E72CD-0DE8-4C89-A5F8-D7077E292ACE}" srcOrd="1" destOrd="0" presId="urn:microsoft.com/office/officeart/2005/8/layout/vProcess5"/>
    <dgm:cxn modelId="{663116F9-6970-45D8-80ED-BEBF52AC4D67}" srcId="{8E03E00B-7540-4C89-ABC9-DD246ADEB695}" destId="{59985CFE-3B4F-4231-8D72-00F8A6F1E932}" srcOrd="0" destOrd="0" parTransId="{E3CDD65F-3B70-4429-82CE-AA169C773946}" sibTransId="{6AB0ACE1-3F4C-4B65-AC8F-47D6D66ECD9F}"/>
    <dgm:cxn modelId="{6ADFDE5D-9E68-4FA7-B2B2-AF61B1F79234}" type="presParOf" srcId="{5231692F-8819-4223-A919-F3DAF0310F18}" destId="{1E27D37B-CEA7-48D9-8AB8-A1D2AF13E77D}" srcOrd="0" destOrd="0" presId="urn:microsoft.com/office/officeart/2005/8/layout/vProcess5"/>
    <dgm:cxn modelId="{B727890D-3A7C-42C8-B0AD-5A093F262535}" type="presParOf" srcId="{5231692F-8819-4223-A919-F3DAF0310F18}" destId="{A1957968-223F-4181-B310-742A74E1CE43}" srcOrd="1" destOrd="0" presId="urn:microsoft.com/office/officeart/2005/8/layout/vProcess5"/>
    <dgm:cxn modelId="{C1C39EC3-AD29-41D3-A01B-A09DA669D8B9}" type="presParOf" srcId="{5231692F-8819-4223-A919-F3DAF0310F18}" destId="{D7FB7AF2-2C33-4EAE-BDBA-D21BEB93850E}" srcOrd="2" destOrd="0" presId="urn:microsoft.com/office/officeart/2005/8/layout/vProcess5"/>
    <dgm:cxn modelId="{8633A3D0-3D9E-4A33-9B92-FC74C42866BE}" type="presParOf" srcId="{5231692F-8819-4223-A919-F3DAF0310F18}" destId="{0B280F8E-8A4E-470F-B8DE-174A73C351AA}" srcOrd="3" destOrd="0" presId="urn:microsoft.com/office/officeart/2005/8/layout/vProcess5"/>
    <dgm:cxn modelId="{CBCDDB3D-61EB-4D01-99FF-5A0A68E12B6A}" type="presParOf" srcId="{5231692F-8819-4223-A919-F3DAF0310F18}" destId="{843A41B5-B03C-40B5-8275-5922740ACD85}" srcOrd="4" destOrd="0" presId="urn:microsoft.com/office/officeart/2005/8/layout/vProcess5"/>
    <dgm:cxn modelId="{A85E5902-AECE-47C5-ADC3-8CE8DDC8FF3B}" type="presParOf" srcId="{5231692F-8819-4223-A919-F3DAF0310F18}" destId="{451D6BCE-1338-4E74-B367-E8870FA6D39C}" srcOrd="5" destOrd="0" presId="urn:microsoft.com/office/officeart/2005/8/layout/vProcess5"/>
    <dgm:cxn modelId="{9C43645B-8ED8-4961-9A66-DE8F317EEC00}" type="presParOf" srcId="{5231692F-8819-4223-A919-F3DAF0310F18}" destId="{28854932-B917-4236-9A03-90CD2CCC1EC3}" srcOrd="6" destOrd="0" presId="urn:microsoft.com/office/officeart/2005/8/layout/vProcess5"/>
    <dgm:cxn modelId="{40499D67-78EF-49C2-9D82-88E3D209449F}" type="presParOf" srcId="{5231692F-8819-4223-A919-F3DAF0310F18}" destId="{EF96B5F3-E091-4B0E-9FE4-9CCE3974B55A}" srcOrd="7" destOrd="0" presId="urn:microsoft.com/office/officeart/2005/8/layout/vProcess5"/>
    <dgm:cxn modelId="{AE1AF2CD-8D0D-4B5B-A39C-1045003D0C56}" type="presParOf" srcId="{5231692F-8819-4223-A919-F3DAF0310F18}" destId="{283E72CD-0DE8-4C89-A5F8-D7077E292ACE}" srcOrd="8" destOrd="0" presId="urn:microsoft.com/office/officeart/2005/8/layout/vProcess5"/>
    <dgm:cxn modelId="{21523DB9-D015-4B5C-BC24-06996C77D581}" type="presParOf" srcId="{5231692F-8819-4223-A919-F3DAF0310F18}" destId="{E63B1CB9-8385-4265-A3F4-E3424FA62434}" srcOrd="9" destOrd="0" presId="urn:microsoft.com/office/officeart/2005/8/layout/vProcess5"/>
    <dgm:cxn modelId="{A4291B06-8731-4071-A75C-7745E5015527}" type="presParOf" srcId="{5231692F-8819-4223-A919-F3DAF0310F18}" destId="{F41E52C6-0507-41B7-A841-14CE38DD60F4}" srcOrd="10" destOrd="0" presId="urn:microsoft.com/office/officeart/2005/8/layout/vProcess5"/>
    <dgm:cxn modelId="{3A4979FC-A610-433C-B846-FC63FA73055A}" type="presParOf" srcId="{5231692F-8819-4223-A919-F3DAF0310F18}" destId="{68FE06E0-D033-4928-9E35-F90B4F48A95B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957968-223F-4181-B310-742A74E1CE43}">
      <dsp:nvSpPr>
        <dsp:cNvPr id="0" name=""/>
        <dsp:cNvSpPr/>
      </dsp:nvSpPr>
      <dsp:spPr>
        <a:xfrm>
          <a:off x="0" y="0"/>
          <a:ext cx="8602560" cy="91079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0" kern="1200"/>
            <a:t>BOLEST</a:t>
          </a:r>
          <a:endParaRPr lang="en-US" sz="2300" kern="1200"/>
        </a:p>
      </dsp:txBody>
      <dsp:txXfrm>
        <a:off x="26676" y="26676"/>
        <a:ext cx="7542774" cy="857447"/>
      </dsp:txXfrm>
    </dsp:sp>
    <dsp:sp modelId="{D7FB7AF2-2C33-4EAE-BDBA-D21BEB93850E}">
      <dsp:nvSpPr>
        <dsp:cNvPr id="0" name=""/>
        <dsp:cNvSpPr/>
      </dsp:nvSpPr>
      <dsp:spPr>
        <a:xfrm>
          <a:off x="720464" y="1076399"/>
          <a:ext cx="8602560" cy="91079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0" kern="1200"/>
            <a:t>typ a charakter bolestí, jejich frekvenci, závislost na mechanické zátěži, na pohybu i úlevové polohy</a:t>
          </a:r>
          <a:endParaRPr lang="en-US" sz="2300" kern="1200"/>
        </a:p>
      </dsp:txBody>
      <dsp:txXfrm>
        <a:off x="747140" y="1103075"/>
        <a:ext cx="7236723" cy="857447"/>
      </dsp:txXfrm>
    </dsp:sp>
    <dsp:sp modelId="{0B280F8E-8A4E-470F-B8DE-174A73C351AA}">
      <dsp:nvSpPr>
        <dsp:cNvPr id="0" name=""/>
        <dsp:cNvSpPr/>
      </dsp:nvSpPr>
      <dsp:spPr>
        <a:xfrm>
          <a:off x="1430175" y="2152798"/>
          <a:ext cx="8602560" cy="91079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0" kern="1200"/>
            <a:t>zjištění odezvy na dosavadní konzervativní léčbu, její intenzitu a délku</a:t>
          </a:r>
          <a:endParaRPr lang="en-US" sz="2300" kern="1200"/>
        </a:p>
      </dsp:txBody>
      <dsp:txXfrm>
        <a:off x="1456851" y="2179474"/>
        <a:ext cx="7247477" cy="857447"/>
      </dsp:txXfrm>
    </dsp:sp>
    <dsp:sp modelId="{843A41B5-B03C-40B5-8275-5922740ACD85}">
      <dsp:nvSpPr>
        <dsp:cNvPr id="0" name=""/>
        <dsp:cNvSpPr/>
      </dsp:nvSpPr>
      <dsp:spPr>
        <a:xfrm>
          <a:off x="2150639" y="3229198"/>
          <a:ext cx="8602560" cy="91079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noční bolesti</a:t>
          </a:r>
          <a:endParaRPr lang="en-US" sz="2300" kern="1200" dirty="0"/>
        </a:p>
      </dsp:txBody>
      <dsp:txXfrm>
        <a:off x="2177315" y="3255874"/>
        <a:ext cx="7236723" cy="857447"/>
      </dsp:txXfrm>
    </dsp:sp>
    <dsp:sp modelId="{451D6BCE-1338-4E74-B367-E8870FA6D39C}">
      <dsp:nvSpPr>
        <dsp:cNvPr id="0" name=""/>
        <dsp:cNvSpPr/>
      </dsp:nvSpPr>
      <dsp:spPr>
        <a:xfrm>
          <a:off x="8010540" y="697589"/>
          <a:ext cx="592019" cy="592019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8143744" y="697589"/>
        <a:ext cx="325611" cy="445494"/>
      </dsp:txXfrm>
    </dsp:sp>
    <dsp:sp modelId="{28854932-B917-4236-9A03-90CD2CCC1EC3}">
      <dsp:nvSpPr>
        <dsp:cNvPr id="0" name=""/>
        <dsp:cNvSpPr/>
      </dsp:nvSpPr>
      <dsp:spPr>
        <a:xfrm>
          <a:off x="8731004" y="1773989"/>
          <a:ext cx="592019" cy="592019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8864208" y="1773989"/>
        <a:ext cx="325611" cy="445494"/>
      </dsp:txXfrm>
    </dsp:sp>
    <dsp:sp modelId="{EF96B5F3-E091-4B0E-9FE4-9CCE3974B55A}">
      <dsp:nvSpPr>
        <dsp:cNvPr id="0" name=""/>
        <dsp:cNvSpPr/>
      </dsp:nvSpPr>
      <dsp:spPr>
        <a:xfrm>
          <a:off x="9440715" y="2850388"/>
          <a:ext cx="592019" cy="592019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9573919" y="2850388"/>
        <a:ext cx="325611" cy="4454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AC617C30-30B9-5F40-B9CE-8190F0E78E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7F978BB5-2C40-1847-9BDD-10F4A7A7EB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89E476E0-A591-2D41-97B8-B350A84A3C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A2CCDBBA-9351-4241-8683-C6B09BB842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5">
            <a:extLst>
              <a:ext uri="{FF2B5EF4-FFF2-40B4-BE49-F238E27FC236}">
                <a16:creationId xmlns:a16="http://schemas.microsoft.com/office/drawing/2014/main" id="{10B27CBC-C779-8D49-81A2-7E60B02AB0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5E93C79E-4EE6-7340-A532-170840922F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04D6D823-4C68-D841-A02B-330212BF14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CA39A22B-25AC-154A-995D-A5A321924D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B6CE4B49-42C3-6246-B1EB-3DAF3FFB86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75D85D30-781C-3645-A803-7D040A1BE2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E07BEE75-6ACF-F048-9475-FA5BD156AE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304B0A1-6A6D-2A4A-937E-72AE738379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0D0310EC-05B1-B942-BF73-CC87EC1CD1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788EED2-C169-0E4F-A0DE-FC58E3BECC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C893EBC8-BC9E-264D-9299-3E5F5EC46B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FE25A66-24C4-FE4C-AD09-76419B1C76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05ze5Md5pQ" TargetMode="External"/><Relationship Id="rId2" Type="http://schemas.openxmlformats.org/officeDocument/2006/relationships/hyperlink" Target="https://www.youtube.com/watch?v=HFGfP84uwEo&amp;t=27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wrOa8h3rGpc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4GBjhAcwh90" TargetMode="External"/><Relationship Id="rId2" Type="http://schemas.openxmlformats.org/officeDocument/2006/relationships/hyperlink" Target="https://www.youtube.com/watch?v=m6rrt9Kel5U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ospt.org/doi/10.2519/jospt.2022.10671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pubmed.ncbi.nlm.nih.gov/35996124/" TargetMode="External"/><Relationship Id="rId2" Type="http://schemas.openxmlformats.org/officeDocument/2006/relationships/hyperlink" Target="https://pubmed.ncbi.nlm.nih.gov/38035307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Xzf8gxYQ2o" TargetMode="External"/><Relationship Id="rId2" Type="http://schemas.openxmlformats.org/officeDocument/2006/relationships/hyperlink" Target="https://www.youtube.com/watch?v=x6mRy22eYk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4gU0YD6HS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DEC1330-BA84-9962-7BFF-7861D5189C4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B99CAAB-1FBF-93CA-242F-FB3BB4D07F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0A8E69C-27E4-05F1-B045-5FC186E85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VERTEBROGENNÍ ALGICKÉ SYNDROMY </a:t>
            </a:r>
            <a:r>
              <a:rPr lang="cs-CZ" dirty="0" err="1"/>
              <a:t>Lp</a:t>
            </a:r>
            <a:br>
              <a:rPr lang="cs-CZ" dirty="0"/>
            </a:b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FBEAECBE-C0E5-D2AD-7913-21175D25F2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Bartošová Sabina</a:t>
            </a:r>
          </a:p>
        </p:txBody>
      </p:sp>
    </p:spTree>
    <p:extLst>
      <p:ext uri="{BB962C8B-B14F-4D97-AF65-F5344CB8AC3E}">
        <p14:creationId xmlns:p14="http://schemas.microsoft.com/office/powerpoint/2010/main" val="42734615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2D33BF1-4F3B-D35E-B830-95ABD294B0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BAACB0B-DC14-8612-6BD6-55DE3A9CE7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5918CB1-24EF-6911-8233-F00CFD577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S1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194A79F-85FA-A275-41FA-05FC42F7FC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71576"/>
            <a:ext cx="10753200" cy="466042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L5/S1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bolest vyzařuje po </a:t>
            </a:r>
            <a:r>
              <a:rPr lang="cs-CZ" dirty="0" err="1"/>
              <a:t>posterolaterální</a:t>
            </a:r>
            <a:r>
              <a:rPr lang="cs-CZ" dirty="0"/>
              <a:t> ploše stehna a lýtka k zevnímu kotníku a dále po laterální ploše chodidla k malíku a 4. prstu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dermatomu S1 nacházíme poruchu čití a snížený až </a:t>
            </a:r>
            <a:r>
              <a:rPr lang="cs-CZ" dirty="0" err="1"/>
              <a:t>vyhlaslý</a:t>
            </a:r>
            <a:r>
              <a:rPr lang="cs-CZ" dirty="0"/>
              <a:t> reflex Achillovy šlachy a </a:t>
            </a:r>
            <a:r>
              <a:rPr lang="cs-CZ" dirty="0" err="1"/>
              <a:t>medioplantární</a:t>
            </a:r>
            <a:r>
              <a:rPr lang="cs-CZ" dirty="0"/>
              <a:t> reflex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postižené svaly jsou mm. </a:t>
            </a:r>
            <a:r>
              <a:rPr lang="cs-CZ" dirty="0" err="1"/>
              <a:t>fibulares</a:t>
            </a:r>
            <a:r>
              <a:rPr lang="cs-CZ" dirty="0"/>
              <a:t>, m. triceps </a:t>
            </a:r>
            <a:r>
              <a:rPr lang="cs-CZ" dirty="0" err="1"/>
              <a:t>surae</a:t>
            </a:r>
            <a:r>
              <a:rPr lang="cs-CZ" dirty="0"/>
              <a:t> (laterální část) a hýžďové svalstvo (bývá hypotonické – snížená gluteální rýha)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obtížná po špičkách </a:t>
            </a:r>
          </a:p>
        </p:txBody>
      </p:sp>
    </p:spTree>
    <p:extLst>
      <p:ext uri="{BB962C8B-B14F-4D97-AF65-F5344CB8AC3E}">
        <p14:creationId xmlns:p14="http://schemas.microsoft.com/office/powerpoint/2010/main" val="23877884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6AE4BD8-4290-B8C9-A7A2-AA2AF98534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0A8FCC9-2818-E7CE-36EE-30188619D5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11</a:t>
            </a:fld>
            <a:endParaRPr lang="cs-CZ" altLang="cs-CZ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F3246B1E-EFEC-FB94-CEBB-B5E8004DF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7" name="Zástupný obsah 6" descr="Obsah obrázku text, snímek obrazovky&#10;&#10;Popis byl vytvořen automaticky">
            <a:extLst>
              <a:ext uri="{FF2B5EF4-FFF2-40B4-BE49-F238E27FC236}">
                <a16:creationId xmlns:a16="http://schemas.microsoft.com/office/drawing/2014/main" id="{A3024105-217B-2BF6-1BEA-CC25F9C9C6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49" b="23555"/>
          <a:stretch/>
        </p:blipFill>
        <p:spPr>
          <a:xfrm>
            <a:off x="720000" y="1692002"/>
            <a:ext cx="10753200" cy="4139998"/>
          </a:xfrm>
          <a:noFill/>
        </p:spPr>
      </p:pic>
    </p:spTree>
    <p:extLst>
      <p:ext uri="{BB962C8B-B14F-4D97-AF65-F5344CB8AC3E}">
        <p14:creationId xmlns:p14="http://schemas.microsoft.com/office/powerpoint/2010/main" val="28860134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C38E091-4826-F465-5C0D-4A1E665AE4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E70E5C2-B240-A2B5-2210-BC852674A7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A71181B-A363-396C-24C4-BB41ACABA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Differenciální</a:t>
            </a:r>
            <a:r>
              <a:rPr lang="cs-CZ" dirty="0"/>
              <a:t> diagnostika bolestí </a:t>
            </a:r>
            <a:r>
              <a:rPr lang="cs-CZ" dirty="0" err="1"/>
              <a:t>Lp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83A6F55-668C-13D3-2F4F-2D3EE24328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r>
              <a:rPr lang="cs-CZ" sz="2400" dirty="0"/>
              <a:t>MECHANICKÁ PŘÍČINA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sz="2400" dirty="0">
              <a:solidFill>
                <a:schemeClr val="tx2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 err="1">
                <a:solidFill>
                  <a:schemeClr val="tx2"/>
                </a:solidFill>
              </a:rPr>
              <a:t>muskuloskeletární</a:t>
            </a:r>
            <a:r>
              <a:rPr lang="cs-CZ" sz="2400" dirty="0">
                <a:solidFill>
                  <a:schemeClr val="tx2"/>
                </a:solidFill>
              </a:rPr>
              <a:t> přetížení </a:t>
            </a:r>
            <a:r>
              <a:rPr lang="cs-CZ" sz="2400" dirty="0"/>
              <a:t>– </a:t>
            </a:r>
            <a:r>
              <a:rPr lang="cs-CZ" sz="2400" dirty="0" err="1"/>
              <a:t>sport,pracovní</a:t>
            </a:r>
            <a:r>
              <a:rPr lang="cs-CZ" sz="2400" dirty="0"/>
              <a:t> aktivita (jednostranné zatížení, sedavé, těhotenství nošení nepřiměřených břemen (batohy, školní brašny) ……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2"/>
                </a:solidFill>
              </a:rPr>
              <a:t>degenerativní změny – </a:t>
            </a:r>
            <a:r>
              <a:rPr lang="cs-CZ" sz="2400" dirty="0"/>
              <a:t>he disku, </a:t>
            </a:r>
            <a:r>
              <a:rPr lang="cs-CZ" sz="2400" dirty="0" err="1"/>
              <a:t>osteoartroza</a:t>
            </a:r>
            <a:r>
              <a:rPr lang="cs-CZ" sz="2400" dirty="0"/>
              <a:t> fazetových </a:t>
            </a:r>
            <a:r>
              <a:rPr lang="cs-CZ" sz="2400" dirty="0" err="1"/>
              <a:t>kloubů,spondyloza,spondylolisteza</a:t>
            </a:r>
            <a:r>
              <a:rPr lang="cs-CZ" sz="2400" dirty="0"/>
              <a:t>(většinou mladí jedinci) stenóza páteřního kanálu( většinou starší jedinci)</a:t>
            </a:r>
            <a:endParaRPr lang="cs-CZ" sz="2400" dirty="0">
              <a:solidFill>
                <a:schemeClr val="tx2"/>
              </a:solidFill>
            </a:endParaRPr>
          </a:p>
          <a:p>
            <a:pPr marL="3240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08212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10A9889-7154-B32A-298F-AADD295A59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841D870-A494-36F4-00A6-AF1743B869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2C773BD-94FA-014F-3AE7-90751E5FC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EF57648-71F6-5BBE-C4C4-FF6ADD1135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FBSS -</a:t>
            </a:r>
            <a:r>
              <a:rPr lang="cs-CZ" dirty="0" err="1"/>
              <a:t>F</a:t>
            </a:r>
            <a:r>
              <a:rPr lang="cs-CZ" b="0" i="0" dirty="0" err="1">
                <a:solidFill>
                  <a:srgbClr val="28211F"/>
                </a:solidFill>
                <a:effectLst/>
              </a:rPr>
              <a:t>ailed</a:t>
            </a:r>
            <a:r>
              <a:rPr lang="cs-CZ" b="0" i="0" dirty="0">
                <a:solidFill>
                  <a:srgbClr val="28211F"/>
                </a:solidFill>
                <a:effectLst/>
              </a:rPr>
              <a:t> </a:t>
            </a:r>
            <a:r>
              <a:rPr lang="cs-CZ" b="0" i="0" dirty="0" err="1">
                <a:solidFill>
                  <a:srgbClr val="28211F"/>
                </a:solidFill>
                <a:effectLst/>
              </a:rPr>
              <a:t>Back</a:t>
            </a:r>
            <a:r>
              <a:rPr lang="cs-CZ" b="0" i="0" dirty="0">
                <a:solidFill>
                  <a:srgbClr val="28211F"/>
                </a:solidFill>
                <a:effectLst/>
              </a:rPr>
              <a:t> </a:t>
            </a:r>
            <a:r>
              <a:rPr lang="cs-CZ" dirty="0" err="1">
                <a:solidFill>
                  <a:srgbClr val="28211F"/>
                </a:solidFill>
              </a:rPr>
              <a:t>S</a:t>
            </a:r>
            <a:r>
              <a:rPr lang="cs-CZ" b="0" i="0" dirty="0" err="1">
                <a:solidFill>
                  <a:srgbClr val="28211F"/>
                </a:solidFill>
                <a:effectLst/>
              </a:rPr>
              <a:t>urgery</a:t>
            </a:r>
            <a:r>
              <a:rPr lang="cs-CZ" b="0" i="0" dirty="0">
                <a:solidFill>
                  <a:srgbClr val="28211F"/>
                </a:solidFill>
                <a:effectLst/>
              </a:rPr>
              <a:t> Syndrom rozumíme přetrvávající bolesti zad nebo dolních končetin u pacientů po operačním výkonu pro degenerativní onemocnění páteře</a:t>
            </a:r>
          </a:p>
          <a:p>
            <a:pPr marL="72000" indent="0">
              <a:buNone/>
            </a:pPr>
            <a:r>
              <a:rPr lang="cs-CZ" dirty="0">
                <a:solidFill>
                  <a:srgbClr val="28211F"/>
                </a:solidFill>
              </a:rPr>
              <a:t>-</a:t>
            </a:r>
            <a:r>
              <a:rPr lang="cs-CZ" dirty="0"/>
              <a:t>zdrojem bolestí se může stát jakákoliv páteřní struktura, která obsahuje nervová zakončení</a:t>
            </a:r>
          </a:p>
          <a:p>
            <a:pPr>
              <a:buFontTx/>
              <a:buChar char="-"/>
            </a:pPr>
            <a:r>
              <a:rPr lang="cs-CZ" dirty="0">
                <a:solidFill>
                  <a:srgbClr val="28211F"/>
                </a:solidFill>
              </a:rPr>
              <a:t>důkladná anamnéza</a:t>
            </a:r>
          </a:p>
          <a:p>
            <a:pPr>
              <a:buFontTx/>
              <a:buChar char="-"/>
            </a:pPr>
            <a:r>
              <a:rPr lang="cs-CZ" dirty="0">
                <a:solidFill>
                  <a:srgbClr val="28211F"/>
                </a:solidFill>
              </a:rPr>
              <a:t>typ a </a:t>
            </a:r>
            <a:r>
              <a:rPr lang="cs-CZ" dirty="0" err="1">
                <a:solidFill>
                  <a:srgbClr val="28211F"/>
                </a:solidFill>
              </a:rPr>
              <a:t>timing</a:t>
            </a:r>
            <a:r>
              <a:rPr lang="cs-CZ" dirty="0">
                <a:solidFill>
                  <a:srgbClr val="28211F"/>
                </a:solidFill>
              </a:rPr>
              <a:t> bolesti</a:t>
            </a:r>
          </a:p>
          <a:p>
            <a:pPr>
              <a:buFontTx/>
              <a:buChar char="-"/>
            </a:pPr>
            <a:r>
              <a:rPr lang="cs-CZ" dirty="0">
                <a:solidFill>
                  <a:srgbClr val="28211F"/>
                </a:solidFill>
              </a:rPr>
              <a:t>někdy i psychologické </a:t>
            </a:r>
            <a:r>
              <a:rPr lang="cs-CZ" dirty="0" err="1">
                <a:solidFill>
                  <a:srgbClr val="28211F"/>
                </a:solidFill>
              </a:rPr>
              <a:t>vyštření</a:t>
            </a:r>
            <a:endParaRPr lang="cs-CZ" dirty="0">
              <a:solidFill>
                <a:srgbClr val="28211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204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11A1ADE-FC09-7C8E-2682-91E37F22A02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0199816-BD31-42F9-90A3-C5437CFA95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14</a:t>
            </a:fld>
            <a:endParaRPr lang="cs-CZ" altLang="cs-CZ"/>
          </a:p>
        </p:txBody>
      </p:sp>
      <p:sp>
        <p:nvSpPr>
          <p:cNvPr id="21" name="Title 3">
            <a:extLst>
              <a:ext uri="{FF2B5EF4-FFF2-40B4-BE49-F238E27FC236}">
                <a16:creationId xmlns:a16="http://schemas.microsoft.com/office/drawing/2014/main" id="{F6387AC5-29AF-821B-88B8-1541575B3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16" name="Zástupný obsah 4">
            <a:extLst>
              <a:ext uri="{FF2B5EF4-FFF2-40B4-BE49-F238E27FC236}">
                <a16:creationId xmlns:a16="http://schemas.microsoft.com/office/drawing/2014/main" id="{2D57C15F-6AC5-A5DC-4603-25175A4669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0358931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89986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C240BC6-21A9-C5AE-B698-66D794F0BC6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F024055-D6AD-D7C1-427B-174CACD210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BDCA73F-C25A-C055-ABED-F8EF85F081F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81744" y="323732"/>
            <a:ext cx="12010257" cy="5508743"/>
          </a:xfrm>
        </p:spPr>
        <p:txBody>
          <a:bodyPr/>
          <a:lstStyle/>
          <a:p>
            <a:r>
              <a:rPr lang="cs-CZ" dirty="0"/>
              <a:t>-a</a:t>
            </a:r>
            <a:r>
              <a:rPr lang="cs-CZ" b="0" dirty="0"/>
              <a:t>kutní kořenové dráždění (např. při kompresi nervového kořene) vyvolává --bolest v příslušném dermatomu- bolest většinou unilaterální, provokovaná flexí trupu, delším sezením, břišním lisem nebo </a:t>
            </a:r>
            <a:r>
              <a:rPr lang="cs-CZ" b="0" dirty="0" err="1"/>
              <a:t>Lasseguovým</a:t>
            </a:r>
            <a:r>
              <a:rPr lang="cs-CZ" b="0" dirty="0"/>
              <a:t> manévrem - typická při degeneraci meziobratlové ploténky, obzvláště při jejím výhřezu</a:t>
            </a:r>
            <a:endParaRPr lang="cs-CZ" dirty="0"/>
          </a:p>
          <a:p>
            <a:r>
              <a:rPr lang="cs-CZ" dirty="0"/>
              <a:t>-u pacientů s typickou </a:t>
            </a:r>
            <a:r>
              <a:rPr lang="cs-CZ" dirty="0" err="1"/>
              <a:t>facetovou</a:t>
            </a:r>
            <a:r>
              <a:rPr lang="cs-CZ" dirty="0"/>
              <a:t> bolestí jde o bolesti s propagací do kyčlí, hýždí, stehen, většinou jen ke kolenům bez jasné kořenové projekce</a:t>
            </a:r>
          </a:p>
          <a:p>
            <a:r>
              <a:rPr lang="cs-CZ" dirty="0"/>
              <a:t>zhoršují se při extenzi trupu a při axiálním zatížení, předklon obvykle zmírní obtíže nebo dokonce přináší úlevu</a:t>
            </a:r>
          </a:p>
          <a:p>
            <a:r>
              <a:rPr lang="cs-CZ" dirty="0"/>
              <a:t>u stenózy páteřního kanálu bývá kromě bolesti častým projevem neurogenní klaudikace</a:t>
            </a:r>
          </a:p>
          <a:p>
            <a:r>
              <a:rPr lang="cs-CZ" dirty="0"/>
              <a:t>zánět-noční bolesti  </a:t>
            </a:r>
          </a:p>
        </p:txBody>
      </p:sp>
    </p:spTree>
    <p:extLst>
      <p:ext uri="{BB962C8B-B14F-4D97-AF65-F5344CB8AC3E}">
        <p14:creationId xmlns:p14="http://schemas.microsoft.com/office/powerpoint/2010/main" val="10561816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15D3C04-69D3-7267-069A-BC52E69DBB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4DFCEE-B752-2AB4-AE28-20E34BFDDD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86A493C-0A1D-2317-F00E-812E14DC199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72045" y="149576"/>
            <a:ext cx="10752137" cy="4140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BEDERNÍ STENOZA-zúžení páteřního nebo kořenového kanálu </a:t>
            </a:r>
            <a:r>
              <a:rPr lang="cs-CZ" sz="2400" dirty="0" err="1"/>
              <a:t>osteoligamentózního</a:t>
            </a:r>
            <a:r>
              <a:rPr lang="cs-CZ" sz="2400" dirty="0"/>
              <a:t> původu v bederním úseku páteře, které je klinicky manifestní. LSS se vyznačuje zmenšením prostoru pro nervové a cévní struktury v bederní páteři, přičemž symptomy jsou způsobeny buď přímou mechanickou kompresí nebo nepřímou vaskulární kompresí nervových kořenů nebo kaudy </a:t>
            </a:r>
            <a:r>
              <a:rPr lang="cs-CZ" sz="2400" dirty="0" err="1"/>
              <a:t>equiny</a:t>
            </a:r>
            <a:endParaRPr lang="cs-CZ" sz="2400" dirty="0"/>
          </a:p>
          <a:p>
            <a:r>
              <a:rPr lang="cs-CZ" sz="2400" dirty="0"/>
              <a:t>-</a:t>
            </a:r>
            <a:r>
              <a:rPr lang="cs-CZ" sz="2400" dirty="0" err="1"/>
              <a:t>nediskogenní</a:t>
            </a:r>
            <a:r>
              <a:rPr lang="cs-CZ" sz="2400" dirty="0"/>
              <a:t> komprese</a:t>
            </a:r>
          </a:p>
          <a:p>
            <a:r>
              <a:rPr lang="cs-CZ" sz="2400" dirty="0"/>
              <a:t>-v některých případech podmíněno vrozeným zúženým páteřním kanálem</a:t>
            </a:r>
          </a:p>
          <a:p>
            <a:pPr>
              <a:buFontTx/>
              <a:buChar char="-"/>
            </a:pPr>
            <a:r>
              <a:rPr lang="cs-CZ" sz="2400" dirty="0"/>
              <a:t>častá choroba vyššího věku 60+</a:t>
            </a:r>
          </a:p>
          <a:p>
            <a:pPr>
              <a:buFontTx/>
              <a:buChar char="-"/>
            </a:pPr>
            <a:r>
              <a:rPr lang="cs-CZ" sz="2400" dirty="0"/>
              <a:t>onemocnění se může manifestovat neurogenními klaudikacemi, </a:t>
            </a:r>
            <a:r>
              <a:rPr lang="cs-CZ" sz="2400" dirty="0" err="1"/>
              <a:t>radikulárním</a:t>
            </a:r>
            <a:r>
              <a:rPr lang="cs-CZ" sz="2400" dirty="0"/>
              <a:t> syndromem či syndromem kaudy </a:t>
            </a:r>
            <a:r>
              <a:rPr lang="cs-CZ" sz="2400" dirty="0" err="1"/>
              <a:t>ekviny</a:t>
            </a:r>
            <a:r>
              <a:rPr lang="cs-CZ" sz="2400" dirty="0"/>
              <a:t>, často se vyskytují i bolesti dolních zad</a:t>
            </a:r>
          </a:p>
        </p:txBody>
      </p:sp>
    </p:spTree>
    <p:extLst>
      <p:ext uri="{BB962C8B-B14F-4D97-AF65-F5344CB8AC3E}">
        <p14:creationId xmlns:p14="http://schemas.microsoft.com/office/powerpoint/2010/main" val="37571424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80AD98F-527A-7FE9-27EC-86636DE7A53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5EC6353-DC89-6B10-C1BF-599EB891F6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0F9EF79-36D5-8881-1228-484373598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C91F1EF-6FD0-4E68-393B-9869C8790F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Bolest u </a:t>
            </a:r>
            <a:r>
              <a:rPr lang="cs-CZ" dirty="0" err="1"/>
              <a:t>stenozy</a:t>
            </a:r>
            <a:r>
              <a:rPr lang="cs-CZ" dirty="0"/>
              <a:t> páteřního kanálu</a:t>
            </a:r>
          </a:p>
          <a:p>
            <a:pPr marL="72000" indent="0">
              <a:buNone/>
            </a:pPr>
            <a:r>
              <a:rPr lang="cs-CZ" dirty="0"/>
              <a:t>-neurogenní klaudikace</a:t>
            </a:r>
          </a:p>
          <a:p>
            <a:pPr marL="72000" indent="0">
              <a:buNone/>
            </a:pPr>
            <a:r>
              <a:rPr lang="cs-CZ" dirty="0"/>
              <a:t>-bolesti do DK </a:t>
            </a:r>
            <a:r>
              <a:rPr lang="cs-CZ" dirty="0" err="1"/>
              <a:t>nejč</a:t>
            </a:r>
            <a:r>
              <a:rPr lang="cs-CZ" dirty="0"/>
              <a:t>. s propagací v L4-S1-provokované chůzí</a:t>
            </a:r>
          </a:p>
          <a:p>
            <a:pPr marL="72000" indent="0">
              <a:buNone/>
            </a:pPr>
            <a:r>
              <a:rPr lang="cs-CZ" dirty="0"/>
              <a:t>-objeví se po určité době (zeptat se, kolik pacient ujde m)</a:t>
            </a:r>
          </a:p>
          <a:p>
            <a:pPr marL="72000" indent="0">
              <a:buNone/>
            </a:pPr>
            <a:r>
              <a:rPr lang="cs-CZ" dirty="0"/>
              <a:t>-chůze z kopce bolí (zvýraznění L lordózy)</a:t>
            </a:r>
          </a:p>
          <a:p>
            <a:pPr marL="72000" indent="0">
              <a:buNone/>
            </a:pPr>
            <a:r>
              <a:rPr lang="cs-CZ" dirty="0"/>
              <a:t>-úlevová poloha v sedu, dřepu, předklonu</a:t>
            </a:r>
          </a:p>
        </p:txBody>
      </p:sp>
    </p:spTree>
    <p:extLst>
      <p:ext uri="{BB962C8B-B14F-4D97-AF65-F5344CB8AC3E}">
        <p14:creationId xmlns:p14="http://schemas.microsoft.com/office/powerpoint/2010/main" val="4600184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67E24CC-05A0-54E1-3722-333588B754D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CA6B125-7209-1A1F-1D3E-6988ADDF70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E21556F-69D4-439C-C472-8B472CAFA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0E80ED0-B5F8-72B2-BF3D-DF35FD9D1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vrozené vady ve tvaru, počtu obratlů</a:t>
            </a:r>
          </a:p>
          <a:p>
            <a:pPr marL="72000" indent="0">
              <a:buNone/>
            </a:pPr>
            <a:r>
              <a:rPr lang="cs-CZ" dirty="0"/>
              <a:t>-</a:t>
            </a:r>
            <a:r>
              <a:rPr lang="cs-CZ" dirty="0" err="1"/>
              <a:t>spondylolistéza</a:t>
            </a:r>
            <a:endParaRPr lang="cs-CZ" dirty="0"/>
          </a:p>
          <a:p>
            <a:pPr marL="72000" indent="0">
              <a:buNone/>
            </a:pPr>
            <a:r>
              <a:rPr lang="cs-CZ" dirty="0"/>
              <a:t>-spina </a:t>
            </a:r>
            <a:r>
              <a:rPr lang="cs-CZ" dirty="0" err="1"/>
              <a:t>bifida</a:t>
            </a:r>
            <a:endParaRPr lang="cs-CZ" dirty="0"/>
          </a:p>
          <a:p>
            <a:pPr marL="72000" indent="0">
              <a:buNone/>
            </a:pPr>
            <a:r>
              <a:rPr lang="cs-CZ" dirty="0"/>
              <a:t>-sakralizace, </a:t>
            </a:r>
            <a:r>
              <a:rPr lang="cs-CZ" dirty="0" err="1"/>
              <a:t>lumbalizace</a:t>
            </a:r>
            <a:r>
              <a:rPr lang="cs-CZ" dirty="0"/>
              <a:t> obratlů</a:t>
            </a:r>
          </a:p>
          <a:p>
            <a:pPr marL="72000" indent="0">
              <a:buNone/>
            </a:pPr>
            <a:r>
              <a:rPr lang="cs-CZ" dirty="0"/>
              <a:t>-</a:t>
            </a:r>
            <a:r>
              <a:rPr lang="cs-CZ" dirty="0" err="1"/>
              <a:t>skolioza</a:t>
            </a: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  <p:pic>
        <p:nvPicPr>
          <p:cNvPr id="7" name="Obrázek 6" descr="Obsah obrázku text, skica, kostra&#10;&#10;Popis byl vytvořen automaticky">
            <a:extLst>
              <a:ext uri="{FF2B5EF4-FFF2-40B4-BE49-F238E27FC236}">
                <a16:creationId xmlns:a16="http://schemas.microsoft.com/office/drawing/2014/main" id="{D638C240-85C3-5953-CE77-42DC1B794D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5182" y="1026000"/>
            <a:ext cx="2600176" cy="5540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5165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A79220D-89FC-F401-455A-AA9481F357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CEDBE0-1AE3-2AFE-5F86-B38111E516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1136096-0D85-2C18-0166-70162F0B7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7932D230-22EB-CB9D-7B32-D64BA53D5B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2219" y="1838325"/>
            <a:ext cx="4629150" cy="3848100"/>
          </a:xfrm>
        </p:spPr>
      </p:pic>
    </p:spTree>
    <p:extLst>
      <p:ext uri="{BB962C8B-B14F-4D97-AF65-F5344CB8AC3E}">
        <p14:creationId xmlns:p14="http://schemas.microsoft.com/office/powerpoint/2010/main" val="2113375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40D4F05-E177-88E5-B8D1-495C827DCF5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2514CB6-6270-D6E9-A321-53F0F2C782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A9C7A58-8093-AC4B-9B22-77822A83B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DIFF.DIAGNOSTIKA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4C7A90F-0F1E-6788-17F1-E0494164B6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TRIÁDA 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PSEUDORAIKULÁRNÍ SY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RADIKULÁRNÍ SY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LÉZE PERIFERNÍHO N.,PLEXU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5009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C382A22-445A-4026-6E4E-89408BD26A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7A0CA6E-4BF7-E8B0-EC14-1252DAD1FB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9C1D02B-00D9-4ACA-F708-265B45D45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A60504F-A9BA-274F-771B-9A89FB4B29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ZÁNĚTLIVÁ ONEMOCNĚNÍ PÁTEŘE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err="1"/>
              <a:t>spondyldiscitidy</a:t>
            </a:r>
            <a:r>
              <a:rPr lang="cs-CZ" dirty="0"/>
              <a:t>-infekce páteře, nejčastěji vznikající hematogenní cestou</a:t>
            </a:r>
          </a:p>
          <a:p>
            <a:pPr marL="72000" indent="0">
              <a:buNone/>
            </a:pPr>
            <a:r>
              <a:rPr lang="cs-CZ" dirty="0"/>
              <a:t>-vyskytuje ve vyšším věku často u pacientů s chronickými bolestmi zad, problematická diagnostika</a:t>
            </a:r>
          </a:p>
          <a:p>
            <a:pPr marL="72000" indent="0">
              <a:buNone/>
            </a:pPr>
            <a:r>
              <a:rPr lang="cs-CZ" dirty="0"/>
              <a:t>-kauzální léčbou je terapie antibiotiky, trvající alespoň 6 týdnů</a:t>
            </a:r>
          </a:p>
          <a:p>
            <a:pPr marL="72000" indent="0">
              <a:buNone/>
            </a:pPr>
            <a:r>
              <a:rPr lang="cs-CZ" dirty="0"/>
              <a:t>-u menšiny pacientů se SD bývá indikován chirurgický zákrok.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52686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1BAA543-D7B1-F055-26D2-B1DF406756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EDA5383-EF9A-BDE3-B772-38B91566D7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BC9A38-818A-31C4-FA8E-F26AB979C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4E09D70-9518-91C7-C92B-12BE4680B9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 err="1">
                <a:solidFill>
                  <a:srgbClr val="000000"/>
                </a:solidFill>
              </a:rPr>
              <a:t>s</a:t>
            </a:r>
            <a:r>
              <a:rPr lang="cs-CZ" b="0" i="0" dirty="0" err="1">
                <a:solidFill>
                  <a:srgbClr val="000000"/>
                </a:solidFill>
                <a:effectLst/>
              </a:rPr>
              <a:t>pondyloartritidy</a:t>
            </a:r>
            <a:r>
              <a:rPr lang="cs-CZ" b="0" i="0" dirty="0">
                <a:solidFill>
                  <a:srgbClr val="000000"/>
                </a:solidFill>
                <a:effectLst/>
              </a:rPr>
              <a:t> (</a:t>
            </a:r>
            <a:r>
              <a:rPr lang="cs-CZ" b="0" i="0" dirty="0" err="1">
                <a:solidFill>
                  <a:srgbClr val="000000"/>
                </a:solidFill>
                <a:effectLst/>
              </a:rPr>
              <a:t>SpA</a:t>
            </a:r>
            <a:r>
              <a:rPr lang="cs-CZ" b="0" i="0" dirty="0">
                <a:solidFill>
                  <a:srgbClr val="000000"/>
                </a:solidFill>
                <a:effectLst/>
              </a:rPr>
              <a:t>) </a:t>
            </a:r>
            <a:r>
              <a:rPr lang="cs-CZ" dirty="0">
                <a:solidFill>
                  <a:srgbClr val="000000"/>
                </a:solidFill>
              </a:rPr>
              <a:t>- </a:t>
            </a:r>
            <a:r>
              <a:rPr lang="cs-CZ" b="0" i="0" dirty="0">
                <a:solidFill>
                  <a:srgbClr val="000000"/>
                </a:solidFill>
                <a:effectLst/>
              </a:rPr>
              <a:t>skupina chronických zánětlivých revmatických onemocnění, u nichž dominuje postižení klubů páteře- </a:t>
            </a:r>
            <a:r>
              <a:rPr lang="cs-CZ" b="0" i="0" dirty="0" err="1">
                <a:solidFill>
                  <a:srgbClr val="000000"/>
                </a:solidFill>
                <a:effectLst/>
              </a:rPr>
              <a:t>ankylozující</a:t>
            </a:r>
            <a:r>
              <a:rPr lang="cs-CZ" b="0" i="0" dirty="0">
                <a:solidFill>
                  <a:srgbClr val="000000"/>
                </a:solidFill>
                <a:effectLst/>
              </a:rPr>
              <a:t> </a:t>
            </a:r>
            <a:r>
              <a:rPr lang="cs-CZ" b="0" i="0" dirty="0" err="1">
                <a:solidFill>
                  <a:srgbClr val="000000"/>
                </a:solidFill>
                <a:effectLst/>
              </a:rPr>
              <a:t>spondylitida</a:t>
            </a:r>
            <a:r>
              <a:rPr lang="cs-CZ" b="0" i="0" dirty="0">
                <a:solidFill>
                  <a:srgbClr val="000000"/>
                </a:solidFill>
                <a:effectLst/>
              </a:rPr>
              <a:t> (AS), psoriatická artritida </a:t>
            </a:r>
            <a:r>
              <a:rPr lang="cs-CZ" b="0" i="0" dirty="0" err="1">
                <a:solidFill>
                  <a:srgbClr val="000000"/>
                </a:solidFill>
                <a:effectLst/>
              </a:rPr>
              <a:t>enteropatické</a:t>
            </a:r>
            <a:r>
              <a:rPr lang="cs-CZ" b="0" i="0" dirty="0">
                <a:solidFill>
                  <a:srgbClr val="000000"/>
                </a:solidFill>
                <a:effectLst/>
              </a:rPr>
              <a:t> artritidy a další</a:t>
            </a:r>
          </a:p>
          <a:p>
            <a:pPr marL="72000" indent="0">
              <a:buNone/>
            </a:pPr>
            <a:r>
              <a:rPr lang="cs-CZ" dirty="0">
                <a:solidFill>
                  <a:srgbClr val="000000"/>
                </a:solidFill>
              </a:rPr>
              <a:t>- m</a:t>
            </a:r>
            <a:r>
              <a:rPr lang="cs-CZ" b="0" i="0" dirty="0">
                <a:solidFill>
                  <a:srgbClr val="000000"/>
                </a:solidFill>
                <a:effectLst/>
              </a:rPr>
              <a:t>imo postižení páteře můžeme nacházet u těchto nemocných i artritidu periferních kloubů, </a:t>
            </a:r>
            <a:r>
              <a:rPr lang="cs-CZ" b="0" i="0" dirty="0" err="1">
                <a:solidFill>
                  <a:srgbClr val="000000"/>
                </a:solidFill>
                <a:effectLst/>
              </a:rPr>
              <a:t>daktylitidy</a:t>
            </a:r>
            <a:r>
              <a:rPr lang="cs-CZ" b="0" i="0" dirty="0">
                <a:solidFill>
                  <a:srgbClr val="000000"/>
                </a:solidFill>
                <a:effectLst/>
              </a:rPr>
              <a:t>, </a:t>
            </a:r>
            <a:r>
              <a:rPr lang="cs-CZ" b="0" i="0" dirty="0" err="1">
                <a:solidFill>
                  <a:srgbClr val="000000"/>
                </a:solidFill>
                <a:effectLst/>
              </a:rPr>
              <a:t>entezitidy</a:t>
            </a:r>
            <a:r>
              <a:rPr lang="cs-CZ" b="0" i="0" dirty="0">
                <a:solidFill>
                  <a:srgbClr val="000000"/>
                </a:solidFill>
                <a:effectLst/>
              </a:rPr>
              <a:t> a různé </a:t>
            </a:r>
            <a:r>
              <a:rPr lang="cs-CZ" b="0" i="0" dirty="0" err="1">
                <a:solidFill>
                  <a:srgbClr val="000000"/>
                </a:solidFill>
                <a:effectLst/>
              </a:rPr>
              <a:t>mimokloubní</a:t>
            </a:r>
            <a:r>
              <a:rPr lang="cs-CZ" b="0" i="0" dirty="0">
                <a:solidFill>
                  <a:srgbClr val="000000"/>
                </a:solidFill>
                <a:effectLst/>
              </a:rPr>
              <a:t> příznaky (záněty oční, </a:t>
            </a:r>
            <a:r>
              <a:rPr lang="cs-CZ" b="0" i="0" dirty="0" err="1">
                <a:solidFill>
                  <a:srgbClr val="000000"/>
                </a:solidFill>
                <a:effectLst/>
              </a:rPr>
              <a:t>exantémy</a:t>
            </a:r>
            <a:r>
              <a:rPr lang="cs-CZ" b="0" i="0" dirty="0">
                <a:solidFill>
                  <a:srgbClr val="000000"/>
                </a:solidFill>
                <a:effectLst/>
              </a:rPr>
              <a:t> aj.).</a:t>
            </a:r>
          </a:p>
          <a:p>
            <a:pPr marL="72000" indent="0">
              <a:buNone/>
            </a:pPr>
            <a:r>
              <a:rPr lang="cs-CZ" b="0" i="0" dirty="0">
                <a:solidFill>
                  <a:srgbClr val="000000"/>
                </a:solidFill>
                <a:effectLst/>
              </a:rPr>
              <a:t> Rozvoj </a:t>
            </a:r>
            <a:r>
              <a:rPr lang="cs-CZ" b="0" i="0" dirty="0" err="1">
                <a:solidFill>
                  <a:srgbClr val="000000"/>
                </a:solidFill>
                <a:effectLst/>
              </a:rPr>
              <a:t>spondyloartritid</a:t>
            </a:r>
            <a:r>
              <a:rPr lang="cs-CZ" b="0" i="0" dirty="0">
                <a:solidFill>
                  <a:srgbClr val="000000"/>
                </a:solidFill>
                <a:effectLst/>
              </a:rPr>
              <a:t> je asociován s antigenem HLA B27, který nacházíme např. u více než 90 % pacientů s AS</a:t>
            </a: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93556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83BEAE4-D5CA-926B-9539-80C263D2D94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D80799C-7B6E-9C90-9AC5-E39579B023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EC5D815-95CA-208E-1B42-BEE032709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Red</a:t>
            </a:r>
            <a:r>
              <a:rPr lang="cs-CZ" dirty="0"/>
              <a:t> </a:t>
            </a:r>
            <a:r>
              <a:rPr lang="cs-CZ" dirty="0" err="1"/>
              <a:t>flags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4FB968E-1441-E3E8-D836-92D381183F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třeba vzít v potaz možnou příčinu v onkologických onemocnění. Pokročilé karcinomy prsu, plic nebo prostaty vedou k tvorbě metastáz v obratlích. Studie provedené post </a:t>
            </a:r>
            <a:r>
              <a:rPr lang="cs-CZ" dirty="0" err="1"/>
              <a:t>mortem</a:t>
            </a:r>
            <a:r>
              <a:rPr lang="cs-CZ" dirty="0"/>
              <a:t> uvádí, že až v 90 procentech případů nádoru prsu dochází k rozvoji metastáz na páteři.</a:t>
            </a:r>
          </a:p>
          <a:p>
            <a:pPr marL="72000" indent="0">
              <a:buNone/>
            </a:pPr>
            <a:r>
              <a:rPr lang="cs-CZ" dirty="0"/>
              <a:t>(</a:t>
            </a:r>
            <a:r>
              <a:rPr lang="cs-CZ" dirty="0" err="1"/>
              <a:t>E.Ziu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al.,2020)</a:t>
            </a:r>
          </a:p>
        </p:txBody>
      </p:sp>
    </p:spTree>
    <p:extLst>
      <p:ext uri="{BB962C8B-B14F-4D97-AF65-F5344CB8AC3E}">
        <p14:creationId xmlns:p14="http://schemas.microsoft.com/office/powerpoint/2010/main" val="16470448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3A9176F-D244-FA3D-3927-CBE267AE53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1AE35DC-AAFD-B829-5110-5CE2B29EDE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3B5DB9F-B5BD-DF9E-5376-C3E3236EF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RED FLAGS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5A775D3-26B8-CA00-BF9D-1C417E293C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77888"/>
            <a:ext cx="10753200" cy="4554112"/>
          </a:xfrm>
        </p:spPr>
        <p:txBody>
          <a:bodyPr/>
          <a:lstStyle/>
          <a:p>
            <a:r>
              <a:rPr lang="cs-CZ" dirty="0"/>
              <a:t>věk pod 20 a nad 55 let</a:t>
            </a:r>
          </a:p>
          <a:p>
            <a:r>
              <a:rPr lang="cs-CZ" dirty="0"/>
              <a:t>násilné poranění páteře</a:t>
            </a:r>
          </a:p>
          <a:p>
            <a:r>
              <a:rPr lang="cs-CZ" dirty="0"/>
              <a:t>bolest hrudní páteře a bolesti břicha jinak nevysvětlitelné</a:t>
            </a:r>
          </a:p>
          <a:p>
            <a:r>
              <a:rPr lang="cs-CZ" dirty="0"/>
              <a:t>bolest v klidu, v noci a při lehu (položení)</a:t>
            </a:r>
          </a:p>
          <a:p>
            <a:r>
              <a:rPr lang="cs-CZ" dirty="0"/>
              <a:t>bolest je převážně nezávislá na pohybu (tedy nemechanická), je stálá a progresivní</a:t>
            </a:r>
          </a:p>
          <a:p>
            <a:r>
              <a:rPr lang="cs-CZ" dirty="0"/>
              <a:t>pacient se cítí celkově špatně (např. horečka, ztráta váhy apod.).</a:t>
            </a:r>
          </a:p>
          <a:p>
            <a:r>
              <a:rPr lang="cs-CZ" dirty="0"/>
              <a:t>těžké omezení bederní flexe (pod 5 cm)</a:t>
            </a:r>
          </a:p>
          <a:p>
            <a:r>
              <a:rPr lang="cs-CZ" dirty="0"/>
              <a:t>pozitivní laboratorní nálezy (zvýšená sedimentace, pozitivní zobrazovací nález apod.)</a:t>
            </a:r>
          </a:p>
        </p:txBody>
      </p:sp>
    </p:spTree>
    <p:extLst>
      <p:ext uri="{BB962C8B-B14F-4D97-AF65-F5344CB8AC3E}">
        <p14:creationId xmlns:p14="http://schemas.microsoft.com/office/powerpoint/2010/main" val="38439988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0345105-729D-5D26-E09E-BD3727DEE61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0ED5424-6835-2418-BAAB-3F48052DD6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04842C-2362-D413-A190-E83C28C70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YELOW FLAGS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18082E4-02CE-EA43-A086-51F5A26462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psychosociální rizikové faktory, jako jsou např. nesprávné postoje a pověry pacienta kolem bolestí zad</a:t>
            </a:r>
          </a:p>
          <a:p>
            <a:r>
              <a:rPr lang="cs-CZ" dirty="0"/>
              <a:t> neúspěšné diagnostické a léčebné výsledky</a:t>
            </a:r>
          </a:p>
          <a:p>
            <a:r>
              <a:rPr lang="cs-CZ" dirty="0"/>
              <a:t>deprese</a:t>
            </a:r>
          </a:p>
          <a:p>
            <a:r>
              <a:rPr lang="cs-CZ" dirty="0"/>
              <a:t>problémy v rodině a v práci</a:t>
            </a:r>
          </a:p>
          <a:p>
            <a:r>
              <a:rPr lang="cs-CZ" dirty="0"/>
              <a:t>pasivní vyrovnávání s bolestí (očekávání bolesti, omezení až vyloučení fyzické a sociální aktivity)</a:t>
            </a:r>
          </a:p>
        </p:txBody>
      </p:sp>
    </p:spTree>
    <p:extLst>
      <p:ext uri="{BB962C8B-B14F-4D97-AF65-F5344CB8AC3E}">
        <p14:creationId xmlns:p14="http://schemas.microsoft.com/office/powerpoint/2010/main" val="14533034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7B2954D-406C-2F86-B797-3BA9C105E4C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890D650-95B6-A342-C004-87279D4F49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80931A-861C-46AD-5FC8-5132FD25C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C28B1CB-4581-C271-D321-557518F371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</a:rPr>
              <a:t>Byl jste</a:t>
            </a:r>
            <a:r>
              <a:rPr lang="cs-CZ" b="0" i="0" dirty="0">
                <a:solidFill>
                  <a:srgbClr val="000000"/>
                </a:solidFill>
                <a:effectLst/>
              </a:rPr>
              <a:t> v minulosti v pracovní neschopnosti s bolestmi zad?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</a:rPr>
              <a:t>Co je podle vás příčinou vašich bolestí zad?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</a:rPr>
              <a:t>Co očekáváte, že vám pomůže?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</a:rPr>
              <a:t>Jak váš zaměstnavatel reaguje na vaše bolesti zad?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</a:rPr>
              <a:t>Vaši spolupracovníci? Vaše rodina?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</a:rPr>
              <a:t>Co děláte pro to, abyste se vyrovnali s bolestmi zad?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</a:rPr>
              <a:t>Myslíte si, že se vrátíte do práce? Kdy?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cs-CZ" b="0" i="0" dirty="0">
              <a:solidFill>
                <a:srgbClr val="000000"/>
              </a:solidFill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30856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B59299D-9771-0E38-0284-0FBCC8C8DD7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FEF5C70-01EC-1833-E5A6-74F1C6F6AA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53E6D07-1520-9AC4-274F-6B9ADE490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015CA0D-9AA9-7BC7-3E7D-1914CEC69F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 err="1"/>
              <a:t>Diff.diagnostika</a:t>
            </a:r>
            <a:endParaRPr lang="cs-CZ" dirty="0"/>
          </a:p>
          <a:p>
            <a:pPr marL="72000" indent="0">
              <a:buNone/>
            </a:pPr>
            <a:r>
              <a:rPr lang="cs-CZ" dirty="0"/>
              <a:t>-bolest z oblasti kloubů: </a:t>
            </a:r>
            <a:r>
              <a:rPr lang="cs-CZ" dirty="0" err="1"/>
              <a:t>sakroiliakální</a:t>
            </a:r>
            <a:r>
              <a:rPr lang="cs-CZ" dirty="0"/>
              <a:t> skloubení, kyčelní klouby, kolenní klouby, deformity dolních končetin</a:t>
            </a:r>
          </a:p>
          <a:p>
            <a:pPr marL="72000" indent="0">
              <a:buNone/>
            </a:pPr>
            <a:r>
              <a:rPr lang="cs-CZ" dirty="0"/>
              <a:t>-</a:t>
            </a:r>
            <a:r>
              <a:rPr lang="cs-CZ" dirty="0" err="1"/>
              <a:t>viscerovertebrální</a:t>
            </a:r>
            <a:r>
              <a:rPr lang="cs-CZ" dirty="0"/>
              <a:t> problematika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Diagnostická triáda</a:t>
            </a:r>
          </a:p>
          <a:p>
            <a:pPr marL="72000" indent="0">
              <a:buNone/>
            </a:pPr>
            <a:r>
              <a:rPr lang="cs-CZ" dirty="0"/>
              <a:t>-</a:t>
            </a:r>
            <a:r>
              <a:rPr lang="cs-CZ" dirty="0" err="1"/>
              <a:t>pseudoradikulární</a:t>
            </a:r>
            <a:r>
              <a:rPr lang="cs-CZ" dirty="0"/>
              <a:t> </a:t>
            </a:r>
            <a:r>
              <a:rPr lang="cs-CZ" dirty="0" err="1"/>
              <a:t>sy</a:t>
            </a:r>
            <a:endParaRPr lang="cs-CZ" dirty="0"/>
          </a:p>
          <a:p>
            <a:pPr marL="72000" indent="0">
              <a:buNone/>
            </a:pPr>
            <a:r>
              <a:rPr lang="cs-CZ" dirty="0"/>
              <a:t>-</a:t>
            </a:r>
            <a:r>
              <a:rPr lang="cs-CZ" dirty="0" err="1"/>
              <a:t>radikulární</a:t>
            </a:r>
            <a:r>
              <a:rPr lang="cs-CZ" dirty="0"/>
              <a:t> </a:t>
            </a:r>
            <a:r>
              <a:rPr lang="cs-CZ" dirty="0" err="1"/>
              <a:t>sy</a:t>
            </a:r>
            <a:r>
              <a:rPr lang="cs-CZ" dirty="0"/>
              <a:t> </a:t>
            </a:r>
          </a:p>
          <a:p>
            <a:pPr marL="72000" indent="0">
              <a:buNone/>
            </a:pPr>
            <a:r>
              <a:rPr lang="cs-CZ" dirty="0"/>
              <a:t>-léze periferního nervu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59964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1D9D347-C4D7-FF12-3E97-F9DE7024D45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659BB84-3508-BC20-E179-0EB14B37DE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9897D1C-5D6D-54C3-1DFC-7132671A3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KLINICKÉ TESTY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B32F815-599F-2EA7-1062-BDA61F52DD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pozitivní u </a:t>
            </a:r>
            <a:r>
              <a:rPr lang="cs-CZ" dirty="0" err="1"/>
              <a:t>radikulopatií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SLUM TEST</a:t>
            </a:r>
          </a:p>
          <a:p>
            <a:pPr marL="72000" indent="0">
              <a:buNone/>
            </a:pPr>
            <a:r>
              <a:rPr lang="en-US" dirty="0">
                <a:hlinkClick r:id="rId2"/>
              </a:rPr>
              <a:t>The SLUMP Test | Neurodynamic Testing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MILGAM TEST</a:t>
            </a:r>
          </a:p>
          <a:p>
            <a:pPr marL="72000" indent="0">
              <a:buNone/>
            </a:pPr>
            <a:r>
              <a:rPr lang="en-US" dirty="0">
                <a:hlinkClick r:id="rId3"/>
              </a:rPr>
              <a:t>How to </a:t>
            </a:r>
            <a:r>
              <a:rPr lang="en-US" dirty="0" err="1">
                <a:hlinkClick r:id="rId3"/>
              </a:rPr>
              <a:t>perfrom</a:t>
            </a:r>
            <a:r>
              <a:rPr lang="en-US" dirty="0">
                <a:hlinkClick r:id="rId3"/>
              </a:rPr>
              <a:t> the Milgram test for lumbar spine / disc pathology</a:t>
            </a:r>
            <a:endParaRPr lang="cs-CZ" dirty="0"/>
          </a:p>
          <a:p>
            <a:pPr marL="72000" indent="0">
              <a:buNone/>
            </a:pPr>
            <a:r>
              <a:rPr lang="cs-CZ" dirty="0" err="1"/>
              <a:t>Lasegue</a:t>
            </a:r>
            <a:r>
              <a:rPr lang="cs-CZ" dirty="0"/>
              <a:t> a obrácený </a:t>
            </a:r>
            <a:r>
              <a:rPr lang="cs-CZ" dirty="0" err="1"/>
              <a:t>Lasegue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pozitivní u </a:t>
            </a:r>
            <a:r>
              <a:rPr lang="cs-CZ" dirty="0" err="1"/>
              <a:t>facetového</a:t>
            </a:r>
            <a:r>
              <a:rPr lang="cs-CZ" dirty="0"/>
              <a:t> </a:t>
            </a:r>
            <a:r>
              <a:rPr lang="cs-CZ" dirty="0" err="1"/>
              <a:t>sy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SINGLE LEG STANCE TEST-modifikace</a:t>
            </a:r>
          </a:p>
          <a:p>
            <a:pPr marL="72000" indent="0">
              <a:buNone/>
            </a:pPr>
            <a:r>
              <a:rPr lang="en-US" dirty="0">
                <a:hlinkClick r:id="rId4"/>
              </a:rPr>
              <a:t>Single Leg Stance Test (Whitworth Athletic Training)</a:t>
            </a: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75693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F5E8D07-BBBB-89BD-A428-602E8BB285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7D67947-92D5-C40E-ABE9-FD09AE4E8E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54ADF71-6FB4-7CEC-D142-636D89D10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4FA58E7-C751-B882-A7C7-2A72723579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Joint Play vertebrálních </a:t>
            </a:r>
            <a:r>
              <a:rPr lang="cs-CZ" dirty="0" err="1"/>
              <a:t>kl.Spring</a:t>
            </a:r>
            <a:r>
              <a:rPr lang="cs-CZ" dirty="0"/>
              <a:t> test</a:t>
            </a:r>
          </a:p>
          <a:p>
            <a:pPr marL="72000" indent="0">
              <a:buNone/>
            </a:pPr>
            <a:r>
              <a:rPr lang="cs-CZ" dirty="0" err="1">
                <a:hlinkClick r:id="rId2"/>
              </a:rPr>
              <a:t>Spring</a:t>
            </a:r>
            <a:r>
              <a:rPr lang="cs-CZ" dirty="0">
                <a:hlinkClick r:id="rId2"/>
              </a:rPr>
              <a:t> Test (CR)</a:t>
            </a: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 err="1"/>
              <a:t>Quadrant</a:t>
            </a:r>
            <a:r>
              <a:rPr lang="cs-CZ" dirty="0"/>
              <a:t> test (Kemp test) – provokace </a:t>
            </a:r>
            <a:r>
              <a:rPr lang="cs-CZ" dirty="0" err="1"/>
              <a:t>radikulárních</a:t>
            </a:r>
            <a:r>
              <a:rPr lang="cs-CZ" dirty="0"/>
              <a:t> bolestí při kompresi- intervertebrální </a:t>
            </a:r>
            <a:r>
              <a:rPr lang="cs-CZ" dirty="0" err="1"/>
              <a:t>foraminum</a:t>
            </a:r>
            <a:r>
              <a:rPr lang="cs-CZ" dirty="0"/>
              <a:t>- útlak kořene – stenóza páteře</a:t>
            </a:r>
          </a:p>
          <a:p>
            <a:pPr marL="72000" indent="0">
              <a:buNone/>
            </a:pPr>
            <a:r>
              <a:rPr lang="cs-CZ" dirty="0"/>
              <a:t>- lokální bolest – </a:t>
            </a:r>
            <a:r>
              <a:rPr lang="cs-CZ" dirty="0" err="1"/>
              <a:t>facetový</a:t>
            </a:r>
            <a:r>
              <a:rPr lang="cs-CZ" dirty="0"/>
              <a:t> kloub</a:t>
            </a:r>
          </a:p>
          <a:p>
            <a:pPr marL="72000" indent="0">
              <a:buNone/>
            </a:pPr>
            <a:r>
              <a:rPr lang="cs-CZ" dirty="0"/>
              <a:t>-bolest v oblasti SI </a:t>
            </a:r>
            <a:r>
              <a:rPr lang="cs-CZ" dirty="0" err="1"/>
              <a:t>skl</a:t>
            </a:r>
            <a:r>
              <a:rPr lang="cs-CZ" dirty="0"/>
              <a:t>. – dysfunkce</a:t>
            </a:r>
          </a:p>
          <a:p>
            <a:pPr marL="72000" indent="0">
              <a:buNone/>
            </a:pPr>
            <a:r>
              <a:rPr lang="cs-CZ" dirty="0">
                <a:hlinkClick r:id="rId3"/>
              </a:rPr>
              <a:t>Kemp Test / </a:t>
            </a:r>
            <a:r>
              <a:rPr lang="cs-CZ" dirty="0" err="1">
                <a:hlinkClick r:id="rId3"/>
              </a:rPr>
              <a:t>Kemps</a:t>
            </a:r>
            <a:r>
              <a:rPr lang="cs-CZ" dirty="0">
                <a:hlinkClick r:id="rId3"/>
              </a:rPr>
              <a:t> / </a:t>
            </a:r>
            <a:r>
              <a:rPr lang="cs-CZ" dirty="0" err="1">
                <a:hlinkClick r:id="rId3"/>
              </a:rPr>
              <a:t>Extension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Quadrant</a:t>
            </a:r>
            <a:r>
              <a:rPr lang="cs-CZ" dirty="0">
                <a:hlinkClick r:id="rId3"/>
              </a:rPr>
              <a:t> | </a:t>
            </a:r>
            <a:r>
              <a:rPr lang="cs-CZ" dirty="0" err="1">
                <a:hlinkClick r:id="rId3"/>
              </a:rPr>
              <a:t>Lumbar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Spinal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Stenosis</a:t>
            </a:r>
            <a:endParaRPr lang="cs-CZ" dirty="0"/>
          </a:p>
          <a:p>
            <a:pPr marL="72000" indent="0">
              <a:buNone/>
            </a:pPr>
            <a:r>
              <a:rPr lang="cs-CZ" dirty="0"/>
              <a:t>                        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988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E63C2F2-CB5D-5D27-AEF1-685B9C8AF7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CB0FB14-4AFD-A8C7-F627-88CFC71FF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F8D121A-50AE-BFC9-FFED-D6248D746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6DE5803-63D0-C648-8792-E3E5416F0F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funkční změny- </a:t>
            </a:r>
            <a:r>
              <a:rPr lang="cs-CZ" dirty="0" err="1"/>
              <a:t>sy</a:t>
            </a:r>
            <a:r>
              <a:rPr lang="cs-CZ" dirty="0"/>
              <a:t> m. </a:t>
            </a:r>
            <a:r>
              <a:rPr lang="cs-CZ" dirty="0" err="1"/>
              <a:t>piriformis</a:t>
            </a:r>
            <a:r>
              <a:rPr lang="cs-CZ" dirty="0"/>
              <a:t>…</a:t>
            </a:r>
          </a:p>
          <a:p>
            <a:r>
              <a:rPr lang="cs-CZ" dirty="0"/>
              <a:t>strukturální změny- nejčastěji degenerativní</a:t>
            </a:r>
          </a:p>
          <a:p>
            <a:r>
              <a:rPr lang="cs-CZ" dirty="0"/>
              <a:t>alterace nervových struktur- EMG</a:t>
            </a:r>
          </a:p>
        </p:txBody>
      </p:sp>
    </p:spTree>
    <p:extLst>
      <p:ext uri="{BB962C8B-B14F-4D97-AF65-F5344CB8AC3E}">
        <p14:creationId xmlns:p14="http://schemas.microsoft.com/office/powerpoint/2010/main" val="3647766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3785E8E-D727-A053-7C78-B1579FD403A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59A5BAA-8593-F722-A8D7-12C9E3CCFF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3A34FC4-07CC-F978-0D2A-402D88FF8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AKUTNÍ LUMBAGO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819253E-EEE9-D304-B160-0539F17D70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Akutní lumbago se projevuje jako bolest v křížové a bederní krajině, trvající méně než 6 týdnů. Vzniká zcela náhle, obtíže mohou s postupujícím časem agravovat nebo naopak zmírňovat.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Pacienta nacházíme v </a:t>
            </a:r>
            <a:r>
              <a:rPr lang="cs-CZ" dirty="0" err="1"/>
              <a:t>antalgickém</a:t>
            </a:r>
            <a:r>
              <a:rPr lang="cs-CZ" dirty="0"/>
              <a:t> držení - nemocný zaujímá takovou polohu, která mu nejvíce ulevuje od bolesti. Bývá to bud předklon s pokrčenými koleny nebo přímé držení s laterálním vybočením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natažení nebo natržení svalových vláken, úponů a fascie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blokády nebo poškození v kloubcích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poškození ploténky a její vyhřeznutí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59660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E079461-8EEF-C573-12F5-73FDBF06DE8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1C94D16-91E0-750F-7B41-78A8C7FD72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E982475-6368-DB98-D1B5-0D4A7FBA6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EBM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FA7F0E5-9E50-9BD6-42ED-E734236FFF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en-US" b="0" i="0" dirty="0">
                <a:solidFill>
                  <a:srgbClr val="141414"/>
                </a:solidFill>
                <a:effectLst/>
                <a:latin typeface="Fira Sans" panose="020B0503050000020004" pitchFamily="34" charset="0"/>
              </a:rPr>
              <a:t>GIBBS, Mitchell T., et al. Are Exercise Interventions in Clinical Trials for Chronic Low Back Pain Dosed Appropriately to Meet the World Health Organization’s Physical Activity Guidelines?. </a:t>
            </a:r>
            <a:r>
              <a:rPr lang="en-US" b="0" i="1" dirty="0">
                <a:solidFill>
                  <a:srgbClr val="141414"/>
                </a:solidFill>
                <a:effectLst/>
                <a:latin typeface="Fira Sans" panose="020B0503050000020004" pitchFamily="34" charset="0"/>
              </a:rPr>
              <a:t>Physical Therapy</a:t>
            </a:r>
            <a:r>
              <a:rPr lang="en-US" b="0" i="0" dirty="0">
                <a:solidFill>
                  <a:srgbClr val="141414"/>
                </a:solidFill>
                <a:effectLst/>
                <a:latin typeface="Fira Sans" panose="020B0503050000020004" pitchFamily="34" charset="0"/>
              </a:rPr>
              <a:t>, 2023, pzad114.</a:t>
            </a:r>
            <a:endParaRPr lang="cs-CZ" b="0" i="0" dirty="0">
              <a:solidFill>
                <a:srgbClr val="141414"/>
              </a:solidFill>
              <a:effectLst/>
              <a:latin typeface="Fira Sans" panose="020B0503050000020004" pitchFamily="34" charset="0"/>
            </a:endParaRPr>
          </a:p>
          <a:p>
            <a:pPr marL="72000" indent="0">
              <a:buNone/>
            </a:pPr>
            <a:endParaRPr lang="cs-CZ" dirty="0">
              <a:solidFill>
                <a:srgbClr val="141414"/>
              </a:solidFill>
              <a:latin typeface="Fira Sans" panose="020B0503050000020004" pitchFamily="34" charset="0"/>
            </a:endParaRPr>
          </a:p>
          <a:p>
            <a:pPr marL="72000" indent="0">
              <a:buNone/>
            </a:pPr>
            <a:r>
              <a:rPr lang="en-US" dirty="0">
                <a:hlinkClick r:id="rId2"/>
              </a:rPr>
              <a:t>Best Exercise Options for Reducing Pain and Disability in Adults With Chronic Low Back Pain: Pilates, Strength, Core-Based, and Mind-Body. A Network Meta-analysis | Journal of </a:t>
            </a:r>
            <a:r>
              <a:rPr lang="en-US" dirty="0" err="1">
                <a:hlinkClick r:id="rId2"/>
              </a:rPr>
              <a:t>Orthopaedic</a:t>
            </a:r>
            <a:r>
              <a:rPr lang="en-US" dirty="0">
                <a:hlinkClick r:id="rId2"/>
              </a:rPr>
              <a:t> &amp; Sports Physical Therapy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22423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78247F4-603B-A342-06EF-D6DE96D547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E9E66B0-15CB-1A3D-7058-24B7EBD87D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79DE9B-1A88-13B6-6F2B-FDDE2FCD0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162B255-617D-60AD-0061-1F21B1232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en-US" dirty="0">
                <a:hlinkClick r:id="rId2"/>
              </a:rPr>
              <a:t>Exercise intervention for patients with chronic low back pain: a systematic review and network meta-analysis – PubMed</a:t>
            </a: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en-US" dirty="0">
                <a:hlinkClick r:id="rId3"/>
              </a:rPr>
              <a:t>Summarizing the effects of different exercise types in chronic low back pain - a systematic review of systematic reviews - PubMed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2746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4A24B8A-7E6B-C4F8-CC04-602F748CAB3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1715BC-88A1-C167-3D92-8CF8FDE450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7E248E6-0568-4A43-AF19-2C7CE8823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1B3F28A-CBD1-BA15-7CCA-D72458ACBD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hlinkClick r:id="rId2"/>
              </a:rPr>
              <a:t>Lumbar</a:t>
            </a:r>
            <a:r>
              <a:rPr lang="cs-CZ" dirty="0">
                <a:hlinkClick r:id="rId2"/>
              </a:rPr>
              <a:t> </a:t>
            </a:r>
            <a:r>
              <a:rPr lang="cs-CZ" dirty="0" err="1">
                <a:hlinkClick r:id="rId2"/>
              </a:rPr>
              <a:t>Movement</a:t>
            </a:r>
            <a:r>
              <a:rPr lang="cs-CZ" dirty="0">
                <a:hlinkClick r:id="rId2"/>
              </a:rPr>
              <a:t> </a:t>
            </a:r>
            <a:r>
              <a:rPr lang="cs-CZ" dirty="0" err="1">
                <a:hlinkClick r:id="rId2"/>
              </a:rPr>
              <a:t>Control</a:t>
            </a:r>
            <a:r>
              <a:rPr lang="cs-CZ" dirty="0">
                <a:hlinkClick r:id="rId2"/>
              </a:rPr>
              <a:t> </a:t>
            </a:r>
            <a:r>
              <a:rPr lang="cs-CZ" dirty="0" err="1">
                <a:hlinkClick r:id="rId2"/>
              </a:rPr>
              <a:t>Exercises</a:t>
            </a:r>
            <a:r>
              <a:rPr lang="cs-CZ" dirty="0">
                <a:hlinkClick r:id="rId2"/>
              </a:rPr>
              <a:t> | Motor </a:t>
            </a:r>
            <a:r>
              <a:rPr lang="cs-CZ" dirty="0" err="1">
                <a:hlinkClick r:id="rId2"/>
              </a:rPr>
              <a:t>Control</a:t>
            </a:r>
            <a:r>
              <a:rPr lang="cs-CZ" dirty="0">
                <a:hlinkClick r:id="rId2"/>
              </a:rPr>
              <a:t> </a:t>
            </a:r>
            <a:r>
              <a:rPr lang="cs-CZ" dirty="0" err="1">
                <a:hlinkClick r:id="rId2"/>
              </a:rPr>
              <a:t>Impairment</a:t>
            </a:r>
            <a:r>
              <a:rPr lang="cs-CZ" dirty="0">
                <a:hlinkClick r:id="rId2"/>
              </a:rPr>
              <a:t> – YouTube</a:t>
            </a:r>
            <a:endParaRPr lang="cs-CZ" dirty="0"/>
          </a:p>
          <a:p>
            <a:r>
              <a:rPr lang="cs-CZ" dirty="0"/>
              <a:t>DNS</a:t>
            </a:r>
          </a:p>
          <a:p>
            <a:r>
              <a:rPr lang="cs-CZ" dirty="0"/>
              <a:t>MDT (</a:t>
            </a:r>
            <a:r>
              <a:rPr lang="cs-CZ" dirty="0" err="1"/>
              <a:t>Mc</a:t>
            </a:r>
            <a:r>
              <a:rPr lang="cs-CZ" dirty="0"/>
              <a:t> </a:t>
            </a:r>
            <a:r>
              <a:rPr lang="cs-CZ" dirty="0" err="1"/>
              <a:t>Kenzie</a:t>
            </a:r>
            <a:r>
              <a:rPr lang="cs-CZ" dirty="0"/>
              <a:t>)</a:t>
            </a:r>
          </a:p>
          <a:p>
            <a:r>
              <a:rPr lang="cs-CZ" dirty="0"/>
              <a:t>TMT</a:t>
            </a:r>
          </a:p>
          <a:p>
            <a:r>
              <a:rPr lang="cs-CZ" dirty="0" err="1">
                <a:hlinkClick r:id="rId3"/>
              </a:rPr>
              <a:t>Lower</a:t>
            </a:r>
            <a:r>
              <a:rPr lang="cs-CZ" dirty="0">
                <a:hlinkClick r:id="rId3"/>
              </a:rPr>
              <a:t> Limb </a:t>
            </a:r>
            <a:r>
              <a:rPr lang="cs-CZ" dirty="0" err="1">
                <a:hlinkClick r:id="rId3"/>
              </a:rPr>
              <a:t>Neurodynamic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Techniques</a:t>
            </a:r>
            <a:r>
              <a:rPr lang="cs-CZ" dirty="0">
                <a:hlinkClick r:id="rId3"/>
              </a:rPr>
              <a:t> | </a:t>
            </a:r>
            <a:r>
              <a:rPr lang="cs-CZ" dirty="0" err="1">
                <a:hlinkClick r:id="rId3"/>
              </a:rPr>
              <a:t>Sliders</a:t>
            </a:r>
            <a:r>
              <a:rPr lang="cs-CZ" dirty="0">
                <a:hlinkClick r:id="rId3"/>
              </a:rPr>
              <a:t> &amp; </a:t>
            </a:r>
            <a:r>
              <a:rPr lang="cs-CZ" dirty="0" err="1">
                <a:hlinkClick r:id="rId3"/>
              </a:rPr>
              <a:t>Tensioners</a:t>
            </a:r>
            <a:r>
              <a:rPr lang="cs-CZ" dirty="0">
                <a:hlinkClick r:id="rId3"/>
              </a:rPr>
              <a:t> (youtube.com)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5305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A73A024-D522-182F-1341-01731C21C0E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D8FAEA2-D3B0-AF17-2D85-C50F20A444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6045146-79F0-A11B-DDCD-288448438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EC96719-E33F-5B4F-DE40-363BCB92FD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hlinkClick r:id="rId2"/>
              </a:rPr>
              <a:t>Luomajoki</a:t>
            </a:r>
            <a:r>
              <a:rPr lang="cs-CZ" dirty="0">
                <a:hlinkClick r:id="rId2"/>
              </a:rPr>
              <a:t> </a:t>
            </a:r>
            <a:r>
              <a:rPr lang="cs-CZ" dirty="0" err="1">
                <a:hlinkClick r:id="rId2"/>
              </a:rPr>
              <a:t>Lumbar</a:t>
            </a:r>
            <a:r>
              <a:rPr lang="cs-CZ" dirty="0">
                <a:hlinkClick r:id="rId2"/>
              </a:rPr>
              <a:t> </a:t>
            </a:r>
            <a:r>
              <a:rPr lang="cs-CZ" dirty="0" err="1">
                <a:hlinkClick r:id="rId2"/>
              </a:rPr>
              <a:t>Movement</a:t>
            </a:r>
            <a:r>
              <a:rPr lang="cs-CZ" dirty="0">
                <a:hlinkClick r:id="rId2"/>
              </a:rPr>
              <a:t> </a:t>
            </a:r>
            <a:r>
              <a:rPr lang="cs-CZ" dirty="0" err="1">
                <a:hlinkClick r:id="rId2"/>
              </a:rPr>
              <a:t>Control</a:t>
            </a:r>
            <a:r>
              <a:rPr lang="cs-CZ" dirty="0">
                <a:hlinkClick r:id="rId2"/>
              </a:rPr>
              <a:t> </a:t>
            </a:r>
            <a:r>
              <a:rPr lang="cs-CZ" dirty="0" err="1">
                <a:hlinkClick r:id="rId2"/>
              </a:rPr>
              <a:t>Dysfunction</a:t>
            </a:r>
            <a:r>
              <a:rPr lang="cs-CZ" dirty="0">
                <a:hlinkClick r:id="rId2"/>
              </a:rPr>
              <a:t> Screening (youtube.com)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0075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3B6B27A-71A1-6495-55E1-CA7BA8A1D0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25DD16-8E5F-C490-0CC6-12B167B206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6AD58AE-F14C-9B00-6405-7C4300641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KOŘENOVÉ SY </a:t>
            </a:r>
            <a:r>
              <a:rPr lang="cs-CZ" dirty="0" err="1"/>
              <a:t>Lp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3B76E40-2069-DA5B-88BB-EBF5CDC38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soubor příznaků míšního kořene deformovaného útlakem, nejčastěji výhřezem intervertebrálního disku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nejčastější kořenové syndromy jsou syndromy L5 a S1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syndrom </a:t>
            </a:r>
            <a:r>
              <a:rPr lang="cs-CZ" dirty="0" err="1"/>
              <a:t>můţe</a:t>
            </a:r>
            <a:r>
              <a:rPr lang="cs-CZ" dirty="0"/>
              <a:t> být buď </a:t>
            </a:r>
            <a:r>
              <a:rPr lang="cs-CZ" dirty="0" err="1"/>
              <a:t>monoradikulární</a:t>
            </a:r>
            <a:r>
              <a:rPr lang="cs-CZ" dirty="0"/>
              <a:t> nebo </a:t>
            </a:r>
            <a:r>
              <a:rPr lang="cs-CZ" dirty="0" err="1"/>
              <a:t>polyradikulární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smíšený </a:t>
            </a:r>
            <a:r>
              <a:rPr lang="cs-CZ" dirty="0" err="1"/>
              <a:t>radikulární</a:t>
            </a:r>
            <a:r>
              <a:rPr lang="cs-CZ"/>
              <a:t> syndrom -  </a:t>
            </a:r>
            <a:r>
              <a:rPr lang="cs-CZ" dirty="0"/>
              <a:t>nacházíme příznaky charakteristické pro oba postižené kořeny</a:t>
            </a:r>
          </a:p>
        </p:txBody>
      </p:sp>
    </p:spTree>
    <p:extLst>
      <p:ext uri="{BB962C8B-B14F-4D97-AF65-F5344CB8AC3E}">
        <p14:creationId xmlns:p14="http://schemas.microsoft.com/office/powerpoint/2010/main" val="3364859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CA271D-F469-ED85-F885-71782B173F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23F8D75-0915-5C10-3375-78134A0C5D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A23B4D1-70C6-16A3-C9C2-790826C02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6FDFDB7-4136-12E3-83A4-48D3E943A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tx2"/>
                </a:solidFill>
              </a:rPr>
              <a:t>Kořenový syndrom L1, L2 a L3</a:t>
            </a:r>
            <a:r>
              <a:rPr lang="cs-CZ" dirty="0"/>
              <a:t> vzácný, asi 1–2 % všech případů bederních kořenových </a:t>
            </a:r>
            <a:r>
              <a:rPr lang="cs-CZ" dirty="0" err="1"/>
              <a:t>snydromů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bolesti se propagují po přední straně stehna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senzitivní porucha odpovídá příslušnému dermatomu L1, L2 nebo L3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motorická porucha je částečně pro m. </a:t>
            </a:r>
            <a:r>
              <a:rPr lang="cs-CZ" dirty="0" err="1"/>
              <a:t>iliopsoas</a:t>
            </a:r>
            <a:r>
              <a:rPr lang="cs-CZ" dirty="0"/>
              <a:t> a m. </a:t>
            </a:r>
            <a:r>
              <a:rPr lang="cs-CZ" dirty="0" err="1"/>
              <a:t>quadriceps</a:t>
            </a:r>
            <a:r>
              <a:rPr lang="cs-CZ" dirty="0"/>
              <a:t> </a:t>
            </a:r>
            <a:r>
              <a:rPr lang="cs-CZ" dirty="0" err="1"/>
              <a:t>femoris</a:t>
            </a:r>
            <a:r>
              <a:rPr lang="cs-CZ" dirty="0"/>
              <a:t>. Bývá omezen </a:t>
            </a:r>
            <a:r>
              <a:rPr lang="cs-CZ" dirty="0" err="1"/>
              <a:t>cremasterový</a:t>
            </a:r>
            <a:r>
              <a:rPr lang="cs-CZ" dirty="0"/>
              <a:t> reflex </a:t>
            </a:r>
          </a:p>
        </p:txBody>
      </p:sp>
    </p:spTree>
    <p:extLst>
      <p:ext uri="{BB962C8B-B14F-4D97-AF65-F5344CB8AC3E}">
        <p14:creationId xmlns:p14="http://schemas.microsoft.com/office/powerpoint/2010/main" val="2114162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281B505-B56A-A185-8CA1-82222F90515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EB18DCC-BA6A-ECF2-5F80-3A4F391BDA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749D2ED-52A0-B8C0-912E-6EFE52DC5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L4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95F8606-7A98-9873-52F5-E09D21E90F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15414"/>
            <a:ext cx="10753200" cy="461658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méně častý než ostatní bederní kořenové syndromy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způsoben laterální hernií L3/L4, někdy L4/L5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propagace bolesti je po ventrální ploše stehna do kolena, může vyzařovat dále po </a:t>
            </a:r>
            <a:r>
              <a:rPr lang="cs-CZ" dirty="0" err="1"/>
              <a:t>anteromediální</a:t>
            </a:r>
            <a:r>
              <a:rPr lang="cs-CZ" dirty="0"/>
              <a:t> ploše bérce až na vnitřní kotník (výjimečně na mediální hranu palce).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pozitivní napínací manévr „obrácený </a:t>
            </a:r>
            <a:r>
              <a:rPr lang="cs-CZ" dirty="0" err="1"/>
              <a:t>Laségue</a:t>
            </a:r>
            <a:r>
              <a:rPr lang="cs-CZ" dirty="0"/>
              <a:t>“</a:t>
            </a:r>
          </a:p>
          <a:p>
            <a:pPr marL="72000" indent="0">
              <a:buNone/>
            </a:pPr>
            <a:r>
              <a:rPr lang="cs-CZ" dirty="0" err="1"/>
              <a:t>Menellova</a:t>
            </a:r>
            <a:r>
              <a:rPr lang="cs-CZ" dirty="0"/>
              <a:t> zk.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err="1"/>
              <a:t>hyporeflexie</a:t>
            </a:r>
            <a:r>
              <a:rPr lang="cs-CZ" dirty="0"/>
              <a:t> patelárního reflexu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bývá hypestezie na přední ploše stehna v dermatomu L4.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8448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9867950-9AE5-5A78-1047-4E119DB139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17D34F8-7B3D-4E45-CB1B-A0DF1E8E3C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00CE748-08BD-3A5F-8E75-EEA4269E3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L5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7A29E9F-6878-6DA0-24A6-D7C76288B6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71576"/>
            <a:ext cx="10753200" cy="466042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hernie L4/L5, někdy i L5/S1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propagace bolesti laterální strana stehna, na zevní a přední straně bérce (jako „generálský lampas“), </a:t>
            </a:r>
            <a:r>
              <a:rPr lang="cs-CZ" dirty="0" err="1"/>
              <a:t>dorzu</a:t>
            </a:r>
            <a:r>
              <a:rPr lang="cs-CZ" dirty="0"/>
              <a:t> nohy až do 1.-3. prstu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ve stejné oblasti nacházíme poruchu čití (hypestezii)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izolované oslabení dlouhého extenzoru palce, který má téměř </a:t>
            </a:r>
            <a:r>
              <a:rPr lang="cs-CZ" dirty="0" err="1"/>
              <a:t>monoradikulární</a:t>
            </a:r>
            <a:r>
              <a:rPr lang="cs-CZ" dirty="0"/>
              <a:t> zásobení L5, m. extensor </a:t>
            </a:r>
            <a:r>
              <a:rPr lang="cs-CZ" dirty="0" err="1"/>
              <a:t>digitorum</a:t>
            </a:r>
            <a:r>
              <a:rPr lang="cs-CZ" dirty="0"/>
              <a:t> brevis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při palpaci podél zevní hrany </a:t>
            </a:r>
            <a:r>
              <a:rPr lang="cs-CZ" dirty="0" err="1"/>
              <a:t>tibie</a:t>
            </a:r>
            <a:r>
              <a:rPr lang="cs-CZ" dirty="0"/>
              <a:t> a pod zevním kotníkem zjišťujeme nejen oslabení, ale také hypotonii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těžší případy oslabení dorzální flexe nohy (m. </a:t>
            </a:r>
            <a:r>
              <a:rPr lang="cs-CZ" dirty="0" err="1"/>
              <a:t>tibialis</a:t>
            </a:r>
            <a:r>
              <a:rPr lang="cs-CZ" dirty="0"/>
              <a:t> </a:t>
            </a:r>
            <a:r>
              <a:rPr lang="cs-CZ" dirty="0" err="1"/>
              <a:t>anterior</a:t>
            </a:r>
            <a:r>
              <a:rPr lang="cs-CZ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err="1"/>
              <a:t>poku</a:t>
            </a:r>
            <a:r>
              <a:rPr lang="cs-CZ" dirty="0"/>
              <a:t> dochází k těžkým parézám, nemocný </a:t>
            </a:r>
            <a:r>
              <a:rPr lang="cs-CZ" dirty="0" err="1"/>
              <a:t>tzv.stepuje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125572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port-prezentace-16-9-cz-v11.potx" id="{68C0F6E9-3E3D-43EF-AA8F-59803821B974}" vid="{5DFD00D7-A41E-477F-8575-56E3B6857AA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muni-sport-prezentace-16-9-cz-v11</Template>
  <TotalTime>6691</TotalTime>
  <Words>1622</Words>
  <Application>Microsoft Office PowerPoint</Application>
  <PresentationFormat>Širokoúhlá obrazovka</PresentationFormat>
  <Paragraphs>224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7" baseType="lpstr">
      <vt:lpstr>Arial</vt:lpstr>
      <vt:lpstr>Calibri</vt:lpstr>
      <vt:lpstr>Fira Sans</vt:lpstr>
      <vt:lpstr>Tahoma</vt:lpstr>
      <vt:lpstr>Wingdings</vt:lpstr>
      <vt:lpstr>Prezentace_MU_CZ</vt:lpstr>
      <vt:lpstr>VERTEBROGENNÍ ALGICKÉ SYNDROMY Lp </vt:lpstr>
      <vt:lpstr>DIFF.DIAGNOSTIKA</vt:lpstr>
      <vt:lpstr>AKUTNÍ LUMBAGO</vt:lpstr>
      <vt:lpstr>Prezentace aplikace PowerPoint</vt:lpstr>
      <vt:lpstr>Prezentace aplikace PowerPoint</vt:lpstr>
      <vt:lpstr>KOŘENOVÉ SY Lp</vt:lpstr>
      <vt:lpstr>Prezentace aplikace PowerPoint</vt:lpstr>
      <vt:lpstr>L4</vt:lpstr>
      <vt:lpstr>L5</vt:lpstr>
      <vt:lpstr>S1</vt:lpstr>
      <vt:lpstr>Prezentace aplikace PowerPoint</vt:lpstr>
      <vt:lpstr>Differenciální diagnostika bolestí Lp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Red flags</vt:lpstr>
      <vt:lpstr>RED FLAGS</vt:lpstr>
      <vt:lpstr>YELOW FLAGS</vt:lpstr>
      <vt:lpstr>Prezentace aplikace PowerPoint</vt:lpstr>
      <vt:lpstr>Prezentace aplikace PowerPoint</vt:lpstr>
      <vt:lpstr>KLINICKÉ TESTY</vt:lpstr>
      <vt:lpstr>Prezentace aplikace PowerPoint</vt:lpstr>
      <vt:lpstr>Prezentace aplikace PowerPoint</vt:lpstr>
      <vt:lpstr>EBM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Sabina Bartošová</dc:creator>
  <cp:lastModifiedBy>Sabina Bartošová</cp:lastModifiedBy>
  <cp:revision>11</cp:revision>
  <cp:lastPrinted>1601-01-01T00:00:00Z</cp:lastPrinted>
  <dcterms:created xsi:type="dcterms:W3CDTF">2024-02-01T13:01:39Z</dcterms:created>
  <dcterms:modified xsi:type="dcterms:W3CDTF">2024-10-29T18:49:16Z</dcterms:modified>
</cp:coreProperties>
</file>