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94" r:id="rId4"/>
    <p:sldId id="259" r:id="rId5"/>
    <p:sldId id="260" r:id="rId6"/>
    <p:sldId id="262" r:id="rId7"/>
    <p:sldId id="295" r:id="rId8"/>
    <p:sldId id="265" r:id="rId9"/>
    <p:sldId id="266" r:id="rId10"/>
    <p:sldId id="296" r:id="rId11"/>
    <p:sldId id="267" r:id="rId12"/>
    <p:sldId id="298" r:id="rId13"/>
    <p:sldId id="268" r:id="rId14"/>
    <p:sldId id="269" r:id="rId15"/>
    <p:sldId id="270" r:id="rId16"/>
    <p:sldId id="271" r:id="rId17"/>
    <p:sldId id="297" r:id="rId18"/>
    <p:sldId id="272" r:id="rId19"/>
    <p:sldId id="273" r:id="rId20"/>
    <p:sldId id="274" r:id="rId21"/>
    <p:sldId id="275" r:id="rId22"/>
    <p:sldId id="276" r:id="rId23"/>
    <p:sldId id="278" r:id="rId24"/>
    <p:sldId id="285" r:id="rId25"/>
    <p:sldId id="299" r:id="rId26"/>
    <p:sldId id="286" r:id="rId27"/>
    <p:sldId id="287" r:id="rId28"/>
    <p:sldId id="288" r:id="rId29"/>
    <p:sldId id="300" r:id="rId30"/>
    <p:sldId id="283" r:id="rId31"/>
    <p:sldId id="284" r:id="rId32"/>
    <p:sldId id="282" r:id="rId33"/>
    <p:sldId id="280" r:id="rId34"/>
    <p:sldId id="281" r:id="rId35"/>
    <p:sldId id="279" r:id="rId36"/>
    <p:sldId id="301" r:id="rId37"/>
    <p:sldId id="289" r:id="rId38"/>
    <p:sldId id="290" r:id="rId39"/>
    <p:sldId id="291" r:id="rId40"/>
    <p:sldId id="292" r:id="rId41"/>
    <p:sldId id="302" r:id="rId42"/>
    <p:sldId id="314" r:id="rId43"/>
    <p:sldId id="303" r:id="rId44"/>
    <p:sldId id="306" r:id="rId45"/>
    <p:sldId id="313" r:id="rId46"/>
    <p:sldId id="307" r:id="rId47"/>
    <p:sldId id="308" r:id="rId48"/>
    <p:sldId id="309" r:id="rId49"/>
    <p:sldId id="315" r:id="rId50"/>
    <p:sldId id="310" r:id="rId51"/>
    <p:sldId id="312" r:id="rId52"/>
    <p:sldId id="293" r:id="rId53"/>
  </p:sldIdLst>
  <p:sldSz cx="12192000" cy="6858000"/>
  <p:notesSz cx="6858000" cy="9144000"/>
  <p:embeddedFontLst>
    <p:embeddedFont>
      <p:font typeface="Tahoma" panose="020B0604030504040204" pitchFamily="34" charset="0"/>
      <p:regular r:id="rId55"/>
      <p:bold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hQzdYvMAcJzezhGmSu2EcCOVjA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/>
    <p:restoredTop sz="94646"/>
  </p:normalViewPr>
  <p:slideViewPr>
    <p:cSldViewPr snapToGrid="0">
      <p:cViewPr varScale="1">
        <p:scale>
          <a:sx n="103" d="100"/>
          <a:sy n="103" d="100"/>
        </p:scale>
        <p:origin x="864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596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634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896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479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966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733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656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44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308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obsah">
  <p:cSld name="Pouze obsah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ky, text - dva sloupce">
  <p:cSld name="Obrázky, text - dva sloupc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1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9" name="Google Shape;99;p51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1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1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>
  <p:cSld name="Prázdný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08" name="Google Shape;10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ovník (alternativní) 1">
  <p:cSld name="Rozdělovník (alternativní) 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3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5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- inverzní">
  <p:cSld name="Úvodní snímek - inverzní">
    <p:bg>
      <p:bgPr>
        <a:solidFill>
          <a:srgbClr val="5AC8A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1" name="Google Shape;12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ozdělovník (alternativní) 2">
  <p:cSld name="Rozdělovník (alternativní) 2">
    <p:bg>
      <p:bgPr>
        <a:solidFill>
          <a:srgbClr val="5AC8A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5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zní s obrázkem">
  <p:cSld name="Inverzní s obrázkem">
    <p:bg>
      <p:bgPr>
        <a:solidFill>
          <a:srgbClr val="5AC8A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6"/>
          <p:cNvSpPr txBox="1">
            <a:spLocks noGrp="1"/>
          </p:cNvSpPr>
          <p:nvPr>
            <p:ph type="body" idx="1"/>
          </p:nvPr>
        </p:nvSpPr>
        <p:spPr>
          <a:xfrm>
            <a:off x="720000" y="6040795"/>
            <a:ext cx="8555976" cy="51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PORT slide">
  <p:cSld name="MUNI SPORT slide">
    <p:bg>
      <p:bgPr>
        <a:solidFill>
          <a:srgbClr val="5AC8A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0956" y="2298933"/>
            <a:ext cx="8725020" cy="226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obsah">
  <p:cSld name="Nadpis, podnadpis a obsah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2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porovnání">
  <p:cSld name="Nadpis a porovnání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body" idx="2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porovnání">
  <p:cSld name="Nadpis, podnadpis a porovnání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body" idx="3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4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extem">
  <p:cSld name="Obrázek s textem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body" idx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>
            <a:spLocks noGrp="1"/>
          </p:cNvSpPr>
          <p:nvPr>
            <p:ph type="pic" idx="2"/>
          </p:nvPr>
        </p:nvSpPr>
        <p:spPr>
          <a:xfrm>
            <a:off x="729509" y="1665288"/>
            <a:ext cx="6207791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>
            <a:spLocks noGrp="1"/>
          </p:cNvSpPr>
          <p:nvPr>
            <p:ph type="body" idx="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tři sloupce">
  <p:cSld name="Nadpis, podnadpis a tři sloupc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8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 idx="4294967295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591"/>
              <a:buFont typeface="Arial"/>
              <a:buNone/>
            </a:pPr>
            <a:r>
              <a:rPr lang="cs-CZ" sz="3180" dirty="0"/>
              <a:t>bp4850 Kineziologie, </a:t>
            </a:r>
            <a:r>
              <a:rPr lang="cs-CZ" sz="3180" dirty="0" err="1"/>
              <a:t>Algeziologie</a:t>
            </a:r>
            <a:r>
              <a:rPr lang="cs-CZ" sz="3180" dirty="0"/>
              <a:t> a odvozené techniky diagnostiky a terapie 5</a:t>
            </a:r>
            <a:endParaRPr sz="318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</p:txBody>
      </p:sp>
      <p:sp>
        <p:nvSpPr>
          <p:cNvPr id="142" name="Google Shape;142;p1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dirty="0"/>
              <a:t>Podzim 2024</a:t>
            </a: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dirty="0"/>
              <a:t>Mgr. Petr Pliska</a:t>
            </a: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dirty="0"/>
              <a:t>Mgr. Klára Vomáčková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2F5E82-29F6-4F15-938F-5C95141563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10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34E24F8-81BF-5FEB-836B-55F92BFE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76380"/>
            <a:ext cx="10753200" cy="15252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Nejčastější formy VDT s ohledem na krční páteř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40B9F5-7B5D-7F2D-E797-C37515983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1801640"/>
            <a:ext cx="10753200" cy="4139998"/>
          </a:xfrm>
        </p:spPr>
        <p:txBody>
          <a:bodyPr/>
          <a:lstStyle/>
          <a:p>
            <a:r>
              <a:rPr lang="cs-CZ" dirty="0"/>
              <a:t>Horní zkřížený syndrom – důsledky? </a:t>
            </a:r>
          </a:p>
          <a:p>
            <a:r>
              <a:rPr lang="cs-CZ" dirty="0" err="1"/>
              <a:t>Aplanace</a:t>
            </a:r>
            <a:r>
              <a:rPr lang="cs-CZ" dirty="0"/>
              <a:t> hrudní páteře – důsledky?</a:t>
            </a:r>
          </a:p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r>
              <a:rPr lang="cs-CZ" dirty="0"/>
              <a:t>	Hrudní páteř tvoří opěrnou bázi pro </a:t>
            </a:r>
            <a:r>
              <a:rPr lang="cs-CZ" dirty="0" err="1"/>
              <a:t>Cp</a:t>
            </a:r>
            <a:r>
              <a:rPr lang="cs-CZ" dirty="0"/>
              <a:t> a hlavu </a:t>
            </a:r>
          </a:p>
          <a:p>
            <a:pPr marL="50800" indent="0">
              <a:buNone/>
            </a:pPr>
            <a:r>
              <a:rPr lang="cs-CZ" dirty="0"/>
              <a:t>		Jakým způsobem pracovat se stabilizací </a:t>
            </a:r>
            <a:r>
              <a:rPr lang="cs-CZ" dirty="0" err="1"/>
              <a:t>Cp</a:t>
            </a:r>
            <a:r>
              <a:rPr lang="cs-CZ" dirty="0"/>
              <a:t> pomocí 		kinezioterapie?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A141A49-D621-F4E0-3E0B-2390FB292D39}"/>
              </a:ext>
            </a:extLst>
          </p:cNvPr>
          <p:cNvSpPr/>
          <p:nvPr/>
        </p:nvSpPr>
        <p:spPr>
          <a:xfrm>
            <a:off x="540000" y="3654356"/>
            <a:ext cx="681469" cy="2172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9DEA2D5-1B8A-EDA5-17E3-211D9021C5BA}"/>
              </a:ext>
            </a:extLst>
          </p:cNvPr>
          <p:cNvSpPr/>
          <p:nvPr/>
        </p:nvSpPr>
        <p:spPr>
          <a:xfrm>
            <a:off x="1420645" y="4205108"/>
            <a:ext cx="681469" cy="2172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16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Krční páteř</a:t>
            </a:r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Mobilizační techniky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67FB30F-E2F6-6D1E-A320-A55A773D7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12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C16ED5-A729-92F9-DA04-A05113C1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Gaymansova</a:t>
            </a:r>
            <a:r>
              <a:rPr lang="cs-CZ" dirty="0"/>
              <a:t> pravidla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53C17D-1853-E2E6-0329-FD3D0C6C6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lateroflexe</a:t>
            </a:r>
            <a:r>
              <a:rPr lang="cs-CZ" dirty="0"/>
              <a:t> krční páteře</a:t>
            </a:r>
          </a:p>
          <a:p>
            <a:pPr lvl="1"/>
            <a:r>
              <a:rPr lang="cs-CZ" dirty="0"/>
              <a:t>Sudé krční segmenty: nádechově-výdechové (C2-3, C4-5, C6-7)</a:t>
            </a:r>
          </a:p>
          <a:p>
            <a:pPr lvl="1"/>
            <a:r>
              <a:rPr lang="cs-CZ" dirty="0"/>
              <a:t>Liché krční segmenty: </a:t>
            </a:r>
            <a:r>
              <a:rPr lang="cs-CZ" dirty="0" err="1"/>
              <a:t>výdechově</a:t>
            </a:r>
            <a:r>
              <a:rPr lang="cs-CZ" dirty="0"/>
              <a:t>-nádechové (C1-2, C3-4, C5-6)</a:t>
            </a:r>
          </a:p>
          <a:p>
            <a:pPr lvl="1"/>
            <a:r>
              <a:rPr lang="cs-CZ" dirty="0"/>
              <a:t>Přechodové segmenty: nádechově-výdechové(C0-1, C-</a:t>
            </a:r>
            <a:r>
              <a:rPr lang="cs-CZ" dirty="0" err="1"/>
              <a:t>Th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43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Mobilizace C-</a:t>
            </a:r>
            <a:r>
              <a:rPr lang="cs-CZ" dirty="0" err="1"/>
              <a:t>Th</a:t>
            </a:r>
            <a:r>
              <a:rPr lang="cs-CZ" dirty="0"/>
              <a:t> přechodu (laterální posun) I (v sedě)</a:t>
            </a:r>
            <a:endParaRPr dirty="0"/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P: sed na lehátku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T: stoj, jednou rukou uvede C páteř do záklonu (do segmentu), úklonu, </a:t>
            </a:r>
            <a:r>
              <a:rPr lang="cs-CZ" dirty="0" err="1"/>
              <a:t>kontrarotace</a:t>
            </a:r>
            <a:r>
              <a:rPr lang="cs-CZ" dirty="0"/>
              <a:t>, </a:t>
            </a:r>
            <a:r>
              <a:rPr lang="cs-CZ" dirty="0" err="1"/>
              <a:t>thenarem</a:t>
            </a:r>
            <a:r>
              <a:rPr lang="cs-CZ" dirty="0"/>
              <a:t> fixuje horní obratel mob. segmentu a pruží laterálně; druhá ruka palcem fixuje trn. kaud. mobilizovaného obratle segmentu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VYŠ: laterální zapružení JP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MOB: repetitivní; nádech + pohled nahoru,  výdech + pohled očí rovně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21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224" name="Google Shape;224;p14" descr="G:\škola\Mgr\KINT 1\PREZENTACE\2010-2011\TRUP\foto a videa\prezentace\DSC013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849" y="1560389"/>
            <a:ext cx="5215031" cy="384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 descr="G:\škola\Mgr\KINT 1\PREZENTACE\2010-2011\TRUP\foto a videa\prezentace\DSC013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6100" y="1579856"/>
            <a:ext cx="3762374" cy="385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Mobilizace C-</a:t>
            </a:r>
            <a:r>
              <a:rPr lang="cs-CZ" dirty="0" err="1"/>
              <a:t>Th</a:t>
            </a:r>
            <a:r>
              <a:rPr lang="cs-CZ" dirty="0"/>
              <a:t> přechodu (laterální posun) II (v leže)</a:t>
            </a:r>
            <a:endParaRPr dirty="0"/>
          </a:p>
        </p:txBody>
      </p:sp>
      <p:sp>
        <p:nvSpPr>
          <p:cNvPr id="231" name="Google Shape;231;p15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leh na boku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čelem k P, hlava P na předloktí tak, aby ulnární hrana spodní ruky fixovala pr. spinosus kraniálního obratle mob. segmentu, svrchní ruka T fixuje palcem trn kaud. obratle mob. Segmentu; předloktí T vede hlavu do záklonu, úklonu (vzhůru), kontrarotace (k lehátku)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laterální posun (vzhůru od lehátka), JP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repetitivní; dechová a oční synkinéza (nádech + pohled nahoru,  výdech + pohled očí rovně)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21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238" name="Google Shape;238;p16" descr="G:\škola\Mgr\KINT 1\PREZENTACE\2010-2011\TRUP\foto a videa\prezentace\DSC0138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9191" y="1027906"/>
            <a:ext cx="4294634" cy="512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164577-B260-026F-5227-E0062357DA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17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0EAB8F-221E-6174-5A68-2C3A3ECB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Mobilizace </a:t>
            </a:r>
            <a:r>
              <a:rPr lang="cs-CZ" dirty="0" err="1"/>
              <a:t>CTh</a:t>
            </a:r>
            <a:r>
              <a:rPr lang="cs-CZ" dirty="0"/>
              <a:t> do distrakce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A40159-2490-5E82-BFD9-953B9CD50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P: sed na kraji lehátka</a:t>
            </a:r>
          </a:p>
          <a:p>
            <a:r>
              <a:rPr lang="cs-CZ" dirty="0"/>
              <a:t>T: pacient má ruce hlavou, T má ruce podvlečeny pod ohbím loktů P. prsty na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Spinosus</a:t>
            </a:r>
            <a:r>
              <a:rPr lang="cs-CZ" dirty="0"/>
              <a:t> kraniálního mob segmentu. T jemně </a:t>
            </a:r>
            <a:r>
              <a:rPr lang="cs-CZ" dirty="0" err="1"/>
              <a:t>kyfotizuje</a:t>
            </a:r>
            <a:r>
              <a:rPr lang="cs-CZ" dirty="0"/>
              <a:t> </a:t>
            </a:r>
            <a:r>
              <a:rPr lang="cs-CZ" dirty="0" err="1"/>
              <a:t>CTh</a:t>
            </a:r>
            <a:r>
              <a:rPr lang="cs-CZ" dirty="0"/>
              <a:t> přechod, předloktí T fixují hrudník P ze stran.</a:t>
            </a:r>
          </a:p>
          <a:p>
            <a:r>
              <a:rPr lang="cs-CZ" dirty="0"/>
              <a:t>MOB: T navalí P na sebe, hrudník P na sternu T. předpětí segmentu mírnou flexí, T napřímení, současná trakce prstů směrem kraniálním. Jemné zvednutí – nohama!</a:t>
            </a:r>
          </a:p>
        </p:txBody>
      </p:sp>
    </p:spTree>
    <p:extLst>
      <p:ext uri="{BB962C8B-B14F-4D97-AF65-F5344CB8AC3E}">
        <p14:creationId xmlns:p14="http://schemas.microsoft.com/office/powerpoint/2010/main" val="49175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krční páteře do lateroflexe</a:t>
            </a:r>
            <a:endParaRPr/>
          </a:p>
        </p:txBody>
      </p:sp>
      <p:sp>
        <p:nvSpPr>
          <p:cNvPr id="244" name="Google Shape;244;p17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P: leh na zádech, napřímená páteř (hlava mimo stůl)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T: stojí u hlavy P, jednou rukou provádí úklon hlavy, druhou rukou vytváří radiální hranou ukazováku </a:t>
            </a:r>
            <a:r>
              <a:rPr lang="cs-CZ" dirty="0" err="1"/>
              <a:t>hypomochlion</a:t>
            </a:r>
            <a:r>
              <a:rPr lang="cs-CZ" dirty="0"/>
              <a:t> ve výši kaudálního obratle mobilizovaného segmentu (dále kaudálně páteř napřímená)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VYŠ: předpětí v bariéře, zapružení JP do </a:t>
            </a:r>
            <a:r>
              <a:rPr lang="cs-CZ" dirty="0" err="1"/>
              <a:t>lateroflexe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MOB: využití dechové </a:t>
            </a:r>
            <a:r>
              <a:rPr lang="cs-CZ" dirty="0" err="1"/>
              <a:t>synkinezy</a:t>
            </a:r>
            <a:r>
              <a:rPr lang="cs-CZ" dirty="0"/>
              <a:t> a </a:t>
            </a:r>
            <a:r>
              <a:rPr lang="cs-CZ" b="1" dirty="0" err="1"/>
              <a:t>Gaymansových</a:t>
            </a:r>
            <a:r>
              <a:rPr lang="cs-CZ" b="1" dirty="0"/>
              <a:t> pravidel, </a:t>
            </a:r>
            <a:r>
              <a:rPr lang="cs-CZ" dirty="0"/>
              <a:t>v sudých segmentech navíc oční facilitace</a:t>
            </a:r>
            <a:endParaRPr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21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360324"/>
            <a:ext cx="5373512" cy="413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Krční páteř</a:t>
            </a:r>
            <a:endParaRPr/>
          </a:p>
        </p:txBody>
      </p:sp>
      <p:sp>
        <p:nvSpPr>
          <p:cNvPr id="148" name="Google Shape;148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dirty="0"/>
              <a:t>Důležité poznámky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krční páteře do rotace</a:t>
            </a: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P: sed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T: stoj za P, jedna ruka fixuje 1. a 2. prstem kaudální obratel mob. segmentu přes </a:t>
            </a:r>
            <a:r>
              <a:rPr lang="cs-CZ" dirty="0" err="1"/>
              <a:t>pr</a:t>
            </a:r>
            <a:r>
              <a:rPr lang="cs-CZ" dirty="0"/>
              <a:t>. </a:t>
            </a:r>
            <a:r>
              <a:rPr lang="cs-CZ" dirty="0" err="1"/>
              <a:t>transverzii</a:t>
            </a:r>
            <a:r>
              <a:rPr lang="cs-CZ" dirty="0"/>
              <a:t>, druhá ruka vede do rotace za bradu (nebo ruka shora hlavy) (C1-2 = 25° a víc)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VYŠ: po vyčerpání RP do rotace T ucítí náraz </a:t>
            </a:r>
            <a:r>
              <a:rPr lang="cs-CZ" dirty="0" err="1"/>
              <a:t>pr</a:t>
            </a:r>
            <a:r>
              <a:rPr lang="cs-CZ" dirty="0"/>
              <a:t>. </a:t>
            </a:r>
            <a:r>
              <a:rPr lang="cs-CZ" dirty="0" err="1"/>
              <a:t>tr</a:t>
            </a:r>
            <a:r>
              <a:rPr lang="cs-CZ" dirty="0"/>
              <a:t>. do palce nebo ukazováku. Pokud je tento náraz dřív, než je vyčerpaná rotace – blokáda.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MOB: oční a dechová synkinéza v bariéře (pohled do </a:t>
            </a:r>
            <a:r>
              <a:rPr lang="cs-CZ" dirty="0" err="1"/>
              <a:t>kontrarotace</a:t>
            </a:r>
            <a:r>
              <a:rPr lang="cs-CZ" dirty="0"/>
              <a:t>, s výdechem </a:t>
            </a:r>
            <a:r>
              <a:rPr lang="cs-CZ" dirty="0" err="1"/>
              <a:t>homorotace</a:t>
            </a:r>
            <a:r>
              <a:rPr lang="cs-CZ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53143" y="2220341"/>
            <a:ext cx="3285714" cy="356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Mobilizace krční páteře – ventrodorzální posun</a:t>
            </a:r>
            <a:endParaRPr dirty="0"/>
          </a:p>
        </p:txBody>
      </p:sp>
      <p:sp>
        <p:nvSpPr>
          <p:cNvPr id="269" name="Google Shape;269;p21"/>
          <p:cNvSpPr txBox="1">
            <a:spLocks noGrp="1"/>
          </p:cNvSpPr>
          <p:nvPr>
            <p:ph type="body" idx="1"/>
          </p:nvPr>
        </p:nvSpPr>
        <p:spPr>
          <a:xfrm>
            <a:off x="719400" y="1998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P: sed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T: stoj zboku P, obepíná hlavu přední rukou – loketní jamka na čele, malík ve výši oblouku </a:t>
            </a:r>
            <a:r>
              <a:rPr lang="cs-CZ" dirty="0" err="1"/>
              <a:t>kran</a:t>
            </a:r>
            <a:r>
              <a:rPr lang="cs-CZ" dirty="0"/>
              <a:t>. obratle mobilizovaného segmentu, zadní ruka fixuje oblouk kaud. obratle mob. segmentu palcem a ukazovákem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VYŠ: T sune hlavu tlakem paže a předloktí přes čelo dorzálně do předpětí, zapruží v bariéře (nesmí dojít k extenzi), C1-C2 nevyšetřujeme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MOB: repetitivní mobilizace v bariéře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21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282" name="Google Shape;28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625" y="1457325"/>
            <a:ext cx="4789206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Trakce</a:t>
            </a:r>
            <a:endParaRPr/>
          </a:p>
        </p:txBody>
      </p:sp>
      <p:sp>
        <p:nvSpPr>
          <p:cNvPr id="326" name="Google Shape;32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krční páteře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8079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508D82-6218-5E21-C366-125085A76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25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47944C-9B8B-970B-F6D2-2BAACA55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pro trakci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79D702-EF3F-82C7-1966-0B38F9EBB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Vždy trakční test! </a:t>
            </a:r>
            <a:r>
              <a:rPr lang="cs-CZ" i="1" dirty="0"/>
              <a:t>(ve stejné pozici jako je samotná trakční technika)</a:t>
            </a:r>
          </a:p>
          <a:p>
            <a:r>
              <a:rPr lang="cs-CZ" dirty="0"/>
              <a:t>Po trakci dostatečně dlouhá relaxace</a:t>
            </a:r>
          </a:p>
        </p:txBody>
      </p:sp>
    </p:spTree>
    <p:extLst>
      <p:ext uri="{BB962C8B-B14F-4D97-AF65-F5344CB8AC3E}">
        <p14:creationId xmlns:p14="http://schemas.microsoft.com/office/powerpoint/2010/main" val="19636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Trakce krční páteře vleže - tah za záhlaví</a:t>
            </a:r>
            <a:endParaRPr dirty="0"/>
          </a:p>
        </p:txBody>
      </p:sp>
      <p:sp>
        <p:nvSpPr>
          <p:cNvPr id="332" name="Google Shape;332;p31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leh na zádech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stojí nebo sedí za hlavou P, thenary se opře o procc. mastoidei, provede jemný tah v ose páteře do předpětí, trakce, P prohloubí dech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TT</a:t>
            </a:r>
            <a:endParaRPr/>
          </a:p>
          <a:p>
            <a:pPr marL="252000" lvl="0" indent="-21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308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Trakce krční páteře vleže přes ručník</a:t>
            </a:r>
            <a:endParaRPr/>
          </a:p>
        </p:txBody>
      </p:sp>
      <p:sp>
        <p:nvSpPr>
          <p:cNvPr id="338" name="Google Shape;338;p32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P: leh na zádech, ručník smotaný do pásku pod </a:t>
            </a:r>
            <a:r>
              <a:rPr lang="cs-CZ" dirty="0" err="1"/>
              <a:t>bazí</a:t>
            </a:r>
            <a:r>
              <a:rPr lang="cs-CZ" dirty="0"/>
              <a:t> lební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T: vede ručník přes čelo, tahem přes ručník vytváří předpětí a trakci (trakce + mírná flexe)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VYŠ: TT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388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Trakce krční páteře vsedě</a:t>
            </a:r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 na židli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 za pacientem, uchopí hlavu P tak, že má palce opřené o záhlaví, thenary o procc. mastoidei, hypothenary o dolní čelisti a prsty směřují kraniálně; předloktí možno opřít o ramena P; T zatlačí do ramen, tím získá předpětí, P prohloubí dech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TT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4592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BB5D9-B977-B031-1D0D-FF5B3C1F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 AO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E946C1-F998-6BE6-8FDF-63AFDCEBE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B44EDE-A063-98C0-18D3-10AD65ABC0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75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720000" y="357861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Krční páteř</a:t>
            </a:r>
            <a:endParaRPr dirty="0"/>
          </a:p>
        </p:txBody>
      </p:sp>
      <p:sp>
        <p:nvSpPr>
          <p:cNvPr id="154" name="Google Shape;154;p3"/>
          <p:cNvSpPr txBox="1">
            <a:spLocks noGrp="1"/>
          </p:cNvSpPr>
          <p:nvPr>
            <p:ph type="body" idx="1"/>
          </p:nvPr>
        </p:nvSpPr>
        <p:spPr>
          <a:xfrm>
            <a:off x="720000" y="122122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07001" indent="-457200"/>
            <a:r>
              <a:rPr lang="cs-CZ" sz="2400" dirty="0"/>
              <a:t>Největší pohyblivost, největší zranitelnost</a:t>
            </a:r>
          </a:p>
          <a:p>
            <a:pPr marL="707001" indent="-457200"/>
            <a:r>
              <a:rPr lang="cs-CZ" sz="2400" dirty="0"/>
              <a:t>Asi 20x víc </a:t>
            </a:r>
            <a:r>
              <a:rPr lang="cs-CZ" sz="2400" dirty="0" err="1"/>
              <a:t>proprioceptorů</a:t>
            </a:r>
            <a:r>
              <a:rPr lang="cs-CZ" sz="2400" dirty="0"/>
              <a:t> než jiné segmenty</a:t>
            </a:r>
          </a:p>
          <a:p>
            <a:pPr marL="707001" indent="-457200"/>
            <a:r>
              <a:rPr lang="cs-CZ" sz="2400" dirty="0"/>
              <a:t>Primární pro schopnost orientace (ROM)</a:t>
            </a:r>
          </a:p>
          <a:p>
            <a:pPr marL="707001" indent="-457200"/>
            <a:r>
              <a:rPr lang="cs-CZ" sz="2400" dirty="0"/>
              <a:t>Horní krční sektor – 3 stupně volnosti, dolní krční sektor – 2 stupně volnosti</a:t>
            </a:r>
          </a:p>
          <a:p>
            <a:pPr marL="249801" indent="0">
              <a:buNone/>
            </a:pPr>
            <a:endParaRPr lang="cs-CZ" sz="2400" dirty="0"/>
          </a:p>
          <a:p>
            <a:pPr marL="707001" indent="-457200"/>
            <a:r>
              <a:rPr lang="cs-CZ" sz="2400" dirty="0"/>
              <a:t>Mozek se snaží primárně udržet rovinu očí – možné vytváření sekundárních kompenzací při funkčních i strukturálních mechanických změnách</a:t>
            </a:r>
          </a:p>
          <a:p>
            <a:pPr marL="707001" indent="-457200"/>
            <a:r>
              <a:rPr lang="cs-CZ" sz="2400" dirty="0"/>
              <a:t>Blokáda = sekundární stabilizace		Po každé mobilizaci páteře by měla následovat stabilizace</a:t>
            </a:r>
            <a:endParaRPr lang="cs-CZ" sz="2400" dirty="0">
              <a:solidFill>
                <a:schemeClr val="accent5"/>
              </a:solidFill>
            </a:endParaRPr>
          </a:p>
          <a:p>
            <a:pPr marL="707001" indent="-457200"/>
            <a:endParaRPr lang="cs-CZ" dirty="0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710E579E-DF9B-9C0C-C7C4-105B2417E795}"/>
              </a:ext>
            </a:extLst>
          </p:cNvPr>
          <p:cNvSpPr/>
          <p:nvPr/>
        </p:nvSpPr>
        <p:spPr>
          <a:xfrm flipV="1">
            <a:off x="6096000" y="5558828"/>
            <a:ext cx="757473" cy="2771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4225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Mobilizace AO skloubení do anteflexe/</a:t>
            </a:r>
            <a:r>
              <a:rPr lang="cs-CZ" sz="3600" dirty="0" err="1"/>
              <a:t>antekyvu</a:t>
            </a:r>
            <a:endParaRPr sz="3600" dirty="0"/>
          </a:p>
        </p:txBody>
      </p:sp>
      <p:sp>
        <p:nvSpPr>
          <p:cNvPr id="313" name="Google Shape;313;p28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P: leh na zádech, hlava na stole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T: sed u hlavy P zešikma, vidličkou utvořenou prsty fixuje zadní oblouk C1, hřbet ruky na lehátku; 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VYŠ: druhá ruka na čele provádí </a:t>
            </a:r>
            <a:r>
              <a:rPr lang="cs-CZ" dirty="0" err="1"/>
              <a:t>antekyv</a:t>
            </a:r>
            <a:r>
              <a:rPr lang="cs-CZ" dirty="0"/>
              <a:t> v AO proti vzpřímené páteři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MOB: dechová a oční synkinéza v bariéře (s nádechem pohled nahoru, s pohledem dolů výdech)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182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21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320" name="Google Shape;32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3025" y="2260600"/>
            <a:ext cx="4057650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082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Mobilizace AO skloubení do retroflexe/</a:t>
            </a:r>
            <a:r>
              <a:rPr lang="cs-CZ" sz="3600" dirty="0" err="1"/>
              <a:t>retrokyvu</a:t>
            </a:r>
            <a:endParaRPr sz="3600" dirty="0"/>
          </a:p>
        </p:txBody>
      </p:sp>
      <p:sp>
        <p:nvSpPr>
          <p:cNvPr id="307" name="Google Shape;307;p27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P: leh na zádech, hlava mimo stůl, opřená o stehno T (stoj nebo sed T)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T: ruka vložena dlaní mezi hlavu a stehno, přes temeno rotuje hlavu 45°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VYŠ: </a:t>
            </a:r>
            <a:r>
              <a:rPr lang="cs-CZ" dirty="0" err="1"/>
              <a:t>retrokyv</a:t>
            </a:r>
            <a:r>
              <a:rPr lang="cs-CZ" dirty="0"/>
              <a:t> (brada nahoru) proti napřímené páteři, do bariéry, </a:t>
            </a:r>
            <a:r>
              <a:rPr lang="cs-CZ" dirty="0" err="1"/>
              <a:t>dopružit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MOB: prohloubený nádech/výdech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969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AO skloubení do lateroflexe</a:t>
            </a:r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P:leh na zádech 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stojí u hlavy P, rotuje hlavu 30-45° pro uzamčení C1-2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VYŠ: úklon hlavy proti vzpřímené páteři  směrem k hrudníku (ve smyslu otevření spodního AO), zapružení v bariéře.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MOB: oční a dechová synkinéza, pohled k čelu + nádech, s výdechem pohled před sebe, release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21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301" name="Google Shape;30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604" y="1961406"/>
            <a:ext cx="33147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Mobilizace AO skloubení do rotace</a:t>
            </a:r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P: sed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T: stabilizuje vzpřímené postavení celé krční páteře hrudníkem, rukou na tváři otáčí hlavu P do max. rotace, druhá ruka palpuje ukazovákem </a:t>
            </a:r>
            <a:r>
              <a:rPr lang="cs-CZ" dirty="0" err="1"/>
              <a:t>pr</a:t>
            </a:r>
            <a:r>
              <a:rPr lang="cs-CZ" dirty="0"/>
              <a:t>. </a:t>
            </a:r>
            <a:r>
              <a:rPr lang="cs-CZ" dirty="0" err="1"/>
              <a:t>tr</a:t>
            </a:r>
            <a:r>
              <a:rPr lang="cs-CZ" dirty="0"/>
              <a:t>. C1. (uzamykám </a:t>
            </a:r>
            <a:r>
              <a:rPr lang="cs-CZ" dirty="0" err="1"/>
              <a:t>Cp</a:t>
            </a:r>
            <a:r>
              <a:rPr lang="cs-CZ" dirty="0"/>
              <a:t> v max rotaci 90)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VYŠ: pružení </a:t>
            </a: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transversus</a:t>
            </a:r>
            <a:r>
              <a:rPr lang="cs-CZ" dirty="0"/>
              <a:t> atlasu při max rotaci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MOB: repetitivní mob nebo oční a dechová synkinéza v bariéře (pohled do strany </a:t>
            </a:r>
            <a:r>
              <a:rPr lang="cs-CZ" dirty="0" err="1"/>
              <a:t>kontrarotace</a:t>
            </a:r>
            <a:r>
              <a:rPr lang="cs-CZ" dirty="0"/>
              <a:t> + nádech, s výdechem opačně)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827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A7A098-EE32-74D7-5578-9E62E58342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36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18B6026-098C-F6B5-76FD-13F508C4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Mobilizace jazylky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AE6AE4-9D2C-8B8C-1F49-EB4B5866C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P: leh na zádech</a:t>
            </a:r>
          </a:p>
          <a:p>
            <a:r>
              <a:rPr lang="cs-CZ" dirty="0"/>
              <a:t>T: sed za hlavou P, bříšky II. a III. prstu palpuje oboustranně jazylku směrem od </a:t>
            </a:r>
            <a:r>
              <a:rPr lang="cs-CZ" dirty="0" err="1"/>
              <a:t>angulus</a:t>
            </a:r>
            <a:r>
              <a:rPr lang="cs-CZ" dirty="0"/>
              <a:t> </a:t>
            </a:r>
            <a:r>
              <a:rPr lang="cs-CZ" dirty="0" err="1"/>
              <a:t>mandibulae</a:t>
            </a:r>
            <a:r>
              <a:rPr lang="cs-CZ" dirty="0"/>
              <a:t> mediálně a kaudálně</a:t>
            </a:r>
          </a:p>
          <a:p>
            <a:r>
              <a:rPr lang="cs-CZ" dirty="0"/>
              <a:t>VYŠ: tlak prstem z jedné strany směrem mediálně a kaudálně  do bariéry </a:t>
            </a:r>
            <a:r>
              <a:rPr lang="cs-CZ" dirty="0" err="1"/>
              <a:t>dopružit</a:t>
            </a:r>
            <a:endParaRPr lang="cs-CZ" dirty="0"/>
          </a:p>
          <a:p>
            <a:r>
              <a:rPr lang="cs-CZ" dirty="0"/>
              <a:t>MOB: na straně omezení do bariéry a čekat na </a:t>
            </a:r>
            <a:r>
              <a:rPr lang="cs-CZ" dirty="0" err="1"/>
              <a:t>release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509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Fascie</a:t>
            </a:r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krční páteře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Fascie v oblasti C-Th přechodu</a:t>
            </a:r>
            <a:endParaRPr/>
          </a:p>
        </p:txBody>
      </p:sp>
      <p:sp>
        <p:nvSpPr>
          <p:cNvPr id="356" name="Google Shape;356;p35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P: sed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T: položí ruce na oblast horních trapézů tak, že palce se téměř dotýkají u C-Th přechodu a prsty směřují dopředu; T provede rotační pohyb kolem osy páteře do předpětí, čeká na release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Fascie v oblasti šíje</a:t>
            </a:r>
            <a:endParaRPr/>
          </a:p>
        </p:txBody>
      </p:sp>
      <p:sp>
        <p:nvSpPr>
          <p:cNvPr id="362" name="Google Shape;362;p36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P: sed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T: stojí vedle P, jednou rukou fixuje hlavu, druhou rukou uchopí šíji do vidličky tvořené palcem a ostatními prsty, pootočí fascii podél osy krku do předpětí, čeká na </a:t>
            </a:r>
            <a:r>
              <a:rPr lang="cs-CZ" dirty="0" err="1"/>
              <a:t>release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0" name="Google Shape;160;p4"/>
          <p:cNvGraphicFramePr/>
          <p:nvPr/>
        </p:nvGraphicFramePr>
        <p:xfrm>
          <a:off x="2320131" y="2015331"/>
          <a:ext cx="7551738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551738" imgH="3971925" progId="PBrush">
                  <p:embed/>
                </p:oleObj>
              </mc:Choice>
              <mc:Fallback>
                <p:oleObj r:id="rId3" imgW="7551738" imgH="3971925" progId="PBrush">
                  <p:embed/>
                  <p:pic>
                    <p:nvPicPr>
                      <p:cNvPr id="160" name="Google Shape;160;p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2320131" y="2015331"/>
                        <a:ext cx="7551738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Fascie v oblasti hlavy</a:t>
            </a:r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Skalp – tah za vlasy, odlepit a posunout kraniálně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Ucho – podhmat, bariéra tah laterálně + kraniálně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7A440-BAE6-4A08-2563-B2CFC20A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F46CCF-E2A2-0F43-0043-E942E1426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Krční páteře a krku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0D101C-A76F-2835-41EC-65E53DED2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899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6CCE9E7-110C-7D8D-5B4E-8E331EEDFD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42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260EDD-4CE1-C38D-9AFF-BB17B9E1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ošetření svalů krku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C1D358-F1B3-EEED-D908-4F0D31751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Hlava pacienta mimo lehátko – opřena o stehno terapeuta</a:t>
            </a:r>
          </a:p>
          <a:p>
            <a:r>
              <a:rPr lang="cs-CZ" dirty="0"/>
              <a:t>Pracuji klidně a pomalu</a:t>
            </a:r>
          </a:p>
          <a:p>
            <a:r>
              <a:rPr lang="cs-CZ" dirty="0"/>
              <a:t>Hlavu pacienta mám neustále pod kontrolou</a:t>
            </a:r>
          </a:p>
          <a:p>
            <a:r>
              <a:rPr lang="cs-CZ" dirty="0"/>
              <a:t>Využívám dechu, oční </a:t>
            </a:r>
            <a:r>
              <a:rPr lang="cs-CZ" dirty="0" err="1"/>
              <a:t>synkynézy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73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8C36AA-0FCB-5266-7EC6-0EE8711C6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43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54B6428-2F3B-1A37-062F-CC5CE9F0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Krátké extensory šíje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FC31C7-ECF8-1B8B-16FD-34298A59C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2002"/>
            <a:ext cx="10029776" cy="4139998"/>
          </a:xfrm>
        </p:spPr>
        <p:txBody>
          <a:bodyPr/>
          <a:lstStyle/>
          <a:p>
            <a:r>
              <a:rPr lang="cs-CZ" dirty="0"/>
              <a:t>Ošetřujeme všechny najednou   </a:t>
            </a:r>
          </a:p>
          <a:p>
            <a:r>
              <a:rPr lang="cs-CZ" dirty="0"/>
              <a:t>Úpon na C1-C2</a:t>
            </a:r>
          </a:p>
          <a:p>
            <a:r>
              <a:rPr lang="cs-CZ" dirty="0"/>
              <a:t>P: leh s hlavou přes okraj (až po okraj podprsenky) hlava uvolněná</a:t>
            </a:r>
          </a:p>
          <a:p>
            <a:r>
              <a:rPr lang="cs-CZ" dirty="0"/>
              <a:t>Palpace: dlaně ze stran, palpuji C2 a záklon hlavy P</a:t>
            </a:r>
          </a:p>
          <a:p>
            <a:r>
              <a:rPr lang="cs-CZ" dirty="0"/>
              <a:t>PIR: dlaň na čelo, jemně vracím hlavu – tah svalů</a:t>
            </a:r>
          </a:p>
          <a:p>
            <a:r>
              <a:rPr lang="cs-CZ" dirty="0"/>
              <a:t>Relaxace s dechem </a:t>
            </a:r>
          </a:p>
        </p:txBody>
      </p:sp>
      <p:pic>
        <p:nvPicPr>
          <p:cNvPr id="1028" name="Picture 4" descr="obrázek ošetření">
            <a:extLst>
              <a:ext uri="{FF2B5EF4-FFF2-40B4-BE49-F238E27FC236}">
                <a16:creationId xmlns:a16="http://schemas.microsoft.com/office/drawing/2014/main" id="{AEBF303D-AE27-8959-1996-7B56D75C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19" y="395946"/>
            <a:ext cx="3248722" cy="20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03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114B711-4EF2-AAF8-CC41-72F8EBC7F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44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72404C-B394-4EA7-2E83-774B13AB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Sternocleidus</a:t>
            </a:r>
            <a:r>
              <a:rPr lang="cs-CZ" dirty="0"/>
              <a:t> </a:t>
            </a:r>
            <a:r>
              <a:rPr lang="cs-CZ" dirty="0" err="1"/>
              <a:t>mastoideus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3CDA20-4445-3807-736D-D4D9A1285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sternalis</a:t>
            </a:r>
            <a:r>
              <a:rPr lang="cs-CZ" dirty="0"/>
              <a:t>,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clavicularis</a:t>
            </a:r>
            <a:endParaRPr lang="cs-CZ" dirty="0"/>
          </a:p>
          <a:p>
            <a:r>
              <a:rPr lang="cs-CZ" dirty="0"/>
              <a:t>Ozřejmění dle funkce </a:t>
            </a:r>
          </a:p>
          <a:p>
            <a:r>
              <a:rPr lang="cs-CZ" dirty="0"/>
              <a:t>Z: horní okraj sterna, </a:t>
            </a:r>
            <a:r>
              <a:rPr lang="cs-CZ" dirty="0" err="1"/>
              <a:t>kliční</a:t>
            </a:r>
            <a:r>
              <a:rPr lang="cs-CZ" dirty="0"/>
              <a:t> kost</a:t>
            </a:r>
          </a:p>
          <a:p>
            <a:r>
              <a:rPr lang="cs-CZ" dirty="0" err="1"/>
              <a:t>Ú</a:t>
            </a:r>
            <a:r>
              <a:rPr lang="cs-CZ" dirty="0"/>
              <a:t>: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Mastoideus</a:t>
            </a:r>
            <a:r>
              <a:rPr lang="cs-CZ" dirty="0"/>
              <a:t>, laterální část linea </a:t>
            </a:r>
            <a:r>
              <a:rPr lang="cs-CZ" dirty="0" err="1"/>
              <a:t>nuchalis</a:t>
            </a:r>
            <a:r>
              <a:rPr lang="cs-CZ" dirty="0"/>
              <a:t> superior</a:t>
            </a:r>
          </a:p>
          <a:p>
            <a:r>
              <a:rPr lang="cs-CZ" dirty="0"/>
              <a:t>F: úklon hlavy na stejnou stranu, rotace na opačnou (jednostranná kontrakce), předsun a předklon hlavy (oboustranná kontrakce)</a:t>
            </a:r>
          </a:p>
          <a:p>
            <a:r>
              <a:rPr lang="cs-CZ" dirty="0"/>
              <a:t>Palpace trp. </a:t>
            </a:r>
            <a:r>
              <a:rPr lang="cs-CZ" dirty="0" err="1"/>
              <a:t>Pinzetový</a:t>
            </a:r>
            <a:r>
              <a:rPr lang="cs-CZ" dirty="0"/>
              <a:t> hmat (</a:t>
            </a:r>
            <a:r>
              <a:rPr lang="cs-CZ" dirty="0" err="1"/>
              <a:t>trps</a:t>
            </a:r>
            <a:r>
              <a:rPr lang="cs-CZ" dirty="0"/>
              <a:t>)</a:t>
            </a:r>
          </a:p>
        </p:txBody>
      </p:sp>
      <p:pic>
        <p:nvPicPr>
          <p:cNvPr id="2050" name="Picture 2" descr="obrázek ošetření">
            <a:extLst>
              <a:ext uri="{FF2B5EF4-FFF2-40B4-BE49-F238E27FC236}">
                <a16:creationId xmlns:a16="http://schemas.microsoft.com/office/drawing/2014/main" id="{49B0484B-E23C-22DE-DF2F-14C33518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50" y="-469494"/>
            <a:ext cx="2229606" cy="38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30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AB6DEA2-6865-BC06-4702-C9CA9574EB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45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2CADD63-0721-9217-A574-65066B51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E9FF5A-26FA-9E7D-0975-743AF335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Bariéra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sternalis</a:t>
            </a:r>
            <a:r>
              <a:rPr lang="cs-CZ" dirty="0"/>
              <a:t> – bez rotace hlavy</a:t>
            </a:r>
          </a:p>
          <a:p>
            <a:r>
              <a:rPr lang="cs-CZ" dirty="0"/>
              <a:t>Bariéra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clavicularis</a:t>
            </a:r>
            <a:r>
              <a:rPr lang="cs-CZ" dirty="0"/>
              <a:t> - s rotací hlavy</a:t>
            </a:r>
          </a:p>
        </p:txBody>
      </p:sp>
    </p:spTree>
    <p:extLst>
      <p:ext uri="{BB962C8B-B14F-4D97-AF65-F5344CB8AC3E}">
        <p14:creationId xmlns:p14="http://schemas.microsoft.com/office/powerpoint/2010/main" val="1950638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F16D49-21E7-376B-DB8D-5988999988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46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4E3C92C-4ECB-8575-B6EF-ABC53037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Scalenus</a:t>
            </a:r>
            <a:r>
              <a:rPr lang="cs-CZ" dirty="0"/>
              <a:t> </a:t>
            </a:r>
            <a:r>
              <a:rPr lang="cs-CZ" dirty="0" err="1"/>
              <a:t>medius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CF8BF2-7915-ADA9-B6B8-67E1A2505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Z: </a:t>
            </a:r>
            <a:r>
              <a:rPr lang="cs-CZ" dirty="0" err="1"/>
              <a:t>tubercula</a:t>
            </a:r>
            <a:r>
              <a:rPr lang="cs-CZ" dirty="0"/>
              <a:t> </a:t>
            </a:r>
            <a:r>
              <a:rPr lang="cs-CZ" dirty="0" err="1"/>
              <a:t>posteriora</a:t>
            </a:r>
            <a:r>
              <a:rPr lang="cs-CZ" dirty="0"/>
              <a:t> </a:t>
            </a:r>
            <a:r>
              <a:rPr lang="cs-CZ" dirty="0" err="1"/>
              <a:t>proc</a:t>
            </a:r>
            <a:r>
              <a:rPr lang="cs-CZ" dirty="0"/>
              <a:t>. Trans. C2-C7</a:t>
            </a:r>
          </a:p>
          <a:p>
            <a:r>
              <a:rPr lang="cs-CZ" dirty="0" err="1"/>
              <a:t>Ú</a:t>
            </a:r>
            <a:r>
              <a:rPr lang="cs-CZ" dirty="0"/>
              <a:t>: kraniální plocha I. žebra laterálně</a:t>
            </a:r>
          </a:p>
          <a:p>
            <a:r>
              <a:rPr lang="cs-CZ" dirty="0"/>
              <a:t>F: </a:t>
            </a:r>
            <a:r>
              <a:rPr lang="cs-CZ" dirty="0" err="1"/>
              <a:t>lateroflexe</a:t>
            </a:r>
            <a:r>
              <a:rPr lang="cs-CZ" dirty="0"/>
              <a:t> a flexe </a:t>
            </a:r>
            <a:r>
              <a:rPr lang="cs-CZ" dirty="0" err="1"/>
              <a:t>Cp</a:t>
            </a:r>
            <a:endParaRPr lang="cs-CZ" dirty="0"/>
          </a:p>
          <a:p>
            <a:r>
              <a:rPr lang="cs-CZ" dirty="0"/>
              <a:t>Nemá velkou rotační složku, spíše úklon</a:t>
            </a:r>
          </a:p>
          <a:p>
            <a:r>
              <a:rPr lang="cs-CZ" dirty="0" err="1"/>
              <a:t>Ozřejmnění</a:t>
            </a:r>
            <a:r>
              <a:rPr lang="cs-CZ" dirty="0"/>
              <a:t> – za SCM</a:t>
            </a:r>
          </a:p>
          <a:p>
            <a:r>
              <a:rPr lang="cs-CZ" dirty="0"/>
              <a:t>Palpace – „</a:t>
            </a:r>
            <a:r>
              <a:rPr lang="cs-CZ" dirty="0" err="1"/>
              <a:t>tuknutí</a:t>
            </a:r>
            <a:r>
              <a:rPr lang="cs-CZ" dirty="0"/>
              <a:t>“ do funkce - </a:t>
            </a:r>
            <a:r>
              <a:rPr lang="cs-CZ" dirty="0" err="1"/>
              <a:t>lateroflexe</a:t>
            </a:r>
            <a:endParaRPr lang="cs-CZ" dirty="0"/>
          </a:p>
          <a:p>
            <a:r>
              <a:rPr lang="cs-CZ" dirty="0"/>
              <a:t>Fixace na hrudníku na ošetřované straně</a:t>
            </a:r>
          </a:p>
          <a:p>
            <a:r>
              <a:rPr lang="cs-CZ" dirty="0"/>
              <a:t>PIR: jemný záklon a úklon - bariéra</a:t>
            </a:r>
          </a:p>
          <a:p>
            <a:endParaRPr lang="cs-CZ" dirty="0"/>
          </a:p>
        </p:txBody>
      </p:sp>
      <p:pic>
        <p:nvPicPr>
          <p:cNvPr id="3074" name="Picture 2" descr="obrázek ošetření">
            <a:extLst>
              <a:ext uri="{FF2B5EF4-FFF2-40B4-BE49-F238E27FC236}">
                <a16:creationId xmlns:a16="http://schemas.microsoft.com/office/drawing/2014/main" id="{53B567EF-C5ED-8305-BA8E-18D1A7F8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76" y="267629"/>
            <a:ext cx="3234551" cy="391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81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D89BC2B-F634-1A56-5270-9266AA1192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47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45966A0-372B-280C-38E5-CF48A2A2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Scalenus</a:t>
            </a:r>
            <a:r>
              <a:rPr lang="cs-CZ" dirty="0"/>
              <a:t> </a:t>
            </a:r>
            <a:r>
              <a:rPr lang="cs-CZ" dirty="0" err="1"/>
              <a:t>anterior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40C1E6-CFF8-0A64-3C25-9AC557C11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2002"/>
            <a:ext cx="8156371" cy="4139998"/>
          </a:xfrm>
        </p:spPr>
        <p:txBody>
          <a:bodyPr/>
          <a:lstStyle/>
          <a:p>
            <a:r>
              <a:rPr lang="cs-CZ" dirty="0"/>
              <a:t>Z: </a:t>
            </a:r>
            <a:r>
              <a:rPr lang="cs-CZ" dirty="0" err="1"/>
              <a:t>tubercula</a:t>
            </a:r>
            <a:r>
              <a:rPr lang="cs-CZ" dirty="0"/>
              <a:t> </a:t>
            </a:r>
            <a:r>
              <a:rPr lang="cs-CZ" dirty="0" err="1"/>
              <a:t>anteriora</a:t>
            </a:r>
            <a:r>
              <a:rPr lang="cs-CZ" dirty="0"/>
              <a:t> </a:t>
            </a:r>
            <a:r>
              <a:rPr lang="cs-CZ" dirty="0" err="1"/>
              <a:t>proc</a:t>
            </a:r>
            <a:r>
              <a:rPr lang="cs-CZ" dirty="0"/>
              <a:t>. Trans, C3-C6</a:t>
            </a:r>
          </a:p>
          <a:p>
            <a:r>
              <a:rPr lang="cs-CZ" dirty="0" err="1"/>
              <a:t>Ú</a:t>
            </a:r>
            <a:r>
              <a:rPr lang="cs-CZ" dirty="0"/>
              <a:t>: I. žebro – </a:t>
            </a:r>
            <a:r>
              <a:rPr lang="cs-CZ" dirty="0" err="1"/>
              <a:t>tuberculum</a:t>
            </a:r>
            <a:r>
              <a:rPr lang="cs-CZ" dirty="0"/>
              <a:t> </a:t>
            </a:r>
            <a:r>
              <a:rPr lang="cs-CZ" dirty="0" err="1"/>
              <a:t>scalenorum</a:t>
            </a:r>
            <a:endParaRPr lang="cs-CZ" dirty="0"/>
          </a:p>
          <a:p>
            <a:r>
              <a:rPr lang="cs-CZ" dirty="0"/>
              <a:t>F: rotace </a:t>
            </a:r>
            <a:r>
              <a:rPr lang="cs-CZ" dirty="0" err="1"/>
              <a:t>Cp</a:t>
            </a:r>
            <a:r>
              <a:rPr lang="cs-CZ" dirty="0"/>
              <a:t> kontralaterálně, </a:t>
            </a:r>
            <a:r>
              <a:rPr lang="cs-CZ" dirty="0" err="1"/>
              <a:t>lateroflexe</a:t>
            </a:r>
            <a:r>
              <a:rPr lang="cs-CZ" dirty="0"/>
              <a:t> </a:t>
            </a:r>
            <a:r>
              <a:rPr lang="cs-CZ" dirty="0" err="1"/>
              <a:t>Cp</a:t>
            </a:r>
            <a:r>
              <a:rPr lang="cs-CZ" dirty="0"/>
              <a:t> </a:t>
            </a:r>
            <a:r>
              <a:rPr lang="cs-CZ" dirty="0" err="1"/>
              <a:t>homolat</a:t>
            </a:r>
            <a:r>
              <a:rPr lang="cs-CZ" dirty="0"/>
              <a:t>, anteflexe </a:t>
            </a:r>
            <a:r>
              <a:rPr lang="cs-CZ" dirty="0" err="1"/>
              <a:t>Cp</a:t>
            </a:r>
            <a:endParaRPr lang="cs-CZ" dirty="0"/>
          </a:p>
          <a:p>
            <a:r>
              <a:rPr lang="cs-CZ" dirty="0"/>
              <a:t>Palpace – z úklonu do rotace a </a:t>
            </a:r>
            <a:r>
              <a:rPr lang="cs-CZ" dirty="0" err="1"/>
              <a:t>lateroflexe</a:t>
            </a:r>
            <a:r>
              <a:rPr lang="cs-CZ" dirty="0"/>
              <a:t> na svoji stranu</a:t>
            </a:r>
          </a:p>
          <a:p>
            <a:r>
              <a:rPr lang="cs-CZ" dirty="0"/>
              <a:t>PIR – fixace na hrudníku – úklon + jemný záklon</a:t>
            </a:r>
          </a:p>
        </p:txBody>
      </p:sp>
      <p:pic>
        <p:nvPicPr>
          <p:cNvPr id="4098" name="Picture 2" descr="obrázek ošetření">
            <a:extLst>
              <a:ext uri="{FF2B5EF4-FFF2-40B4-BE49-F238E27FC236}">
                <a16:creationId xmlns:a16="http://schemas.microsoft.com/office/drawing/2014/main" id="{EE552161-ADF9-22BA-610E-57621443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698" y="21753"/>
            <a:ext cx="2869580" cy="33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26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1FA394C-3CC3-E02A-07A0-82C681D71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48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5E0D23-2FC8-6281-EA02-B8D22D06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Levator </a:t>
            </a:r>
            <a:r>
              <a:rPr lang="cs-CZ" dirty="0" err="1"/>
              <a:t>scapulae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8D0E00-9054-0135-6F32-6A297EE1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2002"/>
            <a:ext cx="8551883" cy="4139998"/>
          </a:xfrm>
        </p:spPr>
        <p:txBody>
          <a:bodyPr/>
          <a:lstStyle/>
          <a:p>
            <a:r>
              <a:rPr lang="cs-CZ" dirty="0"/>
              <a:t>Z: </a:t>
            </a:r>
            <a:r>
              <a:rPr lang="cs-CZ" dirty="0" err="1"/>
              <a:t>tubercula</a:t>
            </a:r>
            <a:r>
              <a:rPr lang="cs-CZ" dirty="0"/>
              <a:t> </a:t>
            </a:r>
            <a:r>
              <a:rPr lang="cs-CZ" dirty="0" err="1"/>
              <a:t>posteriora</a:t>
            </a:r>
            <a:r>
              <a:rPr lang="cs-CZ" dirty="0"/>
              <a:t> </a:t>
            </a:r>
            <a:r>
              <a:rPr lang="cs-CZ" dirty="0" err="1"/>
              <a:t>proc</a:t>
            </a:r>
            <a:r>
              <a:rPr lang="cs-CZ" dirty="0"/>
              <a:t>. Trans. C1-C4</a:t>
            </a:r>
          </a:p>
          <a:p>
            <a:r>
              <a:rPr lang="cs-CZ" dirty="0" err="1"/>
              <a:t>Ú</a:t>
            </a:r>
            <a:r>
              <a:rPr lang="cs-CZ" dirty="0"/>
              <a:t>: horní část mediálního úhlu lopatky </a:t>
            </a:r>
          </a:p>
          <a:p>
            <a:r>
              <a:rPr lang="cs-CZ" dirty="0"/>
              <a:t>F: oboustranně – záklon </a:t>
            </a:r>
            <a:r>
              <a:rPr lang="cs-CZ" dirty="0" err="1"/>
              <a:t>Cp</a:t>
            </a:r>
            <a:r>
              <a:rPr lang="cs-CZ" dirty="0"/>
              <a:t>, elevace lopatek, jednostranně – </a:t>
            </a:r>
            <a:r>
              <a:rPr lang="cs-CZ" dirty="0" err="1"/>
              <a:t>lateroflexe</a:t>
            </a:r>
            <a:r>
              <a:rPr lang="cs-CZ" dirty="0"/>
              <a:t> </a:t>
            </a:r>
            <a:r>
              <a:rPr lang="cs-CZ" dirty="0" err="1"/>
              <a:t>Cp</a:t>
            </a:r>
            <a:r>
              <a:rPr lang="cs-CZ" dirty="0"/>
              <a:t>, rotace </a:t>
            </a:r>
            <a:r>
              <a:rPr lang="cs-CZ" dirty="0" err="1"/>
              <a:t>Cp</a:t>
            </a:r>
            <a:r>
              <a:rPr lang="cs-CZ" dirty="0"/>
              <a:t>, elevace lopatky</a:t>
            </a:r>
          </a:p>
          <a:p>
            <a:r>
              <a:rPr lang="cs-CZ" dirty="0"/>
              <a:t>Terapie – PIR, </a:t>
            </a:r>
            <a:r>
              <a:rPr lang="cs-CZ" dirty="0" err="1"/>
              <a:t>presura</a:t>
            </a:r>
            <a:endParaRPr lang="cs-CZ" dirty="0"/>
          </a:p>
          <a:p>
            <a:r>
              <a:rPr lang="cs-CZ" dirty="0"/>
              <a:t>Palpace – fixace ramene, úklon hlavy na stranu palpace – palpuji v oblasti šíje </a:t>
            </a:r>
          </a:p>
        </p:txBody>
      </p:sp>
      <p:pic>
        <p:nvPicPr>
          <p:cNvPr id="5122" name="Picture 2" descr="obrázek ošetření">
            <a:extLst>
              <a:ext uri="{FF2B5EF4-FFF2-40B4-BE49-F238E27FC236}">
                <a16:creationId xmlns:a16="http://schemas.microsoft.com/office/drawing/2014/main" id="{D5903C01-801F-A5B6-02D7-7D3547C8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883" y="37494"/>
            <a:ext cx="2920117" cy="37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51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3461E3-8B4E-1C11-D7F8-425E7D1E12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49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BA5E881-8A2B-8D4B-573F-3DBF51A2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B52792-433A-8A02-5CA2-453880FCF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PIR – podložení hlavy předloktím, druhou zvedám hlavu do flexe a rotace – 45 stupňů (střed </a:t>
            </a:r>
            <a:r>
              <a:rPr lang="cs-CZ" dirty="0" err="1"/>
              <a:t>claviculy</a:t>
            </a:r>
            <a:r>
              <a:rPr lang="cs-CZ" dirty="0"/>
              <a:t>) na protější stranu</a:t>
            </a:r>
          </a:p>
        </p:txBody>
      </p:sp>
    </p:spTree>
    <p:extLst>
      <p:ext uri="{BB962C8B-B14F-4D97-AF65-F5344CB8AC3E}">
        <p14:creationId xmlns:p14="http://schemas.microsoft.com/office/powerpoint/2010/main" val="103177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525" y="0"/>
            <a:ext cx="709295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7DBEFB1-4313-D337-08FB-238278DD29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50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0CE71D6-B086-8F4B-CB91-4A6A0F4A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Trapezius</a:t>
            </a:r>
            <a:r>
              <a:rPr lang="cs-CZ" dirty="0"/>
              <a:t> </a:t>
            </a:r>
            <a:r>
              <a:rPr lang="cs-CZ" dirty="0" err="1"/>
              <a:t>inferior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C188E8-1BFB-1B41-AC9F-D6EE4B91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2002"/>
            <a:ext cx="8736234" cy="4139998"/>
          </a:xfrm>
        </p:spPr>
        <p:txBody>
          <a:bodyPr/>
          <a:lstStyle/>
          <a:p>
            <a:r>
              <a:rPr lang="cs-CZ" dirty="0"/>
              <a:t>Z: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Spinosi</a:t>
            </a:r>
            <a:r>
              <a:rPr lang="cs-CZ" dirty="0"/>
              <a:t> Th5-Th12</a:t>
            </a:r>
          </a:p>
          <a:p>
            <a:r>
              <a:rPr lang="cs-CZ" dirty="0" err="1"/>
              <a:t>Ú</a:t>
            </a:r>
            <a:r>
              <a:rPr lang="cs-CZ" dirty="0"/>
              <a:t>: spina </a:t>
            </a:r>
            <a:r>
              <a:rPr lang="cs-CZ" dirty="0" err="1"/>
              <a:t>scapulace</a:t>
            </a:r>
            <a:r>
              <a:rPr lang="cs-CZ" dirty="0"/>
              <a:t> – </a:t>
            </a:r>
            <a:r>
              <a:rPr lang="cs-CZ" dirty="0" err="1"/>
              <a:t>kaudomediální</a:t>
            </a:r>
            <a:r>
              <a:rPr lang="cs-CZ" dirty="0"/>
              <a:t> hrana</a:t>
            </a:r>
          </a:p>
          <a:p>
            <a:r>
              <a:rPr lang="cs-CZ" dirty="0"/>
              <a:t>F: </a:t>
            </a:r>
            <a:r>
              <a:rPr lang="cs-CZ" dirty="0" err="1"/>
              <a:t>add</a:t>
            </a:r>
            <a:r>
              <a:rPr lang="cs-CZ" dirty="0"/>
              <a:t> lopatky, kaudální posun lopatky, zevní rotace lopatky</a:t>
            </a:r>
          </a:p>
          <a:p>
            <a:r>
              <a:rPr lang="cs-CZ" dirty="0"/>
              <a:t>Rameno přes okraj lehátka, T drží paži za humerus</a:t>
            </a:r>
          </a:p>
          <a:p>
            <a:r>
              <a:rPr lang="cs-CZ" dirty="0"/>
              <a:t>Palpace v lehu na břiše – směr vláken pod hranou lopatky, z protažení do funkce</a:t>
            </a:r>
          </a:p>
          <a:p>
            <a:r>
              <a:rPr lang="cs-CZ" dirty="0"/>
              <a:t>PIR – do </a:t>
            </a:r>
            <a:r>
              <a:rPr lang="cs-CZ" dirty="0" err="1"/>
              <a:t>add</a:t>
            </a:r>
            <a:r>
              <a:rPr lang="cs-CZ" dirty="0"/>
              <a:t> lopatky – držím za humerus</a:t>
            </a:r>
          </a:p>
        </p:txBody>
      </p:sp>
      <p:pic>
        <p:nvPicPr>
          <p:cNvPr id="6146" name="Picture 2" descr="obrázek ošetření">
            <a:extLst>
              <a:ext uri="{FF2B5EF4-FFF2-40B4-BE49-F238E27FC236}">
                <a16:creationId xmlns:a16="http://schemas.microsoft.com/office/drawing/2014/main" id="{6175AEB8-8442-DB46-A6EE-66372E68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001" y="331641"/>
            <a:ext cx="2851999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91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126A31D-DCEE-C75C-C7C5-6AF0BDEEFA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51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26BAA3F-C1EF-3B3F-1A16-EB491A67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</a:t>
            </a:r>
            <a:r>
              <a:rPr lang="cs-CZ" dirty="0" err="1"/>
              <a:t>Trapezius</a:t>
            </a:r>
            <a:r>
              <a:rPr lang="cs-CZ" dirty="0"/>
              <a:t> superior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1F38C1-D20C-0FAF-8631-C2B0C29E8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Z: </a:t>
            </a:r>
            <a:r>
              <a:rPr lang="cs-CZ" dirty="0" err="1"/>
              <a:t>protuberancia</a:t>
            </a:r>
            <a:r>
              <a:rPr lang="cs-CZ" dirty="0"/>
              <a:t> </a:t>
            </a:r>
            <a:r>
              <a:rPr lang="cs-CZ" dirty="0" err="1"/>
              <a:t>occ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, linea </a:t>
            </a:r>
            <a:r>
              <a:rPr lang="cs-CZ" dirty="0" err="1"/>
              <a:t>nuchae</a:t>
            </a:r>
            <a:r>
              <a:rPr lang="cs-CZ" dirty="0"/>
              <a:t> superior, lig. </a:t>
            </a:r>
            <a:r>
              <a:rPr lang="cs-CZ" dirty="0" err="1"/>
              <a:t>Nuchae</a:t>
            </a:r>
            <a:r>
              <a:rPr lang="cs-CZ" dirty="0"/>
              <a:t> C1-C6</a:t>
            </a:r>
          </a:p>
          <a:p>
            <a:r>
              <a:rPr lang="cs-CZ" dirty="0" err="1"/>
              <a:t>Ú</a:t>
            </a:r>
            <a:r>
              <a:rPr lang="cs-CZ" dirty="0"/>
              <a:t>: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acromialis</a:t>
            </a:r>
            <a:r>
              <a:rPr lang="cs-CZ" dirty="0"/>
              <a:t> </a:t>
            </a:r>
            <a:r>
              <a:rPr lang="cs-CZ" dirty="0" err="1"/>
              <a:t>claviculae</a:t>
            </a:r>
            <a:endParaRPr lang="cs-CZ" dirty="0"/>
          </a:p>
          <a:p>
            <a:r>
              <a:rPr lang="cs-CZ" dirty="0"/>
              <a:t>F: </a:t>
            </a:r>
            <a:r>
              <a:rPr lang="cs-CZ" dirty="0" err="1"/>
              <a:t>punktum</a:t>
            </a:r>
            <a:r>
              <a:rPr lang="cs-CZ" dirty="0"/>
              <a:t> </a:t>
            </a:r>
            <a:r>
              <a:rPr lang="cs-CZ" dirty="0" err="1"/>
              <a:t>fixum</a:t>
            </a:r>
            <a:r>
              <a:rPr lang="cs-CZ" dirty="0"/>
              <a:t> na páteři – elevace lopatky, zevní rotace lopatky (dolní úhel zevně), </a:t>
            </a:r>
            <a:r>
              <a:rPr lang="cs-CZ" dirty="0" err="1"/>
              <a:t>punktum</a:t>
            </a:r>
            <a:r>
              <a:rPr lang="cs-CZ" dirty="0"/>
              <a:t> </a:t>
            </a:r>
            <a:r>
              <a:rPr lang="cs-CZ" dirty="0" err="1"/>
              <a:t>fixum</a:t>
            </a:r>
            <a:r>
              <a:rPr lang="cs-CZ" dirty="0"/>
              <a:t> na lopatce – extenze hlavy a horní </a:t>
            </a:r>
            <a:r>
              <a:rPr lang="cs-CZ" dirty="0" err="1"/>
              <a:t>Cp</a:t>
            </a:r>
            <a:r>
              <a:rPr lang="cs-CZ" dirty="0"/>
              <a:t>, </a:t>
            </a:r>
            <a:r>
              <a:rPr lang="cs-CZ" dirty="0" err="1"/>
              <a:t>lateroflexe</a:t>
            </a:r>
            <a:r>
              <a:rPr lang="cs-CZ" dirty="0"/>
              <a:t> hlavy a </a:t>
            </a:r>
            <a:r>
              <a:rPr lang="cs-CZ" dirty="0" err="1"/>
              <a:t>Cp</a:t>
            </a:r>
            <a:endParaRPr lang="cs-CZ" dirty="0"/>
          </a:p>
          <a:p>
            <a:r>
              <a:rPr lang="cs-CZ" dirty="0"/>
              <a:t>Palpace – prsty nebo pinzetou (z protažení)</a:t>
            </a:r>
          </a:p>
          <a:p>
            <a:r>
              <a:rPr lang="cs-CZ" dirty="0"/>
              <a:t>PIR: křížový hmat – jedna ruka na rameni, druhá na hlavě</a:t>
            </a:r>
          </a:p>
        </p:txBody>
      </p:sp>
    </p:spTree>
    <p:extLst>
      <p:ext uri="{BB962C8B-B14F-4D97-AF65-F5344CB8AC3E}">
        <p14:creationId xmlns:p14="http://schemas.microsoft.com/office/powerpoint/2010/main" val="942043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Zdroje</a:t>
            </a:r>
            <a:endParaRPr/>
          </a:p>
        </p:txBody>
      </p:sp>
      <p:sp>
        <p:nvSpPr>
          <p:cNvPr id="374" name="Google Shape;374;p38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DOBEŠ, Miroslav, Marie MICHKOVÁ, Petr POSPÍŠIL, Jiří VLČEK a Marek ČENTÍK. Diagnostika a terapie funkčních poruch pohybového systému (manuální terapie) pro fyzioterapeuty. 1. vyd. Horní Bludovice: Domiga, s.r.o., 2011. 76 s. ISBN 978-80-902222-4-3.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Greenman, Ph. E. (1996). Principles of manual medicine. Baltimore: Williams &amp; Wilkins.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Gross, M. J. a kol. (2005). Vyšetření pohybového aparátu. Praha: Triton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Kapandji, I. A. (1974). The physiology of the Trunk, Volume 3. Churchil Livingstone New York.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Kolář, P. et al. (2009). Rehabilitace v klinické praxi. Praha: Galén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Lewit, K. (2003). Manipulační léčba v myoskeletální medicíně. Praha: Sdělovací technika, spol. s.r.o.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Poděbradská, Radana. Přednášky předmětu Základy diagnostiky a terapie funkčních poruch pohybového systému. FSpS MU, Brno 2013.</a:t>
            </a:r>
            <a:endParaRPr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/>
              <a:t>Sinělnikov, R. D. (1980). Atlas anatomie člověka. Praha Avicenum.</a:t>
            </a:r>
            <a:endParaRPr/>
          </a:p>
          <a:p>
            <a:pPr marL="252000" lvl="0" indent="-95544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Dysfunkce C páteře</a:t>
            </a:r>
            <a:endParaRPr dirty="0"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512275" y="178666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b="1" u="sng" dirty="0"/>
              <a:t>Segment C0-C2</a:t>
            </a:r>
            <a:endParaRPr sz="1800" b="1" dirty="0"/>
          </a:p>
          <a:p>
            <a:pPr indent="-457200">
              <a:lnSpc>
                <a:spcPct val="17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3 stupně volnosti</a:t>
            </a:r>
          </a:p>
          <a:p>
            <a:pPr indent="-457200">
              <a:lnSpc>
                <a:spcPct val="17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dirty="0" err="1"/>
              <a:t>Propriocepce</a:t>
            </a:r>
            <a:r>
              <a:rPr lang="cs-CZ" dirty="0"/>
              <a:t> (KEŠ)</a:t>
            </a:r>
          </a:p>
          <a:p>
            <a:pPr indent="-457200">
              <a:lnSpc>
                <a:spcPct val="16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Rotace – nejvíce v C1-C2 (40°), méně další segmenty (do 80°)</a:t>
            </a:r>
            <a:endParaRPr lang="cs-CZ" sz="2800" dirty="0"/>
          </a:p>
          <a:p>
            <a:pPr indent="-457200">
              <a:lnSpc>
                <a:spcPct val="16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Bolesti hlavy </a:t>
            </a:r>
          </a:p>
          <a:p>
            <a:pPr indent="-457200">
              <a:lnSpc>
                <a:spcPct val="16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Poruchy rovnováhy (nesoulad </a:t>
            </a:r>
            <a:r>
              <a:rPr lang="cs-CZ" dirty="0" err="1"/>
              <a:t>aference</a:t>
            </a:r>
            <a:r>
              <a:rPr lang="cs-CZ" dirty="0"/>
              <a:t>), se závratí i bez</a:t>
            </a:r>
            <a:endParaRPr dirty="0"/>
          </a:p>
          <a:p>
            <a:pPr lvl="0" indent="-457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cs-CZ" sz="2800" dirty="0"/>
              <a:t>hronická tonzilitida a tonzilektomie (AO), popř. otitis media</a:t>
            </a:r>
          </a:p>
          <a:p>
            <a:pPr lvl="0" indent="-4572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CC syndrom</a:t>
            </a: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endParaRPr dirty="0"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2"/>
          </p:nvPr>
        </p:nvSpPr>
        <p:spPr>
          <a:xfrm>
            <a:off x="6362323" y="178666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2000" b="1" u="sng" dirty="0"/>
              <a:t>Segment C3-C7</a:t>
            </a:r>
            <a:endParaRPr sz="2000" dirty="0"/>
          </a:p>
          <a:p>
            <a:pPr marL="50292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2 stupně volnosti (FL, EX, LF + R)</a:t>
            </a:r>
          </a:p>
          <a:p>
            <a:pPr marL="50292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/>
              <a:t>Bolesti mohou vyzařovat i do HKK (CB syndrom), do hrudní páteře, hrudníku</a:t>
            </a:r>
          </a:p>
          <a:p>
            <a:pPr marL="50292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sz="2000" dirty="0">
                <a:solidFill>
                  <a:schemeClr val="accent2"/>
                </a:solidFill>
              </a:rPr>
              <a:t>CAVE: Mozek se primárně snaží udržet rovinu očí – nelze proto z kineziologického hlediska brát klinické dělení segmentů dogmaticky!</a:t>
            </a:r>
            <a:endParaRPr sz="20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9CDAE11-B057-79D4-FA31-3F1F644A26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7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D222D64-F75C-C94B-05A5-2377487C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7204"/>
            <a:ext cx="10753200" cy="451576"/>
          </a:xfrm>
        </p:spPr>
        <p:txBody>
          <a:bodyPr/>
          <a:lstStyle/>
          <a:p>
            <a:r>
              <a:rPr lang="cs-CZ" dirty="0"/>
              <a:t>De Klein test –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vertebralis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E3C5A1-4DF9-F731-4706-626FC7DE4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Syndrom vertebrální arterie – závrať při záklonu</a:t>
            </a:r>
          </a:p>
          <a:p>
            <a:endParaRPr lang="cs-CZ" dirty="0"/>
          </a:p>
          <a:p>
            <a:r>
              <a:rPr lang="cs-CZ" dirty="0"/>
              <a:t>Rotace na 10 sekund – N – </a:t>
            </a:r>
            <a:r>
              <a:rPr lang="cs-CZ" dirty="0" err="1"/>
              <a:t>záklo</a:t>
            </a:r>
            <a:r>
              <a:rPr lang="cs-CZ" dirty="0"/>
              <a:t> na 10 s – N – rotace + záklon – N – rotace opačná strana – N – rotace opačná + záklon</a:t>
            </a:r>
          </a:p>
        </p:txBody>
      </p:sp>
    </p:spTree>
    <p:extLst>
      <p:ext uri="{BB962C8B-B14F-4D97-AF65-F5344CB8AC3E}">
        <p14:creationId xmlns:p14="http://schemas.microsoft.com/office/powerpoint/2010/main" val="381318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4212" y="1900237"/>
            <a:ext cx="3492405" cy="459263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Palpační anatomie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7826471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nuchae</a:t>
            </a:r>
            <a:r>
              <a:rPr lang="cs-CZ" dirty="0"/>
              <a:t>, 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suboccipitalis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spinosus</a:t>
            </a:r>
            <a:r>
              <a:rPr lang="cs-CZ" dirty="0"/>
              <a:t> C2-C6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spinosus</a:t>
            </a:r>
            <a:r>
              <a:rPr lang="cs-CZ" dirty="0"/>
              <a:t> C7 – </a:t>
            </a:r>
            <a:r>
              <a:rPr lang="cs-CZ" dirty="0" err="1"/>
              <a:t>vertebra</a:t>
            </a:r>
            <a:r>
              <a:rPr lang="cs-CZ" dirty="0"/>
              <a:t> </a:t>
            </a:r>
            <a:r>
              <a:rPr lang="cs-CZ" dirty="0" err="1"/>
              <a:t>prominens</a:t>
            </a:r>
            <a:r>
              <a:rPr lang="cs-CZ" dirty="0"/>
              <a:t> (první, který „nezajíždí“ při extenzi hlavy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transverzus</a:t>
            </a:r>
            <a:r>
              <a:rPr lang="cs-CZ" dirty="0"/>
              <a:t> C1 (mezi </a:t>
            </a:r>
            <a:r>
              <a:rPr lang="cs-CZ" dirty="0" err="1"/>
              <a:t>procc</a:t>
            </a:r>
            <a:r>
              <a:rPr lang="cs-CZ" dirty="0"/>
              <a:t>. </a:t>
            </a:r>
            <a:r>
              <a:rPr lang="cs-CZ" dirty="0" err="1"/>
              <a:t>mastoidei</a:t>
            </a:r>
            <a:r>
              <a:rPr lang="cs-CZ" dirty="0"/>
              <a:t> a mandibulou)</a:t>
            </a:r>
            <a:endParaRPr dirty="0"/>
          </a:p>
          <a:p>
            <a:pPr marL="252000" lvl="0" indent="-179999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transverzus</a:t>
            </a:r>
            <a:r>
              <a:rPr lang="cs-CZ" dirty="0"/>
              <a:t> C2-C7 (úklon)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Vyšetření krční páteře</a:t>
            </a:r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body" idx="1"/>
          </p:nvPr>
        </p:nvSpPr>
        <p:spPr>
          <a:xfrm>
            <a:off x="838200" y="1381740"/>
            <a:ext cx="10886038" cy="522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252000" lvl="0" indent="-1800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 dirty="0"/>
              <a:t>Aktivní pohyb </a:t>
            </a:r>
            <a:r>
              <a:rPr lang="cs-CZ" dirty="0">
                <a:solidFill>
                  <a:srgbClr val="FF0000"/>
                </a:solidFill>
              </a:rPr>
              <a:t>(vsedě i vstoje) </a:t>
            </a:r>
            <a:r>
              <a:rPr lang="cs-CZ" dirty="0"/>
              <a:t>– FL, EXT, LFL, R</a:t>
            </a:r>
            <a:endParaRPr dirty="0"/>
          </a:p>
          <a:p>
            <a:pPr marL="252000" lvl="0" indent="-1800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 dirty="0"/>
              <a:t>Pohyb proti odporu – čelenka, dg. svalové léze při úrazech</a:t>
            </a:r>
            <a:endParaRPr dirty="0"/>
          </a:p>
          <a:p>
            <a:pPr marL="252000" lvl="0" indent="-1800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̶"/>
            </a:pPr>
            <a:r>
              <a:rPr lang="cs-CZ" dirty="0"/>
              <a:t>Pasivní pohyb (po 20s – lig. bolest)</a:t>
            </a:r>
            <a:endParaRPr dirty="0"/>
          </a:p>
          <a:p>
            <a:pPr marL="504000" lvl="1" indent="-1800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̶"/>
            </a:pPr>
            <a:r>
              <a:rPr lang="cs-CZ" sz="2600" dirty="0"/>
              <a:t>FL – fixace hrudníku, bolest v max. FL – patologie AO </a:t>
            </a:r>
            <a:r>
              <a:rPr lang="cs-CZ" sz="2600" dirty="0" err="1"/>
              <a:t>skl</a:t>
            </a:r>
            <a:r>
              <a:rPr lang="cs-CZ" sz="2600" dirty="0"/>
              <a:t>., za temeno do předklonu</a:t>
            </a:r>
            <a:endParaRPr sz="2600" dirty="0"/>
          </a:p>
          <a:p>
            <a:pPr marL="504000" lvl="1" indent="-1800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̶"/>
            </a:pPr>
            <a:r>
              <a:rPr lang="cs-CZ" sz="2600" dirty="0"/>
              <a:t>EXT – fixace C-</a:t>
            </a:r>
            <a:r>
              <a:rPr lang="cs-CZ" sz="2600" dirty="0" err="1"/>
              <a:t>Th</a:t>
            </a:r>
            <a:r>
              <a:rPr lang="cs-CZ" sz="2600" dirty="0"/>
              <a:t>, záklon za bradu</a:t>
            </a:r>
            <a:endParaRPr sz="2600" dirty="0"/>
          </a:p>
          <a:p>
            <a:pPr marL="504000" lvl="1" indent="-1800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̶"/>
            </a:pPr>
            <a:r>
              <a:rPr lang="cs-CZ" sz="2600" dirty="0"/>
              <a:t>LFL – fixace ramene na straně úklonu (bez podložení ramene, s podložením ramene)</a:t>
            </a:r>
            <a:endParaRPr sz="2600" dirty="0"/>
          </a:p>
          <a:p>
            <a:pPr marL="504000" lvl="1" indent="-1800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̶"/>
            </a:pPr>
            <a:r>
              <a:rPr lang="cs-CZ" sz="2600" dirty="0"/>
              <a:t>R – předloktí T fixují ramena</a:t>
            </a:r>
            <a:endParaRPr sz="2600" dirty="0"/>
          </a:p>
          <a:p>
            <a:pPr marL="914400" lvl="2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rPr lang="cs-CZ" sz="2200" dirty="0"/>
              <a:t>V max. předklonu pro C1-C2</a:t>
            </a:r>
            <a:endParaRPr sz="2200" dirty="0"/>
          </a:p>
          <a:p>
            <a:pPr marL="914400" lvl="2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rPr lang="cs-CZ" sz="2200" dirty="0"/>
              <a:t>V max. </a:t>
            </a:r>
            <a:r>
              <a:rPr lang="cs-CZ" sz="2200" dirty="0" err="1"/>
              <a:t>předkyvu</a:t>
            </a:r>
            <a:r>
              <a:rPr lang="cs-CZ" sz="2200" dirty="0"/>
              <a:t> pro C2-C3 (schovat bradu)</a:t>
            </a:r>
            <a:endParaRPr sz="2200" dirty="0"/>
          </a:p>
          <a:p>
            <a:pPr marL="914400" lvl="2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rPr lang="cs-CZ" sz="2200" dirty="0"/>
              <a:t>V záklonu pro C3-C4 a nižší</a:t>
            </a:r>
            <a:endParaRPr sz="2200" dirty="0"/>
          </a:p>
          <a:p>
            <a:pPr marL="914400" lvl="2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r>
              <a:rPr lang="cs-CZ" sz="2200" dirty="0"/>
              <a:t>Ve vzpřímeném držení pro C3-C5, na konci RP AO</a:t>
            </a:r>
            <a:endParaRPr sz="2200" dirty="0"/>
          </a:p>
          <a:p>
            <a:pPr marL="914400" lvl="2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None/>
            </a:pPr>
            <a:endParaRPr dirty="0"/>
          </a:p>
          <a:p>
            <a:pPr marL="720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2500" dirty="0"/>
              <a:t>Poznámka: bolest ve flexi </a:t>
            </a:r>
            <a:r>
              <a:rPr lang="cs-CZ" sz="2500" dirty="0" err="1"/>
              <a:t>Cp</a:t>
            </a:r>
            <a:r>
              <a:rPr lang="cs-CZ" sz="2500" dirty="0"/>
              <a:t> ihned = porucha AO, bolest s pozdějším nástupem = </a:t>
            </a:r>
            <a:r>
              <a:rPr lang="cs-CZ" sz="2500" dirty="0" err="1"/>
              <a:t>ligamentózní</a:t>
            </a:r>
            <a:r>
              <a:rPr lang="cs-CZ" sz="2500" dirty="0"/>
              <a:t> bolest</a:t>
            </a:r>
            <a:endParaRPr sz="2500" dirty="0"/>
          </a:p>
          <a:p>
            <a:pPr marL="720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2500" dirty="0"/>
              <a:t>Při flexi tuhost plus bolest plus celkové příznaky = meningeální syndrom ?</a:t>
            </a:r>
            <a:endParaRPr sz="2500" dirty="0"/>
          </a:p>
          <a:p>
            <a:pPr marL="720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52000" lvl="0" indent="-1553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2377</Words>
  <Application>Microsoft Macintosh PowerPoint</Application>
  <PresentationFormat>Širokoúhlá obrazovka</PresentationFormat>
  <Paragraphs>235</Paragraphs>
  <Slides>52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Tahoma</vt:lpstr>
      <vt:lpstr>Prezentace_MU_CZ</vt:lpstr>
      <vt:lpstr>PBrush</vt:lpstr>
      <vt:lpstr>bp4850 Kineziologie, Algeziologie a odvozené techniky diagnostiky a terapie 5 </vt:lpstr>
      <vt:lpstr>Krční páteř</vt:lpstr>
      <vt:lpstr>Krční páteř</vt:lpstr>
      <vt:lpstr>Prezentace aplikace PowerPoint</vt:lpstr>
      <vt:lpstr>Prezentace aplikace PowerPoint</vt:lpstr>
      <vt:lpstr>Dysfunkce C páteře</vt:lpstr>
      <vt:lpstr>De Klein test – arteria vertebralis</vt:lpstr>
      <vt:lpstr>Palpační anatomie</vt:lpstr>
      <vt:lpstr>Vyšetření krční páteře</vt:lpstr>
      <vt:lpstr>Nejčastější formy VDT s ohledem na krční páteř</vt:lpstr>
      <vt:lpstr>Krční páteř</vt:lpstr>
      <vt:lpstr>Gaymansova pravidla</vt:lpstr>
      <vt:lpstr>Mobilizace C-Th přechodu (laterální posun) I (v sedě)</vt:lpstr>
      <vt:lpstr>Prezentace aplikace PowerPoint</vt:lpstr>
      <vt:lpstr>Mobilizace C-Th přechodu (laterální posun) II (v leže)</vt:lpstr>
      <vt:lpstr>Prezentace aplikace PowerPoint</vt:lpstr>
      <vt:lpstr>Mobilizace CTh do distrakce</vt:lpstr>
      <vt:lpstr>Mobilizace krční páteře do lateroflexe</vt:lpstr>
      <vt:lpstr>Prezentace aplikace PowerPoint</vt:lpstr>
      <vt:lpstr>Mobilizace krční páteře do rotace</vt:lpstr>
      <vt:lpstr>Prezentace aplikace PowerPoint</vt:lpstr>
      <vt:lpstr>Mobilizace krční páteře – ventrodorzální posun</vt:lpstr>
      <vt:lpstr>Prezentace aplikace PowerPoint</vt:lpstr>
      <vt:lpstr>Trakce</vt:lpstr>
      <vt:lpstr>Zásady pro trakci</vt:lpstr>
      <vt:lpstr>Trakce krční páteře vleže - tah za záhlaví</vt:lpstr>
      <vt:lpstr>Trakce krční páteře vleže přes ručník</vt:lpstr>
      <vt:lpstr>Trakce krční páteře vsedě</vt:lpstr>
      <vt:lpstr>Mob AO</vt:lpstr>
      <vt:lpstr>Mobilizace AO skloubení do anteflexe/antekyvu</vt:lpstr>
      <vt:lpstr>Prezentace aplikace PowerPoint</vt:lpstr>
      <vt:lpstr>Mobilizace AO skloubení do retroflexe/retrokyvu</vt:lpstr>
      <vt:lpstr>Mobilizace AO skloubení do lateroflexe</vt:lpstr>
      <vt:lpstr>Prezentace aplikace PowerPoint</vt:lpstr>
      <vt:lpstr>Mobilizace AO skloubení do rotace</vt:lpstr>
      <vt:lpstr>Mobilizace jazylky</vt:lpstr>
      <vt:lpstr>Fascie</vt:lpstr>
      <vt:lpstr>Fascie v oblasti C-Th přechodu</vt:lpstr>
      <vt:lpstr>Fascie v oblasti šíje</vt:lpstr>
      <vt:lpstr>Fascie v oblasti hlavy</vt:lpstr>
      <vt:lpstr>Svaly</vt:lpstr>
      <vt:lpstr>Poznámky k ošetření svalů krku</vt:lpstr>
      <vt:lpstr>Krátké extensory šíje</vt:lpstr>
      <vt:lpstr>m. Sternocleidus mastoideus</vt:lpstr>
      <vt:lpstr>Prezentace aplikace PowerPoint</vt:lpstr>
      <vt:lpstr>m. Scalenus medius</vt:lpstr>
      <vt:lpstr>m. Scalenus anterior</vt:lpstr>
      <vt:lpstr>m. Levator scapulae</vt:lpstr>
      <vt:lpstr>Prezentace aplikace PowerPoint</vt:lpstr>
      <vt:lpstr>m. Trapezius inferior</vt:lpstr>
      <vt:lpstr>m. Trapezius superior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bp4839 Kineziologie, Algeziologie a odvozené techniky diagnostiky a terapie 4</dc:title>
  <dc:creator>Aleš Pospíšil</dc:creator>
  <cp:lastModifiedBy>Klára Vomáčková</cp:lastModifiedBy>
  <cp:revision>11</cp:revision>
  <dcterms:created xsi:type="dcterms:W3CDTF">2022-10-22T05:46:14Z</dcterms:created>
  <dcterms:modified xsi:type="dcterms:W3CDTF">2024-08-17T12:43:57Z</dcterms:modified>
</cp:coreProperties>
</file>