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57" r:id="rId6"/>
    <p:sldId id="262" r:id="rId7"/>
    <p:sldId id="263" r:id="rId8"/>
    <p:sldId id="264" r:id="rId9"/>
    <p:sldId id="258" r:id="rId10"/>
    <p:sldId id="259" r:id="rId11"/>
    <p:sldId id="260" r:id="rId12"/>
    <p:sldId id="261" r:id="rId13"/>
    <p:sldId id="265" r:id="rId14"/>
    <p:sldId id="266" r:id="rId15"/>
    <p:sldId id="26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68528-2568-49C6-855C-59C70FC12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4BCF2-7BCB-465F-9C20-12A4CA92C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6F7264-46A5-4ECC-859D-AF791AA2B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A426-1302-43FE-A759-EE8560562C0E}" type="datetimeFigureOut">
              <a:rPr lang="cs-CZ" smtClean="0"/>
              <a:t>13. 12. 2020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E5CA1F-41EA-401F-908E-C777B92D9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6A7CF8-F067-4A4D-BDEE-814820235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2987-4E91-44B2-BDCB-6FCFC157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61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FC2E75-E14C-4EE3-8E1B-9F678C9E5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24A0B6-3C68-49ED-B686-08A96CAEB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900A88-9EF6-4E3A-99A9-BB6E310D6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A426-1302-43FE-A759-EE8560562C0E}" type="datetimeFigureOut">
              <a:rPr lang="cs-CZ" smtClean="0"/>
              <a:t>13. 12. 2020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0336B7-0AD6-493E-A078-496161110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453417-A4F2-4837-9772-0E1DF8F48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2987-4E91-44B2-BDCB-6FCFC157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16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771334D-7FE1-4832-922D-94C8C9F66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4766F3-599E-46C6-8C31-85429662B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65348C-CDBD-4F65-B4CE-4F21924F2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A426-1302-43FE-A759-EE8560562C0E}" type="datetimeFigureOut">
              <a:rPr lang="cs-CZ" smtClean="0"/>
              <a:t>13. 12. 2020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CF8DF2-1635-419D-8336-E7DFC8CA1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3E6888-90CB-48DB-9DA3-E5DB6E31E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2987-4E91-44B2-BDCB-6FCFC157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30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38A54-723D-488D-92E4-19A3FA5A6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593EC4-D666-4218-947B-3E6FB5EBD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65657E-E945-42A2-BE06-47F76CC47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A426-1302-43FE-A759-EE8560562C0E}" type="datetimeFigureOut">
              <a:rPr lang="cs-CZ" smtClean="0"/>
              <a:t>13. 12. 2020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4ADA48-D2F8-48A4-A441-77658809D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2D4497-D8D8-43FD-AACA-CED792F7B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2987-4E91-44B2-BDCB-6FCFC157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27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905E6A-652C-4592-8BD8-B99FA6EF3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3255A5-3AB9-4C45-8F01-265083734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527C9E-9F91-4BE1-BFC9-D00B7E4AF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A426-1302-43FE-A759-EE8560562C0E}" type="datetimeFigureOut">
              <a:rPr lang="cs-CZ" smtClean="0"/>
              <a:t>13. 12. 2020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011E73-56A9-4975-A6D6-2820FCD0F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912B3B-CEAD-4C25-B452-7A68DDB17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2987-4E91-44B2-BDCB-6FCFC157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935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3D797C-0503-4D44-B888-6A13D5DEB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403E17-1B71-44BB-8FA2-3514A885E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DBD40E-A29D-41A3-9BE8-CB9B90081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3E99A2-8441-4C5B-BE03-3AD4B3827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A426-1302-43FE-A759-EE8560562C0E}" type="datetimeFigureOut">
              <a:rPr lang="cs-CZ" smtClean="0"/>
              <a:t>13. 12. 2020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92EA57-5090-434C-B3FB-93F4A5159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7ABF88-164E-4C94-B36C-5BBBDBA5D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2987-4E91-44B2-BDCB-6FCFC157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88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98EEF3-4365-4C35-8C13-0681E53E6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5DEA6E-2EAE-4E56-A974-213578E42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3F424D6-C0BB-4D69-AA12-952556074F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2BBFEEF-5475-4D6D-B741-3515EBCD12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53F161D-721D-44ED-97F7-675418B02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D399168-93AA-4F0C-8284-85CFD6222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A426-1302-43FE-A759-EE8560562C0E}" type="datetimeFigureOut">
              <a:rPr lang="cs-CZ" smtClean="0"/>
              <a:t>13. 12. 2020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B695942-915E-4BA5-80B6-5742BDF8B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15D448C-10EC-4680-82C6-F838A8013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2987-4E91-44B2-BDCB-6FCFC157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09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14E761-A32B-4D66-9D56-D0B9D63A3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780EE35-CF2E-4492-8259-A2A6B97E6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A426-1302-43FE-A759-EE8560562C0E}" type="datetimeFigureOut">
              <a:rPr lang="cs-CZ" smtClean="0"/>
              <a:t>13. 12. 2020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D998139-83F6-4712-9D3D-B08725BD5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2CA3F7D-A5FD-4687-BAC0-1694EB24A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2987-4E91-44B2-BDCB-6FCFC157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384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4A658D8-1284-418A-92DE-BC9F7BC82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A426-1302-43FE-A759-EE8560562C0E}" type="datetimeFigureOut">
              <a:rPr lang="cs-CZ" smtClean="0"/>
              <a:t>13. 12. 2020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AB71A92-D8A0-4C73-B6D5-860D7E802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257F3E-EEF8-4D22-B1E3-836237DD1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2987-4E91-44B2-BDCB-6FCFC157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297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183D82-D41B-4A20-A9BA-E99871093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10F0DF-844C-4AC9-AE34-23848F5A0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1839FCA-A37E-4738-8C6E-572EB18C96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4133AF-7838-4195-8D62-32746B452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A426-1302-43FE-A759-EE8560562C0E}" type="datetimeFigureOut">
              <a:rPr lang="cs-CZ" smtClean="0"/>
              <a:t>13. 12. 2020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4C7594-8547-470F-9C34-23E77484E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F14579-E9E2-4367-8D86-38388F869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2987-4E91-44B2-BDCB-6FCFC157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68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3E48BC-A97E-4BF7-96DA-F8B016B2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3F2F641-A9E3-4079-9246-256DA9ABA2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C32C03-1C8F-441C-932A-59DFAE9AF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9B2E3A-2932-4F93-955B-F0146E3A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A426-1302-43FE-A759-EE8560562C0E}" type="datetimeFigureOut">
              <a:rPr lang="cs-CZ" smtClean="0"/>
              <a:t>13. 12. 2020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73903E-9F99-4006-80E3-1EC88C6AB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B462FA-D95F-44BA-A7F3-B1234E5AB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2987-4E91-44B2-BDCB-6FCFC157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64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3DA582C-8578-44FA-B2AF-49B3140B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287CBB-89D9-4065-8E10-11F44E2A2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923F6F-DD62-4C6C-A6A9-51EFE20EF8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3A426-1302-43FE-A759-EE8560562C0E}" type="datetimeFigureOut">
              <a:rPr lang="cs-CZ" smtClean="0"/>
              <a:t>13. 12. 2020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4B739F-EE1E-4B98-9CBE-17D191767A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117699-12DF-48F5-82AF-E392E69AA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C2987-4E91-44B2-BDCB-6FCFC157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6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8D6FC2-540C-43F1-B63A-1CEC20A226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Výživa a kojení dětí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092A6E-CFB4-466F-B784-144848AD58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Iva Tomášková</a:t>
            </a:r>
          </a:p>
        </p:txBody>
      </p:sp>
    </p:spTree>
    <p:extLst>
      <p:ext uri="{BB962C8B-B14F-4D97-AF65-F5344CB8AC3E}">
        <p14:creationId xmlns:p14="http://schemas.microsoft.com/office/powerpoint/2010/main" val="2081921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46191-9E9D-4661-9B1E-0E740A1E0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63AF9F-2050-47AF-90DF-70C6FB594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Ovoce- jedno z prvních banán, jablko</a:t>
            </a:r>
          </a:p>
          <a:p>
            <a:r>
              <a:rPr lang="cs-CZ" dirty="0"/>
              <a:t>Zelenina- mrkev, brambory</a:t>
            </a:r>
          </a:p>
          <a:p>
            <a:r>
              <a:rPr lang="cs-CZ" dirty="0"/>
              <a:t>Zprvu 1 příkrm mezi mlékem, postupně se zvyšuje podíl příkrmů: mléku</a:t>
            </a:r>
          </a:p>
          <a:p>
            <a:r>
              <a:rPr lang="cs-CZ" dirty="0"/>
              <a:t>Dále do příkrmů maso – mixovaná strava, podávání lžičkou</a:t>
            </a:r>
          </a:p>
          <a:p>
            <a:r>
              <a:rPr lang="cs-CZ"/>
              <a:t>Mléčná kaše</a:t>
            </a:r>
            <a:endParaRPr lang="cs-CZ" dirty="0"/>
          </a:p>
          <a:p>
            <a:r>
              <a:rPr lang="cs-CZ" dirty="0"/>
              <a:t>Pozor na potraviny hrozící alergií- jahody, citrusy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663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240D5-C64A-4406-935A-15D36DF05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Nemléčná strava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EBF150-3536-4997-9D41-2DCD23FE1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Nesolená, nekořeněná – místní zvyky, např. </a:t>
            </a:r>
            <a:r>
              <a:rPr lang="cs-CZ" dirty="0" err="1"/>
              <a:t>kontast</a:t>
            </a:r>
            <a:r>
              <a:rPr lang="cs-CZ" dirty="0"/>
              <a:t> v Indii</a:t>
            </a:r>
          </a:p>
          <a:p>
            <a:r>
              <a:rPr lang="cs-CZ" dirty="0"/>
              <a:t>Dostatečně tepelně zpracované maso</a:t>
            </a:r>
          </a:p>
          <a:p>
            <a:r>
              <a:rPr lang="cs-CZ" dirty="0"/>
              <a:t>Čerstvé potraviny</a:t>
            </a:r>
          </a:p>
          <a:p>
            <a:endParaRPr lang="cs-CZ" dirty="0"/>
          </a:p>
          <a:p>
            <a:r>
              <a:rPr lang="cs-CZ" dirty="0"/>
              <a:t>Pláč neznamená vždy hlad</a:t>
            </a:r>
          </a:p>
          <a:p>
            <a:r>
              <a:rPr lang="cs-CZ" dirty="0"/>
              <a:t>Pitný režim- neslazené nápoje</a:t>
            </a:r>
          </a:p>
        </p:txBody>
      </p:sp>
    </p:spTree>
    <p:extLst>
      <p:ext uri="{BB962C8B-B14F-4D97-AF65-F5344CB8AC3E}">
        <p14:creationId xmlns:p14="http://schemas.microsoft.com/office/powerpoint/2010/main" val="2394520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217EC-3F48-4BF9-AECB-7CFDD6DC1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Doplňky stravy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14F44-35E6-4D94-8C31-7B290A434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Preference pestré stravy</a:t>
            </a:r>
          </a:p>
          <a:p>
            <a:r>
              <a:rPr lang="cs-CZ" dirty="0"/>
              <a:t>vitamíny – jen nárazově</a:t>
            </a:r>
          </a:p>
          <a:p>
            <a:r>
              <a:rPr lang="cs-CZ" dirty="0"/>
              <a:t>Strava v rodině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7644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3B7A2-6E43-4745-840C-B147377BD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prvních příkrmů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E9B544-7578-4B8D-9DEF-54D4D348C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MRKVIČKA</a:t>
            </a:r>
          </a:p>
          <a:p>
            <a:r>
              <a:rPr lang="cs-CZ" b="1" dirty="0"/>
              <a:t>Ingredience</a:t>
            </a:r>
            <a:r>
              <a:rPr lang="cs-CZ" dirty="0"/>
              <a:t>: 1 – 2 menší mrkve, 125 ml kojenecké vody.</a:t>
            </a:r>
          </a:p>
          <a:p>
            <a:r>
              <a:rPr lang="cs-CZ" b="1" dirty="0"/>
              <a:t>Postup</a:t>
            </a:r>
            <a:r>
              <a:rPr lang="cs-CZ" dirty="0"/>
              <a:t>: mrkev </a:t>
            </a:r>
            <a:r>
              <a:rPr lang="cs-CZ" dirty="0" err="1"/>
              <a:t>rádně</a:t>
            </a:r>
            <a:r>
              <a:rPr lang="cs-CZ" dirty="0"/>
              <a:t> očistěte a nakrájejte na kolečka, přidejte vodu a povařte doměkka, to znamená asi 6–9 minut dle velikosti mrkve. Poté mrkev i s vodou řádně rozmixujte na kašičku.</a:t>
            </a:r>
          </a:p>
          <a:p>
            <a:r>
              <a:rPr lang="cs-CZ" b="1" dirty="0"/>
              <a:t>JABLKO</a:t>
            </a:r>
          </a:p>
          <a:p>
            <a:r>
              <a:rPr lang="cs-CZ" b="1" dirty="0"/>
              <a:t>Ingredience</a:t>
            </a:r>
            <a:r>
              <a:rPr lang="cs-CZ" dirty="0"/>
              <a:t>: 1 čerstvé jablko, 125 ml kojenecké vody.</a:t>
            </a:r>
          </a:p>
          <a:p>
            <a:r>
              <a:rPr lang="cs-CZ" b="1" dirty="0"/>
              <a:t>Postup</a:t>
            </a:r>
            <a:r>
              <a:rPr lang="cs-CZ" dirty="0"/>
              <a:t>: oloupejte jablko a opláchněte vodou, nakrájejte na osminky a povařte 4–5 minut. Po uvaření směs rozmixujte.</a:t>
            </a:r>
          </a:p>
          <a:p>
            <a:r>
              <a:rPr lang="cs-CZ" b="1" dirty="0"/>
              <a:t>BROKOLICE</a:t>
            </a:r>
          </a:p>
          <a:p>
            <a:r>
              <a:rPr lang="cs-CZ" b="1" dirty="0"/>
              <a:t>Ingredience</a:t>
            </a:r>
            <a:r>
              <a:rPr lang="cs-CZ" dirty="0"/>
              <a:t>: 3 – 4 růžičky brokolice, 125 ml kojenecké vody.</a:t>
            </a:r>
          </a:p>
          <a:p>
            <a:r>
              <a:rPr lang="cs-CZ" b="1" dirty="0"/>
              <a:t>Postup</a:t>
            </a:r>
            <a:r>
              <a:rPr lang="cs-CZ" dirty="0"/>
              <a:t>: brokolici prohlédněte, očistěte a nakrájejte na menší kousky, dejte povařit na 4 – 5 minut. Poté rozmixujte.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26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FC0F33-7E0F-42C3-97AF-46D35E385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Pitný režim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059ED0-65F9-480E-BC03-92094ACEA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případě nutnosti kojenecká voda nebo čaj u kojených dětí</a:t>
            </a:r>
          </a:p>
          <a:p>
            <a:r>
              <a:rPr lang="cs-CZ" dirty="0"/>
              <a:t>U děti s příkrmem a starších potom neslazené pití</a:t>
            </a:r>
          </a:p>
          <a:p>
            <a:r>
              <a:rPr lang="cs-CZ" dirty="0"/>
              <a:t>Pozor na prodávané slazené nápoje</a:t>
            </a:r>
          </a:p>
          <a:p>
            <a:r>
              <a:rPr lang="cs-CZ" dirty="0"/>
              <a:t>U starších dětí kontrola příjmu tekutin – podle aktivity dítěte a okolní teploty</a:t>
            </a:r>
          </a:p>
        </p:txBody>
      </p:sp>
    </p:spTree>
    <p:extLst>
      <p:ext uri="{BB962C8B-B14F-4D97-AF65-F5344CB8AC3E}">
        <p14:creationId xmlns:p14="http://schemas.microsoft.com/office/powerpoint/2010/main" val="3696103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7C4FE1-9DAE-4C94-9AE4-36853537E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B85744-AB7B-4298-A449-14A641F7F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383238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F2C7B4-7DCF-4D91-88EB-19C78DC5C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na kojení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B6A32A-42FC-4FD7-86C8-874B6894F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Prolaktin</a:t>
            </a:r>
            <a:r>
              <a:rPr lang="cs-CZ" dirty="0"/>
              <a:t> přispívá ke zvýšenému růstu alveolů během těhotenství</a:t>
            </a:r>
          </a:p>
          <a:p>
            <a:r>
              <a:rPr lang="cs-CZ" dirty="0"/>
              <a:t>Porod placenty způsobí náhlý pokles hladin progesteronu, estrogenů a HPL -lidský placentární </a:t>
            </a:r>
            <a:r>
              <a:rPr lang="cs-CZ" dirty="0" err="1"/>
              <a:t>laktogen</a:t>
            </a:r>
            <a:r>
              <a:rPr lang="cs-CZ" dirty="0"/>
              <a:t>, zatímco hladina prolaktinu zůstává i nadále vysoká. Toto náhlé snížení hladiny progesteronu ve spojení s vysokou hladinou prolaktinu stimuluje tvorbu bohatou produkci mléka ve druhé fázi </a:t>
            </a:r>
            <a:r>
              <a:rPr lang="cs-CZ" dirty="0" err="1"/>
              <a:t>laktogeneze</a:t>
            </a:r>
            <a:endParaRPr lang="cs-CZ" dirty="0"/>
          </a:p>
          <a:p>
            <a:r>
              <a:rPr lang="cs-CZ" dirty="0"/>
              <a:t>Po první stimulaci prsu se zvýší hladina prolaktinu v krvi (s vrcholem po cca 45 minutách) a během asi 3 hodin se opět vrátí do stavu před započetím kojení. Tento vzestup hladiny prolaktinu spustí v alveolech tvorbu mléka. Prolaktin se rovněž vylučuje do mléka</a:t>
            </a:r>
          </a:p>
        </p:txBody>
      </p:sp>
    </p:spTree>
    <p:extLst>
      <p:ext uri="{BB962C8B-B14F-4D97-AF65-F5344CB8AC3E}">
        <p14:creationId xmlns:p14="http://schemas.microsoft.com/office/powerpoint/2010/main" val="2169278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2E4894-05C6-41DF-BE0C-712261CB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Laktogeneze</a:t>
            </a:r>
            <a:r>
              <a:rPr lang="cs-CZ" dirty="0"/>
              <a:t> 3. fáze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028DF3-4109-45D5-B19B-0318F1C84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Během těhotenství a prvních dnů po porodu je tvorba mléka řízena systémem endokrinních hormonů (vylučovaných do krve). Jakmile je tvorba mléka pevněji nastolena, začíná se uplatňovat řízení </a:t>
            </a:r>
            <a:r>
              <a:rPr lang="cs-CZ" dirty="0" err="1"/>
              <a:t>autokrinní</a:t>
            </a:r>
            <a:r>
              <a:rPr lang="cs-CZ" dirty="0"/>
              <a:t> (hormony působící v místě své tvorby). To je třetí fáze </a:t>
            </a:r>
            <a:r>
              <a:rPr lang="cs-CZ" dirty="0" err="1"/>
              <a:t>laktogeneze</a:t>
            </a:r>
            <a:r>
              <a:rPr lang="cs-CZ" dirty="0"/>
              <a:t>. </a:t>
            </a:r>
          </a:p>
          <a:p>
            <a:r>
              <a:rPr lang="cs-CZ" dirty="0"/>
              <a:t>V této fázi se tvoří tím více mléka, čím více je ho z prsu odebíráno. Výzkumy rovněž naznačují, že úplnější vyprázdnění prsu rovněž podpoří tvorbu mléka. Tvorba mléka je tedy silně závislá na tom, jak často se dítě krmí a jak dobře je schopno odebírat mléko z prsu. Nízká tvorba mléka může být způsobena: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nedostatečnou frekvencí kojení nebo </a:t>
            </a:r>
            <a:r>
              <a:rPr lang="cs-CZ" dirty="0" err="1"/>
              <a:t>odstříkávání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neschopností dítěte odebírat efektivně mléko z prsu z důvodu např. deficitu čelistí nebo struktury úst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endokrinní (hormonální) poruchou u matky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nedostatečně vyvinutou prsní tkání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poruchou metabolismu nebo trávení u dítěte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nedostatečný kalorický příjem nebo malnutrice (nedostatek živin) u matky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040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89E21-BA24-4830-A6B7-AB4A9B956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často kojit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976366-4B1B-4789-99ED-025D7718B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Kojení aspoň jednou každé 2–3 hodiny pomáhá udržet tvorbu mléka. Odběr mléka 8× za 24 hodin udržuje jeho tvorbu jak v prvních měsících laktace, tak především i po uplynutí čtvrtého měsíce. Průměrný počet kojení je 10–12 za 24 hodin, ale není nic neobvyklého ani kojení častější</a:t>
            </a:r>
          </a:p>
        </p:txBody>
      </p:sp>
    </p:spTree>
    <p:extLst>
      <p:ext uri="{BB962C8B-B14F-4D97-AF65-F5344CB8AC3E}">
        <p14:creationId xmlns:p14="http://schemas.microsoft.com/office/powerpoint/2010/main" val="2675689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41036-BC32-4F73-A3A5-1AEF9BF2D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kojení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95B8B5-EA75-4EE1-AB7A-F4720AC15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názory se měnily v čase</a:t>
            </a:r>
          </a:p>
          <a:p>
            <a:r>
              <a:rPr lang="cs-CZ" dirty="0"/>
              <a:t>Dítě plně kojené – potom příkrmy až od ukončeného 6. měsíce</a:t>
            </a:r>
          </a:p>
          <a:p>
            <a:r>
              <a:rPr lang="cs-CZ" dirty="0"/>
              <a:t>Dítě uměle krmené – příkrmy od ukončeného 4. měsíce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První mléko obsahuje nejvíce protilátek</a:t>
            </a:r>
          </a:p>
          <a:p>
            <a:pPr marL="0" indent="0">
              <a:buNone/>
            </a:pPr>
            <a:r>
              <a:rPr lang="cs-CZ" dirty="0"/>
              <a:t>Potřebuje dítě pít?</a:t>
            </a:r>
          </a:p>
          <a:p>
            <a:pPr marL="0" indent="0">
              <a:buNone/>
            </a:pPr>
            <a:r>
              <a:rPr lang="cs-CZ" dirty="0"/>
              <a:t>Savičky?</a:t>
            </a:r>
          </a:p>
        </p:txBody>
      </p:sp>
    </p:spTree>
    <p:extLst>
      <p:ext uri="{BB962C8B-B14F-4D97-AF65-F5344CB8AC3E}">
        <p14:creationId xmlns:p14="http://schemas.microsoft.com/office/powerpoint/2010/main" val="12340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86A97-509E-46F2-968A-350A0C8D0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Mateřské mléko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A6DF5A-32A0-4B06-9F85-6CFEB880C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podílí na budování střevního </a:t>
            </a:r>
            <a:r>
              <a:rPr lang="cs-CZ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mikrobiomu</a:t>
            </a:r>
            <a:r>
              <a:rPr lang="cs-CZ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který je pro vyvážené fungování imunity klíčový</a:t>
            </a:r>
          </a:p>
          <a:p>
            <a:r>
              <a:rPr lang="cs-CZ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poskytuje nepostradatelnou ochrannou funkci před infekcemi a viry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037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6F736-3731-4B7D-A07A-F28A04EB5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kolostrum?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8B2CE3-2ECF-4BA4-A68D-3A148CAD8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Kolostrum je mateřské mléko obsahující vysoký podíl protilátek, které je produkováno v prvních dnech po narození dítěte</a:t>
            </a:r>
          </a:p>
          <a:p>
            <a:r>
              <a:rPr lang="cs-CZ" dirty="0">
                <a:solidFill>
                  <a:srgbClr val="000000"/>
                </a:solidFill>
                <a:latin typeface="georgia" panose="02040502050405020303" pitchFamily="18" charset="0"/>
              </a:rPr>
              <a:t>Hraje důležitou úlohu pro vývoj imunity</a:t>
            </a:r>
          </a:p>
          <a:p>
            <a:r>
              <a:rPr lang="cs-CZ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HM-O (oligosacharidy mateřského mléka) jsou speciální bioaktivní struktury, které mají vliv na imunitu. Nejvíce oligosacharidů se v mateřském mléce vyskytuje ihned po narození dítěte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3364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B2793-EC8D-4D31-A9EE-3BC4AB46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dále obsahuje mateřské mléko?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2F1BE4-1EAA-45EF-899C-ECABDAD6E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obsahuje různé typy „přátelských“ bakterií. Některá probiotika mohou podporovat vývoj imunitního systému i přirozenou funkci střevní bariéry -např. bifidobakterie a laktobacily</a:t>
            </a:r>
          </a:p>
          <a:p>
            <a:r>
              <a:rPr lang="cs-CZ" dirty="0">
                <a:solidFill>
                  <a:srgbClr val="000000"/>
                </a:solidFill>
                <a:latin typeface="georgia" panose="02040502050405020303" pitchFamily="18" charset="0"/>
              </a:rPr>
              <a:t>Obsahuje proteiny. Ty mají</a:t>
            </a:r>
            <a:r>
              <a:rPr lang="cs-CZ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také svoji nezastupitelnou úlohu v budování imunity. Existují tzv. bioaktivní proteiny např. imunoglobuliny, které mají přínos pro dítě různými způsoby: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podporují jeho imunitní funkce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chrání před nemocemi a alergiemi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podporují správný růst a vývoj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790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01CAF-F95D-4AEE-8AF2-ECD8248F3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umělá mléka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8F48EF-327F-4B98-9A75-1080DE89F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Sunar, </a:t>
            </a:r>
            <a:r>
              <a:rPr lang="cs-CZ" dirty="0" err="1"/>
              <a:t>Nutrilon</a:t>
            </a:r>
            <a:r>
              <a:rPr lang="cs-CZ" dirty="0"/>
              <a:t>, </a:t>
            </a:r>
            <a:r>
              <a:rPr lang="cs-CZ" dirty="0" err="1"/>
              <a:t>Beba</a:t>
            </a:r>
            <a:r>
              <a:rPr lang="cs-CZ" dirty="0"/>
              <a:t> 1, </a:t>
            </a:r>
            <a:r>
              <a:rPr lang="cs-CZ" dirty="0" err="1"/>
              <a:t>Beba</a:t>
            </a:r>
            <a:r>
              <a:rPr lang="cs-CZ" dirty="0"/>
              <a:t> 2</a:t>
            </a:r>
          </a:p>
          <a:p>
            <a:r>
              <a:rPr lang="cs-CZ" dirty="0"/>
              <a:t>Podle věku je ředěné vodou</a:t>
            </a:r>
          </a:p>
          <a:p>
            <a:r>
              <a:rPr lang="cs-CZ" dirty="0"/>
              <a:t>Voda kojenecká</a:t>
            </a:r>
          </a:p>
          <a:p>
            <a:r>
              <a:rPr lang="cs-CZ" dirty="0"/>
              <a:t>Správná teplota mléka, dostatečná hygiena saviček a lahví</a:t>
            </a:r>
          </a:p>
        </p:txBody>
      </p:sp>
    </p:spTree>
    <p:extLst>
      <p:ext uri="{BB962C8B-B14F-4D97-AF65-F5344CB8AC3E}">
        <p14:creationId xmlns:p14="http://schemas.microsoft.com/office/powerpoint/2010/main" val="26372971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792</Words>
  <Application>Microsoft Office PowerPoint</Application>
  <PresentationFormat>Širokoúhlá obrazovka</PresentationFormat>
  <Paragraphs>77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Motiv Office</vt:lpstr>
      <vt:lpstr>Výživa a kojení dětí</vt:lpstr>
      <vt:lpstr>Příprava na kojení</vt:lpstr>
      <vt:lpstr>Laktogeneze 3. fáze</vt:lpstr>
      <vt:lpstr>Jak často kojit</vt:lpstr>
      <vt:lpstr>kojení</vt:lpstr>
      <vt:lpstr>Mateřské mléko</vt:lpstr>
      <vt:lpstr>Co je kolostrum?</vt:lpstr>
      <vt:lpstr>Co dále obsahuje mateřské mléko?</vt:lpstr>
      <vt:lpstr>umělá mléka</vt:lpstr>
      <vt:lpstr>příkrmy</vt:lpstr>
      <vt:lpstr>Nemléčná strava</vt:lpstr>
      <vt:lpstr>Doplňky stravy</vt:lpstr>
      <vt:lpstr>Typy prvních příkrmů</vt:lpstr>
      <vt:lpstr>Pitný režim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Výživa a kojení dětí</dc:title>
  <dc:creator>Iva Tomášková</dc:creator>
  <cp:lastModifiedBy>Iva Tomášková</cp:lastModifiedBy>
  <cp:revision>8</cp:revision>
  <dcterms:created xsi:type="dcterms:W3CDTF">2020-12-07T15:26:54Z</dcterms:created>
  <dcterms:modified xsi:type="dcterms:W3CDTF">2020-12-13T21:12:56Z</dcterms:modified>
</cp:coreProperties>
</file>