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300" r:id="rId2"/>
    <p:sldId id="335" r:id="rId3"/>
    <p:sldId id="336" r:id="rId4"/>
    <p:sldId id="337" r:id="rId5"/>
    <p:sldId id="316" r:id="rId6"/>
    <p:sldId id="314" r:id="rId7"/>
    <p:sldId id="308" r:id="rId8"/>
    <p:sldId id="340" r:id="rId9"/>
    <p:sldId id="341" r:id="rId10"/>
    <p:sldId id="342" r:id="rId11"/>
    <p:sldId id="343" r:id="rId12"/>
    <p:sldId id="345" r:id="rId13"/>
    <p:sldId id="315" r:id="rId14"/>
    <p:sldId id="320" r:id="rId15"/>
    <p:sldId id="311" r:id="rId16"/>
    <p:sldId id="306" r:id="rId17"/>
    <p:sldId id="310" r:id="rId18"/>
    <p:sldId id="309" r:id="rId19"/>
    <p:sldId id="321" r:id="rId20"/>
    <p:sldId id="322" r:id="rId21"/>
    <p:sldId id="346" r:id="rId22"/>
    <p:sldId id="324" r:id="rId23"/>
    <p:sldId id="325" r:id="rId24"/>
    <p:sldId id="323" r:id="rId25"/>
    <p:sldId id="318" r:id="rId26"/>
    <p:sldId id="305" r:id="rId27"/>
    <p:sldId id="326" r:id="rId28"/>
    <p:sldId id="327" r:id="rId29"/>
    <p:sldId id="328" r:id="rId30"/>
    <p:sldId id="329" r:id="rId31"/>
    <p:sldId id="331" r:id="rId32"/>
    <p:sldId id="330" r:id="rId33"/>
    <p:sldId id="332" r:id="rId34"/>
    <p:sldId id="333" r:id="rId35"/>
    <p:sldId id="334" r:id="rId36"/>
    <p:sldId id="347" r:id="rId37"/>
    <p:sldId id="260" r:id="rId38"/>
    <p:sldId id="348" r:id="rId39"/>
    <p:sldId id="277" r:id="rId40"/>
    <p:sldId id="270" r:id="rId41"/>
    <p:sldId id="259" r:id="rId42"/>
    <p:sldId id="264" r:id="rId43"/>
    <p:sldId id="350" r:id="rId44"/>
    <p:sldId id="261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83313" autoAdjust="0"/>
  </p:normalViewPr>
  <p:slideViewPr>
    <p:cSldViewPr snapToGrid="0">
      <p:cViewPr varScale="1">
        <p:scale>
          <a:sx n="75" d="100"/>
          <a:sy n="75" d="100"/>
        </p:scale>
        <p:origin x="160" y="11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D5EB8-36F5-4372-8A3C-DB9478ACFF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98EF8-F3E2-49EE-A156-42AC45F24F6B}">
      <dgm:prSet/>
      <dgm:spPr/>
      <dgm:t>
        <a:bodyPr/>
        <a:lstStyle/>
        <a:p>
          <a:r>
            <a:rPr lang="cs-CZ" b="1" dirty="0"/>
            <a:t>double-leg</a:t>
          </a:r>
          <a:r>
            <a:rPr lang="cs-CZ" dirty="0"/>
            <a:t> (</a:t>
          </a:r>
          <a:r>
            <a:rPr lang="cs-CZ" dirty="0" err="1"/>
            <a:t>bipedal</a:t>
          </a:r>
          <a:r>
            <a:rPr lang="cs-CZ" dirty="0"/>
            <a:t>) </a:t>
          </a:r>
          <a:r>
            <a:rPr lang="cs-CZ" b="1" dirty="0"/>
            <a:t>single-leg</a:t>
          </a:r>
          <a:r>
            <a:rPr lang="cs-CZ" dirty="0"/>
            <a:t> (</a:t>
          </a:r>
          <a:r>
            <a:rPr lang="cs-CZ" dirty="0" err="1"/>
            <a:t>monopedal</a:t>
          </a:r>
          <a:r>
            <a:rPr lang="cs-CZ" dirty="0"/>
            <a:t>) </a:t>
          </a:r>
          <a:r>
            <a:rPr lang="cs-CZ" dirty="0" err="1"/>
            <a:t>standing</a:t>
          </a:r>
          <a:r>
            <a:rPr lang="cs-CZ" dirty="0"/>
            <a:t> </a:t>
          </a:r>
          <a:r>
            <a:rPr lang="cs-CZ" dirty="0" err="1"/>
            <a:t>positions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b="1" dirty="0" err="1"/>
            <a:t>eyes</a:t>
          </a:r>
          <a:r>
            <a:rPr lang="cs-CZ" b="1" dirty="0"/>
            <a:t> open</a:t>
          </a:r>
        </a:p>
        <a:p>
          <a:r>
            <a:rPr lang="cs-CZ" b="1" dirty="0"/>
            <a:t>30s (</a:t>
          </a:r>
          <a:r>
            <a:rPr lang="cs-CZ" b="1" dirty="0" err="1"/>
            <a:t>one</a:t>
          </a:r>
          <a:r>
            <a:rPr lang="cs-CZ" b="1" dirty="0"/>
            <a:t> session)</a:t>
          </a:r>
          <a:endParaRPr lang="en-US" b="1" dirty="0"/>
        </a:p>
      </dgm:t>
    </dgm:pt>
    <dgm:pt modelId="{590CD6F2-3D39-4CAE-97C8-FC545097AB3D}" type="parTrans" cxnId="{F6DF3CA5-728A-4380-A2A1-018D81D3EC4A}">
      <dgm:prSet/>
      <dgm:spPr/>
      <dgm:t>
        <a:bodyPr/>
        <a:lstStyle/>
        <a:p>
          <a:endParaRPr lang="en-US"/>
        </a:p>
      </dgm:t>
    </dgm:pt>
    <dgm:pt modelId="{2F8E798C-659C-4FDF-9080-FDE6982AF644}" type="sibTrans" cxnId="{F6DF3CA5-728A-4380-A2A1-018D81D3EC4A}">
      <dgm:prSet/>
      <dgm:spPr/>
      <dgm:t>
        <a:bodyPr/>
        <a:lstStyle/>
        <a:p>
          <a:endParaRPr lang="en-US"/>
        </a:p>
      </dgm:t>
    </dgm:pt>
    <dgm:pt modelId="{DA1536CD-7897-48D1-97CA-14556FEF0BEA}">
      <dgm:prSet/>
      <dgm:spPr/>
      <dgm:t>
        <a:bodyPr/>
        <a:lstStyle/>
        <a:p>
          <a:r>
            <a:rPr lang="cs-CZ" b="0" dirty="0" err="1"/>
            <a:t>Participants</a:t>
          </a:r>
          <a:r>
            <a:rPr lang="cs-CZ" b="0" dirty="0"/>
            <a:t> </a:t>
          </a:r>
          <a:r>
            <a:rPr lang="cs-CZ" b="0" dirty="0" err="1"/>
            <a:t>were</a:t>
          </a:r>
          <a:r>
            <a:rPr lang="cs-CZ" b="0" dirty="0"/>
            <a:t> </a:t>
          </a:r>
          <a:r>
            <a:rPr lang="cs-CZ" b="0" dirty="0" err="1"/>
            <a:t>instructed</a:t>
          </a:r>
          <a:r>
            <a:rPr lang="cs-CZ" b="0" dirty="0"/>
            <a:t> to </a:t>
          </a:r>
          <a:r>
            <a:rPr lang="cs-CZ" b="0" dirty="0" err="1"/>
            <a:t>stand</a:t>
          </a:r>
          <a:r>
            <a:rPr lang="cs-CZ" b="0" dirty="0"/>
            <a:t> </a:t>
          </a:r>
          <a:r>
            <a:rPr lang="cs-CZ" b="1" dirty="0" err="1"/>
            <a:t>barefoot</a:t>
          </a:r>
          <a:r>
            <a:rPr lang="cs-CZ" b="1" dirty="0"/>
            <a:t> </a:t>
          </a:r>
          <a:r>
            <a:rPr lang="cs-CZ" b="0" dirty="0" err="1"/>
            <a:t>with</a:t>
          </a:r>
          <a:r>
            <a:rPr lang="cs-CZ" b="0" dirty="0"/>
            <a:t> </a:t>
          </a:r>
          <a:r>
            <a:rPr lang="cs-CZ" b="0" dirty="0" err="1"/>
            <a:t>their</a:t>
          </a:r>
          <a:r>
            <a:rPr lang="cs-CZ" b="0" dirty="0"/>
            <a:t> </a:t>
          </a:r>
          <a:r>
            <a:rPr lang="cs-CZ" b="0" dirty="0" err="1"/>
            <a:t>feet</a:t>
          </a:r>
          <a:r>
            <a:rPr lang="cs-CZ" b="0" dirty="0"/>
            <a:t> </a:t>
          </a:r>
          <a:r>
            <a:rPr lang="cs-CZ" b="1" dirty="0" err="1"/>
            <a:t>shoulder-width</a:t>
          </a:r>
          <a:r>
            <a:rPr lang="cs-CZ" b="1" dirty="0"/>
            <a:t> </a:t>
          </a:r>
          <a:r>
            <a:rPr lang="cs-CZ" b="1" dirty="0" err="1"/>
            <a:t>apart</a:t>
          </a:r>
          <a:r>
            <a:rPr lang="cs-CZ" b="0" dirty="0"/>
            <a:t>, </a:t>
          </a:r>
          <a:r>
            <a:rPr lang="cs-CZ" b="0" dirty="0" err="1"/>
            <a:t>arms</a:t>
          </a:r>
          <a:r>
            <a:rPr lang="cs-CZ" b="0" dirty="0"/>
            <a:t> </a:t>
          </a:r>
          <a:r>
            <a:rPr lang="cs-CZ" b="1" dirty="0" err="1"/>
            <a:t>alongside</a:t>
          </a:r>
          <a:r>
            <a:rPr lang="cs-CZ" b="1" dirty="0"/>
            <a:t> </a:t>
          </a:r>
          <a:r>
            <a:rPr lang="cs-CZ" b="1" dirty="0" err="1"/>
            <a:t>their</a:t>
          </a:r>
          <a:r>
            <a:rPr lang="cs-CZ" b="1" dirty="0"/>
            <a:t> body</a:t>
          </a:r>
          <a:r>
            <a:rPr lang="cs-CZ" b="0" dirty="0"/>
            <a:t>, and to </a:t>
          </a:r>
          <a:r>
            <a:rPr lang="cs-CZ" b="0" dirty="0" err="1"/>
            <a:t>look</a:t>
          </a:r>
          <a:r>
            <a:rPr lang="cs-CZ" b="0" dirty="0"/>
            <a:t> </a:t>
          </a:r>
          <a:r>
            <a:rPr lang="cs-CZ" b="1" dirty="0" err="1"/>
            <a:t>straight</a:t>
          </a:r>
          <a:r>
            <a:rPr lang="cs-CZ" b="1" dirty="0"/>
            <a:t> </a:t>
          </a:r>
          <a:r>
            <a:rPr lang="cs-CZ" b="1" dirty="0" err="1"/>
            <a:t>ahead</a:t>
          </a:r>
          <a:r>
            <a:rPr lang="cs-CZ" b="1" dirty="0"/>
            <a:t> </a:t>
          </a:r>
          <a:r>
            <a:rPr lang="cs-CZ" b="0" dirty="0"/>
            <a:t>on a </a:t>
          </a:r>
          <a:r>
            <a:rPr lang="cs-CZ" b="0" dirty="0" err="1"/>
            <a:t>pressure</a:t>
          </a:r>
          <a:r>
            <a:rPr lang="cs-CZ" b="0" dirty="0"/>
            <a:t> </a:t>
          </a:r>
          <a:r>
            <a:rPr lang="cs-CZ" b="0" dirty="0" err="1"/>
            <a:t>platform</a:t>
          </a:r>
          <a:r>
            <a:rPr lang="cs-CZ" b="0" dirty="0"/>
            <a:t> </a:t>
          </a:r>
          <a:endParaRPr lang="en-US" dirty="0"/>
        </a:p>
      </dgm:t>
    </dgm:pt>
    <dgm:pt modelId="{986A4719-1A2D-455A-B3CA-841CCBDD0B27}" type="parTrans" cxnId="{375F4DA9-7142-4AB1-9B40-408FA558306E}">
      <dgm:prSet/>
      <dgm:spPr/>
      <dgm:t>
        <a:bodyPr/>
        <a:lstStyle/>
        <a:p>
          <a:endParaRPr lang="en-US"/>
        </a:p>
      </dgm:t>
    </dgm:pt>
    <dgm:pt modelId="{EE7C2A3C-2F3F-4C51-B0AE-56637290E11B}" type="sibTrans" cxnId="{375F4DA9-7142-4AB1-9B40-408FA558306E}">
      <dgm:prSet/>
      <dgm:spPr/>
      <dgm:t>
        <a:bodyPr/>
        <a:lstStyle/>
        <a:p>
          <a:endParaRPr lang="en-US"/>
        </a:p>
      </dgm:t>
    </dgm:pt>
    <dgm:pt modelId="{42793729-66B2-413F-91BE-B30727AB8E88}">
      <dgm:prSet/>
      <dgm:spPr/>
      <dgm:t>
        <a:bodyPr/>
        <a:lstStyle/>
        <a:p>
          <a:r>
            <a:rPr lang="cs-CZ" b="1" dirty="0" err="1"/>
            <a:t>FootWork</a:t>
          </a:r>
          <a:r>
            <a:rPr lang="cs-CZ" b="1" dirty="0"/>
            <a:t> Pro </a:t>
          </a:r>
          <a:r>
            <a:rPr lang="cs-CZ" b="0" dirty="0"/>
            <a:t>portable </a:t>
          </a:r>
          <a:r>
            <a:rPr lang="cs-CZ" b="0" dirty="0" err="1"/>
            <a:t>baropodometry</a:t>
          </a:r>
          <a:r>
            <a:rPr lang="cs-CZ" b="0" dirty="0"/>
            <a:t> </a:t>
          </a:r>
          <a:r>
            <a:rPr lang="cs-CZ" b="0" dirty="0" err="1"/>
            <a:t>platform</a:t>
          </a:r>
          <a:r>
            <a:rPr lang="cs-CZ" b="0" dirty="0"/>
            <a:t> </a:t>
          </a:r>
          <a:endParaRPr lang="en-US" dirty="0"/>
        </a:p>
      </dgm:t>
    </dgm:pt>
    <dgm:pt modelId="{C8EB7F2F-F980-4DDF-B7A3-17E7C412AB3F}" type="parTrans" cxnId="{19C77748-3010-463E-B289-DF7728B8673D}">
      <dgm:prSet/>
      <dgm:spPr/>
      <dgm:t>
        <a:bodyPr/>
        <a:lstStyle/>
        <a:p>
          <a:endParaRPr lang="en-US"/>
        </a:p>
      </dgm:t>
    </dgm:pt>
    <dgm:pt modelId="{9836D313-6DA3-4564-929A-BC423226A7B2}" type="sibTrans" cxnId="{19C77748-3010-463E-B289-DF7728B8673D}">
      <dgm:prSet/>
      <dgm:spPr/>
      <dgm:t>
        <a:bodyPr/>
        <a:lstStyle/>
        <a:p>
          <a:endParaRPr lang="en-US"/>
        </a:p>
      </dgm:t>
    </dgm:pt>
    <dgm:pt modelId="{A58C9E57-E781-4519-AA33-D503A63F5A3F}" type="pres">
      <dgm:prSet presAssocID="{7B4D5EB8-36F5-4372-8A3C-DB9478ACFF7F}" presName="root" presStyleCnt="0">
        <dgm:presLayoutVars>
          <dgm:dir/>
          <dgm:resizeHandles val="exact"/>
        </dgm:presLayoutVars>
      </dgm:prSet>
      <dgm:spPr/>
    </dgm:pt>
    <dgm:pt modelId="{7B71C63D-1001-4F89-B488-135E72DA5808}" type="pres">
      <dgm:prSet presAssocID="{56398EF8-F3E2-49EE-A156-42AC45F24F6B}" presName="compNode" presStyleCnt="0"/>
      <dgm:spPr/>
    </dgm:pt>
    <dgm:pt modelId="{01B8EB37-0153-4F7D-9A01-D8AE8894C3A5}" type="pres">
      <dgm:prSet presAssocID="{56398EF8-F3E2-49EE-A156-42AC45F24F6B}" presName="bgRect" presStyleLbl="bgShp" presStyleIdx="0" presStyleCnt="3"/>
      <dgm:spPr/>
    </dgm:pt>
    <dgm:pt modelId="{0924D039-2663-4A77-9E03-179285E849A1}" type="pres">
      <dgm:prSet presAssocID="{56398EF8-F3E2-49EE-A156-42AC45F24F6B}" presName="iconRect" presStyleLbl="node1" presStyleIdx="0" presStyleCnt="3" custFlipVert="1" custFlipHor="1" custScaleX="107512" custScaleY="96946" custLinFactX="74400" custLinFactY="366948" custLinFactNeighborX="100000" custLinFactNeighborY="400000"/>
      <dgm:spPr>
        <a:ln>
          <a:noFill/>
        </a:ln>
      </dgm:spPr>
    </dgm:pt>
    <dgm:pt modelId="{C0A46417-F1B7-4C32-B369-A437A3F4A7EE}" type="pres">
      <dgm:prSet presAssocID="{56398EF8-F3E2-49EE-A156-42AC45F24F6B}" presName="spaceRect" presStyleCnt="0"/>
      <dgm:spPr/>
    </dgm:pt>
    <dgm:pt modelId="{924C84E4-013A-431E-B054-D4184CB3DA3D}" type="pres">
      <dgm:prSet presAssocID="{56398EF8-F3E2-49EE-A156-42AC45F24F6B}" presName="parTx" presStyleLbl="revTx" presStyleIdx="0" presStyleCnt="3">
        <dgm:presLayoutVars>
          <dgm:chMax val="0"/>
          <dgm:chPref val="0"/>
        </dgm:presLayoutVars>
      </dgm:prSet>
      <dgm:spPr/>
    </dgm:pt>
    <dgm:pt modelId="{E5CE79A3-0A4D-4D0A-B3AC-EA2191906A7D}" type="pres">
      <dgm:prSet presAssocID="{2F8E798C-659C-4FDF-9080-FDE6982AF644}" presName="sibTrans" presStyleCnt="0"/>
      <dgm:spPr/>
    </dgm:pt>
    <dgm:pt modelId="{663CA41E-C8C6-44C4-9BE6-EAD15379048D}" type="pres">
      <dgm:prSet presAssocID="{DA1536CD-7897-48D1-97CA-14556FEF0BEA}" presName="compNode" presStyleCnt="0"/>
      <dgm:spPr/>
    </dgm:pt>
    <dgm:pt modelId="{6D784DC0-B8CF-47C4-B292-C42672D6B022}" type="pres">
      <dgm:prSet presAssocID="{DA1536CD-7897-48D1-97CA-14556FEF0BEA}" presName="bgRect" presStyleLbl="bgShp" presStyleIdx="1" presStyleCnt="3"/>
      <dgm:spPr/>
    </dgm:pt>
    <dgm:pt modelId="{52C44D2F-7DDF-426F-83C5-2B0EFA129ACD}" type="pres">
      <dgm:prSet presAssocID="{DA1536CD-7897-48D1-97CA-14556FEF0BEA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isky nohou"/>
        </a:ext>
      </dgm:extLst>
    </dgm:pt>
    <dgm:pt modelId="{83E3C1D3-C623-4106-A674-0728AE17F4C2}" type="pres">
      <dgm:prSet presAssocID="{DA1536CD-7897-48D1-97CA-14556FEF0BEA}" presName="spaceRect" presStyleCnt="0"/>
      <dgm:spPr/>
    </dgm:pt>
    <dgm:pt modelId="{6243FABC-C579-4A7F-813E-69338B966FA6}" type="pres">
      <dgm:prSet presAssocID="{DA1536CD-7897-48D1-97CA-14556FEF0BEA}" presName="parTx" presStyleLbl="revTx" presStyleIdx="1" presStyleCnt="3">
        <dgm:presLayoutVars>
          <dgm:chMax val="0"/>
          <dgm:chPref val="0"/>
        </dgm:presLayoutVars>
      </dgm:prSet>
      <dgm:spPr/>
    </dgm:pt>
    <dgm:pt modelId="{A8C7B7CA-83EF-4E34-B46B-212599C4CBBA}" type="pres">
      <dgm:prSet presAssocID="{EE7C2A3C-2F3F-4C51-B0AE-56637290E11B}" presName="sibTrans" presStyleCnt="0"/>
      <dgm:spPr/>
    </dgm:pt>
    <dgm:pt modelId="{35350D5B-D56B-49AF-A6BD-B581C79E30DA}" type="pres">
      <dgm:prSet presAssocID="{42793729-66B2-413F-91BE-B30727AB8E88}" presName="compNode" presStyleCnt="0"/>
      <dgm:spPr/>
    </dgm:pt>
    <dgm:pt modelId="{9FDFB30B-282E-49F1-8BD6-17DF24D39CA8}" type="pres">
      <dgm:prSet presAssocID="{42793729-66B2-413F-91BE-B30727AB8E88}" presName="bgRect" presStyleLbl="bgShp" presStyleIdx="2" presStyleCnt="3"/>
      <dgm:spPr/>
    </dgm:pt>
    <dgm:pt modelId="{A43DBC27-9ABC-4C03-B2C9-5D74EE219546}" type="pres">
      <dgm:prSet presAssocID="{42793729-66B2-413F-91BE-B30727AB8E88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35B8933E-1559-4592-A6E4-C7FBDBA4C7E4}" type="pres">
      <dgm:prSet presAssocID="{42793729-66B2-413F-91BE-B30727AB8E88}" presName="spaceRect" presStyleCnt="0"/>
      <dgm:spPr/>
    </dgm:pt>
    <dgm:pt modelId="{1F3BD7F9-CDD8-4995-8B26-C92EA84241D8}" type="pres">
      <dgm:prSet presAssocID="{42793729-66B2-413F-91BE-B30727AB8E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9C77748-3010-463E-B289-DF7728B8673D}" srcId="{7B4D5EB8-36F5-4372-8A3C-DB9478ACFF7F}" destId="{42793729-66B2-413F-91BE-B30727AB8E88}" srcOrd="2" destOrd="0" parTransId="{C8EB7F2F-F980-4DDF-B7A3-17E7C412AB3F}" sibTransId="{9836D313-6DA3-4564-929A-BC423226A7B2}"/>
    <dgm:cxn modelId="{2AD5499B-22C3-4C00-93E8-7C3BF86211DA}" type="presOf" srcId="{DA1536CD-7897-48D1-97CA-14556FEF0BEA}" destId="{6243FABC-C579-4A7F-813E-69338B966FA6}" srcOrd="0" destOrd="0" presId="urn:microsoft.com/office/officeart/2018/2/layout/IconVerticalSolidList"/>
    <dgm:cxn modelId="{F6DF3CA5-728A-4380-A2A1-018D81D3EC4A}" srcId="{7B4D5EB8-36F5-4372-8A3C-DB9478ACFF7F}" destId="{56398EF8-F3E2-49EE-A156-42AC45F24F6B}" srcOrd="0" destOrd="0" parTransId="{590CD6F2-3D39-4CAE-97C8-FC545097AB3D}" sibTransId="{2F8E798C-659C-4FDF-9080-FDE6982AF644}"/>
    <dgm:cxn modelId="{375F4DA9-7142-4AB1-9B40-408FA558306E}" srcId="{7B4D5EB8-36F5-4372-8A3C-DB9478ACFF7F}" destId="{DA1536CD-7897-48D1-97CA-14556FEF0BEA}" srcOrd="1" destOrd="0" parTransId="{986A4719-1A2D-455A-B3CA-841CCBDD0B27}" sibTransId="{EE7C2A3C-2F3F-4C51-B0AE-56637290E11B}"/>
    <dgm:cxn modelId="{FCB715AC-6EAD-40B5-991C-76F67BB9C211}" type="presOf" srcId="{7B4D5EB8-36F5-4372-8A3C-DB9478ACFF7F}" destId="{A58C9E57-E781-4519-AA33-D503A63F5A3F}" srcOrd="0" destOrd="0" presId="urn:microsoft.com/office/officeart/2018/2/layout/IconVerticalSolidList"/>
    <dgm:cxn modelId="{2C9B16B2-E408-44E5-BF0F-420DCD1AA349}" type="presOf" srcId="{42793729-66B2-413F-91BE-B30727AB8E88}" destId="{1F3BD7F9-CDD8-4995-8B26-C92EA84241D8}" srcOrd="0" destOrd="0" presId="urn:microsoft.com/office/officeart/2018/2/layout/IconVerticalSolidList"/>
    <dgm:cxn modelId="{A91E7DCA-81AA-4FE9-8856-EC202851182F}" type="presOf" srcId="{56398EF8-F3E2-49EE-A156-42AC45F24F6B}" destId="{924C84E4-013A-431E-B054-D4184CB3DA3D}" srcOrd="0" destOrd="0" presId="urn:microsoft.com/office/officeart/2018/2/layout/IconVerticalSolidList"/>
    <dgm:cxn modelId="{E5A90B50-4403-40C1-A379-BACCC2A69540}" type="presParOf" srcId="{A58C9E57-E781-4519-AA33-D503A63F5A3F}" destId="{7B71C63D-1001-4F89-B488-135E72DA5808}" srcOrd="0" destOrd="0" presId="urn:microsoft.com/office/officeart/2018/2/layout/IconVerticalSolidList"/>
    <dgm:cxn modelId="{F1DC7964-A07E-4748-9646-A8DA5B7695FC}" type="presParOf" srcId="{7B71C63D-1001-4F89-B488-135E72DA5808}" destId="{01B8EB37-0153-4F7D-9A01-D8AE8894C3A5}" srcOrd="0" destOrd="0" presId="urn:microsoft.com/office/officeart/2018/2/layout/IconVerticalSolidList"/>
    <dgm:cxn modelId="{236F1193-CFB9-47E6-B0A9-0554819F4917}" type="presParOf" srcId="{7B71C63D-1001-4F89-B488-135E72DA5808}" destId="{0924D039-2663-4A77-9E03-179285E849A1}" srcOrd="1" destOrd="0" presId="urn:microsoft.com/office/officeart/2018/2/layout/IconVerticalSolidList"/>
    <dgm:cxn modelId="{A35BAD99-7C0B-4D73-BF77-95F2629CC061}" type="presParOf" srcId="{7B71C63D-1001-4F89-B488-135E72DA5808}" destId="{C0A46417-F1B7-4C32-B369-A437A3F4A7EE}" srcOrd="2" destOrd="0" presId="urn:microsoft.com/office/officeart/2018/2/layout/IconVerticalSolidList"/>
    <dgm:cxn modelId="{6990D7CD-8B54-44EC-AE9A-3117355AA350}" type="presParOf" srcId="{7B71C63D-1001-4F89-B488-135E72DA5808}" destId="{924C84E4-013A-431E-B054-D4184CB3DA3D}" srcOrd="3" destOrd="0" presId="urn:microsoft.com/office/officeart/2018/2/layout/IconVerticalSolidList"/>
    <dgm:cxn modelId="{2C8C3D31-B4E8-455A-99DE-51FF6770B5E1}" type="presParOf" srcId="{A58C9E57-E781-4519-AA33-D503A63F5A3F}" destId="{E5CE79A3-0A4D-4D0A-B3AC-EA2191906A7D}" srcOrd="1" destOrd="0" presId="urn:microsoft.com/office/officeart/2018/2/layout/IconVerticalSolidList"/>
    <dgm:cxn modelId="{D7F99108-D70B-4EE6-B05F-F9EF16E62271}" type="presParOf" srcId="{A58C9E57-E781-4519-AA33-D503A63F5A3F}" destId="{663CA41E-C8C6-44C4-9BE6-EAD15379048D}" srcOrd="2" destOrd="0" presId="urn:microsoft.com/office/officeart/2018/2/layout/IconVerticalSolidList"/>
    <dgm:cxn modelId="{AB0A084B-1171-4D5E-98E3-031641881B06}" type="presParOf" srcId="{663CA41E-C8C6-44C4-9BE6-EAD15379048D}" destId="{6D784DC0-B8CF-47C4-B292-C42672D6B022}" srcOrd="0" destOrd="0" presId="urn:microsoft.com/office/officeart/2018/2/layout/IconVerticalSolidList"/>
    <dgm:cxn modelId="{219BFEBF-4F8B-494E-997E-33621359B0F9}" type="presParOf" srcId="{663CA41E-C8C6-44C4-9BE6-EAD15379048D}" destId="{52C44D2F-7DDF-426F-83C5-2B0EFA129ACD}" srcOrd="1" destOrd="0" presId="urn:microsoft.com/office/officeart/2018/2/layout/IconVerticalSolidList"/>
    <dgm:cxn modelId="{F52485FC-F3C5-4FC7-AF68-134CB0B9B7CE}" type="presParOf" srcId="{663CA41E-C8C6-44C4-9BE6-EAD15379048D}" destId="{83E3C1D3-C623-4106-A674-0728AE17F4C2}" srcOrd="2" destOrd="0" presId="urn:microsoft.com/office/officeart/2018/2/layout/IconVerticalSolidList"/>
    <dgm:cxn modelId="{C0BC1838-6428-435A-A4BE-3D4D845239C3}" type="presParOf" srcId="{663CA41E-C8C6-44C4-9BE6-EAD15379048D}" destId="{6243FABC-C579-4A7F-813E-69338B966FA6}" srcOrd="3" destOrd="0" presId="urn:microsoft.com/office/officeart/2018/2/layout/IconVerticalSolidList"/>
    <dgm:cxn modelId="{03DA6BC6-D4A3-4716-A5F9-782C5337888F}" type="presParOf" srcId="{A58C9E57-E781-4519-AA33-D503A63F5A3F}" destId="{A8C7B7CA-83EF-4E34-B46B-212599C4CBBA}" srcOrd="3" destOrd="0" presId="urn:microsoft.com/office/officeart/2018/2/layout/IconVerticalSolidList"/>
    <dgm:cxn modelId="{E2B94CE4-5A28-4DA9-B572-9F13FEAFF13B}" type="presParOf" srcId="{A58C9E57-E781-4519-AA33-D503A63F5A3F}" destId="{35350D5B-D56B-49AF-A6BD-B581C79E30DA}" srcOrd="4" destOrd="0" presId="urn:microsoft.com/office/officeart/2018/2/layout/IconVerticalSolidList"/>
    <dgm:cxn modelId="{8CB36511-F0CC-444F-8F00-CDA914328412}" type="presParOf" srcId="{35350D5B-D56B-49AF-A6BD-B581C79E30DA}" destId="{9FDFB30B-282E-49F1-8BD6-17DF24D39CA8}" srcOrd="0" destOrd="0" presId="urn:microsoft.com/office/officeart/2018/2/layout/IconVerticalSolidList"/>
    <dgm:cxn modelId="{B3FE90A2-E304-4AE9-821A-B13A5AB06489}" type="presParOf" srcId="{35350D5B-D56B-49AF-A6BD-B581C79E30DA}" destId="{A43DBC27-9ABC-4C03-B2C9-5D74EE219546}" srcOrd="1" destOrd="0" presId="urn:microsoft.com/office/officeart/2018/2/layout/IconVerticalSolidList"/>
    <dgm:cxn modelId="{2A0006BE-2D4C-4CBD-A7C4-CD88F713405B}" type="presParOf" srcId="{35350D5B-D56B-49AF-A6BD-B581C79E30DA}" destId="{35B8933E-1559-4592-A6E4-C7FBDBA4C7E4}" srcOrd="2" destOrd="0" presId="urn:microsoft.com/office/officeart/2018/2/layout/IconVerticalSolidList"/>
    <dgm:cxn modelId="{5C46EF67-9968-4AA4-81CD-0A3E3499C3C3}" type="presParOf" srcId="{35350D5B-D56B-49AF-A6BD-B581C79E30DA}" destId="{1F3BD7F9-CDD8-4995-8B26-C92EA84241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8EB37-0153-4F7D-9A01-D8AE8894C3A5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4D039-2663-4A77-9E03-179285E849A1}">
      <dsp:nvSpPr>
        <dsp:cNvPr id="0" name=""/>
        <dsp:cNvSpPr/>
      </dsp:nvSpPr>
      <dsp:spPr>
        <a:xfrm flipH="1" flipV="1">
          <a:off x="1467616" y="3509449"/>
          <a:ext cx="699271" cy="63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C84E4-013A-431E-B054-D4184CB3DA3D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double-leg</a:t>
          </a:r>
          <a:r>
            <a:rPr lang="cs-CZ" sz="2000" kern="1200" dirty="0"/>
            <a:t> (</a:t>
          </a:r>
          <a:r>
            <a:rPr lang="cs-CZ" sz="2000" kern="1200" dirty="0" err="1"/>
            <a:t>bipedal</a:t>
          </a:r>
          <a:r>
            <a:rPr lang="cs-CZ" sz="2000" kern="1200" dirty="0"/>
            <a:t>) </a:t>
          </a:r>
          <a:r>
            <a:rPr lang="cs-CZ" sz="2000" b="1" kern="1200" dirty="0"/>
            <a:t>single-leg</a:t>
          </a:r>
          <a:r>
            <a:rPr lang="cs-CZ" sz="2000" kern="1200" dirty="0"/>
            <a:t> (</a:t>
          </a:r>
          <a:r>
            <a:rPr lang="cs-CZ" sz="2000" kern="1200" dirty="0" err="1"/>
            <a:t>monopedal</a:t>
          </a:r>
          <a:r>
            <a:rPr lang="cs-CZ" sz="2000" kern="1200" dirty="0"/>
            <a:t>) </a:t>
          </a:r>
          <a:r>
            <a:rPr lang="cs-CZ" sz="2000" kern="1200" dirty="0" err="1"/>
            <a:t>standing</a:t>
          </a:r>
          <a:r>
            <a:rPr lang="cs-CZ" sz="2000" kern="1200" dirty="0"/>
            <a:t> </a:t>
          </a:r>
          <a:r>
            <a:rPr lang="cs-CZ" sz="2000" kern="1200" dirty="0" err="1"/>
            <a:t>positions</a:t>
          </a:r>
          <a:r>
            <a:rPr lang="cs-CZ" sz="2000" kern="1200" dirty="0"/>
            <a:t> </a:t>
          </a:r>
          <a:r>
            <a:rPr lang="cs-CZ" sz="2000" kern="1200" dirty="0" err="1"/>
            <a:t>with</a:t>
          </a:r>
          <a:r>
            <a:rPr lang="cs-CZ" sz="2000" kern="1200" dirty="0"/>
            <a:t> </a:t>
          </a:r>
          <a:r>
            <a:rPr lang="cs-CZ" sz="2000" b="1" kern="1200" dirty="0" err="1"/>
            <a:t>eyes</a:t>
          </a:r>
          <a:r>
            <a:rPr lang="cs-CZ" sz="2000" b="1" kern="1200" dirty="0"/>
            <a:t> open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30s (</a:t>
          </a:r>
          <a:r>
            <a:rPr lang="cs-CZ" sz="2000" b="1" kern="1200" dirty="0" err="1"/>
            <a:t>one</a:t>
          </a:r>
          <a:r>
            <a:rPr lang="cs-CZ" sz="2000" b="1" kern="1200" dirty="0"/>
            <a:t> session)</a:t>
          </a:r>
          <a:endParaRPr lang="en-US" sz="2000" b="1" kern="1200" dirty="0"/>
        </a:p>
      </dsp:txBody>
      <dsp:txXfrm>
        <a:off x="1365865" y="505"/>
        <a:ext cx="9387334" cy="1182567"/>
      </dsp:txXfrm>
    </dsp:sp>
    <dsp:sp modelId="{6D784DC0-B8CF-47C4-B292-C42672D6B022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4D2F-7DDF-426F-83C5-2B0EFA129ACD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3FABC-C579-4A7F-813E-69338B966FA6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/>
            <a:t>Participants</a:t>
          </a:r>
          <a:r>
            <a:rPr lang="cs-CZ" sz="2000" b="0" kern="1200" dirty="0"/>
            <a:t> </a:t>
          </a:r>
          <a:r>
            <a:rPr lang="cs-CZ" sz="2000" b="0" kern="1200" dirty="0" err="1"/>
            <a:t>were</a:t>
          </a:r>
          <a:r>
            <a:rPr lang="cs-CZ" sz="2000" b="0" kern="1200" dirty="0"/>
            <a:t> </a:t>
          </a:r>
          <a:r>
            <a:rPr lang="cs-CZ" sz="2000" b="0" kern="1200" dirty="0" err="1"/>
            <a:t>instructed</a:t>
          </a:r>
          <a:r>
            <a:rPr lang="cs-CZ" sz="2000" b="0" kern="1200" dirty="0"/>
            <a:t> to </a:t>
          </a:r>
          <a:r>
            <a:rPr lang="cs-CZ" sz="2000" b="0" kern="1200" dirty="0" err="1"/>
            <a:t>stand</a:t>
          </a:r>
          <a:r>
            <a:rPr lang="cs-CZ" sz="2000" b="0" kern="1200" dirty="0"/>
            <a:t> </a:t>
          </a:r>
          <a:r>
            <a:rPr lang="cs-CZ" sz="2000" b="1" kern="1200" dirty="0" err="1"/>
            <a:t>barefoot</a:t>
          </a:r>
          <a:r>
            <a:rPr lang="cs-CZ" sz="2000" b="1" kern="1200" dirty="0"/>
            <a:t> </a:t>
          </a:r>
          <a:r>
            <a:rPr lang="cs-CZ" sz="2000" b="0" kern="1200" dirty="0" err="1"/>
            <a:t>with</a:t>
          </a:r>
          <a:r>
            <a:rPr lang="cs-CZ" sz="2000" b="0" kern="1200" dirty="0"/>
            <a:t> </a:t>
          </a:r>
          <a:r>
            <a:rPr lang="cs-CZ" sz="2000" b="0" kern="1200" dirty="0" err="1"/>
            <a:t>their</a:t>
          </a:r>
          <a:r>
            <a:rPr lang="cs-CZ" sz="2000" b="0" kern="1200" dirty="0"/>
            <a:t> </a:t>
          </a:r>
          <a:r>
            <a:rPr lang="cs-CZ" sz="2000" b="0" kern="1200" dirty="0" err="1"/>
            <a:t>feet</a:t>
          </a:r>
          <a:r>
            <a:rPr lang="cs-CZ" sz="2000" b="0" kern="1200" dirty="0"/>
            <a:t> </a:t>
          </a:r>
          <a:r>
            <a:rPr lang="cs-CZ" sz="2000" b="1" kern="1200" dirty="0" err="1"/>
            <a:t>shoulder-width</a:t>
          </a:r>
          <a:r>
            <a:rPr lang="cs-CZ" sz="2000" b="1" kern="1200" dirty="0"/>
            <a:t> </a:t>
          </a:r>
          <a:r>
            <a:rPr lang="cs-CZ" sz="2000" b="1" kern="1200" dirty="0" err="1"/>
            <a:t>apart</a:t>
          </a:r>
          <a:r>
            <a:rPr lang="cs-CZ" sz="2000" b="0" kern="1200" dirty="0"/>
            <a:t>, </a:t>
          </a:r>
          <a:r>
            <a:rPr lang="cs-CZ" sz="2000" b="0" kern="1200" dirty="0" err="1"/>
            <a:t>arms</a:t>
          </a:r>
          <a:r>
            <a:rPr lang="cs-CZ" sz="2000" b="0" kern="1200" dirty="0"/>
            <a:t> </a:t>
          </a:r>
          <a:r>
            <a:rPr lang="cs-CZ" sz="2000" b="1" kern="1200" dirty="0" err="1"/>
            <a:t>alongside</a:t>
          </a:r>
          <a:r>
            <a:rPr lang="cs-CZ" sz="2000" b="1" kern="1200" dirty="0"/>
            <a:t> </a:t>
          </a:r>
          <a:r>
            <a:rPr lang="cs-CZ" sz="2000" b="1" kern="1200" dirty="0" err="1"/>
            <a:t>their</a:t>
          </a:r>
          <a:r>
            <a:rPr lang="cs-CZ" sz="2000" b="1" kern="1200" dirty="0"/>
            <a:t> body</a:t>
          </a:r>
          <a:r>
            <a:rPr lang="cs-CZ" sz="2000" b="0" kern="1200" dirty="0"/>
            <a:t>, and to </a:t>
          </a:r>
          <a:r>
            <a:rPr lang="cs-CZ" sz="2000" b="0" kern="1200" dirty="0" err="1"/>
            <a:t>look</a:t>
          </a:r>
          <a:r>
            <a:rPr lang="cs-CZ" sz="2000" b="0" kern="1200" dirty="0"/>
            <a:t> </a:t>
          </a:r>
          <a:r>
            <a:rPr lang="cs-CZ" sz="2000" b="1" kern="1200" dirty="0" err="1"/>
            <a:t>straight</a:t>
          </a:r>
          <a:r>
            <a:rPr lang="cs-CZ" sz="2000" b="1" kern="1200" dirty="0"/>
            <a:t> </a:t>
          </a:r>
          <a:r>
            <a:rPr lang="cs-CZ" sz="2000" b="1" kern="1200" dirty="0" err="1"/>
            <a:t>ahead</a:t>
          </a:r>
          <a:r>
            <a:rPr lang="cs-CZ" sz="2000" b="1" kern="1200" dirty="0"/>
            <a:t> </a:t>
          </a:r>
          <a:r>
            <a:rPr lang="cs-CZ" sz="2000" b="0" kern="1200" dirty="0"/>
            <a:t>on a </a:t>
          </a:r>
          <a:r>
            <a:rPr lang="cs-CZ" sz="2000" b="0" kern="1200" dirty="0" err="1"/>
            <a:t>pressure</a:t>
          </a:r>
          <a:r>
            <a:rPr lang="cs-CZ" sz="2000" b="0" kern="1200" dirty="0"/>
            <a:t> </a:t>
          </a:r>
          <a:r>
            <a:rPr lang="cs-CZ" sz="2000" b="0" kern="1200" dirty="0" err="1"/>
            <a:t>platform</a:t>
          </a:r>
          <a:r>
            <a:rPr lang="cs-CZ" sz="2000" b="0" kern="1200" dirty="0"/>
            <a:t> </a:t>
          </a:r>
          <a:endParaRPr lang="en-US" sz="2000" kern="1200" dirty="0"/>
        </a:p>
      </dsp:txBody>
      <dsp:txXfrm>
        <a:off x="1365865" y="1478715"/>
        <a:ext cx="9387334" cy="1182567"/>
      </dsp:txXfrm>
    </dsp:sp>
    <dsp:sp modelId="{9FDFB30B-282E-49F1-8BD6-17DF24D39CA8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DBC27-9ABC-4C03-B2C9-5D74EE219546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BD7F9-CDD8-4995-8B26-C92EA84241D8}">
      <dsp:nvSpPr>
        <dsp:cNvPr id="0" name=""/>
        <dsp:cNvSpPr/>
      </dsp:nvSpPr>
      <dsp:spPr>
        <a:xfrm>
          <a:off x="1365865" y="2956924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 err="1"/>
            <a:t>FootWork</a:t>
          </a:r>
          <a:r>
            <a:rPr lang="cs-CZ" sz="2000" b="1" kern="1200" dirty="0"/>
            <a:t> Pro </a:t>
          </a:r>
          <a:r>
            <a:rPr lang="cs-CZ" sz="2000" b="0" kern="1200" dirty="0"/>
            <a:t>portable </a:t>
          </a:r>
          <a:r>
            <a:rPr lang="cs-CZ" sz="2000" b="0" kern="1200" dirty="0" err="1"/>
            <a:t>baropodometry</a:t>
          </a:r>
          <a:r>
            <a:rPr lang="cs-CZ" sz="2000" b="0" kern="1200" dirty="0"/>
            <a:t> </a:t>
          </a:r>
          <a:r>
            <a:rPr lang="cs-CZ" sz="2000" b="0" kern="1200" dirty="0" err="1"/>
            <a:t>platform</a:t>
          </a:r>
          <a:r>
            <a:rPr lang="cs-CZ" sz="2000" b="0" kern="1200" dirty="0"/>
            <a:t> </a:t>
          </a:r>
          <a:endParaRPr lang="en-US" sz="2000" kern="1200" dirty="0"/>
        </a:p>
      </dsp:txBody>
      <dsp:txXfrm>
        <a:off x="1365865" y="2956924"/>
        <a:ext cx="9387334" cy="118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57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055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067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62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10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081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070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27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RSA = </a:t>
            </a:r>
            <a:r>
              <a:rPr lang="cs-CZ" dirty="0" err="1"/>
              <a:t>repeated</a:t>
            </a:r>
            <a:r>
              <a:rPr lang="cs-CZ" dirty="0"/>
              <a:t> sprint </a:t>
            </a:r>
            <a:r>
              <a:rPr lang="cs-CZ" dirty="0" err="1"/>
              <a:t>ability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45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6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2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698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09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645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32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jbmt.2017.12.010" TargetMode="External"/><Relationship Id="rId3" Type="http://schemas.openxmlformats.org/officeDocument/2006/relationships/hyperlink" Target="https://doi.org/10.5606/tftrd.2019.3788" TargetMode="External"/><Relationship Id="rId7" Type="http://schemas.openxmlformats.org/officeDocument/2006/relationships/hyperlink" Target="https://doi.org/10.4082/kjfm.21.0015" TargetMode="External"/><Relationship Id="rId2" Type="http://schemas.openxmlformats.org/officeDocument/2006/relationships/hyperlink" Target="https://doi.org/10.21653/tjpr.7283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2968/ijtr.2015.22.4.160" TargetMode="External"/><Relationship Id="rId5" Type="http://schemas.openxmlformats.org/officeDocument/2006/relationships/hyperlink" Target="https://doi.org/10.1177/1071100713491076" TargetMode="External"/><Relationship Id="rId4" Type="http://schemas.openxmlformats.org/officeDocument/2006/relationships/hyperlink" Target="https://doi.org/10.1186/s13102-021-00248-6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physio-pedia.com/File:Modalitie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C98AB-0373-741C-90D5-EE82EA7FF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132C50-F9FD-AD92-D775-06976D13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Formy regenerace</a:t>
            </a:r>
          </a:p>
        </p:txBody>
      </p:sp>
      <p:pic>
        <p:nvPicPr>
          <p:cNvPr id="4098" name="Picture 2" descr="Recovery after exercise: what is the current state of play? - ScienceDirect">
            <a:extLst>
              <a:ext uri="{FF2B5EF4-FFF2-40B4-BE49-F238E27FC236}">
                <a16:creationId xmlns:a16="http://schemas.microsoft.com/office/drawing/2014/main" id="{1540744C-9777-94F3-0F0C-695BBC4B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25780"/>
            <a:ext cx="6096000" cy="58064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320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86A28C-96D0-7E11-9746-91B302601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E83A91-2C5B-761D-58B2-507FC071D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6" name="Zástupný obsah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740F7E92-FFDD-73E9-062D-864A0C9E75F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2759035" y="692150"/>
            <a:ext cx="6675129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147939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7A1350-BE5D-5C09-64FA-20D014673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25F97D-E609-EF5C-594F-F91C36046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5" name="Zástupný obsah 4" descr="Obsah obrázku diagram, řada/pruh, text, snímek obrazovky&#10;&#10;Popis byl vytvořen automaticky">
            <a:extLst>
              <a:ext uri="{FF2B5EF4-FFF2-40B4-BE49-F238E27FC236}">
                <a16:creationId xmlns:a16="http://schemas.microsoft.com/office/drawing/2014/main" id="{50A85450-AA80-9EA5-A3A3-DA1B5AF16CA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2737221" y="692150"/>
            <a:ext cx="6718758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323570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BC8D53-B769-116B-8269-AC002EA88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EB94C-09A3-6256-5AAE-8D842BA3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Suché vs Vlhké teplo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3C263D-89A3-4CC4-5420-BA6EF10A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1241"/>
            <a:ext cx="10753200" cy="45707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b="1" dirty="0"/>
              <a:t>Vlhké teplo </a:t>
            </a:r>
            <a:r>
              <a:rPr lang="cs-CZ" sz="1600" dirty="0"/>
              <a:t>bylo stejně účinné nebo </a:t>
            </a:r>
            <a:r>
              <a:rPr lang="cs-CZ" sz="1600" b="1" dirty="0"/>
              <a:t>účinnější </a:t>
            </a:r>
            <a:r>
              <a:rPr lang="cs-CZ" sz="1600" dirty="0"/>
              <a:t>než </a:t>
            </a:r>
            <a:r>
              <a:rPr lang="cs-CZ" sz="1600" b="1" dirty="0"/>
              <a:t>suché teplo</a:t>
            </a:r>
            <a:r>
              <a:rPr lang="cs-CZ" sz="1600" dirty="0"/>
              <a:t>, i přesto, že bylo aplikováno jen po </a:t>
            </a:r>
            <a:r>
              <a:rPr lang="cs-CZ" sz="1600" b="1" dirty="0"/>
              <a:t>¼ doby trvání </a:t>
            </a:r>
            <a:r>
              <a:rPr lang="cs-CZ" sz="1600" dirty="0"/>
              <a:t>ve srovnání se suchým teplem.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Vlhké teplo i suché teplo </a:t>
            </a:r>
            <a:r>
              <a:rPr lang="cs-CZ" sz="1600" dirty="0"/>
              <a:t>pomáhají </a:t>
            </a:r>
            <a:r>
              <a:rPr lang="cs-CZ" sz="1600" b="1" dirty="0"/>
              <a:t>snižovat bolest a poškození svalů po cvičení</a:t>
            </a:r>
            <a:r>
              <a:rPr lang="cs-CZ" sz="1600" dirty="0"/>
              <a:t>, ale </a:t>
            </a:r>
            <a:r>
              <a:rPr lang="cs-CZ" sz="1600" b="1" dirty="0"/>
              <a:t>vlhké teplo bylo účinnější </a:t>
            </a:r>
            <a:r>
              <a:rPr lang="cs-CZ" sz="1600" dirty="0"/>
              <a:t>při snižování bolesti (nejlépe bezprostředně po cvičení)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Aplikace tepla </a:t>
            </a:r>
            <a:r>
              <a:rPr lang="cs-CZ" sz="1600" b="1" dirty="0"/>
              <a:t>24 hodin </a:t>
            </a:r>
            <a:r>
              <a:rPr lang="cs-CZ" sz="1600" dirty="0"/>
              <a:t>po cvičení měla na </a:t>
            </a:r>
            <a:r>
              <a:rPr lang="cs-CZ" sz="1600" b="1" dirty="0"/>
              <a:t>úlevu</a:t>
            </a:r>
            <a:r>
              <a:rPr lang="cs-CZ" sz="1600" dirty="0"/>
              <a:t> od </a:t>
            </a:r>
            <a:r>
              <a:rPr lang="cs-CZ" sz="1600" b="1" dirty="0"/>
              <a:t>bolesti minimální účinky </a:t>
            </a:r>
            <a:r>
              <a:rPr lang="cs-CZ" sz="1600" dirty="0"/>
              <a:t>(bez ohledu na to, zda šlo o vlhké nebo suché teplo).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Při aplikaci tepla </a:t>
            </a:r>
            <a:r>
              <a:rPr lang="cs-CZ" sz="1600" b="1" dirty="0"/>
              <a:t>po 24 hodinách </a:t>
            </a:r>
            <a:r>
              <a:rPr lang="cs-CZ" sz="1600" dirty="0"/>
              <a:t>bylo zjištěno, že došlo ke snížení svalové síly, což naznačuje, že došlo k poškození svalových vláken, které nebylo teplem odstraněno.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Elasticita tkáně</a:t>
            </a:r>
            <a:r>
              <a:rPr lang="cs-CZ" sz="1600" dirty="0"/>
              <a:t> byla </a:t>
            </a:r>
            <a:r>
              <a:rPr lang="cs-CZ" sz="1600" b="1" dirty="0"/>
              <a:t>zachována</a:t>
            </a:r>
            <a:r>
              <a:rPr lang="cs-CZ" sz="1600" dirty="0"/>
              <a:t>, pokud bylo teplo aplikováno po 24 hodinách, což naznačuje, že teplo </a:t>
            </a:r>
            <a:r>
              <a:rPr lang="cs-CZ" sz="1600" b="1" dirty="0"/>
              <a:t>po 24 hodinách</a:t>
            </a:r>
            <a:r>
              <a:rPr lang="cs-CZ" sz="1600" dirty="0"/>
              <a:t> pomohlo </a:t>
            </a:r>
            <a:r>
              <a:rPr lang="cs-CZ" sz="1600" b="1" dirty="0"/>
              <a:t>při hojení šlach a pojivové tkáně</a:t>
            </a:r>
            <a:r>
              <a:rPr lang="cs-CZ" sz="1600" dirty="0"/>
              <a:t>, ale </a:t>
            </a:r>
            <a:r>
              <a:rPr lang="cs-CZ" sz="1600" b="1" dirty="0"/>
              <a:t>nepomohlo svalovým vláknům</a:t>
            </a:r>
            <a:r>
              <a:rPr lang="cs-CZ" sz="1600" dirty="0"/>
              <a:t>.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Údaje o </a:t>
            </a:r>
            <a:r>
              <a:rPr lang="cs-CZ" sz="1600" b="1" dirty="0"/>
              <a:t>kožním odporu </a:t>
            </a:r>
            <a:r>
              <a:rPr lang="cs-CZ" sz="1600" dirty="0"/>
              <a:t>ukazují, že </a:t>
            </a:r>
            <a:r>
              <a:rPr lang="cs-CZ" sz="1600" b="1" dirty="0"/>
              <a:t>vlhké teplo aplikované ihned po cvičení </a:t>
            </a:r>
            <a:r>
              <a:rPr lang="cs-CZ" sz="1600" dirty="0"/>
              <a:t>bylo stejně účinné jako </a:t>
            </a:r>
            <a:r>
              <a:rPr lang="cs-CZ" sz="1600" b="1" dirty="0"/>
              <a:t>suché teplo aplikované ihned po cvičení nebo 1 den po cvičení</a:t>
            </a:r>
            <a:r>
              <a:rPr lang="cs-CZ" sz="16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4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612DD-2130-B363-DDF7-BB21446B0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23CF7-3273-25F4-4407-242E0CA8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Saunování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AEFCD8-2FBB-DF77-43D6-ACFB43D9B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Jaké druhy saun znáte? </a:t>
            </a:r>
          </a:p>
        </p:txBody>
      </p:sp>
      <p:pic>
        <p:nvPicPr>
          <p:cNvPr id="3074" name="Picture 2" descr="Hodina v saunovém světě s 10 saunami a vířivkami | Slevomat.cz">
            <a:extLst>
              <a:ext uri="{FF2B5EF4-FFF2-40B4-BE49-F238E27FC236}">
                <a16:creationId xmlns:a16="http://schemas.microsoft.com/office/drawing/2014/main" id="{0695855F-2C3F-670F-4885-C5A1ED4C2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48894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8317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A34CE-0901-E8DD-B488-65D983CDF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B1CF4C-269E-8B48-4AA2-00FB55B9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saun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AC2CDE-9788-6C09-2010-B55836B2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Finská sauna</a:t>
            </a:r>
          </a:p>
          <a:p>
            <a:r>
              <a:rPr lang="cs-CZ" dirty="0"/>
              <a:t>Sauna s parním rázem (vlhkost 20-30 %, pravidelně se lije voda na rozpálené kameny)</a:t>
            </a:r>
          </a:p>
          <a:p>
            <a:r>
              <a:rPr lang="cs-CZ" dirty="0"/>
              <a:t>Parní sauna (30-60 °C, relativní vlhkost 30-100 %)</a:t>
            </a:r>
          </a:p>
          <a:p>
            <a:r>
              <a:rPr lang="cs-CZ" dirty="0"/>
              <a:t>Aroma sauna (Do 75 °C, využití vonných esencí)</a:t>
            </a:r>
          </a:p>
          <a:p>
            <a:r>
              <a:rPr lang="cs-CZ" dirty="0"/>
              <a:t>Solná sauna (40-70 °C, vlhkost 30-60 %, využívá solné kvádry) </a:t>
            </a:r>
          </a:p>
          <a:p>
            <a:r>
              <a:rPr lang="cs-CZ" dirty="0" err="1"/>
              <a:t>Infrasauna</a:t>
            </a:r>
            <a:endParaRPr lang="cs-CZ" dirty="0"/>
          </a:p>
          <a:p>
            <a:r>
              <a:rPr lang="cs-CZ" dirty="0"/>
              <a:t>Bio sauna (40-60 °C, vlhkost 30-60 %)</a:t>
            </a:r>
          </a:p>
          <a:p>
            <a:r>
              <a:rPr lang="cs-CZ" dirty="0"/>
              <a:t>Kombinovaná sauna a jiné…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27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55E8BF-04DF-9DAD-249B-DCD338525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707442-194C-AA08-4C1F-B74DBA99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Fyziologický efekt saunování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859BB-79B9-38A6-EB0C-6C64A07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sz="2400" dirty="0"/>
              <a:t>Kardiovaskulární systém bojuje s tepelným stresem rozšířením kožních cév a zvýšenou aktivitou průtoku krve, srdeční frekvence a pocení </a:t>
            </a:r>
          </a:p>
          <a:p>
            <a:r>
              <a:rPr lang="cs-CZ" sz="2400" dirty="0"/>
              <a:t>Srdeční frekvence se zrychluje až na dvojnásobek klidové frekvence i více </a:t>
            </a:r>
          </a:p>
          <a:p>
            <a:r>
              <a:rPr lang="cs-CZ" sz="2400" dirty="0"/>
              <a:t>Zátěž srdce a kardiovaskulárního systému záleží na teplotě, vlhkosti, délce pobytu v horku </a:t>
            </a:r>
          </a:p>
          <a:p>
            <a:r>
              <a:rPr lang="cs-CZ" sz="2400" dirty="0"/>
              <a:t>Pocení v sauně vede k úbytku hmotnosti přibližně 0,5-1 kg </a:t>
            </a:r>
          </a:p>
          <a:p>
            <a:r>
              <a:rPr lang="cs-CZ" sz="2400" dirty="0"/>
              <a:t>Sympatický nervový systém a hormonální osa hypotalamus-hypofýza-nadledviny jsou aktivovány za účelem udržení tepelné rovnováhy -&gt; celkový účinek hormonálních změn se projevuje sníženým vnímáním bolesti, zlepšení nálady a bdělosti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46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ADE42-BA4E-9F50-B283-251D8E228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2850AF7-99E3-F087-D21C-59BDC7BF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sk-SK" b="1" dirty="0" err="1"/>
              <a:t>Infrasauna</a:t>
            </a:r>
            <a:br>
              <a:rPr lang="sk-SK" b="1" dirty="0"/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81B2E3-7566-CAB4-08A3-CC3CDC25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1089"/>
            <a:ext cx="10753200" cy="4500911"/>
          </a:xfrm>
        </p:spPr>
        <p:txBody>
          <a:bodyPr/>
          <a:lstStyle/>
          <a:p>
            <a:r>
              <a:rPr lang="cs-CZ" dirty="0"/>
              <a:t>Teplota 40-60 °C, komfortnější a více relaxační </a:t>
            </a:r>
          </a:p>
          <a:p>
            <a:r>
              <a:rPr lang="cs-CZ" dirty="0"/>
              <a:t>Infračervené teplo proniká hlouběji oproti suchému teplu </a:t>
            </a:r>
          </a:p>
          <a:p>
            <a:pPr lvl="1"/>
            <a:r>
              <a:rPr lang="cs-CZ" dirty="0"/>
              <a:t>IR-A (krátké vlny), které pronikají hluboko do těla, mají největší léčivé účinky</a:t>
            </a:r>
          </a:p>
          <a:p>
            <a:pPr lvl="1"/>
            <a:r>
              <a:rPr lang="cs-CZ" dirty="0"/>
              <a:t>IR-B (střední vlny), pronikají jen mělce do podkoží, ale stále mají léčivé účinky</a:t>
            </a:r>
          </a:p>
          <a:p>
            <a:pPr lvl="1"/>
            <a:r>
              <a:rPr lang="cs-CZ" dirty="0"/>
              <a:t>IC-C (dlouhé vlny), ohřívají jen povrch kůže, jde o obyčejné ohřívání</a:t>
            </a:r>
          </a:p>
          <a:p>
            <a:r>
              <a:rPr lang="cs-CZ" dirty="0"/>
              <a:t>Dobré pro zotavení neuromuskulárního systému po maximálním vytrvalostním výkonu </a:t>
            </a:r>
          </a:p>
          <a:p>
            <a:r>
              <a:rPr lang="cs-CZ" dirty="0"/>
              <a:t>Používá se ke zlepšení srdeční a cévní funkce </a:t>
            </a:r>
          </a:p>
          <a:p>
            <a:r>
              <a:rPr lang="cs-CZ" dirty="0"/>
              <a:t>Snižuje oxidační stres </a:t>
            </a:r>
          </a:p>
          <a:p>
            <a:r>
              <a:rPr lang="cs-CZ" dirty="0"/>
              <a:t>Možná aplikace: 20-30 min, 3x týdně </a:t>
            </a:r>
          </a:p>
        </p:txBody>
      </p:sp>
    </p:spTree>
    <p:extLst>
      <p:ext uri="{BB962C8B-B14F-4D97-AF65-F5344CB8AC3E}">
        <p14:creationId xmlns:p14="http://schemas.microsoft.com/office/powerpoint/2010/main" val="417525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CA767F-1FAB-2C82-FF38-E1D3D646B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0AD3E0-9091-6CF4-D447-F9BDE208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Finská sauna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6B4D9F-63BC-EF3A-AEE3-EB6D5214754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/>
              <a:t>Teplota od 75 do 110 °C </a:t>
            </a:r>
          </a:p>
          <a:p>
            <a:pPr>
              <a:spcAft>
                <a:spcPts val="600"/>
              </a:spcAft>
            </a:pPr>
            <a:r>
              <a:rPr lang="cs-CZ" sz="2600"/>
              <a:t>Vlhkost vzduchu 8-15 % </a:t>
            </a:r>
          </a:p>
          <a:p>
            <a:pPr>
              <a:spcAft>
                <a:spcPts val="600"/>
              </a:spcAft>
            </a:pPr>
            <a:r>
              <a:rPr lang="cs-CZ" sz="2600"/>
              <a:t>Neměli bychom být déle než 15 min, optimální poloha leh </a:t>
            </a:r>
          </a:p>
          <a:p>
            <a:pPr>
              <a:spcAft>
                <a:spcPts val="600"/>
              </a:spcAft>
            </a:pPr>
            <a:r>
              <a:rPr lang="cs-CZ" sz="2600"/>
              <a:t>Intenzivní pocení a ztráta tekutin </a:t>
            </a:r>
          </a:p>
          <a:p>
            <a:pPr>
              <a:spcAft>
                <a:spcPts val="600"/>
              </a:spcAft>
            </a:pPr>
            <a:r>
              <a:rPr lang="cs-CZ" sz="2600"/>
              <a:t>Povzbuzení látkové výměny </a:t>
            </a:r>
          </a:p>
          <a:p>
            <a:pPr>
              <a:spcAft>
                <a:spcPts val="600"/>
              </a:spcAft>
            </a:pPr>
            <a:r>
              <a:rPr lang="cs-CZ" sz="2600"/>
              <a:t>Střídání fáze ohřátí a ochlazení cca 3x </a:t>
            </a:r>
          </a:p>
        </p:txBody>
      </p:sp>
      <p:pic>
        <p:nvPicPr>
          <p:cNvPr id="7170" name="Picture 2" descr="Finnish Saunas: The Ultimate Guide to Relaxation and Health">
            <a:extLst>
              <a:ext uri="{FF2B5EF4-FFF2-40B4-BE49-F238E27FC236}">
                <a16:creationId xmlns:a16="http://schemas.microsoft.com/office/drawing/2014/main" id="{91662FBF-FB1A-22CF-9118-6FBE585C0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5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670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104323-9082-1294-1617-5F23DD206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7C15784-1E89-DD83-6AE6-B4FCE1AA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295" y="1692002"/>
            <a:ext cx="8590609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3356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B8C9-3C2E-F580-4563-D903E7EC6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94C3A-8387-C928-2510-922A1F9A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vs </a:t>
            </a:r>
            <a:r>
              <a:rPr lang="cs-CZ" dirty="0" err="1"/>
              <a:t>Infra</a:t>
            </a:r>
            <a:r>
              <a:rPr lang="cs-CZ" dirty="0"/>
              <a:t> sauna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D2007B9-26AB-C99A-2CD6-8081296E5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1073" y="1171576"/>
            <a:ext cx="7220674" cy="5448568"/>
          </a:xfrm>
        </p:spPr>
      </p:pic>
    </p:spTree>
    <p:extLst>
      <p:ext uri="{BB962C8B-B14F-4D97-AF65-F5344CB8AC3E}">
        <p14:creationId xmlns:p14="http://schemas.microsoft.com/office/powerpoint/2010/main" val="91932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29008D-2115-AA1C-D99B-9FBF2CF8F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225DA4-4E50-C52D-F4BB-5F1C9E68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Pufrující mechanismus </a:t>
            </a:r>
          </a:p>
        </p:txBody>
      </p:sp>
      <p:sp>
        <p:nvSpPr>
          <p:cNvPr id="1031" name="Content Placeholder 4">
            <a:extLst>
              <a:ext uri="{FF2B5EF4-FFF2-40B4-BE49-F238E27FC236}">
                <a16:creationId xmlns:a16="http://schemas.microsoft.com/office/drawing/2014/main" id="{EB3EEC4F-4A7C-764C-57EB-AA23D8A6075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93371"/>
            <a:ext cx="6087200" cy="44481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/>
              <a:t>Bikarbonát</a:t>
            </a:r>
            <a:r>
              <a:rPr lang="en-US" sz="1600" dirty="0"/>
              <a:t> je </a:t>
            </a:r>
            <a:r>
              <a:rPr lang="en-US" sz="1600" dirty="0" err="1"/>
              <a:t>přítomen</a:t>
            </a:r>
            <a:r>
              <a:rPr lang="en-US" sz="1600" dirty="0"/>
              <a:t> v </a:t>
            </a:r>
            <a:r>
              <a:rPr lang="en-US" sz="1600" dirty="0" err="1"/>
              <a:t>plazmě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tvoří</a:t>
            </a:r>
            <a:r>
              <a:rPr lang="en-US" sz="1600" dirty="0"/>
              <a:t> </a:t>
            </a:r>
            <a:r>
              <a:rPr lang="en-US" sz="1600" dirty="0" err="1"/>
              <a:t>asi</a:t>
            </a:r>
            <a:r>
              <a:rPr lang="en-US" sz="1600" dirty="0"/>
              <a:t> 70-75 % z </a:t>
            </a:r>
            <a:r>
              <a:rPr lang="en-US" sz="1600" dirty="0" err="1"/>
              <a:t>celkového</a:t>
            </a:r>
            <a:r>
              <a:rPr lang="en-US" sz="1600" dirty="0"/>
              <a:t> </a:t>
            </a:r>
            <a:r>
              <a:rPr lang="en-US" sz="1600" dirty="0" err="1"/>
              <a:t>pufračního</a:t>
            </a:r>
            <a:r>
              <a:rPr lang="en-US" sz="1600" dirty="0"/>
              <a:t> </a:t>
            </a:r>
            <a:r>
              <a:rPr lang="en-US" sz="1600" dirty="0" err="1"/>
              <a:t>kapacity</a:t>
            </a:r>
            <a:r>
              <a:rPr lang="en-US" sz="1600" dirty="0"/>
              <a:t> </a:t>
            </a:r>
            <a:r>
              <a:rPr lang="en-US" sz="1600" dirty="0" err="1"/>
              <a:t>krve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sníženém</a:t>
            </a:r>
            <a:r>
              <a:rPr lang="en-US" sz="1600" dirty="0"/>
              <a:t> pH se </a:t>
            </a:r>
            <a:r>
              <a:rPr lang="en-US" sz="1600" dirty="0" err="1"/>
              <a:t>aktivuje</a:t>
            </a:r>
            <a:r>
              <a:rPr lang="en-US" sz="1600" dirty="0"/>
              <a:t> </a:t>
            </a:r>
            <a:r>
              <a:rPr lang="en-US" sz="1600" dirty="0" err="1"/>
              <a:t>respirační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, </a:t>
            </a:r>
            <a:r>
              <a:rPr lang="en-US" sz="1600" dirty="0" err="1"/>
              <a:t>který</a:t>
            </a:r>
            <a:r>
              <a:rPr lang="en-US" sz="1600" dirty="0"/>
              <a:t> </a:t>
            </a:r>
            <a:r>
              <a:rPr lang="en-US" sz="1600" dirty="0" err="1"/>
              <a:t>zvyšuje</a:t>
            </a:r>
            <a:r>
              <a:rPr lang="en-US" sz="1600" dirty="0"/>
              <a:t> </a:t>
            </a:r>
            <a:r>
              <a:rPr lang="en-US" sz="1600" dirty="0" err="1"/>
              <a:t>ventilaci</a:t>
            </a:r>
            <a:r>
              <a:rPr lang="en-US" sz="1600" dirty="0"/>
              <a:t> (</a:t>
            </a:r>
            <a:r>
              <a:rPr lang="en-US" sz="1600" dirty="0" err="1"/>
              <a:t>rychlejší</a:t>
            </a:r>
            <a:r>
              <a:rPr lang="en-US" sz="1600" dirty="0"/>
              <a:t> a </a:t>
            </a:r>
            <a:r>
              <a:rPr lang="en-US" sz="1600" dirty="0" err="1"/>
              <a:t>hlubší</a:t>
            </a:r>
            <a:r>
              <a:rPr lang="en-US" sz="1600" dirty="0"/>
              <a:t> </a:t>
            </a:r>
            <a:r>
              <a:rPr lang="en-US" sz="1600" dirty="0" err="1"/>
              <a:t>dýchání</a:t>
            </a:r>
            <a:r>
              <a:rPr lang="en-US" sz="1600" dirty="0"/>
              <a:t>), aby se </a:t>
            </a:r>
            <a:r>
              <a:rPr lang="en-US" sz="1600" dirty="0" err="1"/>
              <a:t>více</a:t>
            </a:r>
            <a:r>
              <a:rPr lang="en-US" sz="1600" dirty="0"/>
              <a:t> CO₂ </a:t>
            </a:r>
            <a:r>
              <a:rPr lang="en-US" sz="1600" dirty="0" err="1"/>
              <a:t>vyloučilo</a:t>
            </a:r>
            <a:r>
              <a:rPr lang="en-US" sz="1600" dirty="0"/>
              <a:t> z </a:t>
            </a:r>
            <a:r>
              <a:rPr lang="en-US" sz="1600" dirty="0" err="1"/>
              <a:t>těla</a:t>
            </a:r>
            <a:r>
              <a:rPr lang="en-US" sz="1600" dirty="0"/>
              <a:t>.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dochází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snížení</a:t>
            </a:r>
            <a:r>
              <a:rPr lang="en-US" sz="1600" dirty="0"/>
              <a:t> </a:t>
            </a:r>
            <a:r>
              <a:rPr lang="en-US" sz="1600" dirty="0" err="1"/>
              <a:t>kyselosti</a:t>
            </a:r>
            <a:r>
              <a:rPr lang="en-US" sz="1600" dirty="0"/>
              <a:t> v </a:t>
            </a:r>
            <a:r>
              <a:rPr lang="en-US" sz="1600" dirty="0" err="1"/>
              <a:t>krvi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err="1"/>
              <a:t>Ostatní</a:t>
            </a:r>
            <a:r>
              <a:rPr lang="en-US" sz="1600" dirty="0"/>
              <a:t> </a:t>
            </a:r>
            <a:r>
              <a:rPr lang="en-US" sz="1600" dirty="0" err="1"/>
              <a:t>pufry</a:t>
            </a:r>
            <a:r>
              <a:rPr lang="en-US" sz="16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hemoglobinový</a:t>
            </a:r>
            <a:r>
              <a:rPr lang="en-US" sz="1600" dirty="0"/>
              <a:t> </a:t>
            </a:r>
            <a:r>
              <a:rPr lang="en-US" sz="1600" dirty="0" err="1"/>
              <a:t>pufr</a:t>
            </a:r>
            <a:r>
              <a:rPr lang="en-US" sz="1600" dirty="0"/>
              <a:t> (v </a:t>
            </a:r>
            <a:r>
              <a:rPr lang="en-US" sz="1600" dirty="0" err="1"/>
              <a:t>červených</a:t>
            </a:r>
            <a:r>
              <a:rPr lang="en-US" sz="1600" dirty="0"/>
              <a:t> </a:t>
            </a:r>
            <a:r>
              <a:rPr lang="en-US" sz="1600" dirty="0" err="1"/>
              <a:t>krvinkách</a:t>
            </a:r>
            <a:r>
              <a:rPr lang="en-US" sz="1600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fosfátový</a:t>
            </a:r>
            <a:r>
              <a:rPr lang="en-US" sz="1600" dirty="0"/>
              <a:t> </a:t>
            </a:r>
            <a:r>
              <a:rPr lang="en-US" sz="1600" dirty="0" err="1"/>
              <a:t>pufr</a:t>
            </a:r>
            <a:r>
              <a:rPr lang="en-US" sz="1600" dirty="0"/>
              <a:t> (v </a:t>
            </a:r>
            <a:r>
              <a:rPr lang="en-US" sz="1600" dirty="0" err="1"/>
              <a:t>buňkách</a:t>
            </a:r>
            <a:r>
              <a:rPr lang="en-US" sz="1600" dirty="0"/>
              <a:t> a </a:t>
            </a:r>
            <a:r>
              <a:rPr lang="en-US" sz="1600" dirty="0" err="1"/>
              <a:t>ledvinách</a:t>
            </a:r>
            <a:r>
              <a:rPr lang="en-US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bílkovinný</a:t>
            </a:r>
            <a:r>
              <a:rPr lang="en-US" sz="1600" dirty="0"/>
              <a:t> </a:t>
            </a:r>
            <a:r>
              <a:rPr lang="en-US" sz="1600" dirty="0" err="1"/>
              <a:t>pufr</a:t>
            </a:r>
            <a:r>
              <a:rPr lang="en-US" sz="1600" dirty="0"/>
              <a:t> (v </a:t>
            </a:r>
            <a:r>
              <a:rPr lang="en-US" sz="1600" dirty="0" err="1"/>
              <a:t>buňkách</a:t>
            </a:r>
            <a:r>
              <a:rPr lang="en-US" sz="1600" dirty="0"/>
              <a:t> a </a:t>
            </a:r>
            <a:r>
              <a:rPr lang="en-US" sz="1600" dirty="0" err="1"/>
              <a:t>plazmě</a:t>
            </a:r>
            <a:r>
              <a:rPr lang="en-US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ammoniakový</a:t>
            </a:r>
            <a:r>
              <a:rPr lang="en-US" sz="1600" dirty="0"/>
              <a:t> </a:t>
            </a:r>
            <a:r>
              <a:rPr lang="en-US" sz="1600" dirty="0" err="1"/>
              <a:t>pufr</a:t>
            </a:r>
            <a:r>
              <a:rPr lang="en-US" sz="1600" dirty="0"/>
              <a:t> (v </a:t>
            </a:r>
            <a:r>
              <a:rPr lang="en-US" sz="1600" dirty="0" err="1"/>
              <a:t>ledvinách</a:t>
            </a:r>
            <a:r>
              <a:rPr lang="en-US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Ledviny</a:t>
            </a:r>
            <a:r>
              <a:rPr lang="en-US" sz="1600" dirty="0"/>
              <a:t> – </a:t>
            </a:r>
            <a:r>
              <a:rPr lang="en-US" sz="1600" dirty="0" err="1"/>
              <a:t>pomalejší</a:t>
            </a:r>
            <a:r>
              <a:rPr lang="en-US" sz="1600" dirty="0"/>
              <a:t> </a:t>
            </a:r>
            <a:r>
              <a:rPr lang="en-US" sz="1600" dirty="0" err="1"/>
              <a:t>mechanismus</a:t>
            </a:r>
            <a:r>
              <a:rPr lang="en-US" sz="1600" dirty="0"/>
              <a:t> – </a:t>
            </a:r>
            <a:r>
              <a:rPr lang="en-US" sz="1600" dirty="0" err="1"/>
              <a:t>klíčová</a:t>
            </a:r>
            <a:r>
              <a:rPr lang="en-US" sz="1600" dirty="0"/>
              <a:t> role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dlouhodobé</a:t>
            </a:r>
            <a:r>
              <a:rPr lang="en-US" sz="1600" dirty="0"/>
              <a:t> </a:t>
            </a:r>
            <a:r>
              <a:rPr lang="en-US" sz="1600" dirty="0" err="1"/>
              <a:t>regulaci</a:t>
            </a:r>
            <a:r>
              <a:rPr lang="en-US" sz="1600" dirty="0"/>
              <a:t> </a:t>
            </a:r>
            <a:r>
              <a:rPr lang="en-US" sz="1600" dirty="0" err="1"/>
              <a:t>acidobazické</a:t>
            </a:r>
            <a:r>
              <a:rPr lang="en-US" sz="1600" dirty="0"/>
              <a:t> </a:t>
            </a:r>
            <a:r>
              <a:rPr lang="en-US" sz="1600" dirty="0" err="1"/>
              <a:t>rovnováhy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zvyšují</a:t>
            </a:r>
            <a:r>
              <a:rPr lang="en-US" sz="1600" dirty="0"/>
              <a:t> </a:t>
            </a:r>
            <a:r>
              <a:rPr lang="en-US" sz="1600" dirty="0" err="1"/>
              <a:t>vylučování</a:t>
            </a:r>
            <a:r>
              <a:rPr lang="en-US" sz="1600" dirty="0"/>
              <a:t> H⁺ a </a:t>
            </a:r>
            <a:r>
              <a:rPr lang="en-US" sz="1600" dirty="0" err="1"/>
              <a:t>zvyšují</a:t>
            </a:r>
            <a:r>
              <a:rPr lang="en-US" sz="1600" dirty="0"/>
              <a:t> </a:t>
            </a:r>
            <a:r>
              <a:rPr lang="en-US" sz="1600" dirty="0" err="1"/>
              <a:t>zpětnou</a:t>
            </a:r>
            <a:r>
              <a:rPr lang="en-US" sz="1600" dirty="0"/>
              <a:t> </a:t>
            </a:r>
            <a:r>
              <a:rPr lang="en-US" sz="1600" dirty="0" err="1"/>
              <a:t>resorpci</a:t>
            </a:r>
            <a:r>
              <a:rPr lang="en-US" sz="1600" dirty="0"/>
              <a:t> HCO₃⁻</a:t>
            </a:r>
          </a:p>
        </p:txBody>
      </p:sp>
      <p:pic>
        <p:nvPicPr>
          <p:cNvPr id="1026" name="Picture 2" descr="Obsah obrázku text, diagram, řada/pruh, Písmo&#10;&#10;Popis byl vytvořen automaticky">
            <a:extLst>
              <a:ext uri="{FF2B5EF4-FFF2-40B4-BE49-F238E27FC236}">
                <a16:creationId xmlns:a16="http://schemas.microsoft.com/office/drawing/2014/main" id="{B7EB205E-41E0-4922-5D53-941325E3180A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026" y="1701505"/>
            <a:ext cx="3280505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49323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90A921-D61C-6822-1EA0-442F70638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53A784C-DDC5-D520-7020-90A0877E0FD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719400" y="590198"/>
            <a:ext cx="10753200" cy="3306610"/>
          </a:xfr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0DA7AA9-DE9A-7202-BF05-DE3AE6B324AF}"/>
              </a:ext>
            </a:extLst>
          </p:cNvPr>
          <p:cNvSpPr txBox="1"/>
          <p:nvPr/>
        </p:nvSpPr>
        <p:spPr>
          <a:xfrm>
            <a:off x="937549" y="4213184"/>
            <a:ext cx="10127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err="1">
                <a:latin typeface="+mn-lt"/>
              </a:rPr>
              <a:t>Infrasauna</a:t>
            </a:r>
            <a:r>
              <a:rPr lang="cs-CZ" sz="2800" dirty="0">
                <a:latin typeface="+mn-lt"/>
              </a:rPr>
              <a:t> se svým hlubším průnikem do tkání jsou příznivé pro zotavení po vytrvalostním výkonu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err="1">
                <a:latin typeface="+mn-lt"/>
              </a:rPr>
              <a:t>Infrasauna</a:t>
            </a:r>
            <a:r>
              <a:rPr lang="cs-CZ" sz="2800" dirty="0">
                <a:latin typeface="+mn-lt"/>
              </a:rPr>
              <a:t> představuje pro organismus velmi lehkou zátěž ve srovnání s tradiční (finskou)</a:t>
            </a:r>
          </a:p>
        </p:txBody>
      </p:sp>
    </p:spTree>
    <p:extLst>
      <p:ext uri="{BB962C8B-B14F-4D97-AF65-F5344CB8AC3E}">
        <p14:creationId xmlns:p14="http://schemas.microsoft.com/office/powerpoint/2010/main" val="31484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15AA1E-F4CD-0E54-670D-1BC523AB3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Zástupný obsah 6" descr="Obsah obrázku text, účtenka, snímek obrazovky, Písmo&#10;&#10;Popis byl vytvořen automaticky">
            <a:extLst>
              <a:ext uri="{FF2B5EF4-FFF2-40B4-BE49-F238E27FC236}">
                <a16:creationId xmlns:a16="http://schemas.microsoft.com/office/drawing/2014/main" id="{8D2FE443-460A-A1CB-F5D8-BF79F043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822331"/>
            <a:ext cx="10752138" cy="3630026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0FB7C0-4F00-24A6-4D48-C19FCA0F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99" y="215696"/>
            <a:ext cx="4053261" cy="15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BA81A-A240-978F-0EAF-FD3F25975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282760A-8201-D298-7E76-13DBEEC9C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742" y="1692275"/>
            <a:ext cx="9824103" cy="4140200"/>
          </a:xfrm>
        </p:spPr>
      </p:pic>
    </p:spTree>
    <p:extLst>
      <p:ext uri="{BB962C8B-B14F-4D97-AF65-F5344CB8AC3E}">
        <p14:creationId xmlns:p14="http://schemas.microsoft.com/office/powerpoint/2010/main" val="383521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159BE-262C-911B-37CA-FDC086052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813DFA-8087-F81A-BB26-05F1E3322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CF1883-2C13-AEA4-55BE-26A24B3A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32" y="692150"/>
            <a:ext cx="6137135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291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0E244-245E-02DB-7C15-5675D425C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B1C39C-5A98-313F-381B-F0103F52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Vlhkost v sauně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EE6F93-F234-6BC9-1940-6026C8B6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Sauna s vyšší vlhkostí způsobuje větší tepelnou zátěž pro organismus ve srovnání se suchou saunou </a:t>
            </a:r>
          </a:p>
          <a:p>
            <a:r>
              <a:rPr lang="cs-CZ" dirty="0"/>
              <a:t>Projevuje se to zvýšením rektální teploty, srdeční frekvencí, intenzivnějším subjektivním pocitem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26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CE068A-5DE3-5D0F-8E93-28007CBF1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A97924-3D5F-B83F-7BF6-3668F927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Masáže, kdy je můžeme využít a proč?</a:t>
            </a:r>
          </a:p>
        </p:txBody>
      </p:sp>
      <p:pic>
        <p:nvPicPr>
          <p:cNvPr id="6146" name="Picture 2" descr="Massage - Free people icons">
            <a:extLst>
              <a:ext uri="{FF2B5EF4-FFF2-40B4-BE49-F238E27FC236}">
                <a16:creationId xmlns:a16="http://schemas.microsoft.com/office/drawing/2014/main" id="{60919ED9-C070-9BFE-FFFA-0D654C98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0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E4813-3397-10DE-4637-F30E6FE6B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69E50D-8862-ACBD-60D0-1E7EC3D2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Masáže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9358D6A-C708-FF23-2FEF-233962A8F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890" y="1692275"/>
            <a:ext cx="8727808" cy="4140200"/>
          </a:xfrm>
        </p:spPr>
      </p:pic>
    </p:spTree>
    <p:extLst>
      <p:ext uri="{BB962C8B-B14F-4D97-AF65-F5344CB8AC3E}">
        <p14:creationId xmlns:p14="http://schemas.microsoft.com/office/powerpoint/2010/main" val="62376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3710C4-9867-29EE-EC28-D57AA6DD2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89996-BDC2-1833-11B9-2684280B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masáž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A806CA-8EC1-6C18-C80A-2D1D4807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Cíl sportovní masáže:</a:t>
            </a:r>
          </a:p>
          <a:p>
            <a:pPr lvl="1"/>
            <a:r>
              <a:rPr lang="cs-CZ" sz="2800" dirty="0"/>
              <a:t>příprava na sportovní výkon</a:t>
            </a:r>
          </a:p>
          <a:p>
            <a:pPr lvl="1"/>
            <a:r>
              <a:rPr lang="cs-CZ" sz="2800" dirty="0"/>
              <a:t>pomoc při rozcvičování</a:t>
            </a:r>
          </a:p>
          <a:p>
            <a:pPr lvl="1"/>
            <a:r>
              <a:rPr lang="cs-CZ" sz="2800" dirty="0"/>
              <a:t>specifická pomoc při strečinku</a:t>
            </a:r>
          </a:p>
          <a:p>
            <a:pPr lvl="1"/>
            <a:r>
              <a:rPr lang="cs-CZ" sz="2800" dirty="0"/>
              <a:t>podpora zotavovacích procesů po zátěži</a:t>
            </a:r>
          </a:p>
          <a:p>
            <a:pPr lvl="1"/>
            <a:r>
              <a:rPr lang="cs-CZ" sz="2800" dirty="0"/>
              <a:t>navození pocitu pohody a relaxace</a:t>
            </a:r>
          </a:p>
          <a:p>
            <a:pPr lvl="1"/>
            <a:r>
              <a:rPr lang="cs-CZ" sz="2800" dirty="0"/>
              <a:t>specifická pomoc při doléčování zranění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12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19BFBB-27BB-39A4-2482-E8644DD0F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7294AF-9BF1-E016-B5C3-A1EA9D80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sportovní masáže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AE63EC-AF5E-64F9-4D1D-86041BDD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Přípravná (kondiční)</a:t>
            </a:r>
          </a:p>
          <a:p>
            <a:r>
              <a:rPr lang="cs-CZ" dirty="0"/>
              <a:t>Pohotovostní</a:t>
            </a:r>
          </a:p>
          <a:p>
            <a:r>
              <a:rPr lang="cs-CZ" dirty="0"/>
              <a:t>V přestávkách mezi výkony</a:t>
            </a:r>
          </a:p>
          <a:p>
            <a:r>
              <a:rPr lang="cs-CZ" dirty="0"/>
              <a:t>Odstraňující únavu</a:t>
            </a:r>
          </a:p>
          <a:p>
            <a:r>
              <a:rPr lang="cs-CZ" dirty="0"/>
              <a:t>Sportovně léčebná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94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490D-2103-D5D9-B2EB-8DB97565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439467C-3AA6-CE59-6A5A-9FD3D320CC5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052" y="692150"/>
            <a:ext cx="7729096" cy="51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87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1329D4-A4B4-80C1-F2FF-D844E0856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926EBF-D1FD-1E4F-194E-19DA32BD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Bikarbonát sodný </a:t>
            </a:r>
            <a:r>
              <a:rPr lang="cs-CZ" dirty="0" err="1"/>
              <a:t>NaHCO</a:t>
            </a:r>
            <a:r>
              <a:rPr lang="cs-CZ" dirty="0"/>
              <a:t>₃ </a:t>
            </a:r>
          </a:p>
        </p:txBody>
      </p:sp>
      <p:pic>
        <p:nvPicPr>
          <p:cNvPr id="8" name="Zástupný obsah 7" descr="Obsah obrázku text, Písmo, bílé, algebra&#10;&#10;Popis byl vytvořen automaticky">
            <a:extLst>
              <a:ext uri="{FF2B5EF4-FFF2-40B4-BE49-F238E27FC236}">
                <a16:creationId xmlns:a16="http://schemas.microsoft.com/office/drawing/2014/main" id="{7B4106EA-9A14-A386-5567-51739526A71C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979739"/>
            <a:ext cx="5003800" cy="20701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CB3F68-7AEE-A636-78E7-C0200DD54264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39" y="188075"/>
            <a:ext cx="3678885" cy="56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E23D7F-6D1E-126F-3F51-59D4AB3143C2}"/>
              </a:ext>
            </a:extLst>
          </p:cNvPr>
          <p:cNvSpPr txBox="1"/>
          <p:nvPr/>
        </p:nvSpPr>
        <p:spPr>
          <a:xfrm>
            <a:off x="414000" y="4049840"/>
            <a:ext cx="7415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Ergogenní</a:t>
            </a:r>
            <a:r>
              <a:rPr lang="cs-CZ" sz="2000" dirty="0">
                <a:latin typeface="+mn-lt"/>
              </a:rPr>
              <a:t> mechanismy hydrogenuhličitanu sodného nejsou dosud zcela známy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Nicméně zvýšení extracelulární </a:t>
            </a:r>
            <a:r>
              <a:rPr lang="cs-CZ" sz="2000" dirty="0" err="1">
                <a:latin typeface="+mn-lt"/>
              </a:rPr>
              <a:t>pufrovací</a:t>
            </a:r>
            <a:r>
              <a:rPr lang="cs-CZ" sz="2000" dirty="0">
                <a:latin typeface="+mn-lt"/>
              </a:rPr>
              <a:t> kapacity je obecně uznávaným mechanismem </a:t>
            </a:r>
            <a:r>
              <a:rPr lang="cs-CZ" sz="2000" dirty="0" err="1">
                <a:latin typeface="+mn-lt"/>
              </a:rPr>
              <a:t>ergogenního</a:t>
            </a:r>
            <a:r>
              <a:rPr lang="cs-CZ" sz="2000" dirty="0">
                <a:latin typeface="+mn-lt"/>
              </a:rPr>
              <a:t> účinku hydrogenuhličitanu sodného.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CEA2CCE-690D-CEDF-C608-9099167A54ED}"/>
              </a:ext>
            </a:extLst>
          </p:cNvPr>
          <p:cNvSpPr txBox="1"/>
          <p:nvPr/>
        </p:nvSpPr>
        <p:spPr>
          <a:xfrm>
            <a:off x="971550" y="6141900"/>
            <a:ext cx="990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n-lt"/>
              </a:rPr>
              <a:t>Grgic</a:t>
            </a:r>
            <a:r>
              <a:rPr lang="cs-CZ" sz="1600" dirty="0">
                <a:latin typeface="+mn-lt"/>
              </a:rPr>
              <a:t> et al., International Society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Sports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Nutrition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position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stand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sodium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bicarbonate</a:t>
            </a:r>
            <a:r>
              <a:rPr lang="cs-CZ" sz="1600" dirty="0">
                <a:latin typeface="+mn-lt"/>
              </a:rPr>
              <a:t> and </a:t>
            </a:r>
            <a:r>
              <a:rPr lang="cs-CZ" sz="1600" dirty="0" err="1">
                <a:latin typeface="+mn-lt"/>
              </a:rPr>
              <a:t>exercise</a:t>
            </a:r>
            <a:r>
              <a:rPr lang="cs-CZ" sz="1600" dirty="0">
                <a:latin typeface="+mn-lt"/>
              </a:rPr>
              <a:t> performance. J </a:t>
            </a:r>
            <a:r>
              <a:rPr lang="cs-CZ" sz="1600" dirty="0" err="1">
                <a:latin typeface="+mn-lt"/>
              </a:rPr>
              <a:t>Int</a:t>
            </a:r>
            <a:r>
              <a:rPr lang="cs-CZ" sz="1600" dirty="0">
                <a:latin typeface="+mn-lt"/>
              </a:rPr>
              <a:t> Soc </a:t>
            </a:r>
            <a:r>
              <a:rPr lang="cs-CZ" sz="1600" dirty="0" err="1">
                <a:latin typeface="+mn-lt"/>
              </a:rPr>
              <a:t>Sports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Nutr</a:t>
            </a:r>
            <a:r>
              <a:rPr lang="cs-CZ" sz="1600" dirty="0">
                <a:latin typeface="+mn-lt"/>
              </a:rPr>
              <a:t>. 2021 </a:t>
            </a:r>
            <a:r>
              <a:rPr lang="cs-CZ" sz="1600" dirty="0" err="1">
                <a:latin typeface="+mn-lt"/>
              </a:rPr>
              <a:t>Sep</a:t>
            </a:r>
            <a:r>
              <a:rPr lang="cs-CZ" sz="1600" dirty="0">
                <a:latin typeface="+mn-lt"/>
              </a:rPr>
              <a:t> 9;18(1):61. </a:t>
            </a:r>
            <a:r>
              <a:rPr lang="cs-CZ" sz="1600" dirty="0" err="1">
                <a:latin typeface="+mn-lt"/>
              </a:rPr>
              <a:t>doi</a:t>
            </a:r>
            <a:r>
              <a:rPr lang="cs-CZ" sz="1600" dirty="0">
                <a:latin typeface="+mn-lt"/>
              </a:rPr>
              <a:t>: 10.1186/s12970-021-00458-w.</a:t>
            </a:r>
          </a:p>
        </p:txBody>
      </p:sp>
    </p:spTree>
    <p:extLst>
      <p:ext uri="{BB962C8B-B14F-4D97-AF65-F5344CB8AC3E}">
        <p14:creationId xmlns:p14="http://schemas.microsoft.com/office/powerpoint/2010/main" val="3162135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AC54A-9233-3C12-610D-450C6FCE3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5D4521-E805-1E3B-3378-69E62793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období (přípravná masáž)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13301-305B-3732-AF0E-1B73EB3C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organismu, lepší snášení tréninkových dávek </a:t>
            </a:r>
          </a:p>
          <a:p>
            <a:r>
              <a:rPr lang="cs-CZ" dirty="0"/>
              <a:t>Prevence proti přetěžování organismu </a:t>
            </a:r>
          </a:p>
          <a:p>
            <a:r>
              <a:rPr lang="cs-CZ" dirty="0"/>
              <a:t>1-2x týdne (volnější dny) </a:t>
            </a:r>
          </a:p>
          <a:p>
            <a:r>
              <a:rPr lang="cs-CZ" dirty="0"/>
              <a:t>Cíl: </a:t>
            </a:r>
          </a:p>
          <a:p>
            <a:pPr lvl="1"/>
            <a:r>
              <a:rPr lang="cs-CZ" dirty="0"/>
              <a:t>Podpořit rychlejší zotavení po tréninku </a:t>
            </a:r>
          </a:p>
          <a:p>
            <a:pPr lvl="1"/>
            <a:r>
              <a:rPr lang="cs-CZ" dirty="0"/>
              <a:t>Zrychlit krevní a mízní oběh </a:t>
            </a:r>
          </a:p>
          <a:p>
            <a:pPr lvl="1"/>
            <a:r>
              <a:rPr lang="cs-CZ" dirty="0"/>
              <a:t>Podpořit odplavení katabolitů </a:t>
            </a:r>
          </a:p>
          <a:p>
            <a:pPr lvl="1"/>
            <a:r>
              <a:rPr lang="cs-CZ" dirty="0"/>
              <a:t>Zabránit opožděné svalové bolesti </a:t>
            </a:r>
          </a:p>
          <a:p>
            <a:pPr lvl="1"/>
            <a:r>
              <a:rPr lang="cs-CZ" dirty="0"/>
              <a:t>Psychické uvolnění </a:t>
            </a:r>
          </a:p>
        </p:txBody>
      </p:sp>
    </p:spTree>
    <p:extLst>
      <p:ext uri="{BB962C8B-B14F-4D97-AF65-F5344CB8AC3E}">
        <p14:creationId xmlns:p14="http://schemas.microsoft.com/office/powerpoint/2010/main" val="4241858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6CA7FC-7527-8131-1FE9-6BB517DE7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CDF291-F93B-8E23-59A4-D6A8862C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(pohotovostní masáž)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EF5969-F7CD-1C5A-6F11-6FFEE239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Součást přípravy na výkon </a:t>
            </a:r>
          </a:p>
          <a:p>
            <a:r>
              <a:rPr lang="cs-CZ" sz="3200" dirty="0"/>
              <a:t>Před namáhavým tréninkem (závodem) </a:t>
            </a:r>
          </a:p>
          <a:p>
            <a:r>
              <a:rPr lang="cs-CZ" sz="3200" dirty="0"/>
              <a:t>2 typy: </a:t>
            </a:r>
          </a:p>
          <a:p>
            <a:pPr lvl="1"/>
            <a:r>
              <a:rPr lang="cs-CZ" sz="2400" dirty="0"/>
              <a:t>Dráždivá (u sportovců, u kterých je útlum)</a:t>
            </a:r>
          </a:p>
          <a:p>
            <a:pPr lvl="1"/>
            <a:r>
              <a:rPr lang="cs-CZ" sz="2400" dirty="0"/>
              <a:t>Uklidňující (u sportovců s převahou podráždění) </a:t>
            </a:r>
          </a:p>
          <a:p>
            <a:r>
              <a:rPr lang="cs-CZ" sz="3200" dirty="0"/>
              <a:t>CÍLE MASÁŽE</a:t>
            </a:r>
          </a:p>
          <a:p>
            <a:pPr lvl="1"/>
            <a:r>
              <a:rPr lang="cs-CZ" sz="2400" dirty="0"/>
              <a:t>Připravit svaly na aktivitu a námahu (zvýšit cirkulaci ve všech částech těla)</a:t>
            </a:r>
          </a:p>
          <a:p>
            <a:pPr lvl="1"/>
            <a:r>
              <a:rPr lang="cs-CZ" sz="2400" dirty="0"/>
              <a:t>Posílit účinek rozcvičení</a:t>
            </a:r>
          </a:p>
          <a:p>
            <a:pPr lvl="1"/>
            <a:r>
              <a:rPr lang="cs-CZ" sz="2400" dirty="0"/>
              <a:t>Podpořit možnost plného protažení</a:t>
            </a:r>
          </a:p>
          <a:p>
            <a:pPr lvl="1"/>
            <a:r>
              <a:rPr lang="cs-CZ" sz="2400" dirty="0"/>
              <a:t>Psychologický efekt: vyladit psychiku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422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BE046-47A9-A16A-0172-500DBF5DF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057BDD-FD4D-C192-6084-E6434DC3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(masáž mezi výkony)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C7517-A7EF-35E5-8528-2AE4C8C7F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únavy + pohotovostní dráždivá </a:t>
            </a:r>
          </a:p>
          <a:p>
            <a:r>
              <a:rPr lang="cs-CZ" dirty="0"/>
              <a:t>Pozor na poměr </a:t>
            </a:r>
          </a:p>
          <a:p>
            <a:r>
              <a:rPr lang="cs-CZ" dirty="0"/>
              <a:t>Cíle masáže </a:t>
            </a:r>
          </a:p>
          <a:p>
            <a:pPr lvl="1"/>
            <a:r>
              <a:rPr lang="cs-CZ" dirty="0"/>
              <a:t>Podpořit zotavení po výkonu</a:t>
            </a:r>
          </a:p>
          <a:p>
            <a:pPr lvl="1"/>
            <a:r>
              <a:rPr lang="cs-CZ" dirty="0"/>
              <a:t>Zlepšit cirkulaci a odstranění katabolitů</a:t>
            </a:r>
          </a:p>
          <a:p>
            <a:pPr lvl="1"/>
            <a:r>
              <a:rPr lang="cs-CZ" dirty="0"/>
              <a:t>Umožnit návrat svalových struktur do stavu před výkonem</a:t>
            </a:r>
          </a:p>
          <a:p>
            <a:pPr lvl="1"/>
            <a:r>
              <a:rPr lang="cs-CZ" dirty="0"/>
              <a:t>Osvěžit sportovce</a:t>
            </a:r>
          </a:p>
          <a:p>
            <a:pPr lvl="1"/>
            <a:r>
              <a:rPr lang="cs-CZ" dirty="0"/>
              <a:t>Odhalit zranění nebo poškození</a:t>
            </a:r>
          </a:p>
          <a:p>
            <a:pPr lvl="1"/>
            <a:r>
              <a:rPr lang="cs-CZ" dirty="0"/>
              <a:t>Předejít svalovým křečím a opožděné svalové bolesti</a:t>
            </a:r>
          </a:p>
          <a:p>
            <a:pPr lvl="1"/>
            <a:r>
              <a:rPr lang="cs-CZ" dirty="0"/>
              <a:t>Psychologický účinek: udržet motivaci pro další část soutěže, odstranit napětí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19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D864A1-2274-5C32-D1A2-C53473BCB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883327-26D4-DEA0-FD08-CE9128D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(masáž odstraňující únavu)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1D2412-0B44-71A3-0A3B-0078568F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0091"/>
            <a:ext cx="10753200" cy="4896464"/>
          </a:xfrm>
        </p:spPr>
        <p:txBody>
          <a:bodyPr/>
          <a:lstStyle/>
          <a:p>
            <a:r>
              <a:rPr lang="cs-CZ" sz="2400" dirty="0"/>
              <a:t>Po skončení tréninku (závodu) k urychlení regenerace</a:t>
            </a:r>
          </a:p>
          <a:p>
            <a:r>
              <a:rPr lang="cs-CZ" sz="2400" dirty="0"/>
              <a:t>Odstup od zátěže (min.60 min)</a:t>
            </a:r>
          </a:p>
          <a:p>
            <a:r>
              <a:rPr lang="cs-CZ" sz="2400" dirty="0"/>
              <a:t>Často kombinovaná s hydroterapií, saunou</a:t>
            </a:r>
          </a:p>
          <a:p>
            <a:r>
              <a:rPr lang="cs-CZ" sz="2400" dirty="0"/>
              <a:t>1 – 2x týdně</a:t>
            </a:r>
          </a:p>
          <a:p>
            <a:r>
              <a:rPr lang="cs-CZ" sz="2400" dirty="0"/>
              <a:t>Využití všech hmatů</a:t>
            </a:r>
          </a:p>
          <a:p>
            <a:r>
              <a:rPr lang="cs-CZ" sz="2400" dirty="0"/>
              <a:t>Cíle: </a:t>
            </a:r>
          </a:p>
          <a:p>
            <a:pPr lvl="1"/>
            <a:r>
              <a:rPr lang="cs-CZ" sz="1800" dirty="0"/>
              <a:t>Podpořit odplavení katabolitů</a:t>
            </a:r>
          </a:p>
          <a:p>
            <a:pPr lvl="1"/>
            <a:r>
              <a:rPr lang="cs-CZ" sz="1800" dirty="0"/>
              <a:t>Podpořit zotavení</a:t>
            </a:r>
          </a:p>
          <a:p>
            <a:pPr lvl="1"/>
            <a:r>
              <a:rPr lang="cs-CZ" sz="1800" dirty="0"/>
              <a:t>Návrat srdečně cévního systému do stavu před výkonem</a:t>
            </a:r>
          </a:p>
          <a:p>
            <a:pPr lvl="1"/>
            <a:r>
              <a:rPr lang="cs-CZ" sz="1800" dirty="0"/>
              <a:t>Předcházet opožděným svalovým bolestem</a:t>
            </a:r>
          </a:p>
          <a:p>
            <a:pPr lvl="1"/>
            <a:r>
              <a:rPr lang="cs-CZ" sz="1800" dirty="0"/>
              <a:t>Odstranit nebo zmírnit nepříznivé stavy sportovce</a:t>
            </a:r>
          </a:p>
          <a:p>
            <a:pPr lvl="1"/>
            <a:r>
              <a:rPr lang="cs-CZ" sz="1800" dirty="0"/>
              <a:t>Metabolismus přeladit na anabolickou fázi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563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A409E-3B4E-D144-5D82-67AC573F9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853CAF-D40F-6DBA-0EB5-500C3FAE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Přechodné období (kondiční masáž)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84744-A398-CE51-0979-1918BFC8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 udržet kondici</a:t>
            </a:r>
          </a:p>
          <a:p>
            <a:r>
              <a:rPr lang="cs-CZ" dirty="0"/>
              <a:t>Celková vydatný, tvrdší</a:t>
            </a:r>
          </a:p>
          <a:p>
            <a:r>
              <a:rPr lang="cs-CZ" dirty="0"/>
              <a:t>1x týdně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75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65857-C85B-3602-E3E6-BC5EE7A14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81BE84-2210-DD91-D868-E7DE123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Sportovně léčebná masáž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55CD80-F71D-CF89-DE24-34FF7E33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12320" cy="4139998"/>
          </a:xfrm>
        </p:spPr>
        <p:txBody>
          <a:bodyPr/>
          <a:lstStyle/>
          <a:p>
            <a:r>
              <a:rPr lang="cs-CZ" dirty="0"/>
              <a:t>Doléčovat zranění</a:t>
            </a:r>
          </a:p>
          <a:p>
            <a:r>
              <a:rPr lang="cs-CZ" dirty="0"/>
              <a:t>Zkrácení doby rekonvalescence</a:t>
            </a:r>
          </a:p>
          <a:p>
            <a:r>
              <a:rPr lang="cs-CZ" dirty="0"/>
              <a:t>Určuje lékař</a:t>
            </a:r>
          </a:p>
          <a:p>
            <a:r>
              <a:rPr lang="cs-CZ" dirty="0"/>
              <a:t>Pomáhá k odstranění svalových křečí</a:t>
            </a:r>
          </a:p>
          <a:p>
            <a:r>
              <a:rPr lang="cs-CZ" dirty="0"/>
              <a:t>Zranění doprovázená otokem:</a:t>
            </a:r>
          </a:p>
          <a:p>
            <a:pPr lvl="1"/>
            <a:r>
              <a:rPr lang="cs-CZ" dirty="0"/>
              <a:t>serózní za dva dny </a:t>
            </a:r>
          </a:p>
          <a:p>
            <a:pPr lvl="1"/>
            <a:r>
              <a:rPr lang="cs-CZ" dirty="0"/>
              <a:t>krevní výron až za 3-4 dny 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31822E-7A13-C5CF-35FC-CCEDB63CD795}"/>
              </a:ext>
            </a:extLst>
          </p:cNvPr>
          <p:cNvSpPr txBox="1"/>
          <p:nvPr/>
        </p:nvSpPr>
        <p:spPr>
          <a:xfrm>
            <a:off x="7631520" y="1353466"/>
            <a:ext cx="4438560" cy="44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cíle: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žilní a lymfatický oběh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Odstranit nadměrné množství tkáňových tekutin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zotavení po zranění, lepší krevní zásobení – rychlejší regenerace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Rozvolnit zjizvené tkáně a vazivové srůsty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celkovou pružnost, podpořit rozsah pohybu v poraněné oblasti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Psychologický účinek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28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F2AA0F-6385-EE74-A8E0-4ED0F8985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FD88DA-B192-F789-9209-6549CA29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Kinesiotaping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4" descr="Kinesiology tape, 5 m - Biltema.no">
            <a:extLst>
              <a:ext uri="{FF2B5EF4-FFF2-40B4-BE49-F238E27FC236}">
                <a16:creationId xmlns:a16="http://schemas.microsoft.com/office/drawing/2014/main" id="{708C02D1-D501-7C3C-BF50-F31959969A3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4B508-497A-6916-3D0B-1363847B56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79570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7B97C2-4A64-0183-540A-712EB6838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07C8D7-7D1A-E68A-8D13-614B50CAA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933E99-ACED-EFC3-AD62-A5507B86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52000"/>
          </a:xfrm>
        </p:spPr>
        <p:txBody>
          <a:bodyPr/>
          <a:lstStyle/>
          <a:p>
            <a:r>
              <a:rPr lang="cs-CZ" dirty="0"/>
              <a:t>Využití a kontraindikace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14D352-DF78-C6F9-AAF7-E36EFFC7149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Kdy ano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 sportu pro prevenci úrazu před fyzickým výkonem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bolesti (bolesti kloubů, bursitis – bolestivý zánět tíhového váčku, přetížení Achillovy šlachy, patní ostruha…)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záněty měkkých tkání (</a:t>
            </a:r>
            <a:r>
              <a:rPr lang="cs-CZ" sz="2000" dirty="0" err="1"/>
              <a:t>fasciitis</a:t>
            </a:r>
            <a:r>
              <a:rPr lang="cs-CZ" sz="2000" dirty="0"/>
              <a:t> – zánět podkožních tkání, zánět úponu čéšky, zánět sedacího nervu, artritida…)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chronická bolest páteře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tenisový loket, golfový loket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funkce krevního oběhu a lymfatického systému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výkon a pohybové vzory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23CAA7-B992-5CC9-DA10-835CCF4A92B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696390"/>
            <a:ext cx="5219998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Kdy ne: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křečové žíly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porušená vrchní vrstva kůže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vyrážky, ekzémy apod.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mateřská znaménka, která výrazně vystupují nad pokožku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výrazné kožní alergie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záněty kůže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Plísňová onemocnění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Bradavice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akutní virová či bakteriální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558467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52233A-E545-4E3A-B1D1-60BFABBD6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F921DA-8FBE-E751-EBE0-08AA5FA87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pic>
        <p:nvPicPr>
          <p:cNvPr id="6" name="Picture 2" descr="HOW DOES KINESIOLOGY TAPE WORK? - SPORTTAPE K TAPE">
            <a:extLst>
              <a:ext uri="{FF2B5EF4-FFF2-40B4-BE49-F238E27FC236}">
                <a16:creationId xmlns:a16="http://schemas.microsoft.com/office/drawing/2014/main" id="{38CFE048-52A9-692C-751B-AA8BEEDAC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812985"/>
            <a:ext cx="10753200" cy="389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04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C8559D-C3B7-8964-8D94-510E88B86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C2C8ADF-D4B7-31B0-2B83-E07B012E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Design 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50C09588-D97E-132F-8A20-30DA4BD1F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41043BAA-A99D-8BE2-2CA0-08839CA1D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00" b="92000" l="9455" r="89455">
                        <a14:foregroundMark x1="20364" y1="92000" x2="20364" y2="92000"/>
                        <a14:foregroundMark x1="18909" y1="18667" x2="18909" y2="18667"/>
                        <a14:foregroundMark x1="17455" y1="11333" x2="17455" y2="11333"/>
                        <a14:foregroundMark x1="19636" y1="12667" x2="19636" y2="12667"/>
                        <a14:foregroundMark x1="21818" y1="14333" x2="21818" y2="14333"/>
                        <a14:foregroundMark x1="52558" y1="12086" x2="65818" y2="12000"/>
                        <a14:foregroundMark x1="14545" y1="12333" x2="43427" y2="12146"/>
                        <a14:foregroundMark x1="53133" y1="9796" x2="72727" y2="9667"/>
                        <a14:foregroundMark x1="22182" y1="10000" x2="41950" y2="9869"/>
                        <a14:foregroundMark x1="65091" y1="6000" x2="77818" y2="16000"/>
                        <a14:foregroundMark x1="18545" y1="16333" x2="18182" y2="31667"/>
                        <a14:foregroundMark x1="10182" y1="21000" x2="10545" y2="81333"/>
                        <a14:foregroundMark x1="76727" y1="12333" x2="77091" y2="45667"/>
                        <a14:foregroundMark x1="84000" y1="21667" x2="83636" y2="37333"/>
                        <a14:foregroundMark x1="23636" y1="10333" x2="43394" y2="12094"/>
                        <a14:foregroundMark x1="26545" y1="13000" x2="45455" y2="15000"/>
                        <a14:foregroundMark x1="68000" y1="15000" x2="40727" y2="14000"/>
                        <a14:foregroundMark x1="39273" y1="21667" x2="53818" y2="35667"/>
                        <a14:backgroundMark x1="48727" y1="9333" x2="53455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350" y="4721497"/>
            <a:ext cx="916517" cy="99983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DB02E28-AF1A-F806-57B5-94D073F3F01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9778" r="89778">
                        <a14:foregroundMark x1="47111" y1="6667" x2="47111" y2="6667"/>
                        <a14:foregroundMark x1="48889" y1="2222" x2="48889" y2="2222"/>
                        <a14:foregroundMark x1="56444" y1="91111" x2="56444" y2="91111"/>
                        <a14:foregroundMark x1="44000" y1="95111" x2="44000" y2="95111"/>
                        <a14:foregroundMark x1="56000" y1="98222" x2="56000" y2="98222"/>
                        <a14:foregroundMark x1="43111" y1="99556" x2="43111" y2="99556"/>
                        <a14:foregroundMark x1="48444" y1="1333" x2="48444" y2="1333"/>
                        <a14:foregroundMark x1="47556" y1="1333" x2="47556" y2="1333"/>
                        <a14:foregroundMark x1="48000" y1="1333" x2="48000" y2="1333"/>
                        <a14:foregroundMark x1="48889" y1="889" x2="48889" y2="889"/>
                        <a14:foregroundMark x1="49333" y1="0" x2="49333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008" y="1955800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C322A8-8B12-60A9-D05C-1D1D98D49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7" name="Zástupný obsah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3C621269-0E1C-95D6-3814-D0B2803BBB5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8000"/>
            <a:ext cx="5376000" cy="1532159"/>
          </a:xfrm>
          <a:noFill/>
        </p:spPr>
      </p:pic>
      <p:pic>
        <p:nvPicPr>
          <p:cNvPr id="9" name="Obrázek 8" descr="Obsah obrázku text, diagram, snímek obrazovky, Paralelní&#10;&#10;Popis byl vytvořen automaticky">
            <a:extLst>
              <a:ext uri="{FF2B5EF4-FFF2-40B4-BE49-F238E27FC236}">
                <a16:creationId xmlns:a16="http://schemas.microsoft.com/office/drawing/2014/main" id="{B1736FB3-AFCB-9EB3-0EBD-3D775469E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02" y="0"/>
            <a:ext cx="5551904" cy="6057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0AB88E1-AD63-58DE-0E69-8F1BA6DF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080259"/>
            <a:ext cx="6102460" cy="6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2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0DD932-A74A-EFFA-9889-F681CCABC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BCC435-7934-0563-1CD5-6A7E48A8E250}"/>
              </a:ext>
            </a:extLst>
          </p:cNvPr>
          <p:cNvSpPr txBox="1"/>
          <p:nvPr/>
        </p:nvSpPr>
        <p:spPr>
          <a:xfrm>
            <a:off x="540000" y="4993040"/>
            <a:ext cx="10249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indent="-304800"/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Ayberk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 &amp;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Uysal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(2020). ACUTE EFFECTS OF KINESIOTAPING ON BALANCE IN SALSA DANCERS. </a:t>
            </a:r>
            <a:r>
              <a:rPr lang="en-GB" sz="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Fizyoterapi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Rehabilitasyon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Dergisi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188–195.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https://doi.org/10.21653/tjpr.728373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(2019). Does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kinesiotaping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affect standing balance in healthy individuals? A pilot, double-blind, randomized-controlled study.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Turkish Journal of Physical Medicine and Rehabilitation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327–334.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https://doi.org/10.5606/tftrd.2019.3788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Ogrodzka-Ciechanowicz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Głąb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Ślusarski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Gądek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Nawara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(2021). Does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kinesiotaping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improve static stability of the knee after anterior cruciate ligament rupture? A randomized single-blind, placebo‐controlled trial.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BMC Sports Science, Medicine and Rehabilitation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24.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https://doi.org/10.1186/s13102-021-00248-6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Shields, C. A., Needle, A. R., Rose, W. C.,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Swanik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B., &amp; Kaminski, T. W. (2013). Effect of Elastic Taping on Postural Control Deficits in Subjects With Healthy Ankles, Copers, and Individuals With Functional Ankle Instability.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 &amp; Ankle International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(10), 1427–1435.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https://doi.org/10.1177/1071100713491076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Silva, A. G., Cruz, A., &amp; Ganesan, M. (2015). A comparison of the effects of white athletic tape and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kinesiotape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postural control in healthy individuals.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Therapy and Rehabilitation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160–165.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https://doi.org/10.12968/ijtr.2015.22.4.160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Tomruk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S.,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Tomruk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Alkan, E., &amp;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Gelecek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 (2022). Is Ankle Kinesio Taping Effective to Immediately Change Balance, Range of Motion, and Muscle Strength in Healthy Individuals? A Randomized, Sham-Controlled Trial.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Korean Journal of Family Medicine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109–116.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https://doi.org/10.4082/kjfm.21.0015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304800"/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Toprak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Celenay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&amp; Ozer Kaya, D. (2019). Immediate effects of </a:t>
            </a:r>
            <a:r>
              <a:rPr lang="en-GB" sz="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kinesio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taping on pain and postural stability in patients with chronic low back pain.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Bodywork and Movement Therapies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GB" sz="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206–210. </a:t>
            </a:r>
            <a:r>
              <a:rPr lang="en-GB" sz="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https://doi.org/10.1016/j.jbmt.2017.12.010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44FD04FB-6BEA-F5E3-77D9-2691F3B655AF}"/>
              </a:ext>
            </a:extLst>
          </p:cNvPr>
          <p:cNvGraphicFramePr>
            <a:graphicFrameLocks noGrp="1"/>
          </p:cNvGraphicFramePr>
          <p:nvPr/>
        </p:nvGraphicFramePr>
        <p:xfrm>
          <a:off x="540000" y="378000"/>
          <a:ext cx="11046480" cy="46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656">
                  <a:extLst>
                    <a:ext uri="{9D8B030D-6E8A-4147-A177-3AD203B41FA5}">
                      <a16:colId xmlns:a16="http://schemas.microsoft.com/office/drawing/2014/main" val="3009522513"/>
                    </a:ext>
                  </a:extLst>
                </a:gridCol>
                <a:gridCol w="3756120">
                  <a:extLst>
                    <a:ext uri="{9D8B030D-6E8A-4147-A177-3AD203B41FA5}">
                      <a16:colId xmlns:a16="http://schemas.microsoft.com/office/drawing/2014/main" val="3083803608"/>
                    </a:ext>
                  </a:extLst>
                </a:gridCol>
                <a:gridCol w="1624619">
                  <a:extLst>
                    <a:ext uri="{9D8B030D-6E8A-4147-A177-3AD203B41FA5}">
                      <a16:colId xmlns:a16="http://schemas.microsoft.com/office/drawing/2014/main" val="3888822678"/>
                    </a:ext>
                  </a:extLst>
                </a:gridCol>
                <a:gridCol w="3899085">
                  <a:extLst>
                    <a:ext uri="{9D8B030D-6E8A-4147-A177-3AD203B41FA5}">
                      <a16:colId xmlns:a16="http://schemas.microsoft.com/office/drawing/2014/main" val="4110620391"/>
                    </a:ext>
                  </a:extLst>
                </a:gridCol>
              </a:tblGrid>
              <a:tr h="963120"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0000DC"/>
                          </a:highlight>
                        </a:rPr>
                        <a:t>Author</a:t>
                      </a:r>
                      <a:endParaRPr lang="cs-CZ" sz="1200" kern="100" dirty="0">
                        <a:effectLst/>
                        <a:highlight>
                          <a:srgbClr val="0000D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0000DC"/>
                          </a:highlight>
                        </a:rPr>
                        <a:t>Result</a:t>
                      </a:r>
                      <a:r>
                        <a:rPr lang="cs-CZ" sz="1200" kern="100" dirty="0">
                          <a:effectLst/>
                          <a:highlight>
                            <a:srgbClr val="0000DC"/>
                          </a:highlight>
                        </a:rPr>
                        <a:t> </a:t>
                      </a:r>
                      <a:endParaRPr lang="cs-CZ" sz="1200" kern="100" dirty="0">
                        <a:effectLst/>
                        <a:highlight>
                          <a:srgbClr val="0000D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0000DC"/>
                          </a:highlight>
                        </a:rPr>
                        <a:t>Author </a:t>
                      </a:r>
                      <a:endParaRPr lang="cs-CZ" sz="1200" kern="100">
                        <a:effectLst/>
                        <a:highlight>
                          <a:srgbClr val="0000D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0000DC"/>
                          </a:highlight>
                        </a:rPr>
                        <a:t>Result</a:t>
                      </a:r>
                      <a:r>
                        <a:rPr lang="cs-CZ" sz="1200" kern="100" dirty="0">
                          <a:effectLst/>
                          <a:highlight>
                            <a:srgbClr val="0000DC"/>
                          </a:highlight>
                        </a:rPr>
                        <a:t> </a:t>
                      </a:r>
                      <a:endParaRPr lang="cs-CZ" sz="1200" kern="100" dirty="0">
                        <a:effectLst/>
                        <a:highlight>
                          <a:srgbClr val="0000D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77696"/>
                  </a:ext>
                </a:extLst>
              </a:tr>
              <a:tr h="822897"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CBCBF2"/>
                          </a:highlight>
                        </a:rPr>
                        <a:t>Gök</a:t>
                      </a:r>
                      <a:r>
                        <a:rPr lang="cs-CZ" sz="1200" kern="100" dirty="0">
                          <a:effectLst/>
                          <a:highlight>
                            <a:srgbClr val="CBCBF2"/>
                          </a:highlight>
                        </a:rPr>
                        <a:t> et al., 2019 </a:t>
                      </a:r>
                      <a:endParaRPr lang="cs-CZ" sz="1200" kern="100" dirty="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CBCBF2"/>
                          </a:highlight>
                        </a:rPr>
                        <a:t>KT of ankle has an immediate positive effect on standing balance of healthy individuals by increasing mediolateral stability of the ankle.</a:t>
                      </a:r>
                      <a:endParaRPr lang="cs-CZ" sz="1200" kern="10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CBCBF2"/>
                          </a:highlight>
                        </a:rPr>
                        <a:t>Ayberk</a:t>
                      </a:r>
                      <a:r>
                        <a:rPr lang="cs-CZ" sz="1200" kern="100" dirty="0">
                          <a:effectLst/>
                          <a:highlight>
                            <a:srgbClr val="CBCBF2"/>
                          </a:highlight>
                        </a:rPr>
                        <a:t> and </a:t>
                      </a:r>
                      <a:r>
                        <a:rPr lang="cs-CZ" sz="1200" kern="100" dirty="0" err="1">
                          <a:effectLst/>
                          <a:highlight>
                            <a:srgbClr val="CBCBF2"/>
                          </a:highlight>
                        </a:rPr>
                        <a:t>Uysal</a:t>
                      </a:r>
                      <a:r>
                        <a:rPr lang="cs-CZ" sz="1200" kern="100" dirty="0">
                          <a:effectLst/>
                          <a:highlight>
                            <a:srgbClr val="CBCBF2"/>
                          </a:highlight>
                        </a:rPr>
                        <a:t>, 2020</a:t>
                      </a:r>
                      <a:endParaRPr lang="cs-CZ" sz="1200" kern="100" dirty="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CBCBF2"/>
                          </a:highlight>
                        </a:rPr>
                        <a:t>not effective in improving static balance</a:t>
                      </a:r>
                      <a:endParaRPr lang="cs-CZ" sz="1200" kern="10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66253"/>
                  </a:ext>
                </a:extLst>
              </a:tr>
              <a:tr h="993282"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E7E7F9"/>
                          </a:highlight>
                        </a:rPr>
                        <a:t>Tomruk</a:t>
                      </a:r>
                      <a:r>
                        <a:rPr lang="cs-CZ" sz="1200" kern="100" dirty="0">
                          <a:effectLst/>
                          <a:highlight>
                            <a:srgbClr val="E7E7F9"/>
                          </a:highlight>
                        </a:rPr>
                        <a:t> et al., 2022</a:t>
                      </a:r>
                      <a:endParaRPr lang="cs-CZ" sz="1200" kern="100" dirty="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E7E7F9"/>
                          </a:highlight>
                        </a:rPr>
                        <a:t>KT can be useful in providing immediate improvement in single-leg dynamic balance</a:t>
                      </a:r>
                      <a:endParaRPr lang="cs-CZ" sz="1200" kern="10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 dirty="0">
                          <a:effectLst/>
                          <a:highlight>
                            <a:srgbClr val="E7E7F9"/>
                          </a:highlight>
                        </a:rPr>
                        <a:t>Silva et al., 2015</a:t>
                      </a:r>
                      <a:endParaRPr lang="cs-CZ" sz="1200" kern="100" dirty="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E7E7F9"/>
                          </a:highlight>
                        </a:rPr>
                        <a:t>Athletic taping and kinesiotaping do not seem to improve postural control of healthy young individuals immediately after being applied.</a:t>
                      </a:r>
                      <a:endParaRPr lang="cs-CZ" sz="1200" kern="10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319284"/>
                  </a:ext>
                </a:extLst>
              </a:tr>
              <a:tr h="1012844"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CBCBF2"/>
                          </a:highlight>
                        </a:rPr>
                        <a:t>Ogrodzka-Ciechanowicz</a:t>
                      </a:r>
                      <a:r>
                        <a:rPr lang="cs-CZ" sz="1200" kern="100" dirty="0">
                          <a:effectLst/>
                          <a:highlight>
                            <a:srgbClr val="CBCBF2"/>
                          </a:highlight>
                        </a:rPr>
                        <a:t> et al, 2021</a:t>
                      </a:r>
                      <a:endParaRPr lang="cs-CZ" sz="1200" kern="100" dirty="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CBCBF2"/>
                          </a:highlight>
                        </a:rPr>
                        <a:t>KT application is able to compensate for the loss of static stability of the knee</a:t>
                      </a:r>
                      <a:endParaRPr lang="cs-CZ" sz="1200" kern="10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CBCBF2"/>
                          </a:highlight>
                        </a:rPr>
                        <a:t>Shields</a:t>
                      </a:r>
                      <a:r>
                        <a:rPr lang="cs-CZ" sz="1200" kern="100" dirty="0">
                          <a:effectLst/>
                          <a:highlight>
                            <a:srgbClr val="CBCBF2"/>
                          </a:highlight>
                        </a:rPr>
                        <a:t> et al., 2013 </a:t>
                      </a:r>
                      <a:endParaRPr lang="cs-CZ" sz="1200" kern="100" dirty="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CBCBF2"/>
                          </a:highlight>
                        </a:rPr>
                        <a:t>Evidence from this study does not support the use of Kinesio Taping for improving postural control deficits in those with ankle instability.</a:t>
                      </a:r>
                      <a:endParaRPr lang="cs-CZ" sz="1200" kern="100">
                        <a:effectLst/>
                        <a:highlight>
                          <a:srgbClr val="CBCB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4459"/>
                  </a:ext>
                </a:extLst>
              </a:tr>
              <a:tr h="822897">
                <a:tc>
                  <a:txBody>
                    <a:bodyPr/>
                    <a:lstStyle/>
                    <a:p>
                      <a:r>
                        <a:rPr lang="cs-CZ" sz="1200" kern="100" dirty="0" err="1">
                          <a:effectLst/>
                          <a:highlight>
                            <a:srgbClr val="E7E7F9"/>
                          </a:highlight>
                        </a:rPr>
                        <a:t>Toprak</a:t>
                      </a:r>
                      <a:r>
                        <a:rPr lang="cs-CZ" sz="1200" kern="100" dirty="0">
                          <a:effectLst/>
                          <a:highlight>
                            <a:srgbClr val="E7E7F9"/>
                          </a:highlight>
                        </a:rPr>
                        <a:t> </a:t>
                      </a:r>
                      <a:r>
                        <a:rPr lang="cs-CZ" sz="1200" kern="100" dirty="0" err="1">
                          <a:effectLst/>
                          <a:highlight>
                            <a:srgbClr val="E7E7F9"/>
                          </a:highlight>
                        </a:rPr>
                        <a:t>Celenay</a:t>
                      </a:r>
                      <a:r>
                        <a:rPr lang="cs-CZ" sz="1200" kern="100" dirty="0">
                          <a:effectLst/>
                          <a:highlight>
                            <a:srgbClr val="E7E7F9"/>
                          </a:highlight>
                        </a:rPr>
                        <a:t> et al., 2019 </a:t>
                      </a:r>
                      <a:endParaRPr lang="cs-CZ" sz="1200" kern="100" dirty="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00">
                          <a:effectLst/>
                          <a:highlight>
                            <a:srgbClr val="E7E7F9"/>
                          </a:highlight>
                        </a:rPr>
                        <a:t>Kinesio taping may immediately improve postural stability and decrease pain of patients with chronic low back pain </a:t>
                      </a:r>
                      <a:endParaRPr lang="cs-CZ" sz="1200" kern="10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kern="10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kern="100" dirty="0">
                        <a:effectLst/>
                        <a:highlight>
                          <a:srgbClr val="E7E7F9"/>
                        </a:highlight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43380"/>
                  </a:ext>
                </a:extLst>
              </a:tr>
            </a:tbl>
          </a:graphicData>
        </a:graphic>
      </p:graphicFrame>
      <p:sp>
        <p:nvSpPr>
          <p:cNvPr id="13" name="Plus 12">
            <a:extLst>
              <a:ext uri="{FF2B5EF4-FFF2-40B4-BE49-F238E27FC236}">
                <a16:creationId xmlns:a16="http://schemas.microsoft.com/office/drawing/2014/main" id="{8AEB9B3A-02AC-5C84-D6BB-E1733E12686B}"/>
              </a:ext>
            </a:extLst>
          </p:cNvPr>
          <p:cNvSpPr/>
          <p:nvPr/>
        </p:nvSpPr>
        <p:spPr bwMode="auto">
          <a:xfrm>
            <a:off x="3718560" y="439650"/>
            <a:ext cx="792480" cy="716280"/>
          </a:xfrm>
          <a:prstGeom prst="mathPlus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Minus 13">
            <a:extLst>
              <a:ext uri="{FF2B5EF4-FFF2-40B4-BE49-F238E27FC236}">
                <a16:creationId xmlns:a16="http://schemas.microsoft.com/office/drawing/2014/main" id="{0AB3B4D2-F8BD-C1D2-12AA-743D9954F4FC}"/>
              </a:ext>
            </a:extLst>
          </p:cNvPr>
          <p:cNvSpPr/>
          <p:nvPr/>
        </p:nvSpPr>
        <p:spPr bwMode="auto">
          <a:xfrm>
            <a:off x="9281160" y="439650"/>
            <a:ext cx="792480" cy="757380"/>
          </a:xfrm>
          <a:prstGeom prst="mathMinu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93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C57F5B-AB41-3FD0-D9CD-F970EA0BD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F5032E-0844-D9F5-6F03-626EFCDC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– </a:t>
            </a:r>
            <a:r>
              <a:rPr lang="cs-CZ" dirty="0" err="1"/>
              <a:t>participants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7F4C0-6337-B76A-16C8-B182A4D3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single-blind, </a:t>
            </a:r>
            <a:r>
              <a:rPr lang="cs-CZ" dirty="0" err="1"/>
              <a:t>randomised</a:t>
            </a:r>
            <a:r>
              <a:rPr lang="cs-CZ" dirty="0"/>
              <a:t>, </a:t>
            </a:r>
            <a:r>
              <a:rPr lang="cs-CZ" dirty="0" err="1"/>
              <a:t>sham-controlled</a:t>
            </a:r>
            <a:r>
              <a:rPr lang="cs-CZ" dirty="0"/>
              <a:t> trial </a:t>
            </a:r>
          </a:p>
          <a:p>
            <a:r>
              <a:rPr lang="cs-CZ" dirty="0"/>
              <a:t>43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r>
              <a:rPr lang="cs-CZ" dirty="0"/>
              <a:t> (3 </a:t>
            </a:r>
            <a:r>
              <a:rPr lang="cs-CZ" dirty="0" err="1"/>
              <a:t>excluded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16 male, 24 </a:t>
            </a:r>
            <a:r>
              <a:rPr lang="cs-CZ" dirty="0" err="1"/>
              <a:t>female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: 37.5 ±12.7 </a:t>
            </a:r>
          </a:p>
        </p:txBody>
      </p:sp>
      <p:pic>
        <p:nvPicPr>
          <p:cNvPr id="7" name="Obrázek 6" descr="Obsah obrázku text, Písmo, diagram, snímek obrazovky&#10;&#10;Popis byl vytvořen automaticky">
            <a:extLst>
              <a:ext uri="{FF2B5EF4-FFF2-40B4-BE49-F238E27FC236}">
                <a16:creationId xmlns:a16="http://schemas.microsoft.com/office/drawing/2014/main" id="{DD2C2733-2BA2-7014-3F9B-A52499578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4" y="3269159"/>
            <a:ext cx="10399772" cy="25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21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92EE25-EDD5-804A-9944-01A124673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401C31-0C94-B451-A290-2A9635F9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Taping application</a:t>
            </a:r>
          </a:p>
        </p:txBody>
      </p:sp>
      <p:pic>
        <p:nvPicPr>
          <p:cNvPr id="6" name="Zástupný obsah 5" descr="Obsah obrázku text, bota, boty, obuv&#10;&#10;Popis byl vytvořen automaticky">
            <a:extLst>
              <a:ext uri="{FF2B5EF4-FFF2-40B4-BE49-F238E27FC236}">
                <a16:creationId xmlns:a16="http://schemas.microsoft.com/office/drawing/2014/main" id="{6E04B6F3-C576-2F3C-8B81-C88D60A5C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68" y="1692002"/>
            <a:ext cx="7666663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820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B0401-C4EB-D6AD-03EF-59FCA03A3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43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0A208-1800-AB2E-AD77-94D9DDD9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96" y="364747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2200" b="1" dirty="0" err="1">
                <a:latin typeface="+mj-lt"/>
                <a:ea typeface="+mj-ea"/>
                <a:cs typeface="+mj-cs"/>
              </a:rPr>
              <a:t>Results</a:t>
            </a:r>
            <a:endParaRPr lang="cs-CZ" sz="2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61075B7-774A-6F7A-97EA-66B27824F5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8792" y="952795"/>
          <a:ext cx="10753204" cy="461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604">
                  <a:extLst>
                    <a:ext uri="{9D8B030D-6E8A-4147-A177-3AD203B41FA5}">
                      <a16:colId xmlns:a16="http://schemas.microsoft.com/office/drawing/2014/main" val="3183116448"/>
                    </a:ext>
                  </a:extLst>
                </a:gridCol>
                <a:gridCol w="1752095">
                  <a:extLst>
                    <a:ext uri="{9D8B030D-6E8A-4147-A177-3AD203B41FA5}">
                      <a16:colId xmlns:a16="http://schemas.microsoft.com/office/drawing/2014/main" val="2989203231"/>
                    </a:ext>
                  </a:extLst>
                </a:gridCol>
                <a:gridCol w="1518875">
                  <a:extLst>
                    <a:ext uri="{9D8B030D-6E8A-4147-A177-3AD203B41FA5}">
                      <a16:colId xmlns:a16="http://schemas.microsoft.com/office/drawing/2014/main" val="3194335801"/>
                    </a:ext>
                  </a:extLst>
                </a:gridCol>
                <a:gridCol w="1580648">
                  <a:extLst>
                    <a:ext uri="{9D8B030D-6E8A-4147-A177-3AD203B41FA5}">
                      <a16:colId xmlns:a16="http://schemas.microsoft.com/office/drawing/2014/main" val="1297110118"/>
                    </a:ext>
                  </a:extLst>
                </a:gridCol>
                <a:gridCol w="846448">
                  <a:extLst>
                    <a:ext uri="{9D8B030D-6E8A-4147-A177-3AD203B41FA5}">
                      <a16:colId xmlns:a16="http://schemas.microsoft.com/office/drawing/2014/main" val="3859278047"/>
                    </a:ext>
                  </a:extLst>
                </a:gridCol>
                <a:gridCol w="1518875">
                  <a:extLst>
                    <a:ext uri="{9D8B030D-6E8A-4147-A177-3AD203B41FA5}">
                      <a16:colId xmlns:a16="http://schemas.microsoft.com/office/drawing/2014/main" val="291480837"/>
                    </a:ext>
                  </a:extLst>
                </a:gridCol>
                <a:gridCol w="1580648">
                  <a:extLst>
                    <a:ext uri="{9D8B030D-6E8A-4147-A177-3AD203B41FA5}">
                      <a16:colId xmlns:a16="http://schemas.microsoft.com/office/drawing/2014/main" val="3183807460"/>
                    </a:ext>
                  </a:extLst>
                </a:gridCol>
                <a:gridCol w="617011">
                  <a:extLst>
                    <a:ext uri="{9D8B030D-6E8A-4147-A177-3AD203B41FA5}">
                      <a16:colId xmlns:a16="http://schemas.microsoft.com/office/drawing/2014/main" val="3816397055"/>
                    </a:ext>
                  </a:extLst>
                </a:gridCol>
              </a:tblGrid>
              <a:tr h="3424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KT group (n = 20; 12 F, 8 M)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Control group (n = 20; 12 F, 8 M) 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09387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Dominant leg (right), n (%)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18 (90 %) 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19 (95 %)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97227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Pre-test (mean±SD)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Post-test (mean±SD)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Pre-test (mean±SD)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Post-test (mean±SD)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p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2867004444"/>
                  </a:ext>
                </a:extLst>
              </a:tr>
              <a:tr h="468992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cs-CZ" sz="1200" kern="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Bipedal 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COP (cm</a:t>
                      </a:r>
                      <a:r>
                        <a:rPr lang="en-US" sz="1100" kern="0" baseline="30000">
                          <a:effectLst/>
                        </a:rPr>
                        <a:t>2</a:t>
                      </a:r>
                      <a:r>
                        <a:rPr lang="en-US" sz="1100" kern="0">
                          <a:effectLst/>
                        </a:rPr>
                        <a:t>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3.137±1.977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1.930±1.080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*0.002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2.934±1.516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2.847±1.284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0.689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335855437"/>
                  </a:ext>
                </a:extLst>
              </a:tr>
              <a:tr h="4689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Frontal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1.707±0.512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1.381±0.366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*0.008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1.570±0.489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1.534±0.482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0.736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493015432"/>
                  </a:ext>
                </a:extLst>
              </a:tr>
              <a:tr h="4689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Sagittal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2.141±0.823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1.675±0.587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*0.001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2.247±0.758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2.202±0.552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0.655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3982592617"/>
                  </a:ext>
                </a:extLst>
              </a:tr>
              <a:tr h="342407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 err="1">
                          <a:effectLst/>
                        </a:rPr>
                        <a:t>Monopedal</a:t>
                      </a:r>
                      <a:r>
                        <a:rPr lang="en-US" sz="1100" kern="0" dirty="0">
                          <a:effectLst/>
                        </a:rPr>
                        <a:t>-left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COP (cm</a:t>
                      </a:r>
                      <a:r>
                        <a:rPr lang="en-US" sz="1100" kern="0" baseline="30000">
                          <a:effectLst/>
                        </a:rPr>
                        <a:t>2</a:t>
                      </a:r>
                      <a:r>
                        <a:rPr lang="en-US" sz="1100" kern="0">
                          <a:effectLst/>
                        </a:rPr>
                        <a:t>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7.513±3.644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6.179±3.242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*0.009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7.393±4.034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7.899±3.572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0.408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2248384656"/>
                  </a:ext>
                </a:extLst>
              </a:tr>
              <a:tr h="3424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Frontal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2.842±0.939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2.545±0.852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*0.049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2.587±0.978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2.590±0.851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0.980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1853234806"/>
                  </a:ext>
                </a:extLst>
              </a:tr>
              <a:tr h="34240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Sagittal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3.576±0.935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3.193±1.043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*0.013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3.584±1.220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3.899±1.209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0.265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3719331297"/>
                  </a:ext>
                </a:extLst>
              </a:tr>
              <a:tr h="342407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 err="1">
                          <a:effectLst/>
                        </a:rPr>
                        <a:t>Monopedal</a:t>
                      </a:r>
                      <a:r>
                        <a:rPr lang="en-US" sz="1100" kern="0" dirty="0">
                          <a:effectLst/>
                        </a:rPr>
                        <a:t>-right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COP (cm</a:t>
                      </a:r>
                      <a:r>
                        <a:rPr lang="en-US" sz="1100" kern="0" baseline="30000" dirty="0">
                          <a:effectLst/>
                        </a:rPr>
                        <a:t>2</a:t>
                      </a:r>
                      <a:r>
                        <a:rPr lang="en-US" sz="1100" kern="0" dirty="0">
                          <a:effectLst/>
                        </a:rPr>
                        <a:t>)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7.561±3.457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6.800±3.805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0.150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7.318±3.630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6.627±4.309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0.253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3717110264"/>
                  </a:ext>
                </a:extLst>
              </a:tr>
              <a:tr h="3424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Frontal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2.712±0.725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2.584±0.865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0.364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2.717±0.791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2.468±0.801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0.093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2492568711"/>
                  </a:ext>
                </a:extLst>
              </a:tr>
              <a:tr h="34240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Sagittal (cm)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3.457±1.041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3.394±1.190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0.711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3.282±0.895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>
                          <a:effectLst/>
                        </a:rPr>
                        <a:t>3.023±1.340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100" kern="0" dirty="0">
                          <a:effectLst/>
                        </a:rPr>
                        <a:t>0.259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44" marR="76244" marT="0" marB="0"/>
                </a:tc>
                <a:extLst>
                  <a:ext uri="{0D108BD9-81ED-4DB2-BD59-A6C34878D82A}">
                    <a16:rowId xmlns:a16="http://schemas.microsoft.com/office/drawing/2014/main" val="1209552525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572FE1D-3841-1927-FFBE-6CDCEDED8FF9}"/>
              </a:ext>
            </a:extLst>
          </p:cNvPr>
          <p:cNvSpPr txBox="1"/>
          <p:nvPr/>
        </p:nvSpPr>
        <p:spPr>
          <a:xfrm>
            <a:off x="823863" y="5570896"/>
            <a:ext cx="10130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kern="0" dirty="0">
                <a:effectLst/>
              </a:rPr>
              <a:t>* </a:t>
            </a:r>
            <a:r>
              <a:rPr lang="cs-CZ" sz="1600" dirty="0" err="1">
                <a:latin typeface="+mn-lt"/>
              </a:rPr>
              <a:t>Cohen‘s</a:t>
            </a:r>
            <a:r>
              <a:rPr lang="cs-CZ" sz="1600" dirty="0">
                <a:latin typeface="+mn-lt"/>
              </a:rPr>
              <a:t> 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COP: ES = 0.811, </a:t>
            </a:r>
            <a:r>
              <a:rPr lang="cs-CZ" sz="1600" b="1" dirty="0" err="1">
                <a:latin typeface="+mn-lt"/>
              </a:rPr>
              <a:t>Sagittal</a:t>
            </a:r>
            <a:r>
              <a:rPr lang="cs-CZ" sz="1600" b="1" dirty="0">
                <a:latin typeface="+mn-lt"/>
              </a:rPr>
              <a:t>: ES = 0.933, </a:t>
            </a:r>
            <a:r>
              <a:rPr lang="cs-CZ" sz="1600" b="1" dirty="0" err="1">
                <a:latin typeface="+mn-lt"/>
              </a:rPr>
              <a:t>Frontal</a:t>
            </a:r>
            <a:r>
              <a:rPr lang="cs-CZ" sz="1600" b="1" dirty="0">
                <a:latin typeface="+mn-lt"/>
              </a:rPr>
              <a:t>: ES = 0.467 – </a:t>
            </a:r>
            <a:r>
              <a:rPr lang="cs-CZ" sz="1600" b="1" dirty="0" err="1">
                <a:latin typeface="+mn-lt"/>
              </a:rPr>
              <a:t>Bipedal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standing</a:t>
            </a:r>
            <a:endParaRPr lang="cs-CZ" sz="1600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n-lt"/>
              </a:rPr>
              <a:t>Frontal</a:t>
            </a:r>
            <a:r>
              <a:rPr lang="cs-CZ" sz="1600" b="1" dirty="0">
                <a:latin typeface="+mn-lt"/>
              </a:rPr>
              <a:t>: ES = 0.467, COP: ES = 0.650, </a:t>
            </a:r>
            <a:r>
              <a:rPr lang="cs-CZ" sz="1600" b="1" dirty="0" err="1">
                <a:latin typeface="+mn-lt"/>
              </a:rPr>
              <a:t>Sagittal</a:t>
            </a:r>
            <a:r>
              <a:rPr lang="cs-CZ" sz="1600" b="1" dirty="0">
                <a:latin typeface="+mn-lt"/>
              </a:rPr>
              <a:t>: ES = 0.617, </a:t>
            </a:r>
            <a:r>
              <a:rPr lang="cs-CZ" sz="1600" b="1" dirty="0" err="1">
                <a:latin typeface="+mn-lt"/>
              </a:rPr>
              <a:t>Frontal</a:t>
            </a:r>
            <a:r>
              <a:rPr lang="cs-CZ" sz="1600" b="1" dirty="0">
                <a:latin typeface="+mn-lt"/>
              </a:rPr>
              <a:t>: ES = 0.470 – </a:t>
            </a:r>
            <a:r>
              <a:rPr lang="cs-CZ" sz="1600" b="1" dirty="0" err="1">
                <a:latin typeface="+mn-lt"/>
              </a:rPr>
              <a:t>Monopedal-left</a:t>
            </a:r>
            <a:endParaRPr lang="cs-CZ" sz="1600" b="1" dirty="0">
              <a:latin typeface="+mn-lt"/>
            </a:endParaRPr>
          </a:p>
          <a:p>
            <a:pPr algn="l"/>
            <a:endParaRPr lang="cs-CZ" sz="2000" dirty="0"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0F8241E-4015-3DAD-23B1-844837B11A8B}"/>
              </a:ext>
            </a:extLst>
          </p:cNvPr>
          <p:cNvSpPr/>
          <p:nvPr/>
        </p:nvSpPr>
        <p:spPr bwMode="auto">
          <a:xfrm>
            <a:off x="3715473" y="2083444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7B71056-2136-5D6B-8874-A47C1D66FD6E}"/>
              </a:ext>
            </a:extLst>
          </p:cNvPr>
          <p:cNvSpPr/>
          <p:nvPr/>
        </p:nvSpPr>
        <p:spPr bwMode="auto">
          <a:xfrm>
            <a:off x="3715473" y="2590306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7F57EE4-AA2E-147A-AB6E-65039E4244F7}"/>
              </a:ext>
            </a:extLst>
          </p:cNvPr>
          <p:cNvSpPr/>
          <p:nvPr/>
        </p:nvSpPr>
        <p:spPr bwMode="auto">
          <a:xfrm>
            <a:off x="3798425" y="3056133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3792FC6-2786-0B00-F45F-90E26278182A}"/>
              </a:ext>
            </a:extLst>
          </p:cNvPr>
          <p:cNvSpPr/>
          <p:nvPr/>
        </p:nvSpPr>
        <p:spPr bwMode="auto">
          <a:xfrm>
            <a:off x="3715473" y="3486449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A4061DD-1993-4638-EC44-110F99B008ED}"/>
              </a:ext>
            </a:extLst>
          </p:cNvPr>
          <p:cNvSpPr/>
          <p:nvPr/>
        </p:nvSpPr>
        <p:spPr bwMode="auto">
          <a:xfrm>
            <a:off x="3715472" y="3843627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C92EDC0-EAD0-C045-9FE9-2FF40606AB39}"/>
              </a:ext>
            </a:extLst>
          </p:cNvPr>
          <p:cNvSpPr/>
          <p:nvPr/>
        </p:nvSpPr>
        <p:spPr bwMode="auto">
          <a:xfrm>
            <a:off x="3715472" y="4188836"/>
            <a:ext cx="3240911" cy="3703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392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AC795A-D366-100B-0D23-E3BAAB4FF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F4A2B-7D16-0B09-1A6D-63307BF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23E2FD-D447-0D3F-A70B-2F752828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 </a:t>
            </a:r>
            <a:r>
              <a:rPr lang="cs-CZ" dirty="0" err="1"/>
              <a:t>application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plantar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immediately</a:t>
            </a:r>
            <a:r>
              <a:rPr lang="cs-CZ" b="1" dirty="0"/>
              <a:t> </a:t>
            </a:r>
            <a:r>
              <a:rPr lang="cs-CZ" b="1" dirty="0" err="1"/>
              <a:t>affect</a:t>
            </a:r>
            <a:r>
              <a:rPr lang="cs-CZ" dirty="0"/>
              <a:t> </a:t>
            </a:r>
            <a:r>
              <a:rPr lang="cs-CZ" b="1" dirty="0"/>
              <a:t>static </a:t>
            </a:r>
            <a:r>
              <a:rPr lang="cs-CZ" b="1" dirty="0" err="1"/>
              <a:t>postural</a:t>
            </a:r>
            <a:r>
              <a:rPr lang="cs-CZ" b="1" dirty="0"/>
              <a:t> stability</a:t>
            </a:r>
            <a:r>
              <a:rPr lang="cs-CZ" dirty="0"/>
              <a:t>, </a:t>
            </a:r>
            <a:r>
              <a:rPr lang="cs-CZ" dirty="0" err="1"/>
              <a:t>particularly</a:t>
            </a:r>
            <a:r>
              <a:rPr lang="cs-CZ" dirty="0"/>
              <a:t> in </a:t>
            </a:r>
            <a:r>
              <a:rPr lang="cs-CZ" b="1" dirty="0" err="1"/>
              <a:t>bipedal</a:t>
            </a:r>
            <a:r>
              <a:rPr lang="cs-CZ" dirty="0"/>
              <a:t> and </a:t>
            </a:r>
            <a:r>
              <a:rPr lang="cs-CZ" b="1" dirty="0" err="1"/>
              <a:t>monopedal-left</a:t>
            </a:r>
            <a:r>
              <a:rPr lang="cs-CZ" b="1" dirty="0"/>
              <a:t> </a:t>
            </a:r>
            <a:r>
              <a:rPr lang="cs-CZ" dirty="0" err="1"/>
              <a:t>standing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</a:t>
            </a:r>
          </a:p>
          <a:p>
            <a:r>
              <a:rPr lang="cs-CZ" dirty="0"/>
              <a:t>These </a:t>
            </a:r>
            <a:r>
              <a:rPr lang="cs-CZ" dirty="0" err="1"/>
              <a:t>findings</a:t>
            </a:r>
            <a:r>
              <a:rPr lang="cs-CZ" dirty="0"/>
              <a:t> support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b="1" dirty="0"/>
              <a:t>skin </a:t>
            </a:r>
            <a:r>
              <a:rPr lang="cs-CZ" b="1" dirty="0" err="1"/>
              <a:t>stimulation</a:t>
            </a:r>
            <a:r>
              <a:rPr lang="cs-CZ" b="1" dirty="0"/>
              <a:t> </a:t>
            </a:r>
            <a:r>
              <a:rPr lang="cs-CZ" dirty="0"/>
              <a:t>via KT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b="1" dirty="0" err="1"/>
              <a:t>enhance</a:t>
            </a:r>
            <a:r>
              <a:rPr lang="cs-CZ" b="1" dirty="0"/>
              <a:t> </a:t>
            </a:r>
            <a:r>
              <a:rPr lang="cs-CZ" b="1" dirty="0" err="1"/>
              <a:t>proprioceptive</a:t>
            </a:r>
            <a:r>
              <a:rPr lang="cs-CZ" b="1" dirty="0"/>
              <a:t> </a:t>
            </a:r>
            <a:r>
              <a:rPr lang="cs-CZ" dirty="0" err="1"/>
              <a:t>function</a:t>
            </a:r>
            <a:r>
              <a:rPr lang="cs-CZ" dirty="0"/>
              <a:t> and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postural</a:t>
            </a:r>
            <a:r>
              <a:rPr lang="cs-CZ" dirty="0"/>
              <a:t> stability </a:t>
            </a:r>
          </a:p>
        </p:txBody>
      </p:sp>
    </p:spTree>
    <p:extLst>
      <p:ext uri="{BB962C8B-B14F-4D97-AF65-F5344CB8AC3E}">
        <p14:creationId xmlns:p14="http://schemas.microsoft.com/office/powerpoint/2010/main" val="303123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BF5C5F-CE50-925F-9595-F2B5E96A0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150F6F-2771-3E94-1913-9AC9490A61D7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24" y="210861"/>
            <a:ext cx="7164729" cy="62691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767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D1466-6187-09A9-B317-7B49D2962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CD9158-DFD8-2C1B-6153-1701A44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Rozdíl působení tepla a chladu </a:t>
            </a:r>
          </a:p>
        </p:txBody>
      </p:sp>
      <p:pic>
        <p:nvPicPr>
          <p:cNvPr id="6" name="Picture 4" descr="Modalities.jpg">
            <a:hlinkClick r:id="rId2"/>
            <a:extLst>
              <a:ext uri="{FF2B5EF4-FFF2-40B4-BE49-F238E27FC236}">
                <a16:creationId xmlns:a16="http://schemas.microsoft.com/office/drawing/2014/main" id="{00D8BE5E-7BF3-D901-DA30-F94DB4D9C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799542"/>
            <a:ext cx="10753200" cy="392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0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7AB981-5EF5-E60D-DD03-486A0D89F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2C1C91-976D-E256-07F2-09DE8820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Suché vs Vlhké teplo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47EB7C-8DA8-BCC3-276D-8E0F412825A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Suché teplo (například elektrické vyhřívací polštářky, sauny) </a:t>
            </a:r>
          </a:p>
          <a:p>
            <a:r>
              <a:rPr lang="cs-CZ" sz="2400" dirty="0"/>
              <a:t>Odvádí vlhkost z těla a může zanechat kůži dehydratovanou </a:t>
            </a:r>
          </a:p>
          <a:p>
            <a:pPr marL="72000" indent="0">
              <a:buNone/>
            </a:pPr>
            <a:r>
              <a:rPr lang="cs-CZ" dirty="0"/>
              <a:t>	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7E81A1-03FC-7AF2-CD39-7A7450B2A50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400" dirty="0"/>
              <a:t>Vlhké teplo (horké koupele, zábaly)</a:t>
            </a:r>
          </a:p>
          <a:p>
            <a:r>
              <a:rPr lang="cs-CZ" sz="2400" dirty="0"/>
              <a:t>je účinnější než suché teplo při prohřívání hlubších tkání </a:t>
            </a:r>
          </a:p>
          <a:p>
            <a:r>
              <a:rPr lang="cs-CZ" sz="2400" dirty="0"/>
              <a:t>proniká při stejné teplotě více než suché </a:t>
            </a:r>
          </a:p>
          <a:p>
            <a:r>
              <a:rPr lang="cs-CZ" sz="2400" dirty="0"/>
              <a:t>má dodatečnou schopnost rychle měnit teplotu tkáně</a:t>
            </a:r>
          </a:p>
          <a:p>
            <a:r>
              <a:rPr lang="cs-CZ" sz="2400" dirty="0"/>
              <a:t>Pomáhá při bolesti, ztuhlosti, sekundárních svalových křečí </a:t>
            </a:r>
          </a:p>
        </p:txBody>
      </p:sp>
      <p:pic>
        <p:nvPicPr>
          <p:cNvPr id="1026" name="Picture 2" descr="Suché teplo - Liečba suchým teplom">
            <a:extLst>
              <a:ext uri="{FF2B5EF4-FFF2-40B4-BE49-F238E27FC236}">
                <a16:creationId xmlns:a16="http://schemas.microsoft.com/office/drawing/2014/main" id="{1C3F70A0-85E6-BEA7-9524-093C537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80" y="3772002"/>
            <a:ext cx="2544687" cy="24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people in a hot tub.">
            <a:extLst>
              <a:ext uri="{FF2B5EF4-FFF2-40B4-BE49-F238E27FC236}">
                <a16:creationId xmlns:a16="http://schemas.microsoft.com/office/drawing/2014/main" id="{D519EAFD-1777-BFF9-BF5A-587CCFB2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077" y1="70794" x2="79077" y2="70794"/>
                        <a14:foregroundMark x1="81692" y1="69860" x2="81692" y2="69860"/>
                        <a14:foregroundMark x1="80154" y1="60748" x2="80154" y2="60748"/>
                        <a14:foregroundMark x1="79538" y1="42290" x2="79538" y2="42290"/>
                        <a14:foregroundMark x1="75538" y1="32477" x2="75538" y2="32477"/>
                        <a14:foregroundMark x1="80923" y1="31542" x2="80923" y2="31542"/>
                        <a14:foregroundMark x1="83231" y1="25234" x2="83231" y2="25234"/>
                        <a14:foregroundMark x1="83385" y1="34346" x2="83385" y2="34346"/>
                        <a14:foregroundMark x1="83077" y1="41355" x2="83077" y2="41355"/>
                        <a14:foregroundMark x1="80615" y1="36449" x2="80615" y2="36449"/>
                        <a14:foregroundMark x1="78154" y1="37850" x2="78154" y2="37850"/>
                        <a14:foregroundMark x1="76923" y1="39252" x2="76923" y2="39252"/>
                        <a14:foregroundMark x1="77231" y1="44159" x2="77231" y2="44159"/>
                        <a14:foregroundMark x1="81077" y1="61682" x2="81077" y2="61682"/>
                        <a14:foregroundMark x1="82615" y1="60981" x2="82615" y2="60981"/>
                        <a14:foregroundMark x1="59077" y1="24533" x2="59077" y2="24533"/>
                        <a14:foregroundMark x1="59077" y1="22897" x2="59077" y2="22897"/>
                        <a14:foregroundMark x1="57692" y1="22897" x2="59846" y2="24533"/>
                        <a14:foregroundMark x1="58769" y1="21262" x2="60923" y2="26869"/>
                        <a14:foregroundMark x1="57538" y1="23131" x2="56769" y2="25467"/>
                        <a14:foregroundMark x1="61077" y1="27103" x2="61077" y2="28972"/>
                        <a14:foregroundMark x1="86000" y1="24299" x2="85231" y2="24299"/>
                        <a14:foregroundMark x1="83231" y1="25935" x2="83077" y2="26869"/>
                        <a14:foregroundMark x1="83231" y1="29439" x2="83538" y2="29673"/>
                        <a14:foregroundMark x1="79385" y1="46028" x2="79385" y2="46028"/>
                        <a14:backgroundMark x1="79231" y1="47664" x2="79231" y2="47664"/>
                        <a14:backgroundMark x1="79692" y1="45561" x2="79692" y2="45561"/>
                        <a14:backgroundMark x1="78154" y1="40187" x2="78154" y2="40187"/>
                        <a14:backgroundMark x1="82154" y1="65187" x2="82154" y2="6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68" y="-124510"/>
            <a:ext cx="3250905" cy="21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D8AA7D-6438-25A6-2008-49B0303B5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F3012C-B994-1FEF-F307-23833CCD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24114"/>
            <a:ext cx="10753200" cy="5207886"/>
          </a:xfrm>
        </p:spPr>
        <p:txBody>
          <a:bodyPr/>
          <a:lstStyle/>
          <a:p>
            <a:r>
              <a:rPr lang="cs-CZ" b="1" dirty="0"/>
              <a:t>U akutních zánětlivých stavů </a:t>
            </a:r>
            <a:r>
              <a:rPr lang="cs-CZ" dirty="0"/>
              <a:t>(např. čerstvé zranění nebo akutní zánět) by ale použití tepla mohlo zhoršit zánět, protože teplo rozšiřuje cévy a zvyšuje průtok krve, což může zvýšit zánětlivou reakci.</a:t>
            </a:r>
          </a:p>
          <a:p>
            <a:pPr lvl="1"/>
            <a:r>
              <a:rPr lang="cs-CZ" sz="1800" b="1" dirty="0"/>
              <a:t>Vlhké teplo </a:t>
            </a:r>
            <a:r>
              <a:rPr lang="cs-CZ" sz="1800" dirty="0"/>
              <a:t>proniká </a:t>
            </a:r>
            <a:r>
              <a:rPr lang="cs-CZ" sz="1800" b="1" dirty="0"/>
              <a:t>hlouběji</a:t>
            </a:r>
            <a:r>
              <a:rPr lang="cs-CZ" sz="1800" dirty="0"/>
              <a:t> do tkání než suché teplo a zvyšuje prokrvení tkání ještě více. Při </a:t>
            </a:r>
            <a:r>
              <a:rPr lang="cs-CZ" sz="1800" b="1" dirty="0"/>
              <a:t>akutní bolesti zad</a:t>
            </a:r>
            <a:r>
              <a:rPr lang="cs-CZ" sz="1800" dirty="0"/>
              <a:t>(například při svalovém spasmu) může krátkodobě přinést úlevu, protože zmírní svalové napětí. Nicméně, kvůli intenzivnějšímu prohřívacímu efektu a následnému zvýšení prokrvení může vlhké teplo u akutních stavů, zvláště pokud je přítomný zánět, vést ke zhoršení zánětlivého procesu</a:t>
            </a:r>
          </a:p>
          <a:p>
            <a:r>
              <a:rPr lang="cs-CZ" dirty="0"/>
              <a:t>u </a:t>
            </a:r>
            <a:r>
              <a:rPr lang="cs-CZ" b="1" dirty="0"/>
              <a:t>chronické bolesti nebo napětí svalů </a:t>
            </a:r>
            <a:r>
              <a:rPr lang="cs-CZ" dirty="0"/>
              <a:t>může být teplo užitečné, protože podporuje relaxaci a zmírňuje ztuhlost.</a:t>
            </a:r>
          </a:p>
        </p:txBody>
      </p:sp>
    </p:spTree>
    <p:extLst>
      <p:ext uri="{BB962C8B-B14F-4D97-AF65-F5344CB8AC3E}">
        <p14:creationId xmlns:p14="http://schemas.microsoft.com/office/powerpoint/2010/main" val="241147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9BD88-420D-BDAB-D541-A267C8754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Zástupný obsah 6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4304EC6F-B8A1-FF0B-B2D1-F464FFA1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7" y="704396"/>
            <a:ext cx="10179244" cy="1545317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56857D-F6DA-83FB-1178-A133826DEB63}"/>
              </a:ext>
            </a:extLst>
          </p:cNvPr>
          <p:cNvSpPr txBox="1"/>
          <p:nvPr/>
        </p:nvSpPr>
        <p:spPr>
          <a:xfrm>
            <a:off x="869837" y="2249713"/>
            <a:ext cx="101792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Control</a:t>
            </a:r>
            <a:endParaRPr lang="cs-CZ" sz="2000" dirty="0">
              <a:highlight>
                <a:srgbClr val="FFFFFF"/>
              </a:highligh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moist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immediately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after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exercise</a:t>
            </a:r>
            <a:endParaRPr lang="cs-CZ" sz="2000" dirty="0">
              <a:highlight>
                <a:srgbClr val="FFFFFF"/>
              </a:highligh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moist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applied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24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hours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after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exercise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dry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pack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applied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immediately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after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exercise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dry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pack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applied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24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hours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after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exercise</a:t>
            </a:r>
            <a:endParaRPr lang="cs-CZ" sz="2000" b="0" i="0" u="none" strike="noStrike" dirty="0">
              <a:effectLst/>
              <a:highlight>
                <a:srgbClr val="FFFFFF"/>
              </a:highligh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Heat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wraps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were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placed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on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the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long axis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of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the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quadriceps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bilaterally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for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8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hours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for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dry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and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for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2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hours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for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moist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000" b="0" i="0" u="none" strike="noStrike" dirty="0" err="1">
                <a:effectLst/>
                <a:highlight>
                  <a:srgbClr val="FFFFFF"/>
                </a:highlight>
                <a:latin typeface="+mn-lt"/>
              </a:rPr>
              <a:t>heat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+mn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>
              <a:highlight>
                <a:srgbClr val="FFFFFF"/>
              </a:highligh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FF"/>
                </a:highlight>
                <a:latin typeface="+mn-lt"/>
              </a:rPr>
              <a:t>Dřepy – 5 minut – 3 sety – způsobení DOMS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Byla zaznamenána měření, jako je síla nohy, odpor tkáně, analogová vizuální škála bolesti a síla při pohybu nohy</a:t>
            </a:r>
            <a:r>
              <a:rPr lang="cs-CZ" sz="2800" dirty="0">
                <a:latin typeface="+mn-lt"/>
              </a:rPr>
              <a:t>.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5551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0</TotalTime>
  <Words>2467</Words>
  <Application>Microsoft Macintosh PowerPoint</Application>
  <PresentationFormat>Širokoúhlá obrazovka</PresentationFormat>
  <Paragraphs>381</Paragraphs>
  <Slides>44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Aptos</vt:lpstr>
      <vt:lpstr>Arial</vt:lpstr>
      <vt:lpstr>Tahoma</vt:lpstr>
      <vt:lpstr>Times New Roman</vt:lpstr>
      <vt:lpstr>Wingdings</vt:lpstr>
      <vt:lpstr>Prezentace_MU_CZ</vt:lpstr>
      <vt:lpstr>Formy regenerace</vt:lpstr>
      <vt:lpstr>Pufrující mechanismus </vt:lpstr>
      <vt:lpstr>Bikarbonát sodný NaHCO₃ </vt:lpstr>
      <vt:lpstr>Prezentace aplikace PowerPoint</vt:lpstr>
      <vt:lpstr>Prezentace aplikace PowerPoint</vt:lpstr>
      <vt:lpstr>Rozdíl působení tepla a chladu </vt:lpstr>
      <vt:lpstr>Suché vs Vlhké teplo </vt:lpstr>
      <vt:lpstr>Prezentace aplikace PowerPoint</vt:lpstr>
      <vt:lpstr>Prezentace aplikace PowerPoint</vt:lpstr>
      <vt:lpstr>Prezentace aplikace PowerPoint</vt:lpstr>
      <vt:lpstr>Prezentace aplikace PowerPoint</vt:lpstr>
      <vt:lpstr>Suché vs Vlhké teplo</vt:lpstr>
      <vt:lpstr>Saunování </vt:lpstr>
      <vt:lpstr>Druhy saun </vt:lpstr>
      <vt:lpstr>Fyziologický efekt saunování </vt:lpstr>
      <vt:lpstr> Infrasauna </vt:lpstr>
      <vt:lpstr>Finská sauna </vt:lpstr>
      <vt:lpstr>Prezentace aplikace PowerPoint</vt:lpstr>
      <vt:lpstr>Tradiční vs Infra sauna</vt:lpstr>
      <vt:lpstr>Prezentace aplikace PowerPoint</vt:lpstr>
      <vt:lpstr>Prezentace aplikace PowerPoint</vt:lpstr>
      <vt:lpstr>Prezentace aplikace PowerPoint</vt:lpstr>
      <vt:lpstr>Prezentace aplikace PowerPoint</vt:lpstr>
      <vt:lpstr>Vlhkost v sauně </vt:lpstr>
      <vt:lpstr>Masáže, kdy je můžeme využít a proč?</vt:lpstr>
      <vt:lpstr>Masáže </vt:lpstr>
      <vt:lpstr>Sportovní masáž </vt:lpstr>
      <vt:lpstr>Druhy sportovní masáže </vt:lpstr>
      <vt:lpstr>Prezentace aplikace PowerPoint</vt:lpstr>
      <vt:lpstr>Přípravné období (přípravná masáž)</vt:lpstr>
      <vt:lpstr>Závodní období (pohotovostní masáž) </vt:lpstr>
      <vt:lpstr>Závodní období (masáž mezi výkony) </vt:lpstr>
      <vt:lpstr>Závodní období (masáž odstraňující únavu)</vt:lpstr>
      <vt:lpstr>Přechodné období (kondiční masáž) </vt:lpstr>
      <vt:lpstr>Sportovně léčebná masáž </vt:lpstr>
      <vt:lpstr>Kinesiotaping </vt:lpstr>
      <vt:lpstr>Využití a kontraindikace</vt:lpstr>
      <vt:lpstr>Prezentace aplikace PowerPoint</vt:lpstr>
      <vt:lpstr>Design </vt:lpstr>
      <vt:lpstr>Prezentace aplikace PowerPoint</vt:lpstr>
      <vt:lpstr>Methods – participants </vt:lpstr>
      <vt:lpstr>Taping application</vt:lpstr>
      <vt:lpstr>Results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2023-09-20T13:45:11Z</dcterms:created>
  <dcterms:modified xsi:type="dcterms:W3CDTF">2024-10-16T11:53:22Z</dcterms:modified>
</cp:coreProperties>
</file>