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74" r:id="rId2"/>
    <p:sldId id="275" r:id="rId3"/>
    <p:sldId id="277" r:id="rId4"/>
    <p:sldId id="256" r:id="rId5"/>
    <p:sldId id="257" r:id="rId6"/>
    <p:sldId id="258" r:id="rId7"/>
    <p:sldId id="262" r:id="rId8"/>
    <p:sldId id="259" r:id="rId9"/>
    <p:sldId id="260" r:id="rId10"/>
    <p:sldId id="263" r:id="rId11"/>
    <p:sldId id="261" r:id="rId12"/>
    <p:sldId id="264" r:id="rId13"/>
    <p:sldId id="265" r:id="rId14"/>
    <p:sldId id="267" r:id="rId15"/>
    <p:sldId id="270" r:id="rId16"/>
    <p:sldId id="271" r:id="rId17"/>
    <p:sldId id="268" r:id="rId18"/>
    <p:sldId id="269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24B4B-D90F-44AC-AEDD-96D373F57FE3}" v="2" dt="2024-09-24T05:42:08.696"/>
    <p1510:client id="{E701FD55-FA94-3842-9177-B1ED1C96CEF5}" v="2" dt="2024-09-24T05:50:43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0680" autoAdjust="0"/>
  </p:normalViewPr>
  <p:slideViewPr>
    <p:cSldViewPr snapToGrid="0">
      <p:cViewPr varScale="1">
        <p:scale>
          <a:sx n="56" d="100"/>
          <a:sy n="56" d="100"/>
        </p:scale>
        <p:origin x="208" y="14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Lipková" userId="1a513869-83b7-43af-a144-b091a2d4504a" providerId="ADAL" clId="{E701FD55-FA94-3842-9177-B1ED1C96CEF5}"/>
    <pc:docChg chg="custSel modSld">
      <pc:chgData name="Lucie Lipková" userId="1a513869-83b7-43af-a144-b091a2d4504a" providerId="ADAL" clId="{E701FD55-FA94-3842-9177-B1ED1C96CEF5}" dt="2024-09-24T05:50:43.561" v="550" actId="478"/>
      <pc:docMkLst>
        <pc:docMk/>
      </pc:docMkLst>
      <pc:sldChg chg="modSp mod">
        <pc:chgData name="Lucie Lipková" userId="1a513869-83b7-43af-a144-b091a2d4504a" providerId="ADAL" clId="{E701FD55-FA94-3842-9177-B1ED1C96CEF5}" dt="2024-09-24T05:44:37.351" v="138" actId="20577"/>
        <pc:sldMkLst>
          <pc:docMk/>
          <pc:sldMk cId="1176332969" sldId="275"/>
        </pc:sldMkLst>
        <pc:spChg chg="mod">
          <ac:chgData name="Lucie Lipková" userId="1a513869-83b7-43af-a144-b091a2d4504a" providerId="ADAL" clId="{E701FD55-FA94-3842-9177-B1ED1C96CEF5}" dt="2024-09-24T05:44:37.351" v="138" actId="20577"/>
          <ac:spMkLst>
            <pc:docMk/>
            <pc:sldMk cId="1176332969" sldId="275"/>
            <ac:spMk id="5" creationId="{25A2D77E-60B0-7728-7017-96756ACC0012}"/>
          </ac:spMkLst>
        </pc:spChg>
      </pc:sldChg>
      <pc:sldChg chg="delSp modSp mod">
        <pc:chgData name="Lucie Lipková" userId="1a513869-83b7-43af-a144-b091a2d4504a" providerId="ADAL" clId="{E701FD55-FA94-3842-9177-B1ED1C96CEF5}" dt="2024-09-24T05:50:43.561" v="550" actId="478"/>
        <pc:sldMkLst>
          <pc:docMk/>
          <pc:sldMk cId="2529729950" sldId="277"/>
        </pc:sldMkLst>
        <pc:spChg chg="del mod">
          <ac:chgData name="Lucie Lipková" userId="1a513869-83b7-43af-a144-b091a2d4504a" providerId="ADAL" clId="{E701FD55-FA94-3842-9177-B1ED1C96CEF5}" dt="2024-09-24T05:50:43.561" v="550" actId="478"/>
          <ac:spMkLst>
            <pc:docMk/>
            <pc:sldMk cId="2529729950" sldId="277"/>
            <ac:spMk id="2" creationId="{E2504759-221E-9CE4-FF80-84478F747E0A}"/>
          </ac:spMkLst>
        </pc:spChg>
        <pc:spChg chg="mod">
          <ac:chgData name="Lucie Lipková" userId="1a513869-83b7-43af-a144-b091a2d4504a" providerId="ADAL" clId="{E701FD55-FA94-3842-9177-B1ED1C96CEF5}" dt="2024-09-24T05:44:48.543" v="154" actId="20577"/>
          <ac:spMkLst>
            <pc:docMk/>
            <pc:sldMk cId="2529729950" sldId="277"/>
            <ac:spMk id="4" creationId="{3CEADFCA-DF3A-3A26-80EE-EB58B0C1FF01}"/>
          </ac:spMkLst>
        </pc:spChg>
        <pc:spChg chg="mod">
          <ac:chgData name="Lucie Lipková" userId="1a513869-83b7-43af-a144-b091a2d4504a" providerId="ADAL" clId="{E701FD55-FA94-3842-9177-B1ED1C96CEF5}" dt="2024-09-24T05:50:32.319" v="546" actId="255"/>
          <ac:spMkLst>
            <pc:docMk/>
            <pc:sldMk cId="2529729950" sldId="277"/>
            <ac:spMk id="5" creationId="{EED53F15-F21D-42DD-1DF4-F65417EE39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02B795-EE81-D15F-260C-09D79691E2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78B375-1DEA-6A1A-5636-9D32DB9F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bp4852 Kompenzace a regenerace ve sportu</a:t>
            </a:r>
            <a:br>
              <a:rPr lang="cs-CZ" sz="4400" dirty="0"/>
            </a:br>
            <a:br>
              <a:rPr lang="cs-CZ" sz="4400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3071860-86C5-B137-AC01-277617E8A1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b="0" dirty="0">
                <a:solidFill>
                  <a:schemeClr val="tx1"/>
                </a:solidFill>
              </a:rPr>
              <a:t>Dominik </a:t>
            </a:r>
            <a:r>
              <a:rPr lang="cs-CZ" sz="2000" b="0" dirty="0" err="1">
                <a:solidFill>
                  <a:schemeClr val="tx1"/>
                </a:solidFill>
              </a:rPr>
              <a:t>Puda</a:t>
            </a:r>
            <a:r>
              <a:rPr lang="cs-CZ" sz="2000" b="0" dirty="0">
                <a:solidFill>
                  <a:schemeClr val="tx1"/>
                </a:solidFill>
              </a:rPr>
              <a:t> </a:t>
            </a:r>
            <a:br>
              <a:rPr lang="cs-CZ" sz="2000" b="0" dirty="0">
                <a:solidFill>
                  <a:schemeClr val="tx1"/>
                </a:solidFill>
              </a:rPr>
            </a:br>
            <a:r>
              <a:rPr lang="cs-CZ" sz="2000" b="0" dirty="0">
                <a:solidFill>
                  <a:schemeClr val="tx1"/>
                </a:solidFill>
              </a:rPr>
              <a:t>Jakub </a:t>
            </a:r>
            <a:r>
              <a:rPr lang="cs-CZ" sz="2000" b="0" dirty="0" err="1">
                <a:solidFill>
                  <a:schemeClr val="tx1"/>
                </a:solidFill>
              </a:rPr>
              <a:t>Krajňák</a:t>
            </a:r>
            <a:r>
              <a:rPr lang="cs-CZ" sz="2000" b="0" dirty="0">
                <a:solidFill>
                  <a:schemeClr val="tx1"/>
                </a:solidFill>
              </a:rPr>
              <a:t> </a:t>
            </a:r>
            <a:br>
              <a:rPr lang="cs-CZ" sz="2000" b="0" dirty="0">
                <a:solidFill>
                  <a:schemeClr val="tx1"/>
                </a:solidFill>
              </a:rPr>
            </a:br>
            <a:r>
              <a:rPr lang="cs-CZ" sz="2000" b="0" dirty="0">
                <a:solidFill>
                  <a:schemeClr val="tx1"/>
                </a:solidFill>
              </a:rPr>
              <a:t>Lucie Lipková </a:t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073F1B-8E06-7633-8608-6874B0E698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7" name="Zástupný obsah 6" descr="Obsah obrázku text, Obdélník, snímek obrazovky, Nalepovací papírek&#10;&#10;Popis byl vytvořen automaticky">
            <a:extLst>
              <a:ext uri="{FF2B5EF4-FFF2-40B4-BE49-F238E27FC236}">
                <a16:creationId xmlns:a16="http://schemas.microsoft.com/office/drawing/2014/main" id="{B5F2001D-8E8E-D66E-A79B-5CB7F8A544C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1723011"/>
            <a:ext cx="10752138" cy="3078603"/>
          </a:xfrm>
        </p:spPr>
      </p:pic>
    </p:spTree>
    <p:extLst>
      <p:ext uri="{BB962C8B-B14F-4D97-AF65-F5344CB8AC3E}">
        <p14:creationId xmlns:p14="http://schemas.microsoft.com/office/powerpoint/2010/main" val="305431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14CDCD-2BF8-1D52-4F82-3386032B7E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05AAE4-D1CE-E521-2D77-1AFDBFF1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pohled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825C85-48A2-B2E7-2337-211D76A4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regenerační prostředky můžeme využít: </a:t>
            </a:r>
          </a:p>
          <a:p>
            <a:pPr lvl="1"/>
            <a:r>
              <a:rPr lang="cs-CZ" sz="2300" dirty="0"/>
              <a:t>před výkonem – hlavním úkolem je příprava organismu na zatížení (třeba plánování (pedagogické), pohotovostní masáž) </a:t>
            </a:r>
          </a:p>
          <a:p>
            <a:pPr lvl="1"/>
            <a:r>
              <a:rPr lang="cs-CZ" sz="2300" dirty="0"/>
              <a:t>během výkonu – ovlivňuje intenzitu zatížení (doplňování tekutin, energie, masáž) </a:t>
            </a:r>
          </a:p>
          <a:p>
            <a:pPr lvl="1"/>
            <a:r>
              <a:rPr lang="cs-CZ" sz="2300" dirty="0"/>
              <a:t>po výkonu: hlavním úkolem je odstranění únavy (časná, pozdní)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99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716683-5DCF-E5D2-8B2D-E62EFE076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0A8F32-884E-817E-9677-0E07F7458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69471"/>
            <a:ext cx="10753200" cy="5162529"/>
          </a:xfrm>
        </p:spPr>
        <p:txBody>
          <a:bodyPr/>
          <a:lstStyle/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Časná regenerace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Součástí každodenního režimu, prolíná tréninkovým procesem nebo na něj navazuje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Cíl: rychlá likvidace akutní únavy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 fáze: 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do 1 až 1,5 hod po zátěži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II. od konce I. Fáze do začátku dalšího zatížení</a:t>
            </a:r>
          </a:p>
          <a:p>
            <a:pPr marL="252000" marR="0" lvl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Pozdní regenerace – rekondice, rekonvalescence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součást přechodného období (po soutěžním období, třeba po 2-3 týdnů)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celková psychická a fyzická regenerace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nejde o úplný klid /aktivní forma / - relaxační lázeňský pobyt (rekondiční pobyty)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Hl. úkol: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udržet výkonnost na určitém stupni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zotavit se z předcházející celoroční náročné fyzické činnosti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relaxace psychická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5AC8AF"/>
              </a:buClr>
              <a:buSzPct val="8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2 týdny než dojde k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desadaptaci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8 týdnů úplná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desadaptace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41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9180B-4DB9-ADD7-FD40-5EAE6C978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FAFB3-D316-90FB-2562-E4FDDA123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regenerační prostředky znáte (obecné dělení)?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CC9006-E211-09FC-150A-1FC4AAC5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Biologické				</a:t>
            </a:r>
          </a:p>
          <a:p>
            <a:r>
              <a:rPr lang="cs-CZ" dirty="0"/>
              <a:t>Pedagogické</a:t>
            </a:r>
          </a:p>
          <a:p>
            <a:r>
              <a:rPr lang="cs-CZ" dirty="0"/>
              <a:t>Psychologické</a:t>
            </a:r>
          </a:p>
          <a:p>
            <a:r>
              <a:rPr lang="cs-CZ" dirty="0"/>
              <a:t>Farmakologické</a:t>
            </a: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							Co kam patří?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1CB070F-67B8-1A4B-19B9-E8B23C570200}"/>
              </a:ext>
            </a:extLst>
          </p:cNvPr>
          <p:cNvSpPr txBox="1"/>
          <p:nvPr/>
        </p:nvSpPr>
        <p:spPr>
          <a:xfrm>
            <a:off x="3519110" y="1171576"/>
            <a:ext cx="848905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					Výživa (před/po/během výkonu)</a:t>
            </a:r>
          </a:p>
          <a:p>
            <a:r>
              <a:rPr lang="cs-CZ" sz="2000" dirty="0"/>
              <a:t>Variabilita zatížení</a:t>
            </a:r>
          </a:p>
          <a:p>
            <a:endParaRPr lang="cs-CZ" sz="2000" dirty="0"/>
          </a:p>
          <a:p>
            <a:r>
              <a:rPr lang="cs-CZ" sz="2000" dirty="0"/>
              <a:t>	Aerobní pohybová činnost  	Individualizace tréninku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	Kompenzační cvičení</a:t>
            </a:r>
          </a:p>
          <a:p>
            <a:r>
              <a:rPr lang="cs-CZ" sz="2000" dirty="0"/>
              <a:t>								Spánek</a:t>
            </a:r>
            <a:endParaRPr lang="cs-CZ" sz="28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Masážní pomůcky a fyzikální terapie			</a:t>
            </a:r>
          </a:p>
          <a:p>
            <a:endParaRPr lang="cs-CZ" sz="2000" dirty="0"/>
          </a:p>
          <a:p>
            <a:r>
              <a:rPr lang="cs-CZ" sz="2000" dirty="0"/>
              <a:t>						 Aerobní aktivita </a:t>
            </a:r>
          </a:p>
          <a:p>
            <a:r>
              <a:rPr lang="cs-CZ" sz="2000" dirty="0"/>
              <a:t>	Fyzioterapie</a:t>
            </a:r>
          </a:p>
          <a:p>
            <a:r>
              <a:rPr lang="cs-CZ" sz="2000" dirty="0"/>
              <a:t>				Výchova sportovce k dennímu režimu</a:t>
            </a:r>
          </a:p>
          <a:p>
            <a:r>
              <a:rPr lang="cs-CZ" sz="2000" dirty="0"/>
              <a:t>Mentální regenerace</a:t>
            </a:r>
          </a:p>
          <a:p>
            <a:r>
              <a:rPr lang="cs-CZ" sz="2000" dirty="0"/>
              <a:t>			Doplňky stravy</a:t>
            </a:r>
          </a:p>
          <a:p>
            <a:pPr algn="l"/>
            <a:endParaRPr lang="cs-CZ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917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8B4210-BAA7-1D7F-0871-D96E49A3D3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146E5865-4AF2-810D-2FD6-CE386540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..jaká zátěž, taková regenerace.. </a:t>
            </a:r>
          </a:p>
        </p:txBody>
      </p:sp>
      <p:pic>
        <p:nvPicPr>
          <p:cNvPr id="6" name="Zástupný obsah 5" descr="Obsah obrázku text, snímek obrazovky, kruh, design&#10;&#10;Popis byl vytvořen automaticky">
            <a:extLst>
              <a:ext uri="{FF2B5EF4-FFF2-40B4-BE49-F238E27FC236}">
                <a16:creationId xmlns:a16="http://schemas.microsoft.com/office/drawing/2014/main" id="{D8331604-C039-1179-7F0F-2334AE0CDF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094" y="1695450"/>
            <a:ext cx="5867400" cy="4133850"/>
          </a:xfrm>
        </p:spPr>
      </p:pic>
    </p:spTree>
    <p:extLst>
      <p:ext uri="{BB962C8B-B14F-4D97-AF65-F5344CB8AC3E}">
        <p14:creationId xmlns:p14="http://schemas.microsoft.com/office/powerpoint/2010/main" val="2147841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8D7308-2D35-6045-2F12-E413FA502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FC8673-2636-20B9-1574-ABBF1C4E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en-US" sz="2200" spc="-100" err="1"/>
              <a:t>Výkon</a:t>
            </a:r>
            <a:r>
              <a:rPr lang="en-US" sz="2200" spc="-100"/>
              <a:t> a </a:t>
            </a:r>
            <a:r>
              <a:rPr lang="en-US" sz="2200" spc="-100" err="1"/>
              <a:t>únava</a:t>
            </a:r>
            <a:r>
              <a:rPr lang="en-US" sz="2200" spc="-100"/>
              <a:t> v </a:t>
            </a:r>
            <a:r>
              <a:rPr lang="en-US" sz="2200" spc="-100" err="1"/>
              <a:t>rámci</a:t>
            </a:r>
            <a:r>
              <a:rPr lang="en-US" sz="2200" spc="-100"/>
              <a:t> </a:t>
            </a:r>
            <a:r>
              <a:rPr lang="en-US" sz="2200" spc="-100" err="1"/>
              <a:t>frekvence</a:t>
            </a:r>
            <a:r>
              <a:rPr lang="en-US" sz="2200" spc="-100"/>
              <a:t> </a:t>
            </a:r>
            <a:r>
              <a:rPr lang="en-US" sz="2200" spc="-100" err="1"/>
              <a:t>tréninků</a:t>
            </a:r>
            <a:endParaRPr lang="cs-CZ" sz="2200"/>
          </a:p>
        </p:txBody>
      </p:sp>
      <p:pic>
        <p:nvPicPr>
          <p:cNvPr id="8" name="Zástupný obsah 7" descr="Obsah obrázku řada/pruh, diagram, vzor&#10;&#10;Popis byl vytvořen automaticky">
            <a:extLst>
              <a:ext uri="{FF2B5EF4-FFF2-40B4-BE49-F238E27FC236}">
                <a16:creationId xmlns:a16="http://schemas.microsoft.com/office/drawing/2014/main" id="{ACEF7A4B-99AF-296E-02C0-F0A02408E4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769" y="1695450"/>
            <a:ext cx="4972050" cy="4133850"/>
          </a:xfrm>
        </p:spPr>
      </p:pic>
    </p:spTree>
    <p:extLst>
      <p:ext uri="{BB962C8B-B14F-4D97-AF65-F5344CB8AC3E}">
        <p14:creationId xmlns:p14="http://schemas.microsoft.com/office/powerpoint/2010/main" val="3514470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C9ED8C-918B-C5C4-D931-4CE2D8ECAE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pic>
        <p:nvPicPr>
          <p:cNvPr id="7" name="Zástupný obsah 6" descr="Obsah obrázku nářadí&#10;&#10;Popis byl vytvořen automaticky">
            <a:extLst>
              <a:ext uri="{FF2B5EF4-FFF2-40B4-BE49-F238E27FC236}">
                <a16:creationId xmlns:a16="http://schemas.microsoft.com/office/drawing/2014/main" id="{F713256C-1A25-64A6-DE39-B7AA8BEE0597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31" y="695325"/>
            <a:ext cx="6486525" cy="5133975"/>
          </a:xfrm>
        </p:spPr>
      </p:pic>
    </p:spTree>
    <p:extLst>
      <p:ext uri="{BB962C8B-B14F-4D97-AF65-F5344CB8AC3E}">
        <p14:creationId xmlns:p14="http://schemas.microsoft.com/office/powerpoint/2010/main" val="3628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32C6DD-658A-5B70-7821-794EBEB14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827B7-C9B3-CBF2-FA5C-6091C8AA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zátěže ve vztahu k regeneraci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73960B-F792-36E5-2126-6F8E29FB7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/>
              <a:t>				</a:t>
            </a:r>
            <a:r>
              <a:rPr lang="cs-CZ" sz="2800" dirty="0"/>
              <a:t>Doba regenerace </a:t>
            </a:r>
            <a:endParaRPr lang="cs-CZ" dirty="0"/>
          </a:p>
          <a:p>
            <a:r>
              <a:rPr lang="cs-CZ" dirty="0"/>
              <a:t>Silový výkon				48 - 72 h</a:t>
            </a:r>
          </a:p>
          <a:p>
            <a:r>
              <a:rPr lang="cs-CZ" dirty="0"/>
              <a:t>Rychlostní výkon			12 - 24 h</a:t>
            </a:r>
          </a:p>
          <a:p>
            <a:r>
              <a:rPr lang="cs-CZ" dirty="0"/>
              <a:t>Anaerobně vytrvalostní výkon	24 - 48 h</a:t>
            </a:r>
          </a:p>
          <a:p>
            <a:r>
              <a:rPr lang="cs-CZ" dirty="0"/>
              <a:t>Aerobně vytrvalostní výkon		24 - 48 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81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9353C6-D8CA-05CD-E1F4-9B605EFDE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2CDB3A-79E0-1075-747D-3190AE03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proměnné ve vztahu k regeneraci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3D370A-9F73-3A7C-8722-94A826A8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Věk (dítě/ mládež/ dospělý)</a:t>
            </a:r>
          </a:p>
          <a:p>
            <a:r>
              <a:rPr lang="cs-CZ" dirty="0"/>
              <a:t>Soutěžní úroveň (amatér/ nižší liga/ vyšší liga)</a:t>
            </a:r>
          </a:p>
          <a:p>
            <a:r>
              <a:rPr lang="cs-CZ" dirty="0"/>
              <a:t>Trénovanost jedince a technika</a:t>
            </a:r>
          </a:p>
          <a:p>
            <a:r>
              <a:rPr lang="cs-CZ" dirty="0"/>
              <a:t>Somatotyp</a:t>
            </a:r>
          </a:p>
          <a:p>
            <a:r>
              <a:rPr lang="cs-CZ" dirty="0"/>
              <a:t>Sociální a ekonomické faktory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638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887763-4762-4598-E922-62A02D4853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7587D-E4C3-E833-6198-878A80861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846C8-7D07-9298-833E-2FF38CC9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dělí fyzikální terapie dle druhu energie?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28E4EF-626B-B767-3BD2-D7C610AA9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Mechanoterapie</a:t>
            </a:r>
          </a:p>
          <a:p>
            <a:r>
              <a:rPr lang="cs-CZ" dirty="0"/>
              <a:t>Elektroterapie</a:t>
            </a:r>
          </a:p>
          <a:p>
            <a:r>
              <a:rPr lang="cs-CZ" dirty="0"/>
              <a:t>Magnetoterapie</a:t>
            </a:r>
          </a:p>
          <a:p>
            <a:r>
              <a:rPr lang="cs-CZ" dirty="0"/>
              <a:t>Fototerapie</a:t>
            </a:r>
          </a:p>
          <a:p>
            <a:r>
              <a:rPr lang="cs-CZ" dirty="0"/>
              <a:t>Hydroterapie</a:t>
            </a:r>
          </a:p>
          <a:p>
            <a:r>
              <a:rPr lang="cs-CZ" dirty="0"/>
              <a:t>Termoterapie</a:t>
            </a:r>
          </a:p>
          <a:p>
            <a:r>
              <a:rPr lang="cs-CZ" dirty="0"/>
              <a:t>Kombinovaná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38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6BE8DE-52BD-2762-E85B-EC739B8DA7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6885DE-43F4-1163-310A-3D50FB51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A2D77E-60B0-7728-7017-96756ACC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Povolená 1 absence </a:t>
            </a:r>
          </a:p>
          <a:p>
            <a:r>
              <a:rPr lang="cs-CZ" dirty="0"/>
              <a:t>Výstup – po 3 lidech (11 skupiny)</a:t>
            </a:r>
          </a:p>
          <a:p>
            <a:pPr lvl="1"/>
            <a:r>
              <a:rPr lang="cs-CZ" dirty="0"/>
              <a:t>10 minut prezentace </a:t>
            </a:r>
          </a:p>
          <a:p>
            <a:pPr lvl="1"/>
            <a:r>
              <a:rPr lang="cs-CZ" dirty="0"/>
              <a:t>Řešení problému, úrazu (ACL </a:t>
            </a:r>
            <a:r>
              <a:rPr lang="cs-CZ" dirty="0" err="1"/>
              <a:t>rehab</a:t>
            </a:r>
            <a:r>
              <a:rPr lang="cs-CZ" dirty="0"/>
              <a:t>, loket, distorze hlezna, natržený </a:t>
            </a:r>
            <a:r>
              <a:rPr lang="cs-CZ" dirty="0" err="1"/>
              <a:t>hamstring</a:t>
            </a:r>
            <a:r>
              <a:rPr lang="cs-CZ" dirty="0"/>
              <a:t>, rameno, </a:t>
            </a:r>
            <a:r>
              <a:rPr lang="cs-CZ" dirty="0" err="1"/>
              <a:t>pátěř</a:t>
            </a:r>
            <a:r>
              <a:rPr lang="cs-CZ" dirty="0"/>
              <a:t>/záda)</a:t>
            </a:r>
          </a:p>
          <a:p>
            <a:pPr lvl="1"/>
            <a:r>
              <a:rPr lang="cs-CZ" dirty="0"/>
              <a:t>Návrh postupu, cviky – video (komplet nebo video cviků)</a:t>
            </a:r>
          </a:p>
          <a:p>
            <a:r>
              <a:rPr lang="cs-CZ" dirty="0"/>
              <a:t>Aktivní zapojení </a:t>
            </a:r>
            <a:r>
              <a:rPr lang="cs-CZ"/>
              <a:t>na semináři 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33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3F1477-3D6D-E0DF-CF11-0291A9FD0E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3D0D0A-F634-1070-F00A-A17EC694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Regenerační pomůcky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49CD7B-298D-4FA8-D869-8A179BB5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err="1"/>
              <a:t>Compex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Foam</a:t>
            </a:r>
            <a:r>
              <a:rPr lang="cs-CZ" sz="2000" dirty="0"/>
              <a:t> </a:t>
            </a:r>
            <a:r>
              <a:rPr lang="cs-CZ" sz="2000" dirty="0" err="1"/>
              <a:t>roller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Thera</a:t>
            </a:r>
            <a:r>
              <a:rPr lang="cs-CZ" sz="2000" dirty="0"/>
              <a:t> </a:t>
            </a:r>
            <a:r>
              <a:rPr lang="cs-CZ" sz="2000" dirty="0" err="1"/>
              <a:t>cane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/>
              <a:t>Thera</a:t>
            </a:r>
            <a:r>
              <a:rPr lang="cs-CZ" sz="2000" dirty="0"/>
              <a:t> </a:t>
            </a:r>
            <a:r>
              <a:rPr lang="cs-CZ" sz="2000" dirty="0" err="1"/>
              <a:t>gun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Vakuum-kompresní terapie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Laser či </a:t>
            </a:r>
            <a:r>
              <a:rPr lang="cs-CZ" sz="2000" dirty="0" err="1"/>
              <a:t>biolampa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Závěsný systém </a:t>
            </a:r>
            <a:r>
              <a:rPr lang="cs-CZ" sz="2000" dirty="0" err="1"/>
              <a:t>RedCord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Pulzní magnetoterapie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Sauna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Kryokomora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Negativní hydroterapie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Výřivka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76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F8FB5D-8737-FCA5-65A5-E959DB93D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EADFCA-DF3A-3A26-80EE-EB58B0C1F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D53F15-F21D-42DD-1DF4-F65417EE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300" dirty="0"/>
              <a:t>25.9 – Úvod, základní pojmy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2.10 – Únava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9.10 – Formy regenerace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16.10 – CWI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23.10 – Ukazatele odezvy na zátěž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30.10 – </a:t>
            </a:r>
            <a:r>
              <a:rPr lang="cs-CZ" sz="2300" dirty="0" err="1"/>
              <a:t>Isokinetický</a:t>
            </a:r>
            <a:r>
              <a:rPr lang="cs-CZ" sz="2300" dirty="0"/>
              <a:t> dynamometr (praktická ukázka)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6.11 – DEXA (praktická ukázka)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13.11 – Spánek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20.11 – Základy sportovní výživy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27.11 – Výstupy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4.12 – Výstupy </a:t>
            </a:r>
          </a:p>
          <a:p>
            <a:pPr>
              <a:lnSpc>
                <a:spcPct val="100000"/>
              </a:lnSpc>
            </a:pPr>
            <a:r>
              <a:rPr lang="cs-CZ" sz="2300" dirty="0"/>
              <a:t>11.12 – Výstupy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72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dirty="0"/>
              <a:t> bp4852 Kompenzace a regenerace ve sportu</a:t>
            </a:r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Regenerace - základní pojmy</a:t>
            </a:r>
            <a:br>
              <a:rPr lang="cs-CZ" sz="2400" dirty="0"/>
            </a:br>
            <a:br>
              <a:rPr lang="cs-CZ" sz="4000" dirty="0"/>
            </a:b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DCEDCE-7525-67AE-D384-94A0F7A371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604372-FC4C-2EFA-A263-AA852505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regenerace? Proč regenerujeme? 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EEBD04-3AB7-1FD2-8125-97EFBFE6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Biologický proces zahrnující činnost organismu vedoucí k úplné obnově psychických a tělesných sil narušených předchozím zatížením.</a:t>
            </a:r>
          </a:p>
          <a:p>
            <a:r>
              <a:rPr lang="cs-CZ" dirty="0"/>
              <a:t>„návrat těla do homeostatického stavu, který podněcuje k adaptaci na zátěž“</a:t>
            </a:r>
          </a:p>
        </p:txBody>
      </p:sp>
    </p:spTree>
    <p:extLst>
      <p:ext uri="{BB962C8B-B14F-4D97-AF65-F5344CB8AC3E}">
        <p14:creationId xmlns:p14="http://schemas.microsoft.com/office/powerpoint/2010/main" val="153473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55AC9A-10D2-E8F7-DACD-BED23327F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CED308-D705-1F28-9441-CD8970CA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34A129-4BD6-4CFC-775A-F871A4AE4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dělíme regeneraci?</a:t>
            </a:r>
          </a:p>
          <a:p>
            <a:r>
              <a:rPr lang="cs-CZ" dirty="0"/>
              <a:t>Jakou regeneraci rozlišujeme ve vztahu k výkonu?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24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FEE32A-4A3C-A0EA-2FE1-3833639A4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D4B994-BC2D-09C8-FDD0-699D522497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8" name="Zástupný obsah 7" descr="Obsah obrázku text, snímek obrazovky, Písmo, design&#10;&#10;Popis byl vytvořen automaticky">
            <a:extLst>
              <a:ext uri="{FF2B5EF4-FFF2-40B4-BE49-F238E27FC236}">
                <a16:creationId xmlns:a16="http://schemas.microsoft.com/office/drawing/2014/main" id="{D103B1A6-7284-FC1E-17B1-47DE181F548A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867129"/>
            <a:ext cx="10752138" cy="4790367"/>
          </a:xfrm>
        </p:spPr>
      </p:pic>
    </p:spTree>
    <p:extLst>
      <p:ext uri="{BB962C8B-B14F-4D97-AF65-F5344CB8AC3E}">
        <p14:creationId xmlns:p14="http://schemas.microsoft.com/office/powerpoint/2010/main" val="175797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EFE36E-6070-0CF5-380C-B5CD10E0A4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AD956F-33C9-8A35-9783-D077CBCC6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regenerace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3448C6-8E3F-7A06-9CAE-3FC3AE595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tělo bojuje s únavou samo, fyziologické pochody v těle, aniž bychom úmyslně do toho zasahovali, řízeno autonomním nervovým systémem </a:t>
            </a:r>
          </a:p>
          <a:p>
            <a:pPr lvl="1"/>
            <a:r>
              <a:rPr lang="cs-CZ" sz="2800" dirty="0"/>
              <a:t>likvidace metabolické </a:t>
            </a:r>
          </a:p>
          <a:p>
            <a:pPr lvl="1"/>
            <a:r>
              <a:rPr lang="cs-CZ" sz="2800" dirty="0"/>
              <a:t>obnova energetických substrátů</a:t>
            </a:r>
          </a:p>
          <a:p>
            <a:pPr lvl="1"/>
            <a:r>
              <a:rPr lang="cs-CZ" sz="2800" dirty="0"/>
              <a:t>přesuny iontů</a:t>
            </a:r>
          </a:p>
          <a:p>
            <a:pPr lvl="1"/>
            <a:r>
              <a:rPr lang="cs-CZ" sz="2800" dirty="0"/>
              <a:t>vyrovnání teplotních změn</a:t>
            </a:r>
          </a:p>
          <a:p>
            <a:pPr lvl="1"/>
            <a:r>
              <a:rPr lang="cs-CZ" sz="2800" dirty="0"/>
              <a:t>likvidace katabolitů</a:t>
            </a:r>
          </a:p>
          <a:p>
            <a:pPr lvl="1"/>
            <a:r>
              <a:rPr lang="cs-CZ" sz="2800" dirty="0"/>
              <a:t>reparace poškozených buněk</a:t>
            </a:r>
          </a:p>
          <a:p>
            <a:pPr lvl="1"/>
            <a:r>
              <a:rPr lang="cs-CZ" sz="2800" dirty="0"/>
              <a:t>vyrovnání el. potencionálů v 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13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8DD858-0B16-9FD3-19EF-69588E4CB7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C78301-EC9D-73A1-1403-7A25F13BE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regenerace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9B6383-C1E5-F6BB-8784-BF8CDB6F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 zásahy, metody, procedury použité plánovitě a cíleně k urychlení celého pochodu – aktivní odpočinek a pasivní odpočinek </a:t>
            </a:r>
          </a:p>
          <a:p>
            <a:pPr lvl="1"/>
            <a:r>
              <a:rPr lang="cs-CZ" dirty="0"/>
              <a:t>vědomí zásah, veškeré regenerační prostředky</a:t>
            </a:r>
          </a:p>
          <a:p>
            <a:pPr lvl="1"/>
            <a:r>
              <a:rPr lang="cs-CZ" dirty="0"/>
              <a:t>doba je velmi rozdílná </a:t>
            </a:r>
          </a:p>
          <a:p>
            <a:pPr lvl="1"/>
            <a:r>
              <a:rPr lang="cs-CZ" dirty="0"/>
              <a:t>čím jsme starší, tím je delší doba na regeneraci </a:t>
            </a:r>
          </a:p>
          <a:p>
            <a:pPr lvl="1"/>
            <a:r>
              <a:rPr lang="cs-CZ" dirty="0"/>
              <a:t>aktivní regenerace, pokud přesáhne tréninková doba za týden 12 h – už by měla být regenerace promyšlená, do 12 h není třeba, u dětí do 10 h </a:t>
            </a:r>
          </a:p>
          <a:p>
            <a:r>
              <a:rPr lang="cs-CZ" dirty="0"/>
              <a:t>potřebu r. si nemusí sportovec uvědomovat </a:t>
            </a:r>
          </a:p>
          <a:p>
            <a:r>
              <a:rPr lang="cs-CZ" dirty="0"/>
              <a:t>i na regenerační prostředky se tělo adaptuje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5567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0</TotalTime>
  <Words>747</Words>
  <Application>Microsoft Macintosh PowerPoint</Application>
  <PresentationFormat>Širokoúhlá obrazovka</PresentationFormat>
  <Paragraphs>146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bp4852 Kompenzace a regenerace ve sportu  </vt:lpstr>
      <vt:lpstr>Požadavky na ukončení předmětu </vt:lpstr>
      <vt:lpstr>Náplň seminářů </vt:lpstr>
      <vt:lpstr>Regenerace - základní pojmy   </vt:lpstr>
      <vt:lpstr>Co je to regenerace? Proč regenerujeme?  </vt:lpstr>
      <vt:lpstr>Dělení </vt:lpstr>
      <vt:lpstr>Prezentace aplikace PowerPoint</vt:lpstr>
      <vt:lpstr>Pasivní regenerace </vt:lpstr>
      <vt:lpstr>Aktivní regenerace </vt:lpstr>
      <vt:lpstr>Prezentace aplikace PowerPoint</vt:lpstr>
      <vt:lpstr>Časový pohled </vt:lpstr>
      <vt:lpstr>Prezentace aplikace PowerPoint</vt:lpstr>
      <vt:lpstr>Jaké regenerační prostředky znáte (obecné dělení)? </vt:lpstr>
      <vt:lpstr>..jaká zátěž, taková regenerace.. </vt:lpstr>
      <vt:lpstr>Výkon a únava v rámci frekvence tréninků</vt:lpstr>
      <vt:lpstr>Prezentace aplikace PowerPoint</vt:lpstr>
      <vt:lpstr>Druhy zátěže ve vztahu k regeneraci</vt:lpstr>
      <vt:lpstr>Další proměnné ve vztahu k regeneraci </vt:lpstr>
      <vt:lpstr>Jak se dělí fyzikální terapie dle druhu energie? </vt:lpstr>
      <vt:lpstr>Regenerační pomůcky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2023-09-20T13:45:11Z</dcterms:created>
  <dcterms:modified xsi:type="dcterms:W3CDTF">2024-09-25T19:13:04Z</dcterms:modified>
</cp:coreProperties>
</file>