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2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95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19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97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39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9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0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74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61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05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F7DC8-5469-44B6-9B57-9E287D7F9AA9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95E07-6F09-4BDD-B466-84FAE6F55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4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ADHD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48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MKN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Skupina poruch charakterizovaná časným nástupem (obvykle v prvních pěti letech života)‚ nedostatečnou vytrvalostí v činnostech‚ vyžadujících poznávací schopnosti‚ a tendencí přebíhat od jedné činnosti ke druhé‚ aniž by byla jedna dokončena‚ spolu s dezorganizovanou‚ špatně regulovanou a nadměrnou aktivitou. Současně může být přítomna řada dalších abnormalit. Hyperkinetické děti jsou často neukázněné a impulzivní‚ náchylné k úrazům a dostávají se snadno do konfliktů s disciplínou pro bezmyšlenkovité porušování pravidel spíše‚ než by úmyslně vzdorovaly. Jejich vztah k dospělým je často sociálně </a:t>
            </a:r>
            <a:r>
              <a:rPr lang="cs-CZ" dirty="0" err="1"/>
              <a:t>dezinhibován</a:t>
            </a:r>
            <a:r>
              <a:rPr lang="cs-CZ" dirty="0"/>
              <a:t> pro nedostatek normální opatrnosti a odstupu. Mezi ostatními dětmi nejsou příliš populární a mohou se stát izolovanými. Poznávací schopnosti jsou běžně porušené a specifické opoždění v motorickém a jazykovém vývoji je </a:t>
            </a:r>
            <a:r>
              <a:rPr lang="cs-CZ" dirty="0" err="1"/>
              <a:t>disproporciálně</a:t>
            </a:r>
            <a:r>
              <a:rPr lang="cs-CZ" dirty="0"/>
              <a:t> časté. Sekundárními komplikacemi jsou disociální chování a nízké sebehodnocení.</a:t>
            </a:r>
          </a:p>
        </p:txBody>
      </p:sp>
    </p:spTree>
    <p:extLst>
      <p:ext uri="{BB962C8B-B14F-4D97-AF65-F5344CB8AC3E}">
        <p14:creationId xmlns:p14="http://schemas.microsoft.com/office/powerpoint/2010/main" val="28458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Diagnostická kritéria podle MKN-10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 numCol="2">
            <a:normAutofit fontScale="77500" lnSpcReduction="20000"/>
          </a:bodyPr>
          <a:lstStyle/>
          <a:p>
            <a:r>
              <a:rPr lang="cs-CZ" b="1" dirty="0"/>
              <a:t>1.1 Nepozornost</a:t>
            </a:r>
          </a:p>
          <a:p>
            <a:r>
              <a:rPr lang="cs-CZ" dirty="0"/>
              <a:t>Časté chyby z nedbalosti, neschopnost soustředit se na detaily.</a:t>
            </a:r>
          </a:p>
          <a:p>
            <a:r>
              <a:rPr lang="cs-CZ" dirty="0"/>
              <a:t>Obtížně udrží pozornost při aktivitách.</a:t>
            </a:r>
          </a:p>
          <a:p>
            <a:r>
              <a:rPr lang="cs-CZ" dirty="0"/>
              <a:t>Zdá se, že neposlouchá, když je přímo osloven.</a:t>
            </a:r>
          </a:p>
          <a:p>
            <a:r>
              <a:rPr lang="cs-CZ" dirty="0"/>
              <a:t>Neschopnost dokončit úkoly nebo činnosti.</a:t>
            </a:r>
          </a:p>
          <a:p>
            <a:r>
              <a:rPr lang="cs-CZ" dirty="0"/>
              <a:t>Potíže s organizací úkolů a činností.</a:t>
            </a:r>
          </a:p>
          <a:p>
            <a:r>
              <a:rPr lang="cs-CZ" dirty="0"/>
              <a:t>Ztráta věcí nezbytných k činnostem (hračky, učebnice, nářadí).</a:t>
            </a:r>
          </a:p>
          <a:p>
            <a:r>
              <a:rPr lang="cs-CZ" dirty="0"/>
              <a:t>Snadná rozptýlení vnějšími podněty.</a:t>
            </a:r>
          </a:p>
          <a:p>
            <a:r>
              <a:rPr lang="cs-CZ" dirty="0"/>
              <a:t>Zapomětlivost při každodenních aktivitách.</a:t>
            </a:r>
          </a:p>
          <a:p>
            <a:r>
              <a:rPr lang="cs-CZ" b="1" dirty="0"/>
              <a:t>1.2 Hyperaktivita</a:t>
            </a:r>
          </a:p>
          <a:p>
            <a:r>
              <a:rPr lang="cs-CZ" dirty="0"/>
              <a:t>Neklidné pohyby rukou nebo nohou, vrtění se na místě.</a:t>
            </a:r>
          </a:p>
          <a:p>
            <a:r>
              <a:rPr lang="cs-CZ" dirty="0"/>
              <a:t>Opouštění místa, když je očekáváno sedění (např. ve třídě).</a:t>
            </a:r>
          </a:p>
          <a:p>
            <a:r>
              <a:rPr lang="cs-CZ" dirty="0"/>
              <a:t>Nadměrné pobíhání nebo lezení v nevhodných situacích.</a:t>
            </a:r>
          </a:p>
          <a:p>
            <a:r>
              <a:rPr lang="cs-CZ" dirty="0"/>
              <a:t>Neschopnost klidně si hrát nebo se zapojit do tichých aktivit.</a:t>
            </a:r>
          </a:p>
          <a:p>
            <a:r>
              <a:rPr lang="cs-CZ" dirty="0"/>
              <a:t>Zdá se, že je neustále "v pohybu", jako by byl poháněn motorem.</a:t>
            </a:r>
          </a:p>
          <a:p>
            <a:r>
              <a:rPr lang="cs-CZ" dirty="0"/>
              <a:t>Nadměrné mluvení.</a:t>
            </a:r>
          </a:p>
          <a:p>
            <a:r>
              <a:rPr lang="cs-CZ" b="1" dirty="0"/>
              <a:t>1.3 Impulzivita</a:t>
            </a:r>
          </a:p>
          <a:p>
            <a:r>
              <a:rPr lang="cs-CZ" dirty="0"/>
              <a:t>Vybuchnutí odpovědí dříve, než je dokončena otázka.</a:t>
            </a:r>
          </a:p>
          <a:p>
            <a:r>
              <a:rPr lang="cs-CZ" dirty="0"/>
              <a:t>Obtížně čeká na svůj řad.</a:t>
            </a:r>
          </a:p>
          <a:p>
            <a:r>
              <a:rPr lang="cs-CZ" dirty="0"/>
              <a:t>Přerušování nebo rušení ostatních (např. zasahování do hovorů nebo her).</a:t>
            </a:r>
          </a:p>
        </p:txBody>
      </p:sp>
    </p:spTree>
    <p:extLst>
      <p:ext uri="{BB962C8B-B14F-4D97-AF65-F5344CB8AC3E}">
        <p14:creationId xmlns:p14="http://schemas.microsoft.com/office/powerpoint/2010/main" val="85050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DSM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/>
              <a:t>A. Příznaky nepozornosti</a:t>
            </a:r>
          </a:p>
          <a:p>
            <a:pPr marL="0" indent="0">
              <a:buNone/>
            </a:pPr>
            <a:r>
              <a:rPr lang="cs-CZ" dirty="0"/>
              <a:t>Alespoň 6 příznaků (nebo 5 příznaků u dospělých a adolescentů), které přetrvávají minimálně 6 měsíců, musí být přítomny, a to v míře, která je neslučitelná s vývojovým stupněm a negativně ovlivňuje každodenní funkce nebo výkony.</a:t>
            </a:r>
          </a:p>
          <a:p>
            <a:pPr marL="0" indent="0">
              <a:buNone/>
            </a:pPr>
            <a:r>
              <a:rPr lang="cs-CZ" dirty="0"/>
              <a:t>Symptomy zahrnují:</a:t>
            </a:r>
          </a:p>
          <a:p>
            <a:r>
              <a:rPr lang="cs-CZ" b="1" dirty="0"/>
              <a:t>Často nepozorně přehlíží detaily nebo dělá chyby z nepozornosti ve škole nebo při jiných aktivitách.</a:t>
            </a:r>
            <a:endParaRPr lang="cs-CZ" dirty="0"/>
          </a:p>
          <a:p>
            <a:r>
              <a:rPr lang="cs-CZ" b="1" dirty="0"/>
              <a:t>Má problémy s udržením pozornosti při úkolech nebo hrách.</a:t>
            </a:r>
            <a:endParaRPr lang="cs-CZ" dirty="0"/>
          </a:p>
          <a:p>
            <a:r>
              <a:rPr lang="cs-CZ" b="1" dirty="0"/>
              <a:t>Často neodpovídá na otázky nebo nezakončuje úkoly.</a:t>
            </a:r>
            <a:endParaRPr lang="cs-CZ" dirty="0"/>
          </a:p>
          <a:p>
            <a:r>
              <a:rPr lang="cs-CZ" b="1" dirty="0"/>
              <a:t>Má problém s organizováním úkolů a činností.</a:t>
            </a:r>
            <a:endParaRPr lang="cs-CZ" dirty="0"/>
          </a:p>
          <a:p>
            <a:r>
              <a:rPr lang="cs-CZ" b="1" dirty="0"/>
              <a:t>Vyhýbá se nebo se zdráhá se zapojit do úkolů, které vyžadují mentální úsilí.</a:t>
            </a:r>
            <a:endParaRPr lang="cs-CZ" dirty="0"/>
          </a:p>
          <a:p>
            <a:r>
              <a:rPr lang="cs-CZ" b="1" dirty="0"/>
              <a:t>Často ztrácí věci potřebné pro úkoly a aktivity (např. knihy, hračky, školní pomůcky).</a:t>
            </a:r>
            <a:endParaRPr lang="cs-CZ" dirty="0"/>
          </a:p>
          <a:p>
            <a:r>
              <a:rPr lang="cs-CZ" b="1" dirty="0"/>
              <a:t>Snadno se rozptýlí vnějšími podněty.</a:t>
            </a:r>
            <a:endParaRPr lang="cs-CZ" dirty="0"/>
          </a:p>
          <a:p>
            <a:r>
              <a:rPr lang="cs-CZ" b="1" dirty="0"/>
              <a:t>Zapomíná na každodenní činnosti (např. zapomíná na úkoly, schůzky).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B. Příznaky hyperaktivity a impulzivity</a:t>
            </a:r>
          </a:p>
          <a:p>
            <a:pPr marL="0" indent="0">
              <a:buNone/>
            </a:pPr>
            <a:r>
              <a:rPr lang="cs-CZ" dirty="0"/>
              <a:t>Opět musí být přítomny alespoň 6 symptomů (nebo 5 u dospělých) po dobu alespoň 6 měsíců.</a:t>
            </a:r>
          </a:p>
          <a:p>
            <a:pPr marL="0" indent="0">
              <a:buNone/>
            </a:pPr>
            <a:r>
              <a:rPr lang="cs-CZ" dirty="0"/>
              <a:t>Symptomy zahrnují:</a:t>
            </a:r>
          </a:p>
          <a:p>
            <a:r>
              <a:rPr lang="cs-CZ" b="1" dirty="0"/>
              <a:t>Často se vrtí nebo si hraje s rukama nebo nohama, když sedí.</a:t>
            </a:r>
            <a:endParaRPr lang="cs-CZ" dirty="0"/>
          </a:p>
          <a:p>
            <a:r>
              <a:rPr lang="cs-CZ" b="1" dirty="0"/>
              <a:t>Často opouští místo v situacích, kdy se očekává, že zůstane sedět (např. ve škole nebo v práci).</a:t>
            </a:r>
            <a:endParaRPr lang="cs-CZ" dirty="0"/>
          </a:p>
          <a:p>
            <a:r>
              <a:rPr lang="cs-CZ" b="1" dirty="0"/>
              <a:t>Běhá nebo šplhá v situacích, kdy je to nevhodné (u adolescentů nebo dospělých může to být omezeno na subjektivní pocity neklidu).</a:t>
            </a:r>
            <a:endParaRPr lang="cs-CZ" dirty="0"/>
          </a:p>
          <a:p>
            <a:r>
              <a:rPr lang="cs-CZ" b="1" dirty="0"/>
              <a:t>Nemožnost hrát si nebo se zapojit do klidných aktivit.</a:t>
            </a:r>
            <a:endParaRPr lang="cs-CZ" dirty="0"/>
          </a:p>
          <a:p>
            <a:r>
              <a:rPr lang="cs-CZ" b="1" dirty="0"/>
              <a:t>Hovoří nadměrně.</a:t>
            </a:r>
            <a:endParaRPr lang="cs-CZ" dirty="0"/>
          </a:p>
          <a:p>
            <a:r>
              <a:rPr lang="cs-CZ" b="1" dirty="0"/>
              <a:t>Pokládá otázky nebo reaguje dříve, než je dotaz dokončen.</a:t>
            </a:r>
            <a:endParaRPr lang="cs-CZ" dirty="0"/>
          </a:p>
          <a:p>
            <a:r>
              <a:rPr lang="cs-CZ" b="1" dirty="0"/>
              <a:t>Má problém čekat na svůj řad (např. ve frontě).</a:t>
            </a:r>
            <a:endParaRPr lang="cs-CZ" dirty="0"/>
          </a:p>
          <a:p>
            <a:r>
              <a:rPr lang="cs-CZ" b="1" dirty="0"/>
              <a:t>Přerušuje nebo se vměšuje do rozhovorů nebo her ostatních lidí.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C. Příznaky musí být přítomny před věkem 12 let.</a:t>
            </a:r>
          </a:p>
          <a:p>
            <a:pPr marL="0" indent="0">
              <a:buNone/>
            </a:pPr>
            <a:r>
              <a:rPr lang="cs-CZ" b="1" dirty="0"/>
              <a:t>D. Příznaky musí být přítomny ve dvou nebo více prostředích (např. doma, ve škole, v práci).</a:t>
            </a:r>
          </a:p>
          <a:p>
            <a:pPr marL="0" indent="0">
              <a:buNone/>
            </a:pPr>
            <a:r>
              <a:rPr lang="cs-CZ" b="1" dirty="0"/>
              <a:t>E. Příznaky musí prokazatelně ovlivňovat fungování jednotlivce (v sociálních, akademických nebo pracovních oblastech).</a:t>
            </a:r>
          </a:p>
          <a:p>
            <a:pPr marL="0" indent="0">
              <a:buNone/>
            </a:pPr>
            <a:r>
              <a:rPr lang="cs-CZ" b="1" dirty="0"/>
              <a:t>F. Příznaky nejsou vysvětleny jinou duševní poruchou (např. úzkost, deprese, porucha osobnosti).</a:t>
            </a:r>
          </a:p>
        </p:txBody>
      </p:sp>
    </p:spTree>
    <p:extLst>
      <p:ext uri="{BB962C8B-B14F-4D97-AF65-F5344CB8AC3E}">
        <p14:creationId xmlns:p14="http://schemas.microsoft.com/office/powerpoint/2010/main" val="1368567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Nejčastější projevy ADHD a jejich příklady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Nepozornost</a:t>
            </a:r>
          </a:p>
          <a:p>
            <a:r>
              <a:rPr lang="cs-CZ" b="1" dirty="0"/>
              <a:t>Ve škole:</a:t>
            </a:r>
            <a:r>
              <a:rPr lang="cs-CZ" dirty="0"/>
              <a:t> Zapomenutí na domácí úkoly, roztržitost při hodině.</a:t>
            </a:r>
          </a:p>
          <a:p>
            <a:r>
              <a:rPr lang="cs-CZ" b="1" dirty="0"/>
              <a:t>Doma:</a:t>
            </a:r>
            <a:r>
              <a:rPr lang="cs-CZ" dirty="0"/>
              <a:t> Neschopnost dokončit jednoduché úkoly (např. uklízení hraček).</a:t>
            </a:r>
          </a:p>
          <a:p>
            <a:r>
              <a:rPr lang="cs-CZ" b="1" dirty="0"/>
              <a:t>V zaměstnání:</a:t>
            </a:r>
            <a:r>
              <a:rPr lang="cs-CZ" dirty="0"/>
              <a:t> Časté chyby v administrativě kvůli nepozornosti.</a:t>
            </a:r>
          </a:p>
          <a:p>
            <a:pPr marL="0" indent="0">
              <a:buNone/>
            </a:pPr>
            <a:r>
              <a:rPr lang="cs-CZ" b="1" dirty="0"/>
              <a:t>Hyperaktivita</a:t>
            </a:r>
          </a:p>
          <a:p>
            <a:r>
              <a:rPr lang="cs-CZ" b="1" dirty="0"/>
              <a:t>Děti:</a:t>
            </a:r>
            <a:r>
              <a:rPr lang="cs-CZ" dirty="0"/>
              <a:t> Neustálé běhání po třídě, hraní si s předměty na lavici.</a:t>
            </a:r>
          </a:p>
          <a:p>
            <a:r>
              <a:rPr lang="cs-CZ" b="1" dirty="0"/>
              <a:t>Dospělí:</a:t>
            </a:r>
            <a:r>
              <a:rPr lang="cs-CZ" dirty="0"/>
              <a:t> Klepání nohou, neklidné pohyby při jednání.</a:t>
            </a:r>
          </a:p>
          <a:p>
            <a:pPr marL="0" indent="0">
              <a:buNone/>
            </a:pPr>
            <a:r>
              <a:rPr lang="cs-CZ" b="1" dirty="0"/>
              <a:t>Impulzivita</a:t>
            </a:r>
          </a:p>
          <a:p>
            <a:r>
              <a:rPr lang="cs-CZ" b="1" dirty="0"/>
              <a:t>Děti:</a:t>
            </a:r>
            <a:r>
              <a:rPr lang="cs-CZ" dirty="0"/>
              <a:t> Vykřikování odpovědí ve třídě.</a:t>
            </a:r>
          </a:p>
          <a:p>
            <a:r>
              <a:rPr lang="cs-CZ" b="1" dirty="0"/>
              <a:t>Dospělí:</a:t>
            </a:r>
            <a:r>
              <a:rPr lang="cs-CZ" dirty="0"/>
              <a:t> Přerušování kolegů během porad.</a:t>
            </a:r>
          </a:p>
        </p:txBody>
      </p:sp>
    </p:spTree>
    <p:extLst>
      <p:ext uri="{BB962C8B-B14F-4D97-AF65-F5344CB8AC3E}">
        <p14:creationId xmlns:p14="http://schemas.microsoft.com/office/powerpoint/2010/main" val="12546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Teorie vzniku ADHD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Genetické faktory</a:t>
            </a:r>
          </a:p>
          <a:p>
            <a:r>
              <a:rPr lang="cs-CZ" dirty="0"/>
              <a:t>Vysoká </a:t>
            </a:r>
            <a:r>
              <a:rPr lang="cs-CZ" dirty="0" err="1"/>
              <a:t>děděčnost</a:t>
            </a:r>
            <a:r>
              <a:rPr lang="cs-CZ" dirty="0"/>
              <a:t> (až 76 %).</a:t>
            </a:r>
          </a:p>
          <a:p>
            <a:r>
              <a:rPr lang="cs-CZ" dirty="0"/>
              <a:t>Genetické odchylky ovlivňující </a:t>
            </a:r>
            <a:r>
              <a:rPr lang="cs-CZ" dirty="0" err="1"/>
              <a:t>dopaminergní</a:t>
            </a:r>
            <a:r>
              <a:rPr lang="cs-CZ" dirty="0"/>
              <a:t> systém.</a:t>
            </a:r>
          </a:p>
          <a:p>
            <a:pPr marL="0" indent="0">
              <a:buNone/>
            </a:pPr>
            <a:r>
              <a:rPr lang="cs-CZ" b="1" dirty="0"/>
              <a:t>Neurobiologické faktory</a:t>
            </a:r>
          </a:p>
          <a:p>
            <a:r>
              <a:rPr lang="cs-CZ" dirty="0" err="1"/>
              <a:t>Snižená</a:t>
            </a:r>
            <a:r>
              <a:rPr lang="cs-CZ" dirty="0"/>
              <a:t> aktivita v oblastech mozku odpovědných za kontrolu impulzů (</a:t>
            </a:r>
            <a:r>
              <a:rPr lang="cs-CZ" dirty="0" err="1"/>
              <a:t>prefrontální</a:t>
            </a:r>
            <a:r>
              <a:rPr lang="cs-CZ" dirty="0"/>
              <a:t> kůra).</a:t>
            </a:r>
          </a:p>
          <a:p>
            <a:r>
              <a:rPr lang="cs-CZ" dirty="0"/>
              <a:t>Změny v hladině neurotransmiterů (dopamin, </a:t>
            </a:r>
            <a:r>
              <a:rPr lang="cs-CZ" dirty="0" err="1"/>
              <a:t>norepinefrin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b="1" dirty="0"/>
              <a:t>Prenatální a perinatální vlivy</a:t>
            </a:r>
          </a:p>
          <a:p>
            <a:r>
              <a:rPr lang="cs-CZ" dirty="0"/>
              <a:t>Expozice alkoholu, nikotinu nebo drogám v těhotenství.</a:t>
            </a:r>
          </a:p>
          <a:p>
            <a:r>
              <a:rPr lang="cs-CZ" dirty="0"/>
              <a:t>Komplikace při porodu, předčasný porod.</a:t>
            </a:r>
          </a:p>
          <a:p>
            <a:pPr marL="0" indent="0">
              <a:buNone/>
            </a:pPr>
            <a:r>
              <a:rPr lang="cs-CZ" b="1" dirty="0"/>
              <a:t>Prostředí a psychosociální faktory</a:t>
            </a:r>
          </a:p>
          <a:p>
            <a:r>
              <a:rPr lang="cs-CZ" dirty="0"/>
              <a:t>Chronický stres, zanedbávání nebo dysfunkční rodinné prostředí.</a:t>
            </a:r>
          </a:p>
        </p:txBody>
      </p:sp>
    </p:spTree>
    <p:extLst>
      <p:ext uri="{BB962C8B-B14F-4D97-AF65-F5344CB8AC3E}">
        <p14:creationId xmlns:p14="http://schemas.microsoft.com/office/powerpoint/2010/main" val="3143530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Komorbidity a podobné poruchy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Nejčastější komorbidity</a:t>
            </a:r>
          </a:p>
          <a:p>
            <a:r>
              <a:rPr lang="cs-CZ" b="1" dirty="0"/>
              <a:t>Poruchy čtení a učení:</a:t>
            </a:r>
            <a:r>
              <a:rPr lang="cs-CZ" dirty="0"/>
              <a:t> Dyslexie, dyskalkulie.</a:t>
            </a:r>
          </a:p>
          <a:p>
            <a:r>
              <a:rPr lang="cs-CZ" b="1" dirty="0"/>
              <a:t>Poruchy chování:</a:t>
            </a:r>
            <a:r>
              <a:rPr lang="cs-CZ" dirty="0"/>
              <a:t> Opoziční vzdorovitá porucha (ODD), porucha chování (CD).</a:t>
            </a:r>
          </a:p>
          <a:p>
            <a:r>
              <a:rPr lang="cs-CZ" b="1" dirty="0"/>
              <a:t>Emoční poruchy:</a:t>
            </a:r>
            <a:r>
              <a:rPr lang="cs-CZ" dirty="0"/>
              <a:t> úzkostné poruchy, deprese.</a:t>
            </a:r>
          </a:p>
          <a:p>
            <a:r>
              <a:rPr lang="cs-CZ" b="1" dirty="0"/>
              <a:t>Poruchy spánku:</a:t>
            </a:r>
            <a:r>
              <a:rPr lang="cs-CZ" dirty="0"/>
              <a:t> Insomnie, syndrom neklidných nohou.</a:t>
            </a:r>
          </a:p>
          <a:p>
            <a:pPr marL="0" indent="0">
              <a:buNone/>
            </a:pPr>
            <a:r>
              <a:rPr lang="cs-CZ" b="1" dirty="0"/>
              <a:t>Podobné poruchy</a:t>
            </a:r>
          </a:p>
          <a:p>
            <a:r>
              <a:rPr lang="cs-CZ" b="1" dirty="0"/>
              <a:t>Autismus:</a:t>
            </a:r>
            <a:r>
              <a:rPr lang="cs-CZ" dirty="0"/>
              <a:t> Společné rysy jako impulzivita, problémy se soustředěním.</a:t>
            </a:r>
          </a:p>
          <a:p>
            <a:r>
              <a:rPr lang="cs-CZ" b="1" dirty="0"/>
              <a:t>Bipolární porucha:</a:t>
            </a:r>
            <a:r>
              <a:rPr lang="cs-CZ" dirty="0"/>
              <a:t> Rizikové chování, impulzivita.</a:t>
            </a:r>
          </a:p>
          <a:p>
            <a:r>
              <a:rPr lang="cs-CZ" b="1" dirty="0"/>
              <a:t>Úzkostné poruchy:</a:t>
            </a:r>
            <a:r>
              <a:rPr lang="cs-CZ" dirty="0"/>
              <a:t> Nepozornost v důsledku přemíry obav.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1705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886</Words>
  <Application>Microsoft Office PowerPoint</Application>
  <PresentationFormat>Širokoúhlá obrazovka</PresentationFormat>
  <Paragraphs>84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ADHD</vt:lpstr>
      <vt:lpstr>MKN 10</vt:lpstr>
      <vt:lpstr>Diagnostická kritéria podle MKN-10 </vt:lpstr>
      <vt:lpstr>DSM 5</vt:lpstr>
      <vt:lpstr>Nejčastější projevy ADHD a jejich příklady </vt:lpstr>
      <vt:lpstr>Teorie vzniku ADHD </vt:lpstr>
      <vt:lpstr>Komorbidity a podobné poruchy </vt:lpstr>
    </vt:vector>
  </TitlesOfParts>
  <Company>Masaryk Memorial Cancer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ADHD</dc:title>
  <dc:creator>Mgr. Antonín Sokol</dc:creator>
  <cp:lastModifiedBy>Tonda Sokol</cp:lastModifiedBy>
  <cp:revision>2</cp:revision>
  <dcterms:created xsi:type="dcterms:W3CDTF">2024-12-11T10:55:38Z</dcterms:created>
  <dcterms:modified xsi:type="dcterms:W3CDTF">2024-12-12T15:19:46Z</dcterms:modified>
</cp:coreProperties>
</file>