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7" r:id="rId1"/>
  </p:sldMasterIdLst>
  <p:sldIdLst>
    <p:sldId id="256" r:id="rId2"/>
    <p:sldId id="257" r:id="rId3"/>
    <p:sldId id="258" r:id="rId4"/>
    <p:sldId id="259" r:id="rId5"/>
    <p:sldId id="273" r:id="rId6"/>
    <p:sldId id="268" r:id="rId7"/>
    <p:sldId id="274" r:id="rId8"/>
    <p:sldId id="275" r:id="rId9"/>
    <p:sldId id="276" r:id="rId10"/>
    <p:sldId id="277" r:id="rId11"/>
    <p:sldId id="278" r:id="rId12"/>
    <p:sldId id="261" r:id="rId13"/>
    <p:sldId id="262" r:id="rId14"/>
    <p:sldId id="279" r:id="rId15"/>
    <p:sldId id="280" r:id="rId16"/>
    <p:sldId id="281" r:id="rId17"/>
    <p:sldId id="282" r:id="rId18"/>
    <p:sldId id="263" r:id="rId19"/>
    <p:sldId id="264" r:id="rId20"/>
    <p:sldId id="265" r:id="rId21"/>
    <p:sldId id="266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8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13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0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7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8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7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8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826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898" y="685800"/>
            <a:ext cx="5778873" cy="1485900"/>
          </a:xfrm>
        </p:spPr>
        <p:txBody>
          <a:bodyPr>
            <a:normAutofit/>
          </a:bodyPr>
          <a:lstStyle/>
          <a:p>
            <a:r>
              <a:rPr dirty="0" err="1"/>
              <a:t>Afektivní</a:t>
            </a:r>
            <a:r>
              <a:rPr dirty="0"/>
              <a:t> </a:t>
            </a:r>
            <a:r>
              <a:rPr dirty="0" err="1"/>
              <a:t>poruchy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898" y="2286000"/>
            <a:ext cx="5778873" cy="3581400"/>
          </a:xfrm>
        </p:spPr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501AA-62FB-75ED-0F29-1C640CDC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/>
              <a:t>Bipolární</a:t>
            </a:r>
            <a:r>
              <a:rPr lang="en-GB" b="1" dirty="0"/>
              <a:t> </a:t>
            </a:r>
            <a:r>
              <a:rPr lang="en-GB" b="1" dirty="0" err="1"/>
              <a:t>afektivní</a:t>
            </a:r>
            <a:r>
              <a:rPr lang="en-GB" b="1" dirty="0"/>
              <a:t> </a:t>
            </a:r>
            <a:r>
              <a:rPr lang="en-GB" b="1" dirty="0" err="1"/>
              <a:t>porucha</a:t>
            </a:r>
            <a:r>
              <a:rPr lang="en-GB" b="1" dirty="0"/>
              <a:t> (F31)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749396-FA51-C1B3-6E8F-DABF4DD5E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Tato </a:t>
            </a:r>
            <a:r>
              <a:rPr lang="en-GB" dirty="0" err="1"/>
              <a:t>porucha</a:t>
            </a:r>
            <a:r>
              <a:rPr lang="en-GB" dirty="0"/>
              <a:t> </a:t>
            </a:r>
            <a:r>
              <a:rPr lang="en-GB" dirty="0" err="1"/>
              <a:t>zahrnuje</a:t>
            </a:r>
            <a:r>
              <a:rPr lang="en-GB" dirty="0"/>
              <a:t> </a:t>
            </a:r>
            <a:r>
              <a:rPr lang="en-GB" b="1" dirty="0" err="1"/>
              <a:t>opakující</a:t>
            </a:r>
            <a:r>
              <a:rPr lang="en-GB" b="1" dirty="0"/>
              <a:t> se </a:t>
            </a:r>
            <a:r>
              <a:rPr lang="en-GB" b="1" dirty="0" err="1"/>
              <a:t>epizody</a:t>
            </a:r>
            <a:r>
              <a:rPr lang="en-GB" b="1" dirty="0"/>
              <a:t> </a:t>
            </a:r>
            <a:r>
              <a:rPr lang="en-GB" b="1" dirty="0" err="1"/>
              <a:t>změny</a:t>
            </a:r>
            <a:r>
              <a:rPr lang="en-GB" b="1" dirty="0"/>
              <a:t> </a:t>
            </a:r>
            <a:r>
              <a:rPr lang="en-GB" b="1" dirty="0" err="1"/>
              <a:t>nálady</a:t>
            </a:r>
            <a:r>
              <a:rPr lang="en-GB" dirty="0"/>
              <a:t>, </a:t>
            </a:r>
            <a:r>
              <a:rPr lang="en-GB" dirty="0" err="1"/>
              <a:t>kdy</a:t>
            </a:r>
            <a:r>
              <a:rPr lang="en-GB" dirty="0"/>
              <a:t> se </a:t>
            </a:r>
            <a:r>
              <a:rPr lang="en-GB" dirty="0" err="1"/>
              <a:t>střídají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Manické</a:t>
            </a:r>
            <a:r>
              <a:rPr lang="en-GB" b="1" dirty="0"/>
              <a:t> </a:t>
            </a:r>
            <a:r>
              <a:rPr lang="en-GB" b="1" dirty="0" err="1"/>
              <a:t>nebo</a:t>
            </a:r>
            <a:r>
              <a:rPr lang="en-GB" b="1" dirty="0"/>
              <a:t> </a:t>
            </a:r>
            <a:r>
              <a:rPr lang="en-GB" b="1" dirty="0" err="1"/>
              <a:t>hypomanické</a:t>
            </a:r>
            <a:r>
              <a:rPr lang="en-GB" b="1" dirty="0"/>
              <a:t> </a:t>
            </a:r>
            <a:r>
              <a:rPr lang="en-GB" b="1" dirty="0" err="1"/>
              <a:t>epizody</a:t>
            </a:r>
            <a:r>
              <a:rPr lang="en-GB" dirty="0"/>
              <a:t> (viz F30),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Depresivní</a:t>
            </a:r>
            <a:r>
              <a:rPr lang="en-GB" b="1" dirty="0"/>
              <a:t> </a:t>
            </a:r>
            <a:r>
              <a:rPr lang="en-GB" b="1" dirty="0" err="1"/>
              <a:t>epizody</a:t>
            </a:r>
            <a:r>
              <a:rPr lang="en-GB" dirty="0"/>
              <a:t> (viz F32).</a:t>
            </a:r>
          </a:p>
          <a:p>
            <a:r>
              <a:rPr lang="en-GB" b="1" dirty="0" err="1"/>
              <a:t>Diagnostická</a:t>
            </a:r>
            <a:r>
              <a:rPr lang="en-GB" b="1" dirty="0"/>
              <a:t> </a:t>
            </a:r>
            <a:r>
              <a:rPr lang="en-GB" b="1" dirty="0" err="1"/>
              <a:t>kritéria</a:t>
            </a:r>
            <a:r>
              <a:rPr lang="en-GB" b="1" dirty="0"/>
              <a:t> pro BAP v MKN-10: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BAP I:</a:t>
            </a:r>
            <a:r>
              <a:rPr lang="en-GB" dirty="0"/>
              <a:t> </a:t>
            </a: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dirty="0" err="1"/>
              <a:t>jedna</a:t>
            </a:r>
            <a:r>
              <a:rPr lang="en-GB" dirty="0"/>
              <a:t> </a:t>
            </a:r>
            <a:r>
              <a:rPr lang="en-GB" dirty="0" err="1"/>
              <a:t>manická</a:t>
            </a:r>
            <a:r>
              <a:rPr lang="en-GB" dirty="0"/>
              <a:t> </a:t>
            </a:r>
            <a:r>
              <a:rPr lang="en-GB" dirty="0" err="1"/>
              <a:t>epizoda</a:t>
            </a:r>
            <a:r>
              <a:rPr lang="en-GB" dirty="0"/>
              <a:t> a </a:t>
            </a:r>
            <a:r>
              <a:rPr lang="en-GB" dirty="0" err="1"/>
              <a:t>jedna</a:t>
            </a:r>
            <a:r>
              <a:rPr lang="en-GB" dirty="0"/>
              <a:t> </a:t>
            </a:r>
            <a:r>
              <a:rPr lang="en-GB" dirty="0" err="1"/>
              <a:t>depresivní</a:t>
            </a:r>
            <a:r>
              <a:rPr lang="en-GB" dirty="0"/>
              <a:t> </a:t>
            </a:r>
            <a:r>
              <a:rPr lang="en-GB" dirty="0" err="1"/>
              <a:t>epizoda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BAP II:</a:t>
            </a:r>
            <a:r>
              <a:rPr lang="en-GB" dirty="0"/>
              <a:t> </a:t>
            </a: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dirty="0" err="1"/>
              <a:t>jedna</a:t>
            </a:r>
            <a:r>
              <a:rPr lang="en-GB" dirty="0"/>
              <a:t> </a:t>
            </a:r>
            <a:r>
              <a:rPr lang="en-GB" dirty="0" err="1"/>
              <a:t>hypomanická</a:t>
            </a:r>
            <a:r>
              <a:rPr lang="en-GB" dirty="0"/>
              <a:t> </a:t>
            </a:r>
            <a:r>
              <a:rPr lang="en-GB" dirty="0" err="1"/>
              <a:t>epizoda</a:t>
            </a:r>
            <a:r>
              <a:rPr lang="en-GB" dirty="0"/>
              <a:t> (</a:t>
            </a:r>
            <a:r>
              <a:rPr lang="en-GB" dirty="0" err="1"/>
              <a:t>mírnější</a:t>
            </a:r>
            <a:r>
              <a:rPr lang="en-GB" dirty="0"/>
              <a:t> forma </a:t>
            </a:r>
            <a:r>
              <a:rPr lang="en-GB" dirty="0" err="1"/>
              <a:t>manie</a:t>
            </a:r>
            <a:r>
              <a:rPr lang="en-GB" dirty="0"/>
              <a:t>) a </a:t>
            </a:r>
            <a:r>
              <a:rPr lang="en-GB" dirty="0" err="1"/>
              <a:t>jedna</a:t>
            </a:r>
            <a:r>
              <a:rPr lang="en-GB" dirty="0"/>
              <a:t> </a:t>
            </a:r>
            <a:r>
              <a:rPr lang="en-GB" dirty="0" err="1"/>
              <a:t>depresivní</a:t>
            </a:r>
            <a:r>
              <a:rPr lang="en-GB" dirty="0"/>
              <a:t> </a:t>
            </a:r>
            <a:r>
              <a:rPr lang="en-GB" dirty="0" err="1"/>
              <a:t>epizoda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Epizody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od </a:t>
            </a:r>
            <a:r>
              <a:rPr lang="en-GB" dirty="0" err="1"/>
              <a:t>sebe</a:t>
            </a:r>
            <a:r>
              <a:rPr lang="en-GB" dirty="0"/>
              <a:t> </a:t>
            </a:r>
            <a:r>
              <a:rPr lang="en-GB" dirty="0" err="1"/>
              <a:t>odděleny</a:t>
            </a:r>
            <a:r>
              <a:rPr lang="en-GB" dirty="0"/>
              <a:t> </a:t>
            </a:r>
            <a:r>
              <a:rPr lang="en-GB" dirty="0" err="1"/>
              <a:t>obdobími</a:t>
            </a:r>
            <a:r>
              <a:rPr lang="en-GB" dirty="0"/>
              <a:t> </a:t>
            </a:r>
            <a:r>
              <a:rPr lang="en-GB" dirty="0" err="1"/>
              <a:t>normální</a:t>
            </a:r>
            <a:r>
              <a:rPr lang="en-GB" dirty="0"/>
              <a:t> </a:t>
            </a:r>
            <a:r>
              <a:rPr lang="en-GB" dirty="0" err="1"/>
              <a:t>nálady</a:t>
            </a:r>
            <a:r>
              <a:rPr lang="en-GB" dirty="0"/>
              <a:t> (</a:t>
            </a:r>
            <a:r>
              <a:rPr lang="en-GB" dirty="0" err="1"/>
              <a:t>euthymie</a:t>
            </a:r>
            <a:r>
              <a:rPr lang="en-GB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216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5351E-C940-8A56-78FF-736C55D11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3. </a:t>
            </a:r>
            <a:r>
              <a:rPr lang="en-GB" b="1" dirty="0" err="1"/>
              <a:t>Depresivní</a:t>
            </a:r>
            <a:r>
              <a:rPr lang="en-GB" b="1" dirty="0"/>
              <a:t> </a:t>
            </a:r>
            <a:r>
              <a:rPr lang="en-GB" b="1" dirty="0" err="1"/>
              <a:t>epizoda</a:t>
            </a:r>
            <a:r>
              <a:rPr lang="en-GB" b="1" dirty="0"/>
              <a:t> (F32)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7B497-3171-88B1-79E5-DCEDA809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/>
              <a:t>Depresivní</a:t>
            </a:r>
            <a:r>
              <a:rPr lang="en-GB" dirty="0"/>
              <a:t> </a:t>
            </a:r>
            <a:r>
              <a:rPr lang="en-GB" dirty="0" err="1"/>
              <a:t>epizoda</a:t>
            </a:r>
            <a:r>
              <a:rPr lang="en-GB" dirty="0"/>
              <a:t> je </a:t>
            </a:r>
            <a:r>
              <a:rPr lang="en-GB" dirty="0" err="1"/>
              <a:t>charakterizována</a:t>
            </a:r>
            <a:r>
              <a:rPr lang="en-GB" dirty="0"/>
              <a:t> </a:t>
            </a:r>
            <a:r>
              <a:rPr lang="en-GB" dirty="0" err="1"/>
              <a:t>depresivní</a:t>
            </a:r>
            <a:r>
              <a:rPr lang="en-GB" dirty="0"/>
              <a:t> </a:t>
            </a:r>
            <a:r>
              <a:rPr lang="en-GB" dirty="0" err="1"/>
              <a:t>náladou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trvá</a:t>
            </a:r>
            <a:r>
              <a:rPr lang="en-GB" dirty="0"/>
              <a:t> </a:t>
            </a:r>
            <a:r>
              <a:rPr lang="en-GB" dirty="0" err="1"/>
              <a:t>nejméně</a:t>
            </a:r>
            <a:r>
              <a:rPr lang="en-GB" dirty="0"/>
              <a:t> </a:t>
            </a:r>
            <a:r>
              <a:rPr lang="en-GB" b="1" dirty="0" err="1"/>
              <a:t>dva</a:t>
            </a:r>
            <a:r>
              <a:rPr lang="en-GB" b="1" dirty="0"/>
              <a:t> </a:t>
            </a:r>
            <a:r>
              <a:rPr lang="en-GB" b="1" dirty="0" err="1"/>
              <a:t>týdny</a:t>
            </a:r>
            <a:r>
              <a:rPr lang="en-GB" dirty="0"/>
              <a:t>, a </a:t>
            </a:r>
            <a:r>
              <a:rPr lang="en-GB" dirty="0" err="1"/>
              <a:t>přítomností</a:t>
            </a:r>
            <a:r>
              <a:rPr lang="en-GB" dirty="0"/>
              <a:t> </a:t>
            </a:r>
            <a:r>
              <a:rPr lang="en-GB" dirty="0" err="1"/>
              <a:t>následujících</a:t>
            </a:r>
            <a:r>
              <a:rPr lang="en-GB" dirty="0"/>
              <a:t> </a:t>
            </a:r>
            <a:r>
              <a:rPr lang="en-GB" dirty="0" err="1"/>
              <a:t>symptomů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b="1" dirty="0" err="1"/>
              <a:t>Hlavní</a:t>
            </a:r>
            <a:r>
              <a:rPr lang="en-GB" b="1" dirty="0"/>
              <a:t> </a:t>
            </a:r>
            <a:r>
              <a:rPr lang="en-GB" b="1" dirty="0" err="1"/>
              <a:t>symptomy</a:t>
            </a:r>
            <a:r>
              <a:rPr lang="en-GB" b="1" dirty="0"/>
              <a:t> (</a:t>
            </a:r>
            <a:r>
              <a:rPr lang="en-GB" b="1" dirty="0" err="1"/>
              <a:t>alespoň</a:t>
            </a:r>
            <a:r>
              <a:rPr lang="en-GB" b="1" dirty="0"/>
              <a:t> 2 z 3):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Depresivní</a:t>
            </a:r>
            <a:r>
              <a:rPr lang="en-GB" dirty="0"/>
              <a:t> </a:t>
            </a:r>
            <a:r>
              <a:rPr lang="en-GB" dirty="0" err="1"/>
              <a:t>nálada</a:t>
            </a:r>
            <a:r>
              <a:rPr lang="en-GB" dirty="0"/>
              <a:t> (</a:t>
            </a:r>
            <a:r>
              <a:rPr lang="en-GB" dirty="0" err="1"/>
              <a:t>většinu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, </a:t>
            </a:r>
            <a:r>
              <a:rPr lang="en-GB" dirty="0" err="1"/>
              <a:t>téměř</a:t>
            </a:r>
            <a:r>
              <a:rPr lang="en-GB" dirty="0"/>
              <a:t> </a:t>
            </a:r>
            <a:r>
              <a:rPr lang="en-GB" dirty="0" err="1"/>
              <a:t>každý</a:t>
            </a:r>
            <a:r>
              <a:rPr lang="en-GB" dirty="0"/>
              <a:t> den).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Ztráta</a:t>
            </a:r>
            <a:r>
              <a:rPr lang="en-GB" dirty="0"/>
              <a:t> </a:t>
            </a:r>
            <a:r>
              <a:rPr lang="en-GB" dirty="0" err="1"/>
              <a:t>zájmu</a:t>
            </a:r>
            <a:r>
              <a:rPr lang="en-GB" dirty="0"/>
              <a:t> a </a:t>
            </a:r>
            <a:r>
              <a:rPr lang="en-GB" dirty="0" err="1"/>
              <a:t>potěšení</a:t>
            </a:r>
            <a:r>
              <a:rPr lang="en-GB" dirty="0"/>
              <a:t> z </a:t>
            </a:r>
            <a:r>
              <a:rPr lang="en-GB" dirty="0" err="1"/>
              <a:t>aktivit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zvýšená</a:t>
            </a:r>
            <a:r>
              <a:rPr lang="en-GB" dirty="0"/>
              <a:t> </a:t>
            </a:r>
            <a:r>
              <a:rPr lang="en-GB" dirty="0" err="1"/>
              <a:t>únava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b="1" dirty="0" err="1"/>
              <a:t>Další</a:t>
            </a:r>
            <a:r>
              <a:rPr lang="en-GB" b="1" dirty="0"/>
              <a:t> </a:t>
            </a:r>
            <a:r>
              <a:rPr lang="en-GB" b="1" dirty="0" err="1"/>
              <a:t>symptomy</a:t>
            </a:r>
            <a:r>
              <a:rPr lang="en-GB" b="1" dirty="0"/>
              <a:t> (</a:t>
            </a:r>
            <a:r>
              <a:rPr lang="en-GB" b="1" dirty="0" err="1"/>
              <a:t>celkem</a:t>
            </a:r>
            <a:r>
              <a:rPr lang="en-GB" b="1" dirty="0"/>
              <a:t> </a:t>
            </a:r>
            <a:r>
              <a:rPr lang="en-GB" b="1" dirty="0" err="1"/>
              <a:t>alespoň</a:t>
            </a:r>
            <a:r>
              <a:rPr lang="en-GB" b="1" dirty="0"/>
              <a:t> 4, </a:t>
            </a:r>
            <a:r>
              <a:rPr lang="en-GB" b="1" dirty="0" err="1"/>
              <a:t>včetně</a:t>
            </a:r>
            <a:r>
              <a:rPr lang="en-GB" b="1" dirty="0"/>
              <a:t> </a:t>
            </a:r>
            <a:r>
              <a:rPr lang="en-GB" b="1" dirty="0" err="1"/>
              <a:t>hlavních</a:t>
            </a:r>
            <a:r>
              <a:rPr lang="en-GB" b="1" dirty="0"/>
              <a:t>):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schopnost</a:t>
            </a:r>
            <a:r>
              <a:rPr lang="en-GB" dirty="0"/>
              <a:t> </a:t>
            </a:r>
            <a:r>
              <a:rPr lang="en-GB" dirty="0" err="1"/>
              <a:t>soustředění</a:t>
            </a:r>
            <a:r>
              <a:rPr lang="en-GB" dirty="0"/>
              <a:t> a </a:t>
            </a:r>
            <a:r>
              <a:rPr lang="en-GB" dirty="0" err="1"/>
              <a:t>rozhodování</a:t>
            </a:r>
            <a:r>
              <a:rPr lang="en-GB" dirty="0"/>
              <a:t>.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Snížené</a:t>
            </a:r>
            <a:r>
              <a:rPr lang="en-GB" dirty="0"/>
              <a:t> </a:t>
            </a:r>
            <a:r>
              <a:rPr lang="en-GB" dirty="0" err="1"/>
              <a:t>sebevědomí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sebeúcta</a:t>
            </a:r>
            <a:r>
              <a:rPr lang="en-GB" dirty="0"/>
              <a:t>.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Pocity</a:t>
            </a:r>
            <a:r>
              <a:rPr lang="en-GB" dirty="0"/>
              <a:t> viny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bezcennosti</a:t>
            </a:r>
            <a:r>
              <a:rPr lang="en-GB" dirty="0"/>
              <a:t>.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Pesimistický</a:t>
            </a:r>
            <a:r>
              <a:rPr lang="en-GB" dirty="0"/>
              <a:t> </a:t>
            </a:r>
            <a:r>
              <a:rPr lang="en-GB" dirty="0" err="1"/>
              <a:t>pohled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budoucnost</a:t>
            </a:r>
            <a:r>
              <a:rPr lang="en-GB" dirty="0"/>
              <a:t>.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Sebepoškozující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sebevražedné</a:t>
            </a:r>
            <a:r>
              <a:rPr lang="en-GB" dirty="0"/>
              <a:t> </a:t>
            </a:r>
            <a:r>
              <a:rPr lang="en-GB" dirty="0" err="1"/>
              <a:t>myšlenky</a:t>
            </a:r>
            <a:r>
              <a:rPr lang="en-GB" dirty="0"/>
              <a:t> </a:t>
            </a:r>
            <a:r>
              <a:rPr lang="en-GB" dirty="0" err="1"/>
              <a:t>či</a:t>
            </a:r>
            <a:r>
              <a:rPr lang="en-GB" dirty="0"/>
              <a:t> </a:t>
            </a:r>
            <a:r>
              <a:rPr lang="en-GB" dirty="0" err="1"/>
              <a:t>chování</a:t>
            </a:r>
            <a:r>
              <a:rPr lang="en-GB" dirty="0"/>
              <a:t>.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Poruchy</a:t>
            </a:r>
            <a:r>
              <a:rPr lang="en-GB" dirty="0"/>
              <a:t> </a:t>
            </a:r>
            <a:r>
              <a:rPr lang="en-GB" dirty="0" err="1"/>
              <a:t>spánku</a:t>
            </a:r>
            <a:r>
              <a:rPr lang="en-GB" dirty="0"/>
              <a:t> (</a:t>
            </a:r>
            <a:r>
              <a:rPr lang="en-GB" dirty="0" err="1"/>
              <a:t>nespavost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hypersomnie</a:t>
            </a:r>
            <a:r>
              <a:rPr lang="en-GB" dirty="0"/>
              <a:t>).</a:t>
            </a:r>
          </a:p>
          <a:p>
            <a:pPr>
              <a:buFont typeface="+mj-lt"/>
              <a:buAutoNum type="arabicPeriod" startAt="4"/>
            </a:pPr>
            <a:r>
              <a:rPr lang="en-GB" dirty="0" err="1"/>
              <a:t>Změny</a:t>
            </a:r>
            <a:r>
              <a:rPr lang="en-GB" dirty="0"/>
              <a:t> </a:t>
            </a:r>
            <a:r>
              <a:rPr lang="en-GB" dirty="0" err="1"/>
              <a:t>chuti</a:t>
            </a:r>
            <a:r>
              <a:rPr lang="en-GB" dirty="0"/>
              <a:t> k </a:t>
            </a:r>
            <a:r>
              <a:rPr lang="en-GB" dirty="0" err="1"/>
              <a:t>jídlu</a:t>
            </a:r>
            <a:r>
              <a:rPr lang="en-GB" dirty="0"/>
              <a:t> a </a:t>
            </a:r>
            <a:r>
              <a:rPr lang="en-GB" dirty="0" err="1"/>
              <a:t>tělesné</a:t>
            </a:r>
            <a:r>
              <a:rPr lang="en-GB" dirty="0"/>
              <a:t> </a:t>
            </a:r>
            <a:r>
              <a:rPr lang="en-GB" dirty="0" err="1"/>
              <a:t>hmotnosti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270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Příčiny afektivních poruch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Biologické</a:t>
            </a:r>
            <a:r>
              <a:rPr dirty="0"/>
              <a:t> </a:t>
            </a:r>
            <a:r>
              <a:rPr dirty="0" err="1"/>
              <a:t>faktory</a:t>
            </a:r>
            <a:r>
              <a:rPr dirty="0"/>
              <a:t>:</a:t>
            </a:r>
          </a:p>
          <a:p>
            <a:r>
              <a:rPr dirty="0" err="1"/>
              <a:t>Nerovnováha</a:t>
            </a:r>
            <a:r>
              <a:rPr dirty="0"/>
              <a:t> </a:t>
            </a:r>
            <a:r>
              <a:rPr dirty="0" err="1"/>
              <a:t>neurotransmiterů</a:t>
            </a:r>
            <a:r>
              <a:rPr dirty="0"/>
              <a:t> (serotonin, </a:t>
            </a:r>
            <a:r>
              <a:rPr dirty="0" err="1"/>
              <a:t>dopamin</a:t>
            </a:r>
            <a:r>
              <a:rPr dirty="0"/>
              <a:t>, noradrenalin)</a:t>
            </a:r>
          </a:p>
          <a:p>
            <a:r>
              <a:rPr dirty="0" err="1"/>
              <a:t>Změny</a:t>
            </a:r>
            <a:r>
              <a:rPr dirty="0"/>
              <a:t> </a:t>
            </a:r>
            <a:r>
              <a:rPr dirty="0" err="1"/>
              <a:t>mozkových</a:t>
            </a:r>
            <a:r>
              <a:rPr dirty="0"/>
              <a:t> </a:t>
            </a:r>
            <a:r>
              <a:rPr dirty="0" err="1"/>
              <a:t>struktur</a:t>
            </a:r>
            <a:r>
              <a:rPr dirty="0"/>
              <a:t> (</a:t>
            </a:r>
            <a:r>
              <a:rPr dirty="0" err="1"/>
              <a:t>hippokampus</a:t>
            </a:r>
            <a:r>
              <a:rPr dirty="0"/>
              <a:t>, </a:t>
            </a:r>
            <a:r>
              <a:rPr dirty="0" err="1"/>
              <a:t>prefrontální</a:t>
            </a:r>
            <a:r>
              <a:rPr dirty="0"/>
              <a:t> </a:t>
            </a:r>
            <a:r>
              <a:rPr dirty="0" err="1"/>
              <a:t>kortex</a:t>
            </a:r>
            <a:r>
              <a:rPr dirty="0"/>
              <a:t>)</a:t>
            </a:r>
          </a:p>
          <a:p>
            <a:r>
              <a:rPr dirty="0" err="1"/>
              <a:t>Psychosociální</a:t>
            </a:r>
            <a:r>
              <a:rPr dirty="0"/>
              <a:t> </a:t>
            </a:r>
            <a:r>
              <a:rPr dirty="0" err="1"/>
              <a:t>faktory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Stres</a:t>
            </a:r>
            <a:r>
              <a:rPr dirty="0"/>
              <a:t>, trauma, </a:t>
            </a:r>
            <a:r>
              <a:rPr dirty="0" err="1"/>
              <a:t>nízká</a:t>
            </a:r>
            <a:r>
              <a:rPr dirty="0"/>
              <a:t> </a:t>
            </a:r>
            <a:r>
              <a:rPr dirty="0" err="1"/>
              <a:t>sociální</a:t>
            </a:r>
            <a:r>
              <a:rPr dirty="0"/>
              <a:t> </a:t>
            </a:r>
            <a:r>
              <a:rPr dirty="0" err="1"/>
              <a:t>podpora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Souvislosti s fyziologií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dirty="0" err="1"/>
              <a:t>Neuroendokrinní</a:t>
            </a:r>
            <a:r>
              <a:rPr dirty="0"/>
              <a:t> </a:t>
            </a:r>
            <a:r>
              <a:rPr dirty="0" err="1"/>
              <a:t>vlivy</a:t>
            </a:r>
            <a:r>
              <a:rPr dirty="0"/>
              <a:t>:</a:t>
            </a:r>
            <a:endParaRPr lang="cs-CZ" dirty="0"/>
          </a:p>
          <a:p>
            <a:pPr lvl="1"/>
            <a:r>
              <a:rPr lang="en-GB" dirty="0" err="1"/>
              <a:t>Dysregulace</a:t>
            </a:r>
            <a:r>
              <a:rPr lang="en-GB" dirty="0"/>
              <a:t> HPA </a:t>
            </a:r>
            <a:r>
              <a:rPr lang="en-GB" dirty="0" err="1"/>
              <a:t>osy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k </a:t>
            </a:r>
            <a:r>
              <a:rPr lang="en-GB" b="1" dirty="0" err="1"/>
              <a:t>zvýšeným</a:t>
            </a:r>
            <a:r>
              <a:rPr lang="en-GB" b="1" dirty="0"/>
              <a:t> </a:t>
            </a:r>
            <a:r>
              <a:rPr lang="en-GB" b="1" dirty="0" err="1"/>
              <a:t>hladinám</a:t>
            </a:r>
            <a:r>
              <a:rPr lang="en-GB" b="1" dirty="0"/>
              <a:t> </a:t>
            </a:r>
            <a:r>
              <a:rPr lang="en-GB" b="1" dirty="0" err="1"/>
              <a:t>kortizolu</a:t>
            </a:r>
            <a:r>
              <a:rPr lang="en-GB" dirty="0"/>
              <a:t> (</a:t>
            </a:r>
            <a:r>
              <a:rPr lang="en-GB" dirty="0" err="1"/>
              <a:t>stresového</a:t>
            </a:r>
            <a:r>
              <a:rPr lang="en-GB" dirty="0"/>
              <a:t> </a:t>
            </a:r>
            <a:r>
              <a:rPr lang="en-GB" dirty="0" err="1"/>
              <a:t>hormonu</a:t>
            </a:r>
            <a:r>
              <a:rPr lang="en-GB" dirty="0"/>
              <a:t>),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negativně</a:t>
            </a:r>
            <a:r>
              <a:rPr lang="en-GB" dirty="0"/>
              <a:t> </a:t>
            </a:r>
            <a:r>
              <a:rPr lang="en-GB" dirty="0" err="1"/>
              <a:t>ovlivňuje</a:t>
            </a:r>
            <a:r>
              <a:rPr lang="en-GB" dirty="0"/>
              <a:t> </a:t>
            </a:r>
            <a:r>
              <a:rPr lang="en-GB" dirty="0" err="1"/>
              <a:t>mozek:Poškození</a:t>
            </a:r>
            <a:r>
              <a:rPr lang="en-GB" dirty="0"/>
              <a:t> </a:t>
            </a:r>
            <a:r>
              <a:rPr lang="en-GB" dirty="0" err="1"/>
              <a:t>hippocampu</a:t>
            </a:r>
            <a:r>
              <a:rPr lang="en-GB" dirty="0"/>
              <a:t>.</a:t>
            </a:r>
            <a:endParaRPr lang="cs-CZ" dirty="0"/>
          </a:p>
          <a:p>
            <a:pPr lvl="1"/>
            <a:r>
              <a:rPr lang="en-GB" dirty="0" err="1"/>
              <a:t>Chronická</a:t>
            </a:r>
            <a:r>
              <a:rPr lang="en-GB" dirty="0"/>
              <a:t> </a:t>
            </a:r>
            <a:r>
              <a:rPr lang="en-GB" dirty="0" err="1"/>
              <a:t>aktivace</a:t>
            </a:r>
            <a:r>
              <a:rPr lang="en-GB" dirty="0"/>
              <a:t> HPA </a:t>
            </a:r>
            <a:r>
              <a:rPr lang="en-GB" dirty="0" err="1"/>
              <a:t>osy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vést</a:t>
            </a:r>
            <a:r>
              <a:rPr lang="en-GB" dirty="0"/>
              <a:t> k </a:t>
            </a:r>
            <a:r>
              <a:rPr lang="en-GB" dirty="0" err="1"/>
              <a:t>úzkostem</a:t>
            </a:r>
            <a:r>
              <a:rPr lang="en-GB" dirty="0"/>
              <a:t> a </a:t>
            </a:r>
            <a:r>
              <a:rPr lang="en-GB" dirty="0" err="1"/>
              <a:t>depresivním</a:t>
            </a:r>
            <a:r>
              <a:rPr lang="en-GB" dirty="0"/>
              <a:t> </a:t>
            </a:r>
            <a:r>
              <a:rPr lang="en-GB" dirty="0" err="1"/>
              <a:t>symptomům</a:t>
            </a:r>
            <a:r>
              <a:rPr lang="en-GB" dirty="0"/>
              <a:t>.</a:t>
            </a:r>
          </a:p>
          <a:p>
            <a:endParaRPr dirty="0"/>
          </a:p>
          <a:p>
            <a:r>
              <a:rPr dirty="0" err="1"/>
              <a:t>Imunitní</a:t>
            </a:r>
            <a:r>
              <a:rPr dirty="0"/>
              <a:t> </a:t>
            </a:r>
            <a:r>
              <a:rPr dirty="0" err="1"/>
              <a:t>systém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Zvýšené</a:t>
            </a:r>
            <a:r>
              <a:rPr dirty="0"/>
              <a:t> </a:t>
            </a:r>
            <a:r>
              <a:rPr dirty="0" err="1"/>
              <a:t>hladiny</a:t>
            </a:r>
            <a:r>
              <a:rPr dirty="0"/>
              <a:t> </a:t>
            </a:r>
            <a:r>
              <a:rPr dirty="0" err="1"/>
              <a:t>prozánětlivých</a:t>
            </a:r>
            <a:r>
              <a:rPr dirty="0"/>
              <a:t> </a:t>
            </a:r>
            <a:r>
              <a:rPr dirty="0" err="1"/>
              <a:t>cytokinů</a:t>
            </a:r>
            <a:endParaRPr lang="cs-CZ" dirty="0"/>
          </a:p>
          <a:p>
            <a:pPr lvl="1"/>
            <a:r>
              <a:rPr lang="cs-CZ" dirty="0"/>
              <a:t>Snížení plasticity mozku</a:t>
            </a:r>
            <a:endParaRPr dirty="0"/>
          </a:p>
          <a:p>
            <a:endParaRPr dirty="0"/>
          </a:p>
          <a:p>
            <a:r>
              <a:rPr dirty="0" err="1"/>
              <a:t>Muskuloskeletální</a:t>
            </a:r>
            <a:r>
              <a:rPr dirty="0"/>
              <a:t> </a:t>
            </a:r>
            <a:r>
              <a:rPr dirty="0" err="1"/>
              <a:t>vlivy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Chronické</a:t>
            </a:r>
            <a:r>
              <a:rPr dirty="0"/>
              <a:t> </a:t>
            </a:r>
            <a:r>
              <a:rPr dirty="0" err="1"/>
              <a:t>bolesti</a:t>
            </a:r>
            <a:r>
              <a:rPr dirty="0"/>
              <a:t>, </a:t>
            </a:r>
            <a:r>
              <a:rPr dirty="0" err="1"/>
              <a:t>svalová</a:t>
            </a:r>
            <a:r>
              <a:rPr dirty="0"/>
              <a:t> </a:t>
            </a:r>
            <a:r>
              <a:rPr dirty="0" err="1"/>
              <a:t>ztuhlost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D581B-7FD6-08AD-BEC3-9CEFFBC6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deprese na mozek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924EFA-FF7D-6880-D03C-AB6ED5411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err="1"/>
              <a:t>Strukturální</a:t>
            </a:r>
            <a:r>
              <a:rPr lang="en-GB" b="1" dirty="0"/>
              <a:t> a </a:t>
            </a:r>
            <a:r>
              <a:rPr lang="en-GB" b="1" dirty="0" err="1"/>
              <a:t>funkční</a:t>
            </a:r>
            <a:r>
              <a:rPr lang="en-GB" b="1" dirty="0"/>
              <a:t> </a:t>
            </a:r>
            <a:r>
              <a:rPr lang="en-GB" b="1" dirty="0" err="1"/>
              <a:t>změny</a:t>
            </a:r>
            <a:r>
              <a:rPr lang="en-GB" b="1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Hippokampus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 </a:t>
            </a:r>
            <a:r>
              <a:rPr lang="en-GB" dirty="0" err="1"/>
              <a:t>depresivních</a:t>
            </a:r>
            <a:r>
              <a:rPr lang="en-GB" dirty="0"/>
              <a:t> </a:t>
            </a:r>
            <a:r>
              <a:rPr lang="en-GB" dirty="0" err="1"/>
              <a:t>pacientů</a:t>
            </a:r>
            <a:r>
              <a:rPr lang="en-GB" dirty="0"/>
              <a:t> </a:t>
            </a:r>
            <a:r>
              <a:rPr lang="en-GB" dirty="0" err="1"/>
              <a:t>bývá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zmenšený</a:t>
            </a:r>
            <a:r>
              <a:rPr lang="en-GB" dirty="0"/>
              <a:t>. </a:t>
            </a:r>
            <a:r>
              <a:rPr lang="en-GB" dirty="0" err="1"/>
              <a:t>Hippokampus</a:t>
            </a:r>
            <a:r>
              <a:rPr lang="en-GB" dirty="0"/>
              <a:t> je </a:t>
            </a:r>
            <a:r>
              <a:rPr lang="en-GB" dirty="0" err="1"/>
              <a:t>klíčový</a:t>
            </a:r>
            <a:r>
              <a:rPr lang="en-GB" dirty="0"/>
              <a:t> pro </a:t>
            </a:r>
            <a:r>
              <a:rPr lang="en-GB" dirty="0" err="1"/>
              <a:t>paměť</a:t>
            </a:r>
            <a:r>
              <a:rPr lang="en-GB" dirty="0"/>
              <a:t> a </a:t>
            </a:r>
            <a:r>
              <a:rPr lang="en-GB" dirty="0" err="1"/>
              <a:t>regulaci</a:t>
            </a:r>
            <a:r>
              <a:rPr lang="en-GB" dirty="0"/>
              <a:t> </a:t>
            </a:r>
            <a:r>
              <a:rPr lang="en-GB" dirty="0" err="1"/>
              <a:t>stresové</a:t>
            </a:r>
            <a:r>
              <a:rPr lang="en-GB" dirty="0"/>
              <a:t> </a:t>
            </a:r>
            <a:r>
              <a:rPr lang="en-GB" dirty="0" err="1"/>
              <a:t>odpovědi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Chronický</a:t>
            </a:r>
            <a:r>
              <a:rPr lang="en-GB" dirty="0"/>
              <a:t> </a:t>
            </a:r>
            <a:r>
              <a:rPr lang="en-GB" dirty="0" err="1"/>
              <a:t>stres</a:t>
            </a:r>
            <a:r>
              <a:rPr lang="en-GB" dirty="0"/>
              <a:t> a </a:t>
            </a:r>
            <a:r>
              <a:rPr lang="en-GB" dirty="0" err="1"/>
              <a:t>vysoká</a:t>
            </a:r>
            <a:r>
              <a:rPr lang="en-GB" dirty="0"/>
              <a:t> </a:t>
            </a:r>
            <a:r>
              <a:rPr lang="en-GB" dirty="0" err="1"/>
              <a:t>hladina</a:t>
            </a:r>
            <a:r>
              <a:rPr lang="en-GB" dirty="0"/>
              <a:t> </a:t>
            </a:r>
            <a:r>
              <a:rPr lang="en-GB" dirty="0" err="1"/>
              <a:t>kortizolu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způsobit</a:t>
            </a:r>
            <a:r>
              <a:rPr lang="en-GB" dirty="0"/>
              <a:t> </a:t>
            </a:r>
            <a:r>
              <a:rPr lang="en-GB" dirty="0" err="1"/>
              <a:t>zánik</a:t>
            </a:r>
            <a:r>
              <a:rPr lang="en-GB" dirty="0"/>
              <a:t> </a:t>
            </a:r>
            <a:r>
              <a:rPr lang="en-GB" dirty="0" err="1"/>
              <a:t>neuronů</a:t>
            </a:r>
            <a:r>
              <a:rPr lang="en-GB" dirty="0"/>
              <a:t> a </a:t>
            </a:r>
            <a:r>
              <a:rPr lang="en-GB" dirty="0" err="1"/>
              <a:t>snížit</a:t>
            </a:r>
            <a:r>
              <a:rPr lang="en-GB" dirty="0"/>
              <a:t> </a:t>
            </a:r>
            <a:r>
              <a:rPr lang="en-GB" dirty="0" err="1"/>
              <a:t>neurogenezi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Amygdala: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Hyperaktivní</a:t>
            </a:r>
            <a:r>
              <a:rPr lang="en-GB" dirty="0"/>
              <a:t> amygdala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zesilovat</a:t>
            </a:r>
            <a:r>
              <a:rPr lang="en-GB" dirty="0"/>
              <a:t> </a:t>
            </a:r>
            <a:r>
              <a:rPr lang="en-GB" dirty="0" err="1"/>
              <a:t>negativní</a:t>
            </a:r>
            <a:r>
              <a:rPr lang="en-GB" dirty="0"/>
              <a:t> </a:t>
            </a:r>
            <a:r>
              <a:rPr lang="en-GB" dirty="0" err="1"/>
              <a:t>emoce</a:t>
            </a:r>
            <a:r>
              <a:rPr lang="en-GB" dirty="0"/>
              <a:t> a </a:t>
            </a:r>
            <a:r>
              <a:rPr lang="en-GB" dirty="0" err="1"/>
              <a:t>stresovou</a:t>
            </a:r>
            <a:r>
              <a:rPr lang="en-GB" dirty="0"/>
              <a:t> </a:t>
            </a:r>
            <a:r>
              <a:rPr lang="en-GB" dirty="0" err="1"/>
              <a:t>odpověď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Přispívá</a:t>
            </a:r>
            <a:r>
              <a:rPr lang="en-GB" dirty="0"/>
              <a:t> k </a:t>
            </a:r>
            <a:r>
              <a:rPr lang="en-GB" dirty="0" err="1"/>
              <a:t>přetrvávajícímu</a:t>
            </a:r>
            <a:r>
              <a:rPr lang="en-GB" dirty="0"/>
              <a:t> </a:t>
            </a:r>
            <a:r>
              <a:rPr lang="en-GB" dirty="0" err="1"/>
              <a:t>pocitu</a:t>
            </a:r>
            <a:r>
              <a:rPr lang="en-GB" dirty="0"/>
              <a:t> </a:t>
            </a:r>
            <a:r>
              <a:rPr lang="en-GB" dirty="0" err="1"/>
              <a:t>strachu</a:t>
            </a:r>
            <a:r>
              <a:rPr lang="en-GB" dirty="0"/>
              <a:t>, </a:t>
            </a:r>
            <a:r>
              <a:rPr lang="en-GB" dirty="0" err="1"/>
              <a:t>úzkosti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viny.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Prefrontální</a:t>
            </a:r>
            <a:r>
              <a:rPr lang="en-GB" b="1" dirty="0"/>
              <a:t> </a:t>
            </a:r>
            <a:r>
              <a:rPr lang="en-GB" b="1" dirty="0" err="1"/>
              <a:t>kortex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Zmenšení</a:t>
            </a:r>
            <a:r>
              <a:rPr lang="en-GB" dirty="0"/>
              <a:t> </a:t>
            </a:r>
            <a:r>
              <a:rPr lang="en-GB" dirty="0" err="1"/>
              <a:t>objemu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oslabená</a:t>
            </a:r>
            <a:r>
              <a:rPr lang="en-GB" dirty="0"/>
              <a:t> </a:t>
            </a:r>
            <a:r>
              <a:rPr lang="en-GB" dirty="0" err="1"/>
              <a:t>aktivita</a:t>
            </a:r>
            <a:r>
              <a:rPr lang="en-GB" dirty="0"/>
              <a:t> </a:t>
            </a:r>
            <a:r>
              <a:rPr lang="en-GB" dirty="0" err="1"/>
              <a:t>prefrontálního</a:t>
            </a:r>
            <a:r>
              <a:rPr lang="en-GB" dirty="0"/>
              <a:t> </a:t>
            </a:r>
            <a:r>
              <a:rPr lang="en-GB" dirty="0" err="1"/>
              <a:t>kortexu</a:t>
            </a:r>
            <a:r>
              <a:rPr lang="en-GB" dirty="0"/>
              <a:t> (</a:t>
            </a:r>
            <a:r>
              <a:rPr lang="en-GB" dirty="0" err="1"/>
              <a:t>část</a:t>
            </a:r>
            <a:r>
              <a:rPr lang="en-GB" dirty="0"/>
              <a:t> </a:t>
            </a:r>
            <a:r>
              <a:rPr lang="en-GB" dirty="0" err="1"/>
              <a:t>mozku</a:t>
            </a:r>
            <a:r>
              <a:rPr lang="en-GB" dirty="0"/>
              <a:t> </a:t>
            </a:r>
            <a:r>
              <a:rPr lang="en-GB" dirty="0" err="1"/>
              <a:t>zodpovědná</a:t>
            </a:r>
            <a:r>
              <a:rPr lang="en-GB" dirty="0"/>
              <a:t> za </a:t>
            </a:r>
            <a:r>
              <a:rPr lang="en-GB" dirty="0" err="1"/>
              <a:t>rozhodování</a:t>
            </a:r>
            <a:r>
              <a:rPr lang="en-GB" dirty="0"/>
              <a:t>, </a:t>
            </a:r>
            <a:r>
              <a:rPr lang="en-GB" dirty="0" err="1"/>
              <a:t>sebeovládání</a:t>
            </a:r>
            <a:r>
              <a:rPr lang="en-GB" dirty="0"/>
              <a:t> a </a:t>
            </a:r>
            <a:r>
              <a:rPr lang="en-GB" dirty="0" err="1"/>
              <a:t>plánování</a:t>
            </a:r>
            <a:r>
              <a:rPr lang="en-GB" dirty="0"/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Výsledkem</a:t>
            </a:r>
            <a:r>
              <a:rPr lang="en-GB" dirty="0"/>
              <a:t> je </a:t>
            </a:r>
            <a:r>
              <a:rPr lang="en-GB" dirty="0" err="1"/>
              <a:t>zhoršené</a:t>
            </a:r>
            <a:r>
              <a:rPr lang="en-GB" dirty="0"/>
              <a:t> </a:t>
            </a:r>
            <a:r>
              <a:rPr lang="en-GB" dirty="0" err="1"/>
              <a:t>řešení</a:t>
            </a:r>
            <a:r>
              <a:rPr lang="en-GB" dirty="0"/>
              <a:t> </a:t>
            </a:r>
            <a:r>
              <a:rPr lang="en-GB" dirty="0" err="1"/>
              <a:t>problémů</a:t>
            </a:r>
            <a:r>
              <a:rPr lang="en-GB" dirty="0"/>
              <a:t>, </a:t>
            </a:r>
            <a:r>
              <a:rPr lang="en-GB" dirty="0" err="1"/>
              <a:t>impulzivita</a:t>
            </a:r>
            <a:r>
              <a:rPr lang="en-GB" dirty="0"/>
              <a:t> a </a:t>
            </a:r>
            <a:r>
              <a:rPr lang="en-GB" dirty="0" err="1"/>
              <a:t>pesimistické</a:t>
            </a:r>
            <a:r>
              <a:rPr lang="en-GB" dirty="0"/>
              <a:t> </a:t>
            </a:r>
            <a:r>
              <a:rPr lang="en-GB" dirty="0" err="1"/>
              <a:t>myšlení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569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F0558-8494-9180-80BB-7F889495F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na neurotransmitery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860C67-CA57-5347-5766-985FA0E7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Neurotransmiterové</a:t>
            </a:r>
            <a:r>
              <a:rPr lang="en-GB" b="1" dirty="0"/>
              <a:t> </a:t>
            </a:r>
            <a:r>
              <a:rPr lang="en-GB" b="1" dirty="0" err="1"/>
              <a:t>nerovnováhy</a:t>
            </a:r>
            <a:r>
              <a:rPr lang="en-GB" b="1" dirty="0"/>
              <a:t>:</a:t>
            </a:r>
          </a:p>
          <a:p>
            <a:r>
              <a:rPr lang="en-GB" dirty="0" err="1"/>
              <a:t>Deprese</a:t>
            </a:r>
            <a:r>
              <a:rPr lang="en-GB" dirty="0"/>
              <a:t> je </a:t>
            </a:r>
            <a:r>
              <a:rPr lang="en-GB" dirty="0" err="1"/>
              <a:t>spojována</a:t>
            </a:r>
            <a:r>
              <a:rPr lang="en-GB" dirty="0"/>
              <a:t> s </a:t>
            </a:r>
            <a:r>
              <a:rPr lang="en-GB" dirty="0" err="1"/>
              <a:t>dysbalancí</a:t>
            </a:r>
            <a:r>
              <a:rPr lang="en-GB" dirty="0"/>
              <a:t> </a:t>
            </a:r>
            <a:r>
              <a:rPr lang="en-GB" dirty="0" err="1"/>
              <a:t>hlavních</a:t>
            </a:r>
            <a:r>
              <a:rPr lang="en-GB" dirty="0"/>
              <a:t> </a:t>
            </a:r>
            <a:r>
              <a:rPr lang="en-GB" dirty="0" err="1"/>
              <a:t>neurotransmiterů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Serotonin:</a:t>
            </a:r>
            <a:r>
              <a:rPr lang="en-GB" dirty="0"/>
              <a:t> </a:t>
            </a:r>
            <a:r>
              <a:rPr lang="en-GB" dirty="0" err="1"/>
              <a:t>Nízké</a:t>
            </a:r>
            <a:r>
              <a:rPr lang="en-GB" dirty="0"/>
              <a:t> </a:t>
            </a:r>
            <a:r>
              <a:rPr lang="en-GB" dirty="0" err="1"/>
              <a:t>hladiny</a:t>
            </a:r>
            <a:r>
              <a:rPr lang="en-GB" dirty="0"/>
              <a:t> </a:t>
            </a:r>
            <a:r>
              <a:rPr lang="en-GB" dirty="0" err="1"/>
              <a:t>přispívají</a:t>
            </a:r>
            <a:r>
              <a:rPr lang="en-GB" dirty="0"/>
              <a:t> k </a:t>
            </a:r>
            <a:r>
              <a:rPr lang="en-GB" dirty="0" err="1"/>
              <a:t>poruchám</a:t>
            </a:r>
            <a:r>
              <a:rPr lang="en-GB" dirty="0"/>
              <a:t> </a:t>
            </a:r>
            <a:r>
              <a:rPr lang="en-GB" dirty="0" err="1"/>
              <a:t>nálady</a:t>
            </a:r>
            <a:r>
              <a:rPr lang="en-GB" dirty="0"/>
              <a:t>, </a:t>
            </a:r>
            <a:r>
              <a:rPr lang="en-GB" dirty="0" err="1"/>
              <a:t>spánku</a:t>
            </a:r>
            <a:r>
              <a:rPr lang="en-GB" dirty="0"/>
              <a:t> a </a:t>
            </a:r>
            <a:r>
              <a:rPr lang="en-GB" dirty="0" err="1"/>
              <a:t>apetitu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Dopamin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Nízká</a:t>
            </a:r>
            <a:r>
              <a:rPr lang="en-GB" dirty="0"/>
              <a:t> </a:t>
            </a:r>
            <a:r>
              <a:rPr lang="en-GB" dirty="0" err="1"/>
              <a:t>aktivita</a:t>
            </a:r>
            <a:r>
              <a:rPr lang="en-GB" dirty="0"/>
              <a:t> </a:t>
            </a:r>
            <a:r>
              <a:rPr lang="en-GB" dirty="0" err="1"/>
              <a:t>vede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ztrátě</a:t>
            </a:r>
            <a:r>
              <a:rPr lang="en-GB" dirty="0"/>
              <a:t> </a:t>
            </a:r>
            <a:r>
              <a:rPr lang="en-GB" dirty="0" err="1"/>
              <a:t>motivace</a:t>
            </a:r>
            <a:r>
              <a:rPr lang="en-GB" dirty="0"/>
              <a:t> a </a:t>
            </a:r>
            <a:r>
              <a:rPr lang="en-GB" dirty="0" err="1"/>
              <a:t>radosti</a:t>
            </a:r>
            <a:r>
              <a:rPr lang="en-GB" dirty="0"/>
              <a:t> (</a:t>
            </a:r>
            <a:r>
              <a:rPr lang="en-GB" dirty="0" err="1"/>
              <a:t>anhedonie</a:t>
            </a:r>
            <a:r>
              <a:rPr lang="en-GB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Noradrenalin:</a:t>
            </a:r>
            <a:r>
              <a:rPr lang="en-GB" dirty="0"/>
              <a:t> </a:t>
            </a:r>
            <a:r>
              <a:rPr lang="en-GB" dirty="0" err="1"/>
              <a:t>Nedostatek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způsobit</a:t>
            </a:r>
            <a:r>
              <a:rPr lang="en-GB" dirty="0"/>
              <a:t> </a:t>
            </a:r>
            <a:r>
              <a:rPr lang="en-GB" dirty="0" err="1"/>
              <a:t>únavu</a:t>
            </a:r>
            <a:r>
              <a:rPr lang="en-GB" dirty="0"/>
              <a:t> a </a:t>
            </a:r>
            <a:r>
              <a:rPr lang="en-GB" dirty="0" err="1"/>
              <a:t>apatii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13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500EB-1D0E-1392-7192-C5569BB2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Fyzické zdraví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35DCF3-F7BF-B4DF-9278-E5A9F525A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err="1"/>
              <a:t>Zvýšené</a:t>
            </a:r>
            <a:r>
              <a:rPr lang="en-GB" b="1" dirty="0"/>
              <a:t> </a:t>
            </a:r>
            <a:r>
              <a:rPr lang="en-GB" b="1" dirty="0" err="1"/>
              <a:t>riziko</a:t>
            </a:r>
            <a:r>
              <a:rPr lang="en-GB" b="1" dirty="0"/>
              <a:t> </a:t>
            </a:r>
            <a:r>
              <a:rPr lang="en-GB" b="1" dirty="0" err="1"/>
              <a:t>srdečně-cévních</a:t>
            </a:r>
            <a:r>
              <a:rPr lang="en-GB" b="1" dirty="0"/>
              <a:t> </a:t>
            </a:r>
            <a:r>
              <a:rPr lang="en-GB" b="1" dirty="0" err="1"/>
              <a:t>onemocnění</a:t>
            </a: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Deprese</a:t>
            </a:r>
            <a:r>
              <a:rPr lang="en-GB" dirty="0"/>
              <a:t> je </a:t>
            </a:r>
            <a:r>
              <a:rPr lang="en-GB" dirty="0" err="1"/>
              <a:t>spojována</a:t>
            </a:r>
            <a:r>
              <a:rPr lang="en-GB" dirty="0"/>
              <a:t> se </a:t>
            </a:r>
            <a:r>
              <a:rPr lang="en-GB" dirty="0" err="1"/>
              <a:t>zvýšeným</a:t>
            </a:r>
            <a:r>
              <a:rPr lang="en-GB" dirty="0"/>
              <a:t> </a:t>
            </a:r>
            <a:r>
              <a:rPr lang="en-GB" dirty="0" err="1"/>
              <a:t>krevním</a:t>
            </a:r>
            <a:r>
              <a:rPr lang="en-GB" dirty="0"/>
              <a:t> </a:t>
            </a:r>
            <a:r>
              <a:rPr lang="en-GB" dirty="0" err="1"/>
              <a:t>tlakem</a:t>
            </a:r>
            <a:r>
              <a:rPr lang="en-GB" dirty="0"/>
              <a:t>, </a:t>
            </a:r>
            <a:r>
              <a:rPr lang="en-GB" dirty="0" err="1"/>
              <a:t>zvýšenou</a:t>
            </a:r>
            <a:r>
              <a:rPr lang="en-GB" dirty="0"/>
              <a:t> </a:t>
            </a:r>
            <a:r>
              <a:rPr lang="en-GB" dirty="0" err="1"/>
              <a:t>srdeční</a:t>
            </a:r>
            <a:r>
              <a:rPr lang="en-GB" dirty="0"/>
              <a:t> </a:t>
            </a:r>
            <a:r>
              <a:rPr lang="en-GB" dirty="0" err="1"/>
              <a:t>frekvencí</a:t>
            </a:r>
            <a:r>
              <a:rPr lang="en-GB" dirty="0"/>
              <a:t> a </a:t>
            </a:r>
            <a:r>
              <a:rPr lang="en-GB" dirty="0" err="1"/>
              <a:t>dysfunkcí</a:t>
            </a:r>
            <a:r>
              <a:rPr lang="en-GB" dirty="0"/>
              <a:t> </a:t>
            </a:r>
            <a:r>
              <a:rPr lang="en-GB" dirty="0" err="1"/>
              <a:t>endotelu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Vysoké</a:t>
            </a:r>
            <a:r>
              <a:rPr lang="en-GB" dirty="0"/>
              <a:t> </a:t>
            </a:r>
            <a:r>
              <a:rPr lang="en-GB" dirty="0" err="1"/>
              <a:t>hladiny</a:t>
            </a:r>
            <a:r>
              <a:rPr lang="en-GB" dirty="0"/>
              <a:t> </a:t>
            </a:r>
            <a:r>
              <a:rPr lang="en-GB" dirty="0" err="1"/>
              <a:t>kortizolu</a:t>
            </a:r>
            <a:r>
              <a:rPr lang="en-GB" dirty="0"/>
              <a:t> a </a:t>
            </a:r>
            <a:r>
              <a:rPr lang="en-GB" dirty="0" err="1"/>
              <a:t>prozánětlivých</a:t>
            </a:r>
            <a:r>
              <a:rPr lang="en-GB" dirty="0"/>
              <a:t> </a:t>
            </a:r>
            <a:r>
              <a:rPr lang="en-GB" dirty="0" err="1"/>
              <a:t>markerů</a:t>
            </a:r>
            <a:r>
              <a:rPr lang="en-GB" dirty="0"/>
              <a:t> </a:t>
            </a:r>
            <a:r>
              <a:rPr lang="en-GB" dirty="0" err="1"/>
              <a:t>zvyšují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</a:t>
            </a:r>
            <a:r>
              <a:rPr lang="en-GB" dirty="0" err="1"/>
              <a:t>aterosklerózy</a:t>
            </a:r>
            <a:r>
              <a:rPr lang="en-GB" dirty="0"/>
              <a:t> a </a:t>
            </a:r>
            <a:r>
              <a:rPr lang="en-GB" dirty="0" err="1"/>
              <a:t>srdečního</a:t>
            </a:r>
            <a:r>
              <a:rPr lang="en-GB" dirty="0"/>
              <a:t> </a:t>
            </a:r>
            <a:r>
              <a:rPr lang="en-GB" dirty="0" err="1"/>
              <a:t>infarktu</a:t>
            </a:r>
            <a:endParaRPr lang="en-GB" b="1" dirty="0"/>
          </a:p>
          <a:p>
            <a:pPr marL="0" indent="0">
              <a:buNone/>
            </a:pPr>
            <a:r>
              <a:rPr lang="en-GB" b="1" dirty="0" err="1"/>
              <a:t>Chronický</a:t>
            </a:r>
            <a:r>
              <a:rPr lang="en-GB" b="1" dirty="0"/>
              <a:t> </a:t>
            </a:r>
            <a:r>
              <a:rPr lang="en-GB" b="1" dirty="0" err="1"/>
              <a:t>zánět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Deprese</a:t>
            </a:r>
            <a:r>
              <a:rPr lang="en-GB" dirty="0"/>
              <a:t> </a:t>
            </a:r>
            <a:r>
              <a:rPr lang="en-GB" dirty="0" err="1"/>
              <a:t>oslabuje</a:t>
            </a:r>
            <a:r>
              <a:rPr lang="en-GB" dirty="0"/>
              <a:t> </a:t>
            </a:r>
            <a:r>
              <a:rPr lang="en-GB" dirty="0" err="1"/>
              <a:t>imunitní</a:t>
            </a:r>
            <a:r>
              <a:rPr lang="en-GB" dirty="0"/>
              <a:t> </a:t>
            </a:r>
            <a:r>
              <a:rPr lang="en-GB" dirty="0" err="1"/>
              <a:t>systém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zvýšit</a:t>
            </a:r>
            <a:r>
              <a:rPr lang="en-GB" dirty="0"/>
              <a:t> </a:t>
            </a:r>
            <a:r>
              <a:rPr lang="en-GB" dirty="0" err="1"/>
              <a:t>náchylnost</a:t>
            </a:r>
            <a:r>
              <a:rPr lang="en-GB" dirty="0"/>
              <a:t> k </a:t>
            </a:r>
            <a:r>
              <a:rPr lang="en-GB" dirty="0" err="1"/>
              <a:t>infekcím</a:t>
            </a:r>
            <a:r>
              <a:rPr lang="en-GB" dirty="0"/>
              <a:t> a </a:t>
            </a:r>
            <a:r>
              <a:rPr lang="en-GB" dirty="0" err="1"/>
              <a:t>prodloužit</a:t>
            </a:r>
            <a:r>
              <a:rPr lang="en-GB" dirty="0"/>
              <a:t> </a:t>
            </a:r>
            <a:r>
              <a:rPr lang="en-GB" dirty="0" err="1"/>
              <a:t>dobu</a:t>
            </a:r>
            <a:r>
              <a:rPr lang="en-GB" dirty="0"/>
              <a:t> </a:t>
            </a:r>
            <a:r>
              <a:rPr lang="en-GB" dirty="0" err="1"/>
              <a:t>hojení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Prozánětlivé</a:t>
            </a:r>
            <a:r>
              <a:rPr lang="en-GB" dirty="0"/>
              <a:t> </a:t>
            </a:r>
            <a:r>
              <a:rPr lang="en-GB" dirty="0" err="1"/>
              <a:t>cytokiny</a:t>
            </a:r>
            <a:r>
              <a:rPr lang="en-GB" dirty="0"/>
              <a:t> </a:t>
            </a:r>
            <a:r>
              <a:rPr lang="en-GB" dirty="0" err="1"/>
              <a:t>přispívají</a:t>
            </a:r>
            <a:r>
              <a:rPr lang="en-GB" dirty="0"/>
              <a:t> k </a:t>
            </a:r>
            <a:r>
              <a:rPr lang="en-GB" dirty="0" err="1"/>
              <a:t>pocitům</a:t>
            </a:r>
            <a:r>
              <a:rPr lang="en-GB" dirty="0"/>
              <a:t> </a:t>
            </a:r>
            <a:r>
              <a:rPr lang="en-GB" dirty="0" err="1"/>
              <a:t>únavy</a:t>
            </a:r>
            <a:r>
              <a:rPr lang="en-GB" dirty="0"/>
              <a:t> a </a:t>
            </a:r>
            <a:r>
              <a:rPr lang="en-GB" dirty="0" err="1"/>
              <a:t>bolesti</a:t>
            </a:r>
            <a:r>
              <a:rPr lang="en-GB" dirty="0"/>
              <a:t>.</a:t>
            </a:r>
            <a:endParaRPr lang="cs-CZ" dirty="0"/>
          </a:p>
          <a:p>
            <a:pPr marL="0" indent="0">
              <a:buNone/>
            </a:pPr>
            <a:r>
              <a:rPr lang="en-GB" b="1" dirty="0" err="1"/>
              <a:t>Hormonální</a:t>
            </a:r>
            <a:r>
              <a:rPr lang="en-GB" b="1" dirty="0"/>
              <a:t> </a:t>
            </a:r>
            <a:r>
              <a:rPr lang="en-GB" b="1" dirty="0" err="1"/>
              <a:t>nerovnováhy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Dysregulace</a:t>
            </a:r>
            <a:r>
              <a:rPr lang="en-GB" dirty="0"/>
              <a:t> </a:t>
            </a:r>
            <a:r>
              <a:rPr lang="en-GB" dirty="0" err="1"/>
              <a:t>inzulínu</a:t>
            </a:r>
            <a:r>
              <a:rPr lang="en-GB" dirty="0"/>
              <a:t> a </a:t>
            </a:r>
            <a:r>
              <a:rPr lang="en-GB" dirty="0" err="1"/>
              <a:t>zvýšené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</a:t>
            </a:r>
            <a:r>
              <a:rPr lang="en-GB" dirty="0" err="1"/>
              <a:t>rozvoje</a:t>
            </a:r>
            <a:r>
              <a:rPr lang="en-GB" dirty="0"/>
              <a:t> </a:t>
            </a:r>
            <a:r>
              <a:rPr lang="en-GB" dirty="0" err="1"/>
              <a:t>cukrovky</a:t>
            </a:r>
            <a:r>
              <a:rPr lang="en-GB" dirty="0"/>
              <a:t> 2. </a:t>
            </a:r>
            <a:r>
              <a:rPr lang="en-GB" dirty="0" err="1"/>
              <a:t>typu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U </a:t>
            </a:r>
            <a:r>
              <a:rPr lang="en-GB" dirty="0" err="1"/>
              <a:t>některých</a:t>
            </a:r>
            <a:r>
              <a:rPr lang="en-GB" dirty="0"/>
              <a:t> </a:t>
            </a:r>
            <a:r>
              <a:rPr lang="en-GB" dirty="0" err="1"/>
              <a:t>pacientů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dojít</a:t>
            </a:r>
            <a:r>
              <a:rPr lang="en-GB" dirty="0"/>
              <a:t> k </a:t>
            </a:r>
            <a:r>
              <a:rPr lang="en-GB" dirty="0" err="1"/>
              <a:t>přibírání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váze</a:t>
            </a:r>
            <a:r>
              <a:rPr lang="en-GB" dirty="0"/>
              <a:t> </a:t>
            </a:r>
            <a:r>
              <a:rPr lang="en-GB" dirty="0" err="1"/>
              <a:t>kvůli</a:t>
            </a:r>
            <a:r>
              <a:rPr lang="en-GB" dirty="0"/>
              <a:t> </a:t>
            </a:r>
            <a:r>
              <a:rPr lang="en-GB" dirty="0" err="1"/>
              <a:t>přejídání</a:t>
            </a:r>
            <a:r>
              <a:rPr lang="en-GB" dirty="0"/>
              <a:t> (</a:t>
            </a:r>
            <a:r>
              <a:rPr lang="en-GB" dirty="0" err="1"/>
              <a:t>emocionální</a:t>
            </a:r>
            <a:r>
              <a:rPr lang="en-GB" dirty="0"/>
              <a:t> </a:t>
            </a:r>
            <a:r>
              <a:rPr lang="en-GB" dirty="0" err="1"/>
              <a:t>jedení</a:t>
            </a:r>
            <a:r>
              <a:rPr lang="en-GB" dirty="0"/>
              <a:t>),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naopak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ztrátě</a:t>
            </a:r>
            <a:r>
              <a:rPr lang="en-GB" dirty="0"/>
              <a:t> </a:t>
            </a:r>
            <a:r>
              <a:rPr lang="en-GB" dirty="0" err="1"/>
              <a:t>hmotnosti</a:t>
            </a:r>
            <a:r>
              <a:rPr lang="en-GB" dirty="0"/>
              <a:t>.</a:t>
            </a:r>
            <a:endParaRPr lang="cs-CZ" dirty="0"/>
          </a:p>
          <a:p>
            <a:pPr marL="0" indent="0">
              <a:buNone/>
            </a:pPr>
            <a:r>
              <a:rPr lang="en-GB" b="1" dirty="0" err="1"/>
              <a:t>Bolest</a:t>
            </a:r>
            <a:r>
              <a:rPr lang="en-GB" b="1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Deprese</a:t>
            </a:r>
            <a:r>
              <a:rPr lang="en-GB" dirty="0"/>
              <a:t> </a:t>
            </a:r>
            <a:r>
              <a:rPr lang="en-GB" dirty="0" err="1"/>
              <a:t>zesiluje</a:t>
            </a:r>
            <a:r>
              <a:rPr lang="en-GB" dirty="0"/>
              <a:t> </a:t>
            </a:r>
            <a:r>
              <a:rPr lang="en-GB" dirty="0" err="1"/>
              <a:t>vnímání</a:t>
            </a:r>
            <a:r>
              <a:rPr lang="en-GB" dirty="0"/>
              <a:t> </a:t>
            </a:r>
            <a:r>
              <a:rPr lang="en-GB" dirty="0" err="1"/>
              <a:t>bolesti</a:t>
            </a:r>
            <a:r>
              <a:rPr lang="en-GB" dirty="0"/>
              <a:t> (</a:t>
            </a:r>
            <a:r>
              <a:rPr lang="en-GB" dirty="0" err="1"/>
              <a:t>hyperalgezie</a:t>
            </a:r>
            <a:r>
              <a:rPr lang="en-GB" dirty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Chronické</a:t>
            </a:r>
            <a:r>
              <a:rPr lang="en-GB" dirty="0"/>
              <a:t> </a:t>
            </a:r>
            <a:r>
              <a:rPr lang="en-GB" dirty="0" err="1"/>
              <a:t>bolesti</a:t>
            </a:r>
            <a:r>
              <a:rPr lang="en-GB" dirty="0"/>
              <a:t>, </a:t>
            </a:r>
            <a:r>
              <a:rPr lang="en-GB" dirty="0" err="1"/>
              <a:t>například</a:t>
            </a:r>
            <a:r>
              <a:rPr lang="en-GB" dirty="0"/>
              <a:t> </a:t>
            </a:r>
            <a:r>
              <a:rPr lang="en-GB" dirty="0" err="1"/>
              <a:t>bolesti</a:t>
            </a:r>
            <a:r>
              <a:rPr lang="en-GB" dirty="0"/>
              <a:t> </a:t>
            </a:r>
            <a:r>
              <a:rPr lang="en-GB" dirty="0" err="1"/>
              <a:t>zad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hlavy</a:t>
            </a:r>
            <a:r>
              <a:rPr lang="en-GB" dirty="0"/>
              <a:t>, </a:t>
            </a:r>
            <a:r>
              <a:rPr lang="en-GB" dirty="0" err="1"/>
              <a:t>jsou</a:t>
            </a:r>
            <a:r>
              <a:rPr lang="en-GB" dirty="0"/>
              <a:t> u </a:t>
            </a:r>
            <a:r>
              <a:rPr lang="en-GB" dirty="0" err="1"/>
              <a:t>depresivních</a:t>
            </a:r>
            <a:r>
              <a:rPr lang="en-GB" dirty="0"/>
              <a:t> </a:t>
            </a:r>
            <a:r>
              <a:rPr lang="en-GB" dirty="0" err="1"/>
              <a:t>pacientů</a:t>
            </a:r>
            <a:r>
              <a:rPr lang="en-GB" dirty="0"/>
              <a:t> </a:t>
            </a:r>
            <a:r>
              <a:rPr lang="en-GB" dirty="0" err="1"/>
              <a:t>běžné</a:t>
            </a:r>
            <a:r>
              <a:rPr lang="en-GB" dirty="0"/>
              <a:t> a </a:t>
            </a:r>
            <a:r>
              <a:rPr lang="en-GB" dirty="0" err="1"/>
              <a:t>často</a:t>
            </a:r>
            <a:r>
              <a:rPr lang="en-GB" dirty="0"/>
              <a:t> bez </a:t>
            </a:r>
            <a:r>
              <a:rPr lang="en-GB" dirty="0" err="1"/>
              <a:t>jasné</a:t>
            </a:r>
            <a:r>
              <a:rPr lang="en-GB" dirty="0"/>
              <a:t> </a:t>
            </a:r>
            <a:r>
              <a:rPr lang="en-GB" dirty="0" err="1"/>
              <a:t>organické</a:t>
            </a:r>
            <a:r>
              <a:rPr lang="en-GB" dirty="0"/>
              <a:t> </a:t>
            </a:r>
            <a:r>
              <a:rPr lang="en-GB" dirty="0" err="1"/>
              <a:t>příčiny</a:t>
            </a:r>
            <a:r>
              <a:rPr lang="en-GB" dirty="0"/>
              <a:t>.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508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A7C46-2244-1C27-66B7-16F24083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Běžné fungování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719EE-5CB4-AACA-225D-69C05F4F5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err="1"/>
              <a:t>Fyzická</a:t>
            </a:r>
            <a:r>
              <a:rPr lang="en-GB" b="1" dirty="0"/>
              <a:t> </a:t>
            </a:r>
            <a:r>
              <a:rPr lang="en-GB" b="1" dirty="0" err="1"/>
              <a:t>nečinnost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motivace</a:t>
            </a:r>
            <a:r>
              <a:rPr lang="en-GB" dirty="0"/>
              <a:t> a </a:t>
            </a:r>
            <a:r>
              <a:rPr lang="en-GB" dirty="0" err="1"/>
              <a:t>apatie</a:t>
            </a:r>
            <a:r>
              <a:rPr lang="en-GB" dirty="0"/>
              <a:t> </a:t>
            </a:r>
            <a:r>
              <a:rPr lang="en-GB" dirty="0" err="1"/>
              <a:t>vedou</a:t>
            </a:r>
            <a:r>
              <a:rPr lang="en-GB" dirty="0"/>
              <a:t> k </a:t>
            </a:r>
            <a:r>
              <a:rPr lang="en-GB" dirty="0" err="1"/>
              <a:t>nižší</a:t>
            </a:r>
            <a:r>
              <a:rPr lang="en-GB" dirty="0"/>
              <a:t> </a:t>
            </a:r>
            <a:r>
              <a:rPr lang="en-GB" dirty="0" err="1"/>
              <a:t>pohybové</a:t>
            </a:r>
            <a:r>
              <a:rPr lang="en-GB" dirty="0"/>
              <a:t> </a:t>
            </a:r>
            <a:r>
              <a:rPr lang="en-GB" dirty="0" err="1"/>
              <a:t>aktivitě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zhoršuje</a:t>
            </a:r>
            <a:r>
              <a:rPr lang="en-GB" dirty="0"/>
              <a:t> </a:t>
            </a:r>
            <a:r>
              <a:rPr lang="en-GB" dirty="0" err="1"/>
              <a:t>zdraví</a:t>
            </a:r>
            <a:r>
              <a:rPr lang="en-GB" dirty="0"/>
              <a:t> </a:t>
            </a:r>
            <a:r>
              <a:rPr lang="en-GB" dirty="0" err="1"/>
              <a:t>kardiovaskulárního</a:t>
            </a:r>
            <a:r>
              <a:rPr lang="en-GB" dirty="0"/>
              <a:t> a </a:t>
            </a:r>
            <a:r>
              <a:rPr lang="en-GB" dirty="0" err="1"/>
              <a:t>pohybového</a:t>
            </a:r>
            <a:r>
              <a:rPr lang="en-GB" dirty="0"/>
              <a:t> </a:t>
            </a:r>
            <a:r>
              <a:rPr lang="en-GB" dirty="0" err="1"/>
              <a:t>aparátu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b="1" dirty="0" err="1"/>
              <a:t>Poruchy</a:t>
            </a:r>
            <a:r>
              <a:rPr lang="en-GB" b="1" dirty="0"/>
              <a:t> </a:t>
            </a:r>
            <a:r>
              <a:rPr lang="en-GB" b="1" dirty="0" err="1"/>
              <a:t>spánku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Deprese</a:t>
            </a:r>
            <a:r>
              <a:rPr lang="en-GB" dirty="0"/>
              <a:t> je </a:t>
            </a:r>
            <a:r>
              <a:rPr lang="en-GB" dirty="0" err="1"/>
              <a:t>často</a:t>
            </a:r>
            <a:r>
              <a:rPr lang="en-GB" dirty="0"/>
              <a:t> </a:t>
            </a:r>
            <a:r>
              <a:rPr lang="en-GB" dirty="0" err="1"/>
              <a:t>spojena</a:t>
            </a:r>
            <a:r>
              <a:rPr lang="en-GB" dirty="0"/>
              <a:t> s </a:t>
            </a:r>
            <a:r>
              <a:rPr lang="en-GB" dirty="0" err="1"/>
              <a:t>nespavostí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hypersomnií</a:t>
            </a:r>
            <a:r>
              <a:rPr lang="en-GB" dirty="0"/>
              <a:t>, </a:t>
            </a:r>
            <a:r>
              <a:rPr lang="en-GB" dirty="0" err="1"/>
              <a:t>což</a:t>
            </a:r>
            <a:r>
              <a:rPr lang="en-GB" dirty="0"/>
              <a:t> </a:t>
            </a:r>
            <a:r>
              <a:rPr lang="en-GB" dirty="0" err="1"/>
              <a:t>zhoršuje</a:t>
            </a:r>
            <a:r>
              <a:rPr lang="en-GB" dirty="0"/>
              <a:t> </a:t>
            </a:r>
            <a:r>
              <a:rPr lang="en-GB" dirty="0" err="1"/>
              <a:t>regeneraci</a:t>
            </a:r>
            <a:r>
              <a:rPr lang="en-GB" dirty="0"/>
              <a:t> </a:t>
            </a:r>
            <a:r>
              <a:rPr lang="en-GB" dirty="0" err="1"/>
              <a:t>těla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mozku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b="1" dirty="0" err="1"/>
              <a:t>Návyky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Deprese</a:t>
            </a:r>
            <a:r>
              <a:rPr lang="en-GB" dirty="0"/>
              <a:t>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vést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kouření</a:t>
            </a:r>
            <a:r>
              <a:rPr lang="en-GB" dirty="0"/>
              <a:t>, </a:t>
            </a:r>
            <a:r>
              <a:rPr lang="en-GB" dirty="0" err="1"/>
              <a:t>nadměrné</a:t>
            </a:r>
            <a:r>
              <a:rPr lang="en-GB" dirty="0"/>
              <a:t> </a:t>
            </a:r>
            <a:r>
              <a:rPr lang="en-GB" dirty="0" err="1"/>
              <a:t>konzumaci</a:t>
            </a:r>
            <a:r>
              <a:rPr lang="en-GB" dirty="0"/>
              <a:t> </a:t>
            </a:r>
            <a:r>
              <a:rPr lang="en-GB" dirty="0" err="1"/>
              <a:t>alkoholu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špatným</a:t>
            </a:r>
            <a:r>
              <a:rPr lang="en-GB" dirty="0"/>
              <a:t> </a:t>
            </a:r>
            <a:r>
              <a:rPr lang="en-GB" dirty="0" err="1"/>
              <a:t>stravovacím</a:t>
            </a:r>
            <a:r>
              <a:rPr lang="en-GB" dirty="0"/>
              <a:t> </a:t>
            </a:r>
            <a:r>
              <a:rPr lang="en-GB" dirty="0" err="1"/>
              <a:t>návykům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dirty="0" err="1"/>
              <a:t>zhoršují</a:t>
            </a:r>
            <a:r>
              <a:rPr lang="en-GB" dirty="0"/>
              <a:t> </a:t>
            </a:r>
            <a:r>
              <a:rPr lang="en-GB" dirty="0" err="1"/>
              <a:t>fyzické</a:t>
            </a:r>
            <a:r>
              <a:rPr lang="en-GB" dirty="0"/>
              <a:t> </a:t>
            </a:r>
            <a:r>
              <a:rPr lang="en-GB" dirty="0" err="1"/>
              <a:t>zdraví</a:t>
            </a:r>
            <a:r>
              <a:rPr lang="en-GB" dirty="0"/>
              <a:t>.</a:t>
            </a:r>
            <a:endParaRPr lang="cs-CZ" dirty="0"/>
          </a:p>
          <a:p>
            <a:pPr marL="0" indent="0">
              <a:buNone/>
            </a:pPr>
            <a:r>
              <a:rPr lang="en-GB" b="1" dirty="0" err="1"/>
              <a:t>Paměť</a:t>
            </a:r>
            <a:r>
              <a:rPr lang="en-GB" b="1" dirty="0"/>
              <a:t> a </a:t>
            </a:r>
            <a:r>
              <a:rPr lang="en-GB" b="1" dirty="0" err="1"/>
              <a:t>učení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Zhoršená</a:t>
            </a:r>
            <a:r>
              <a:rPr lang="en-GB" dirty="0"/>
              <a:t> </a:t>
            </a:r>
            <a:r>
              <a:rPr lang="en-GB" dirty="0" err="1"/>
              <a:t>neurogeneze</a:t>
            </a:r>
            <a:r>
              <a:rPr lang="en-GB" dirty="0"/>
              <a:t> v </a:t>
            </a:r>
            <a:r>
              <a:rPr lang="en-GB" dirty="0" err="1"/>
              <a:t>hippocampu</a:t>
            </a:r>
            <a:r>
              <a:rPr lang="en-GB" dirty="0"/>
              <a:t> </a:t>
            </a:r>
            <a:r>
              <a:rPr lang="en-GB" dirty="0" err="1"/>
              <a:t>způsobuje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s </a:t>
            </a:r>
            <a:r>
              <a:rPr lang="en-GB" dirty="0" err="1"/>
              <a:t>učením</a:t>
            </a:r>
            <a:r>
              <a:rPr lang="en-GB" dirty="0"/>
              <a:t> a </a:t>
            </a:r>
            <a:r>
              <a:rPr lang="en-GB" dirty="0" err="1"/>
              <a:t>pamětí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b="1" dirty="0" err="1"/>
              <a:t>Pozornost</a:t>
            </a:r>
            <a:r>
              <a:rPr lang="en-GB" b="1" dirty="0"/>
              <a:t> a </a:t>
            </a:r>
            <a:r>
              <a:rPr lang="en-GB" b="1" dirty="0" err="1"/>
              <a:t>soustředění</a:t>
            </a:r>
            <a:r>
              <a:rPr lang="en-GB" b="1" dirty="0"/>
              <a:t>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aktivita</a:t>
            </a:r>
            <a:r>
              <a:rPr lang="en-GB" dirty="0"/>
              <a:t> </a:t>
            </a:r>
            <a:r>
              <a:rPr lang="en-GB" dirty="0" err="1"/>
              <a:t>prefrontálního</a:t>
            </a:r>
            <a:r>
              <a:rPr lang="en-GB" dirty="0"/>
              <a:t> </a:t>
            </a:r>
            <a:r>
              <a:rPr lang="en-GB" dirty="0" err="1"/>
              <a:t>kortexu</a:t>
            </a:r>
            <a:r>
              <a:rPr lang="en-GB" dirty="0"/>
              <a:t> </a:t>
            </a:r>
            <a:r>
              <a:rPr lang="en-GB" dirty="0" err="1"/>
              <a:t>způsobuje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s </a:t>
            </a:r>
            <a:r>
              <a:rPr lang="en-GB" dirty="0" err="1"/>
              <a:t>rozhodováním</a:t>
            </a:r>
            <a:r>
              <a:rPr lang="en-GB" dirty="0"/>
              <a:t> a </a:t>
            </a:r>
            <a:r>
              <a:rPr lang="en-GB" dirty="0" err="1"/>
              <a:t>koncentrací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620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Afektivní poruchy ve fyzioterapii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err="1"/>
              <a:t>Vliv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rehabilitaci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Nižší</a:t>
            </a:r>
            <a:r>
              <a:rPr dirty="0"/>
              <a:t> </a:t>
            </a:r>
            <a:r>
              <a:rPr dirty="0" err="1"/>
              <a:t>motivace</a:t>
            </a:r>
            <a:r>
              <a:rPr dirty="0"/>
              <a:t>, </a:t>
            </a:r>
            <a:r>
              <a:rPr dirty="0" err="1"/>
              <a:t>horší</a:t>
            </a:r>
            <a:r>
              <a:rPr dirty="0"/>
              <a:t> </a:t>
            </a:r>
            <a:r>
              <a:rPr dirty="0" err="1"/>
              <a:t>výsledky</a:t>
            </a:r>
            <a:r>
              <a:rPr dirty="0"/>
              <a:t> </a:t>
            </a:r>
            <a:r>
              <a:rPr dirty="0" err="1"/>
              <a:t>léčby</a:t>
            </a:r>
            <a:endParaRPr lang="cs-CZ" dirty="0"/>
          </a:p>
          <a:p>
            <a:pPr lvl="1"/>
            <a:r>
              <a:rPr dirty="0"/>
              <a:t> </a:t>
            </a:r>
            <a:r>
              <a:rPr dirty="0" err="1"/>
              <a:t>Somatizace</a:t>
            </a:r>
            <a:r>
              <a:rPr dirty="0"/>
              <a:t> – </a:t>
            </a:r>
            <a:r>
              <a:rPr dirty="0" err="1"/>
              <a:t>tělesné</a:t>
            </a:r>
            <a:r>
              <a:rPr dirty="0"/>
              <a:t> </a:t>
            </a:r>
            <a:r>
              <a:rPr dirty="0" err="1"/>
              <a:t>symptomy</a:t>
            </a:r>
            <a:r>
              <a:rPr dirty="0"/>
              <a:t> bez </a:t>
            </a:r>
            <a:r>
              <a:rPr dirty="0" err="1"/>
              <a:t>organické</a:t>
            </a:r>
            <a:r>
              <a:rPr dirty="0"/>
              <a:t> </a:t>
            </a:r>
            <a:r>
              <a:rPr dirty="0" err="1"/>
              <a:t>příčiny</a:t>
            </a:r>
            <a:endParaRPr dirty="0"/>
          </a:p>
          <a:p>
            <a:endParaRPr dirty="0"/>
          </a:p>
          <a:p>
            <a:r>
              <a:rPr dirty="0"/>
              <a:t>Role </a:t>
            </a:r>
            <a:r>
              <a:rPr dirty="0" err="1"/>
              <a:t>fyzioterapeuta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Identifikace</a:t>
            </a:r>
            <a:r>
              <a:rPr dirty="0"/>
              <a:t> </a:t>
            </a:r>
            <a:r>
              <a:rPr dirty="0" err="1"/>
              <a:t>symptomů</a:t>
            </a:r>
            <a:r>
              <a:rPr dirty="0"/>
              <a:t>, </a:t>
            </a:r>
            <a:r>
              <a:rPr dirty="0" err="1"/>
              <a:t>edukace</a:t>
            </a:r>
            <a:r>
              <a:rPr dirty="0"/>
              <a:t>, </a:t>
            </a:r>
            <a:r>
              <a:rPr dirty="0" err="1"/>
              <a:t>interdisciplinární</a:t>
            </a:r>
            <a:r>
              <a:rPr dirty="0"/>
              <a:t> </a:t>
            </a:r>
            <a:r>
              <a:rPr dirty="0" err="1"/>
              <a:t>spolupráce</a:t>
            </a:r>
            <a:endParaRPr dirty="0"/>
          </a:p>
          <a:p>
            <a:endParaRPr dirty="0"/>
          </a:p>
          <a:p>
            <a:r>
              <a:rPr dirty="0" err="1"/>
              <a:t>Přístupy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/>
              <a:t>Bio-psycho-</a:t>
            </a:r>
            <a:r>
              <a:rPr dirty="0" err="1"/>
              <a:t>sociální</a:t>
            </a:r>
            <a:r>
              <a:rPr dirty="0"/>
              <a:t> model, </a:t>
            </a:r>
            <a:r>
              <a:rPr dirty="0" err="1"/>
              <a:t>relaxační</a:t>
            </a:r>
            <a:r>
              <a:rPr dirty="0"/>
              <a:t> </a:t>
            </a:r>
            <a:r>
              <a:rPr dirty="0" err="1"/>
              <a:t>techniky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Interdisciplinární spolupráce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Spolupráce</a:t>
            </a:r>
            <a:r>
              <a:rPr dirty="0"/>
              <a:t> s </a:t>
            </a:r>
            <a:r>
              <a:rPr dirty="0" err="1"/>
              <a:t>psychologem</a:t>
            </a:r>
            <a:r>
              <a:rPr dirty="0"/>
              <a:t>/</a:t>
            </a:r>
            <a:r>
              <a:rPr dirty="0" err="1"/>
              <a:t>psychiatrem</a:t>
            </a:r>
            <a:r>
              <a:rPr dirty="0"/>
              <a:t>:</a:t>
            </a:r>
          </a:p>
          <a:p>
            <a:r>
              <a:rPr dirty="0" err="1"/>
              <a:t>Kombinace</a:t>
            </a:r>
            <a:r>
              <a:rPr dirty="0"/>
              <a:t> </a:t>
            </a:r>
            <a:r>
              <a:rPr dirty="0" err="1"/>
              <a:t>fyzioterapie</a:t>
            </a:r>
            <a:r>
              <a:rPr dirty="0"/>
              <a:t> a </a:t>
            </a:r>
            <a:r>
              <a:rPr dirty="0" err="1"/>
              <a:t>psychoterapie</a:t>
            </a:r>
            <a:endParaRPr dirty="0"/>
          </a:p>
          <a:p>
            <a:r>
              <a:rPr dirty="0" err="1"/>
              <a:t>Farmakologická</a:t>
            </a:r>
            <a:r>
              <a:rPr dirty="0"/>
              <a:t> </a:t>
            </a:r>
            <a:r>
              <a:rPr dirty="0" err="1"/>
              <a:t>léčba</a:t>
            </a:r>
            <a:r>
              <a:rPr dirty="0"/>
              <a:t> v </a:t>
            </a:r>
            <a:r>
              <a:rPr dirty="0" err="1"/>
              <a:t>rehabilitaci</a:t>
            </a:r>
            <a:endParaRPr dirty="0"/>
          </a:p>
          <a:p>
            <a:endParaRPr dirty="0"/>
          </a:p>
          <a:p>
            <a:r>
              <a:rPr dirty="0" err="1"/>
              <a:t>Komunikace</a:t>
            </a:r>
            <a:r>
              <a:rPr dirty="0"/>
              <a:t> s </a:t>
            </a:r>
            <a:r>
              <a:rPr dirty="0" err="1"/>
              <a:t>pacientem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Empatický</a:t>
            </a:r>
            <a:r>
              <a:rPr dirty="0"/>
              <a:t> </a:t>
            </a:r>
            <a:r>
              <a:rPr dirty="0" err="1"/>
              <a:t>přístup</a:t>
            </a:r>
            <a:r>
              <a:rPr dirty="0"/>
              <a:t>, </a:t>
            </a:r>
            <a:r>
              <a:rPr dirty="0" err="1"/>
              <a:t>odstranění</a:t>
            </a:r>
            <a:r>
              <a:rPr dirty="0"/>
              <a:t> </a:t>
            </a:r>
            <a:r>
              <a:rPr dirty="0" err="1"/>
              <a:t>stigmatizace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898" y="685800"/>
            <a:ext cx="5778873" cy="1485900"/>
          </a:xfrm>
        </p:spPr>
        <p:txBody>
          <a:bodyPr>
            <a:normAutofit/>
          </a:bodyPr>
          <a:lstStyle/>
          <a:p>
            <a:r>
              <a:t>Definice afektivních poruch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898" y="2286000"/>
            <a:ext cx="5778873" cy="3581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dirty="0" err="1"/>
              <a:t>Afektivní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psychická</a:t>
            </a:r>
            <a:r>
              <a:rPr dirty="0"/>
              <a:t> </a:t>
            </a:r>
            <a:r>
              <a:rPr dirty="0" err="1"/>
              <a:t>onemocnění</a:t>
            </a:r>
            <a:r>
              <a:rPr dirty="0"/>
              <a:t>, </a:t>
            </a:r>
            <a:r>
              <a:rPr dirty="0" err="1"/>
              <a:t>která</a:t>
            </a:r>
            <a:r>
              <a:rPr dirty="0"/>
              <a:t> </a:t>
            </a:r>
            <a:r>
              <a:rPr dirty="0" err="1"/>
              <a:t>výrazně</a:t>
            </a:r>
            <a:r>
              <a:rPr dirty="0"/>
              <a:t> </a:t>
            </a:r>
            <a:r>
              <a:rPr dirty="0" err="1"/>
              <a:t>ovlivňují</a:t>
            </a:r>
            <a:r>
              <a:rPr dirty="0"/>
              <a:t> </a:t>
            </a:r>
            <a:r>
              <a:rPr dirty="0" err="1"/>
              <a:t>emocionální</a:t>
            </a:r>
            <a:r>
              <a:rPr dirty="0"/>
              <a:t> </a:t>
            </a:r>
            <a:r>
              <a:rPr dirty="0" err="1"/>
              <a:t>stav</a:t>
            </a:r>
            <a:r>
              <a:rPr dirty="0"/>
              <a:t> </a:t>
            </a:r>
            <a:r>
              <a:rPr dirty="0" err="1"/>
              <a:t>člověka</a:t>
            </a:r>
            <a:r>
              <a:rPr dirty="0"/>
              <a:t>. </a:t>
            </a:r>
            <a:r>
              <a:rPr dirty="0" err="1"/>
              <a:t>Patří</a:t>
            </a:r>
            <a:r>
              <a:rPr dirty="0"/>
              <a:t> </a:t>
            </a:r>
            <a:r>
              <a:rPr dirty="0" err="1"/>
              <a:t>sem</a:t>
            </a:r>
            <a:r>
              <a:rPr dirty="0"/>
              <a:t> </a:t>
            </a:r>
            <a:r>
              <a:rPr dirty="0" err="1"/>
              <a:t>zejména</a:t>
            </a:r>
            <a:r>
              <a:rPr dirty="0"/>
              <a:t> </a:t>
            </a:r>
            <a:r>
              <a:rPr dirty="0" err="1"/>
              <a:t>deprese</a:t>
            </a:r>
            <a:r>
              <a:rPr dirty="0"/>
              <a:t> a </a:t>
            </a:r>
            <a:r>
              <a:rPr dirty="0" err="1"/>
              <a:t>bipolární</a:t>
            </a:r>
            <a:r>
              <a:rPr dirty="0"/>
              <a:t> </a:t>
            </a:r>
            <a:r>
              <a:rPr dirty="0" err="1"/>
              <a:t>afektivní</a:t>
            </a:r>
            <a:r>
              <a:rPr dirty="0"/>
              <a:t> </a:t>
            </a:r>
            <a:r>
              <a:rPr dirty="0" err="1"/>
              <a:t>porucha</a:t>
            </a:r>
            <a:r>
              <a:rPr dirty="0"/>
              <a:t> (BAP).</a:t>
            </a:r>
          </a:p>
          <a:p>
            <a:endParaRPr dirty="0"/>
          </a:p>
          <a:p>
            <a:pPr marL="0" indent="0">
              <a:buNone/>
            </a:pPr>
            <a:r>
              <a:rPr dirty="0" err="1"/>
              <a:t>Důležité</a:t>
            </a:r>
            <a:r>
              <a:rPr dirty="0"/>
              <a:t> </a:t>
            </a:r>
            <a:r>
              <a:rPr dirty="0" err="1"/>
              <a:t>aspekty</a:t>
            </a:r>
            <a:r>
              <a:rPr dirty="0"/>
              <a:t>:</a:t>
            </a:r>
          </a:p>
          <a:p>
            <a:r>
              <a:rPr dirty="0" err="1"/>
              <a:t>Ovlivnění</a:t>
            </a:r>
            <a:r>
              <a:rPr dirty="0"/>
              <a:t> </a:t>
            </a:r>
            <a:r>
              <a:rPr dirty="0" err="1"/>
              <a:t>nálady</a:t>
            </a:r>
            <a:r>
              <a:rPr dirty="0"/>
              <a:t>, </a:t>
            </a:r>
            <a:r>
              <a:rPr dirty="0" err="1"/>
              <a:t>motivace</a:t>
            </a:r>
            <a:r>
              <a:rPr dirty="0"/>
              <a:t>, a </a:t>
            </a:r>
            <a:r>
              <a:rPr dirty="0" err="1"/>
              <a:t>spolupráce</a:t>
            </a:r>
            <a:r>
              <a:rPr dirty="0"/>
              <a:t> </a:t>
            </a:r>
            <a:r>
              <a:rPr dirty="0" err="1"/>
              <a:t>pacienta</a:t>
            </a:r>
            <a:endParaRPr dirty="0"/>
          </a:p>
          <a:p>
            <a:r>
              <a:rPr dirty="0" err="1"/>
              <a:t>Somatizace</a:t>
            </a:r>
            <a:r>
              <a:rPr dirty="0"/>
              <a:t> – </a:t>
            </a:r>
            <a:r>
              <a:rPr dirty="0" err="1"/>
              <a:t>tělesné</a:t>
            </a:r>
            <a:r>
              <a:rPr dirty="0"/>
              <a:t> </a:t>
            </a:r>
            <a:r>
              <a:rPr dirty="0" err="1"/>
              <a:t>projevy</a:t>
            </a:r>
            <a:r>
              <a:rPr dirty="0"/>
              <a:t> </a:t>
            </a:r>
            <a:r>
              <a:rPr dirty="0" err="1"/>
              <a:t>psychických</a:t>
            </a:r>
            <a:r>
              <a:rPr dirty="0"/>
              <a:t> </a:t>
            </a:r>
            <a:r>
              <a:rPr dirty="0" err="1"/>
              <a:t>problémů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Praktická část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Screening </a:t>
            </a:r>
            <a:r>
              <a:rPr dirty="0" err="1"/>
              <a:t>psychického</a:t>
            </a:r>
            <a:r>
              <a:rPr dirty="0"/>
              <a:t> </a:t>
            </a:r>
            <a:r>
              <a:rPr dirty="0" err="1"/>
              <a:t>stavu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Otázky</a:t>
            </a:r>
            <a:r>
              <a:rPr dirty="0"/>
              <a:t> pro </a:t>
            </a:r>
            <a:r>
              <a:rPr dirty="0" err="1"/>
              <a:t>identifikaci</a:t>
            </a:r>
            <a:r>
              <a:rPr dirty="0"/>
              <a:t> </a:t>
            </a:r>
            <a:r>
              <a:rPr dirty="0" err="1"/>
              <a:t>depresivních</a:t>
            </a:r>
            <a:r>
              <a:rPr dirty="0"/>
              <a:t> </a:t>
            </a:r>
            <a:r>
              <a:rPr dirty="0" err="1"/>
              <a:t>symptomů</a:t>
            </a:r>
            <a:endParaRPr dirty="0"/>
          </a:p>
          <a:p>
            <a:endParaRPr dirty="0"/>
          </a:p>
          <a:p>
            <a:r>
              <a:rPr dirty="0" err="1"/>
              <a:t>Praktické</a:t>
            </a:r>
            <a:r>
              <a:rPr dirty="0"/>
              <a:t> </a:t>
            </a:r>
            <a:r>
              <a:rPr dirty="0" err="1"/>
              <a:t>techniky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Dechová</a:t>
            </a:r>
            <a:r>
              <a:rPr dirty="0"/>
              <a:t> </a:t>
            </a:r>
            <a:r>
              <a:rPr dirty="0" err="1"/>
              <a:t>cvičení</a:t>
            </a:r>
            <a:r>
              <a:rPr dirty="0"/>
              <a:t>, </a:t>
            </a:r>
            <a:r>
              <a:rPr dirty="0" err="1"/>
              <a:t>progresivní</a:t>
            </a:r>
            <a:r>
              <a:rPr dirty="0"/>
              <a:t> </a:t>
            </a:r>
            <a:r>
              <a:rPr dirty="0" err="1"/>
              <a:t>svalová</a:t>
            </a:r>
            <a:r>
              <a:rPr dirty="0"/>
              <a:t> </a:t>
            </a:r>
            <a:r>
              <a:rPr dirty="0" err="1"/>
              <a:t>relaxace</a:t>
            </a:r>
            <a:endParaRPr dirty="0"/>
          </a:p>
          <a:p>
            <a:endParaRPr dirty="0"/>
          </a:p>
          <a:p>
            <a:r>
              <a:rPr dirty="0" err="1"/>
              <a:t>Motivace</a:t>
            </a:r>
            <a:r>
              <a:rPr dirty="0"/>
              <a:t> </a:t>
            </a:r>
            <a:r>
              <a:rPr dirty="0" err="1"/>
              <a:t>pacienta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Stanovení</a:t>
            </a:r>
            <a:r>
              <a:rPr dirty="0"/>
              <a:t> </a:t>
            </a:r>
            <a:r>
              <a:rPr dirty="0" err="1"/>
              <a:t>dosažitelných</a:t>
            </a:r>
            <a:r>
              <a:rPr dirty="0"/>
              <a:t> </a:t>
            </a:r>
            <a:r>
              <a:rPr dirty="0" err="1"/>
              <a:t>cílů</a:t>
            </a:r>
            <a:r>
              <a:rPr dirty="0"/>
              <a:t>, </a:t>
            </a:r>
            <a:r>
              <a:rPr dirty="0" err="1"/>
              <a:t>podpora</a:t>
            </a:r>
            <a:r>
              <a:rPr dirty="0"/>
              <a:t> </a:t>
            </a:r>
            <a:r>
              <a:rPr dirty="0" err="1"/>
              <a:t>sebevědomí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Shrnutí a 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Hlavní</a:t>
            </a:r>
            <a:r>
              <a:rPr dirty="0"/>
              <a:t> </a:t>
            </a:r>
            <a:r>
              <a:rPr dirty="0" err="1"/>
              <a:t>poznatky</a:t>
            </a:r>
            <a:r>
              <a:rPr dirty="0"/>
              <a:t>:</a:t>
            </a:r>
            <a:endParaRPr lang="cs-CZ" dirty="0"/>
          </a:p>
          <a:p>
            <a:pPr lvl="1"/>
            <a:r>
              <a:rPr lang="cs-CZ" dirty="0"/>
              <a:t>A</a:t>
            </a:r>
            <a:r>
              <a:rPr dirty="0" err="1"/>
              <a:t>fektivní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ovlivňují</a:t>
            </a:r>
            <a:r>
              <a:rPr dirty="0"/>
              <a:t> </a:t>
            </a:r>
            <a:r>
              <a:rPr dirty="0" err="1"/>
              <a:t>tělesné</a:t>
            </a:r>
            <a:r>
              <a:rPr dirty="0"/>
              <a:t> </a:t>
            </a:r>
            <a:r>
              <a:rPr dirty="0" err="1"/>
              <a:t>zdraví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rehabilitaci</a:t>
            </a:r>
            <a:endParaRPr lang="cs-CZ" dirty="0"/>
          </a:p>
          <a:p>
            <a:pPr lvl="1"/>
            <a:r>
              <a:rPr dirty="0" err="1"/>
              <a:t>Důležitost</a:t>
            </a:r>
            <a:r>
              <a:rPr dirty="0"/>
              <a:t> </a:t>
            </a:r>
            <a:r>
              <a:rPr dirty="0" err="1"/>
              <a:t>propojení</a:t>
            </a:r>
            <a:r>
              <a:rPr dirty="0"/>
              <a:t> </a:t>
            </a:r>
            <a:r>
              <a:rPr dirty="0" err="1"/>
              <a:t>fyzioterapie</a:t>
            </a:r>
            <a:r>
              <a:rPr dirty="0"/>
              <a:t> a </a:t>
            </a:r>
            <a:r>
              <a:rPr dirty="0" err="1"/>
              <a:t>psychologie</a:t>
            </a:r>
            <a:endParaRPr dirty="0"/>
          </a:p>
          <a:p>
            <a:endParaRPr dirty="0"/>
          </a:p>
          <a:p>
            <a:r>
              <a:rPr dirty="0" err="1"/>
              <a:t>Otázky</a:t>
            </a:r>
            <a:r>
              <a:rPr dirty="0"/>
              <a:t> k </a:t>
            </a:r>
            <a:r>
              <a:rPr dirty="0" err="1"/>
              <a:t>diskusi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/>
              <a:t>Jak </a:t>
            </a:r>
            <a:r>
              <a:rPr dirty="0" err="1"/>
              <a:t>začlenit</a:t>
            </a:r>
            <a:r>
              <a:rPr dirty="0"/>
              <a:t> </a:t>
            </a:r>
            <a:r>
              <a:rPr dirty="0" err="1"/>
              <a:t>tento</a:t>
            </a:r>
            <a:r>
              <a:rPr dirty="0"/>
              <a:t> </a:t>
            </a:r>
            <a:r>
              <a:rPr dirty="0" err="1"/>
              <a:t>přístup</a:t>
            </a:r>
            <a:r>
              <a:rPr dirty="0"/>
              <a:t> do </a:t>
            </a:r>
            <a:r>
              <a:rPr dirty="0" err="1"/>
              <a:t>praxe</a:t>
            </a:r>
            <a:r>
              <a:rPr dirty="0"/>
              <a:t>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Somatizace: Psychika a tělo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dirty="0"/>
              <a:t>Co je </a:t>
            </a:r>
            <a:r>
              <a:rPr dirty="0" err="1"/>
              <a:t>somatizace</a:t>
            </a:r>
            <a:r>
              <a:rPr dirty="0"/>
              <a:t>?</a:t>
            </a:r>
          </a:p>
          <a:p>
            <a:r>
              <a:rPr dirty="0" err="1"/>
              <a:t>Přenos</a:t>
            </a:r>
            <a:r>
              <a:rPr dirty="0"/>
              <a:t> </a:t>
            </a:r>
            <a:r>
              <a:rPr dirty="0" err="1"/>
              <a:t>psychického</a:t>
            </a:r>
            <a:r>
              <a:rPr dirty="0"/>
              <a:t> </a:t>
            </a:r>
            <a:r>
              <a:rPr dirty="0" err="1"/>
              <a:t>stresu</a:t>
            </a:r>
            <a:r>
              <a:rPr dirty="0"/>
              <a:t> do </a:t>
            </a:r>
            <a:r>
              <a:rPr dirty="0" err="1"/>
              <a:t>tělesných</a:t>
            </a:r>
            <a:r>
              <a:rPr dirty="0"/>
              <a:t> </a:t>
            </a:r>
            <a:r>
              <a:rPr dirty="0" err="1"/>
              <a:t>symptomů</a:t>
            </a:r>
            <a:r>
              <a:rPr dirty="0"/>
              <a:t> bez </a:t>
            </a:r>
            <a:r>
              <a:rPr dirty="0" err="1"/>
              <a:t>jasné</a:t>
            </a:r>
            <a:r>
              <a:rPr dirty="0"/>
              <a:t> </a:t>
            </a:r>
            <a:r>
              <a:rPr dirty="0" err="1"/>
              <a:t>organické</a:t>
            </a:r>
            <a:r>
              <a:rPr dirty="0"/>
              <a:t> </a:t>
            </a:r>
            <a:r>
              <a:rPr dirty="0" err="1"/>
              <a:t>příčiny</a:t>
            </a:r>
            <a:endParaRPr dirty="0"/>
          </a:p>
          <a:p>
            <a:r>
              <a:rPr dirty="0" err="1"/>
              <a:t>Časté</a:t>
            </a:r>
            <a:r>
              <a:rPr dirty="0"/>
              <a:t> </a:t>
            </a:r>
            <a:r>
              <a:rPr dirty="0" err="1"/>
              <a:t>příznaky</a:t>
            </a:r>
            <a:r>
              <a:rPr dirty="0"/>
              <a:t>: </a:t>
            </a:r>
            <a:r>
              <a:rPr dirty="0" err="1"/>
              <a:t>bolesti</a:t>
            </a:r>
            <a:r>
              <a:rPr dirty="0"/>
              <a:t> </a:t>
            </a:r>
            <a:r>
              <a:rPr dirty="0" err="1"/>
              <a:t>zad</a:t>
            </a:r>
            <a:r>
              <a:rPr dirty="0"/>
              <a:t>, </a:t>
            </a:r>
            <a:r>
              <a:rPr dirty="0" err="1"/>
              <a:t>hlavy</a:t>
            </a:r>
            <a:r>
              <a:rPr dirty="0"/>
              <a:t>, </a:t>
            </a:r>
            <a:r>
              <a:rPr dirty="0" err="1"/>
              <a:t>únava</a:t>
            </a:r>
            <a:r>
              <a:rPr dirty="0"/>
              <a:t>, </a:t>
            </a:r>
            <a:r>
              <a:rPr dirty="0" err="1"/>
              <a:t>třes</a:t>
            </a:r>
            <a:r>
              <a:rPr dirty="0"/>
              <a:t>, </a:t>
            </a:r>
            <a:r>
              <a:rPr dirty="0" err="1"/>
              <a:t>slabost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 err="1"/>
              <a:t>Příklady</a:t>
            </a:r>
            <a:r>
              <a:rPr dirty="0"/>
              <a:t>:</a:t>
            </a:r>
          </a:p>
          <a:p>
            <a:r>
              <a:rPr dirty="0" err="1"/>
              <a:t>Chronická</a:t>
            </a:r>
            <a:r>
              <a:rPr dirty="0"/>
              <a:t> </a:t>
            </a:r>
            <a:r>
              <a:rPr dirty="0" err="1"/>
              <a:t>bolest</a:t>
            </a:r>
            <a:r>
              <a:rPr dirty="0"/>
              <a:t> </a:t>
            </a:r>
            <a:r>
              <a:rPr dirty="0" err="1"/>
              <a:t>zad</a:t>
            </a:r>
            <a:r>
              <a:rPr dirty="0"/>
              <a:t> bez </a:t>
            </a:r>
            <a:r>
              <a:rPr dirty="0" err="1"/>
              <a:t>strukturálních</a:t>
            </a:r>
            <a:r>
              <a:rPr dirty="0"/>
              <a:t> </a:t>
            </a:r>
            <a:r>
              <a:rPr dirty="0" err="1"/>
              <a:t>změn</a:t>
            </a:r>
            <a:r>
              <a:rPr dirty="0"/>
              <a:t>, </a:t>
            </a:r>
            <a:r>
              <a:rPr dirty="0" err="1"/>
              <a:t>ovlivněná</a:t>
            </a:r>
            <a:r>
              <a:rPr dirty="0"/>
              <a:t> </a:t>
            </a:r>
            <a:r>
              <a:rPr dirty="0" err="1"/>
              <a:t>stresem</a:t>
            </a:r>
            <a:endParaRPr dirty="0"/>
          </a:p>
          <a:p>
            <a:r>
              <a:rPr dirty="0" err="1"/>
              <a:t>Fibromyalgie</a:t>
            </a:r>
            <a:r>
              <a:rPr dirty="0"/>
              <a:t>: </a:t>
            </a:r>
            <a:r>
              <a:rPr dirty="0" err="1"/>
              <a:t>Rozšířená</a:t>
            </a:r>
            <a:r>
              <a:rPr dirty="0"/>
              <a:t> </a:t>
            </a:r>
            <a:r>
              <a:rPr dirty="0" err="1"/>
              <a:t>bolest</a:t>
            </a:r>
            <a:r>
              <a:rPr dirty="0"/>
              <a:t> </a:t>
            </a:r>
            <a:r>
              <a:rPr dirty="0" err="1"/>
              <a:t>svalů</a:t>
            </a:r>
            <a:r>
              <a:rPr dirty="0"/>
              <a:t> </a:t>
            </a:r>
            <a:r>
              <a:rPr dirty="0" err="1"/>
              <a:t>spojená</a:t>
            </a:r>
            <a:r>
              <a:rPr dirty="0"/>
              <a:t> s </a:t>
            </a:r>
            <a:r>
              <a:rPr dirty="0" err="1"/>
              <a:t>depresí</a:t>
            </a:r>
            <a:r>
              <a:rPr dirty="0"/>
              <a:t> a </a:t>
            </a:r>
            <a:r>
              <a:rPr dirty="0" err="1"/>
              <a:t>poruchami</a:t>
            </a:r>
            <a:r>
              <a:rPr dirty="0"/>
              <a:t> </a:t>
            </a:r>
            <a:r>
              <a:rPr dirty="0" err="1"/>
              <a:t>spánku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Mechanismy somatizace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 err="1"/>
              <a:t>Fyzické</a:t>
            </a:r>
            <a:r>
              <a:rPr dirty="0"/>
              <a:t> </a:t>
            </a:r>
            <a:r>
              <a:rPr dirty="0" err="1"/>
              <a:t>projevy</a:t>
            </a:r>
            <a:r>
              <a:rPr dirty="0"/>
              <a:t> </a:t>
            </a:r>
            <a:r>
              <a:rPr dirty="0" err="1"/>
              <a:t>psychického</a:t>
            </a:r>
            <a:r>
              <a:rPr dirty="0"/>
              <a:t> </a:t>
            </a:r>
            <a:r>
              <a:rPr dirty="0" err="1"/>
              <a:t>stresu</a:t>
            </a:r>
            <a:r>
              <a:rPr dirty="0"/>
              <a:t>:</a:t>
            </a:r>
          </a:p>
          <a:p>
            <a:r>
              <a:rPr dirty="0" err="1"/>
              <a:t>Aktivace</a:t>
            </a:r>
            <a:r>
              <a:rPr dirty="0"/>
              <a:t> </a:t>
            </a:r>
            <a:r>
              <a:rPr dirty="0" err="1"/>
              <a:t>sympatiku</a:t>
            </a:r>
            <a:r>
              <a:rPr dirty="0"/>
              <a:t> → </a:t>
            </a:r>
            <a:r>
              <a:rPr dirty="0" err="1"/>
              <a:t>zvýšené</a:t>
            </a:r>
            <a:r>
              <a:rPr dirty="0"/>
              <a:t> </a:t>
            </a:r>
            <a:r>
              <a:rPr dirty="0" err="1"/>
              <a:t>svalové</a:t>
            </a:r>
            <a:r>
              <a:rPr dirty="0"/>
              <a:t> </a:t>
            </a:r>
            <a:r>
              <a:rPr dirty="0" err="1"/>
              <a:t>napětí</a:t>
            </a:r>
            <a:r>
              <a:rPr dirty="0"/>
              <a:t>, </a:t>
            </a:r>
            <a:r>
              <a:rPr dirty="0" err="1"/>
              <a:t>zhoršená</a:t>
            </a:r>
            <a:r>
              <a:rPr dirty="0"/>
              <a:t> </a:t>
            </a:r>
            <a:r>
              <a:rPr dirty="0" err="1"/>
              <a:t>regenerace</a:t>
            </a:r>
            <a:endParaRPr dirty="0"/>
          </a:p>
          <a:p>
            <a:r>
              <a:rPr dirty="0" err="1"/>
              <a:t>Dysfunkce</a:t>
            </a:r>
            <a:r>
              <a:rPr dirty="0"/>
              <a:t> HPA </a:t>
            </a:r>
            <a:r>
              <a:rPr dirty="0" err="1"/>
              <a:t>osy</a:t>
            </a:r>
            <a:r>
              <a:rPr dirty="0"/>
              <a:t> → </a:t>
            </a:r>
            <a:r>
              <a:rPr dirty="0" err="1"/>
              <a:t>vyšší</a:t>
            </a:r>
            <a:r>
              <a:rPr dirty="0"/>
              <a:t> </a:t>
            </a:r>
            <a:r>
              <a:rPr dirty="0" err="1"/>
              <a:t>kortizol</a:t>
            </a:r>
            <a:r>
              <a:rPr dirty="0"/>
              <a:t>, </a:t>
            </a:r>
            <a:r>
              <a:rPr dirty="0" err="1"/>
              <a:t>zánětlivé</a:t>
            </a:r>
            <a:r>
              <a:rPr dirty="0"/>
              <a:t> </a:t>
            </a:r>
            <a:r>
              <a:rPr dirty="0" err="1"/>
              <a:t>procesy</a:t>
            </a:r>
            <a:endParaRPr dirty="0"/>
          </a:p>
          <a:p>
            <a:endParaRPr dirty="0"/>
          </a:p>
          <a:p>
            <a:r>
              <a:rPr dirty="0" err="1"/>
              <a:t>Propojení</a:t>
            </a:r>
            <a:r>
              <a:rPr dirty="0"/>
              <a:t> </a:t>
            </a:r>
            <a:r>
              <a:rPr dirty="0" err="1"/>
              <a:t>bolest</a:t>
            </a:r>
            <a:r>
              <a:rPr dirty="0"/>
              <a:t> a </a:t>
            </a:r>
            <a:r>
              <a:rPr dirty="0" err="1"/>
              <a:t>emoce</a:t>
            </a:r>
            <a:r>
              <a:rPr dirty="0"/>
              <a:t>:</a:t>
            </a:r>
          </a:p>
          <a:p>
            <a:r>
              <a:rPr dirty="0" err="1"/>
              <a:t>Limbický</a:t>
            </a:r>
            <a:r>
              <a:rPr dirty="0"/>
              <a:t> </a:t>
            </a:r>
            <a:r>
              <a:rPr dirty="0" err="1"/>
              <a:t>systém</a:t>
            </a:r>
            <a:r>
              <a:rPr dirty="0"/>
              <a:t> </a:t>
            </a:r>
            <a:r>
              <a:rPr dirty="0" err="1"/>
              <a:t>ovlivňuje</a:t>
            </a:r>
            <a:r>
              <a:rPr dirty="0"/>
              <a:t> </a:t>
            </a:r>
            <a:r>
              <a:rPr dirty="0" err="1"/>
              <a:t>nervovou</a:t>
            </a:r>
            <a:r>
              <a:rPr dirty="0"/>
              <a:t> </a:t>
            </a:r>
            <a:r>
              <a:rPr dirty="0" err="1"/>
              <a:t>dráhu</a:t>
            </a:r>
            <a:r>
              <a:rPr dirty="0"/>
              <a:t> </a:t>
            </a:r>
            <a:r>
              <a:rPr dirty="0" err="1"/>
              <a:t>bolesti</a:t>
            </a:r>
            <a:endParaRPr dirty="0"/>
          </a:p>
          <a:p>
            <a:r>
              <a:rPr dirty="0" err="1"/>
              <a:t>Deprese</a:t>
            </a:r>
            <a:r>
              <a:rPr dirty="0"/>
              <a:t> </a:t>
            </a:r>
            <a:r>
              <a:rPr dirty="0" err="1"/>
              <a:t>zvyšuje</a:t>
            </a:r>
            <a:r>
              <a:rPr dirty="0"/>
              <a:t> </a:t>
            </a:r>
            <a:r>
              <a:rPr dirty="0" err="1"/>
              <a:t>vnímání</a:t>
            </a:r>
            <a:r>
              <a:rPr dirty="0"/>
              <a:t> </a:t>
            </a:r>
            <a:r>
              <a:rPr dirty="0" err="1"/>
              <a:t>bolesti</a:t>
            </a:r>
            <a:r>
              <a:rPr dirty="0"/>
              <a:t> (</a:t>
            </a:r>
            <a:r>
              <a:rPr dirty="0" err="1"/>
              <a:t>hyperalgezie</a:t>
            </a:r>
            <a:r>
              <a:rPr dirty="0"/>
              <a:t>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Tělesné faktory a afektivní poruchy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dirty="0" err="1"/>
              <a:t>Chronický</a:t>
            </a:r>
            <a:r>
              <a:rPr dirty="0"/>
              <a:t> </a:t>
            </a:r>
            <a:r>
              <a:rPr dirty="0" err="1"/>
              <a:t>stres</a:t>
            </a:r>
            <a:r>
              <a:rPr dirty="0"/>
              <a:t>:</a:t>
            </a:r>
          </a:p>
          <a:p>
            <a:r>
              <a:rPr dirty="0" err="1"/>
              <a:t>Aktivace</a:t>
            </a:r>
            <a:r>
              <a:rPr dirty="0"/>
              <a:t> </a:t>
            </a:r>
            <a:r>
              <a:rPr dirty="0" err="1"/>
              <a:t>sympatiku</a:t>
            </a:r>
            <a:r>
              <a:rPr dirty="0"/>
              <a:t>, </a:t>
            </a:r>
            <a:r>
              <a:rPr dirty="0" err="1"/>
              <a:t>zvýšené</a:t>
            </a:r>
            <a:r>
              <a:rPr dirty="0"/>
              <a:t> </a:t>
            </a:r>
            <a:r>
              <a:rPr dirty="0" err="1"/>
              <a:t>svalové</a:t>
            </a:r>
            <a:r>
              <a:rPr dirty="0"/>
              <a:t> </a:t>
            </a:r>
            <a:r>
              <a:rPr dirty="0" err="1"/>
              <a:t>napětí</a:t>
            </a:r>
            <a:r>
              <a:rPr dirty="0"/>
              <a:t>, </a:t>
            </a:r>
            <a:r>
              <a:rPr dirty="0" err="1"/>
              <a:t>únava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 err="1"/>
              <a:t>Imunitní</a:t>
            </a:r>
            <a:r>
              <a:rPr dirty="0"/>
              <a:t> </a:t>
            </a:r>
            <a:r>
              <a:rPr dirty="0" err="1"/>
              <a:t>systém</a:t>
            </a:r>
            <a:r>
              <a:rPr dirty="0"/>
              <a:t>:</a:t>
            </a:r>
          </a:p>
          <a:p>
            <a:r>
              <a:rPr dirty="0" err="1"/>
              <a:t>Prozánětlivé</a:t>
            </a:r>
            <a:r>
              <a:rPr dirty="0"/>
              <a:t> </a:t>
            </a:r>
            <a:r>
              <a:rPr dirty="0" err="1"/>
              <a:t>cytokiny</a:t>
            </a:r>
            <a:r>
              <a:rPr dirty="0"/>
              <a:t> u </a:t>
            </a:r>
            <a:r>
              <a:rPr dirty="0" err="1"/>
              <a:t>deprese</a:t>
            </a:r>
            <a:r>
              <a:rPr dirty="0"/>
              <a:t> </a:t>
            </a:r>
            <a:r>
              <a:rPr dirty="0" err="1"/>
              <a:t>zhoršují</a:t>
            </a:r>
            <a:r>
              <a:rPr dirty="0"/>
              <a:t> </a:t>
            </a:r>
            <a:r>
              <a:rPr dirty="0" err="1"/>
              <a:t>regeneraci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 err="1"/>
              <a:t>Regenerace</a:t>
            </a:r>
            <a:r>
              <a:rPr dirty="0"/>
              <a:t> a </a:t>
            </a:r>
            <a:r>
              <a:rPr dirty="0" err="1"/>
              <a:t>výkon</a:t>
            </a:r>
            <a:r>
              <a:rPr dirty="0"/>
              <a:t>:</a:t>
            </a:r>
          </a:p>
          <a:p>
            <a:r>
              <a:rPr dirty="0" err="1"/>
              <a:t>Poruchy</a:t>
            </a:r>
            <a:r>
              <a:rPr dirty="0"/>
              <a:t> </a:t>
            </a:r>
            <a:r>
              <a:rPr dirty="0" err="1"/>
              <a:t>spánku</a:t>
            </a:r>
            <a:r>
              <a:rPr dirty="0"/>
              <a:t> </a:t>
            </a:r>
            <a:r>
              <a:rPr dirty="0" err="1"/>
              <a:t>zhoršují</a:t>
            </a:r>
            <a:r>
              <a:rPr dirty="0"/>
              <a:t> </a:t>
            </a:r>
            <a:r>
              <a:rPr dirty="0" err="1"/>
              <a:t>regeneraci</a:t>
            </a:r>
            <a:r>
              <a:rPr dirty="0"/>
              <a:t> a </a:t>
            </a:r>
            <a:r>
              <a:rPr dirty="0" err="1"/>
              <a:t>hojení</a:t>
            </a:r>
            <a:endParaRPr dirty="0"/>
          </a:p>
          <a:p>
            <a:r>
              <a:rPr dirty="0" err="1"/>
              <a:t>Snížená</a:t>
            </a:r>
            <a:r>
              <a:rPr dirty="0"/>
              <a:t> </a:t>
            </a:r>
            <a:r>
              <a:rPr dirty="0" err="1"/>
              <a:t>fyzická</a:t>
            </a:r>
            <a:r>
              <a:rPr dirty="0"/>
              <a:t> </a:t>
            </a:r>
            <a:r>
              <a:rPr dirty="0" err="1"/>
              <a:t>aktivita</a:t>
            </a:r>
            <a:r>
              <a:rPr dirty="0"/>
              <a:t> </a:t>
            </a:r>
            <a:r>
              <a:rPr dirty="0" err="1"/>
              <a:t>vede</a:t>
            </a:r>
            <a:r>
              <a:rPr dirty="0"/>
              <a:t> k </a:t>
            </a:r>
            <a:r>
              <a:rPr dirty="0" err="1"/>
              <a:t>oslabení</a:t>
            </a:r>
            <a:r>
              <a:rPr dirty="0"/>
              <a:t> </a:t>
            </a:r>
            <a:r>
              <a:rPr dirty="0" err="1"/>
              <a:t>svalů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Specifické terapeutické přístupy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dirty="0" err="1"/>
              <a:t>Relaxace</a:t>
            </a:r>
            <a:r>
              <a:rPr dirty="0"/>
              <a:t> a mindfulness:</a:t>
            </a:r>
          </a:p>
          <a:p>
            <a:r>
              <a:rPr dirty="0" err="1"/>
              <a:t>Uvolnění</a:t>
            </a:r>
            <a:r>
              <a:rPr dirty="0"/>
              <a:t> </a:t>
            </a:r>
            <a:r>
              <a:rPr dirty="0" err="1"/>
              <a:t>svalů</a:t>
            </a:r>
            <a:r>
              <a:rPr dirty="0"/>
              <a:t>, </a:t>
            </a:r>
            <a:r>
              <a:rPr dirty="0" err="1"/>
              <a:t>redukce</a:t>
            </a:r>
            <a:r>
              <a:rPr dirty="0"/>
              <a:t> </a:t>
            </a:r>
            <a:r>
              <a:rPr dirty="0" err="1"/>
              <a:t>stresu</a:t>
            </a:r>
            <a:r>
              <a:rPr dirty="0"/>
              <a:t>, </a:t>
            </a:r>
            <a:r>
              <a:rPr dirty="0" err="1"/>
              <a:t>zmírnění</a:t>
            </a:r>
            <a:r>
              <a:rPr dirty="0"/>
              <a:t> </a:t>
            </a:r>
            <a:r>
              <a:rPr dirty="0" err="1"/>
              <a:t>bolesti</a:t>
            </a:r>
            <a:endParaRPr dirty="0"/>
          </a:p>
          <a:p>
            <a:r>
              <a:rPr dirty="0" err="1"/>
              <a:t>Např</a:t>
            </a:r>
            <a:r>
              <a:rPr dirty="0"/>
              <a:t>. </a:t>
            </a:r>
            <a:r>
              <a:rPr dirty="0" err="1"/>
              <a:t>progresivní</a:t>
            </a:r>
            <a:r>
              <a:rPr dirty="0"/>
              <a:t> </a:t>
            </a:r>
            <a:r>
              <a:rPr dirty="0" err="1"/>
              <a:t>svalová</a:t>
            </a:r>
            <a:r>
              <a:rPr dirty="0"/>
              <a:t> </a:t>
            </a:r>
            <a:r>
              <a:rPr dirty="0" err="1"/>
              <a:t>relaxace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 err="1"/>
              <a:t>Dechová</a:t>
            </a:r>
            <a:r>
              <a:rPr dirty="0"/>
              <a:t> </a:t>
            </a:r>
            <a:r>
              <a:rPr dirty="0" err="1"/>
              <a:t>cvičení</a:t>
            </a:r>
            <a:r>
              <a:rPr dirty="0"/>
              <a:t>:</a:t>
            </a:r>
          </a:p>
          <a:p>
            <a:r>
              <a:rPr dirty="0" err="1"/>
              <a:t>Hluboké</a:t>
            </a:r>
            <a:r>
              <a:rPr dirty="0"/>
              <a:t> </a:t>
            </a:r>
            <a:r>
              <a:rPr dirty="0" err="1"/>
              <a:t>dýchání</a:t>
            </a:r>
            <a:r>
              <a:rPr dirty="0"/>
              <a:t> </a:t>
            </a:r>
            <a:r>
              <a:rPr dirty="0" err="1"/>
              <a:t>ovlivňuje</a:t>
            </a:r>
            <a:r>
              <a:rPr dirty="0"/>
              <a:t> </a:t>
            </a:r>
            <a:r>
              <a:rPr dirty="0" err="1"/>
              <a:t>napětí</a:t>
            </a:r>
            <a:r>
              <a:rPr dirty="0"/>
              <a:t> </a:t>
            </a:r>
            <a:r>
              <a:rPr dirty="0" err="1"/>
              <a:t>bránice</a:t>
            </a:r>
            <a:r>
              <a:rPr dirty="0"/>
              <a:t> a </a:t>
            </a:r>
            <a:r>
              <a:rPr dirty="0" err="1"/>
              <a:t>posturálních</a:t>
            </a:r>
            <a:r>
              <a:rPr dirty="0"/>
              <a:t> </a:t>
            </a:r>
            <a:r>
              <a:rPr dirty="0" err="1"/>
              <a:t>svalů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 err="1"/>
              <a:t>Kognitivně-behaviorální</a:t>
            </a:r>
            <a:r>
              <a:rPr dirty="0"/>
              <a:t> </a:t>
            </a:r>
            <a:r>
              <a:rPr dirty="0" err="1"/>
              <a:t>přístupy</a:t>
            </a:r>
            <a:r>
              <a:rPr dirty="0"/>
              <a:t>:</a:t>
            </a:r>
          </a:p>
          <a:p>
            <a:r>
              <a:rPr dirty="0" err="1"/>
              <a:t>Mění</a:t>
            </a:r>
            <a:r>
              <a:rPr dirty="0"/>
              <a:t> </a:t>
            </a:r>
            <a:r>
              <a:rPr dirty="0" err="1"/>
              <a:t>negativní</a:t>
            </a:r>
            <a:r>
              <a:rPr dirty="0"/>
              <a:t> </a:t>
            </a:r>
            <a:r>
              <a:rPr dirty="0" err="1"/>
              <a:t>myšlení</a:t>
            </a:r>
            <a:r>
              <a:rPr dirty="0"/>
              <a:t> („</a:t>
            </a:r>
            <a:r>
              <a:rPr dirty="0" err="1"/>
              <a:t>Bolesti</a:t>
            </a:r>
            <a:r>
              <a:rPr dirty="0"/>
              <a:t> </a:t>
            </a:r>
            <a:r>
              <a:rPr dirty="0" err="1"/>
              <a:t>nikdy</a:t>
            </a:r>
            <a:r>
              <a:rPr dirty="0"/>
              <a:t> </a:t>
            </a:r>
            <a:r>
              <a:rPr dirty="0" err="1"/>
              <a:t>nezmizí</a:t>
            </a:r>
            <a:r>
              <a:rPr dirty="0"/>
              <a:t>“)</a:t>
            </a:r>
          </a:p>
          <a:p>
            <a:r>
              <a:rPr dirty="0" err="1"/>
              <a:t>Edukace</a:t>
            </a:r>
            <a:r>
              <a:rPr dirty="0"/>
              <a:t> o </a:t>
            </a:r>
            <a:r>
              <a:rPr dirty="0" err="1"/>
              <a:t>vztahu</a:t>
            </a:r>
            <a:r>
              <a:rPr dirty="0"/>
              <a:t> </a:t>
            </a:r>
            <a:r>
              <a:rPr dirty="0" err="1"/>
              <a:t>stres-bolest-regenerace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Klasifikace afektivních poruch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dirty="0" err="1"/>
              <a:t>Hlavní</a:t>
            </a:r>
            <a:r>
              <a:rPr dirty="0"/>
              <a:t> </a:t>
            </a:r>
            <a:r>
              <a:rPr dirty="0" err="1"/>
              <a:t>typy</a:t>
            </a:r>
            <a:r>
              <a:rPr dirty="0"/>
              <a:t>:</a:t>
            </a:r>
          </a:p>
          <a:p>
            <a:r>
              <a:rPr dirty="0" err="1"/>
              <a:t>Depresivní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(</a:t>
            </a:r>
            <a:r>
              <a:rPr dirty="0" err="1"/>
              <a:t>depresivní</a:t>
            </a:r>
            <a:r>
              <a:rPr dirty="0"/>
              <a:t> </a:t>
            </a:r>
            <a:r>
              <a:rPr lang="cs-CZ" dirty="0"/>
              <a:t>fáze</a:t>
            </a:r>
            <a:r>
              <a:rPr dirty="0"/>
              <a:t>, </a:t>
            </a:r>
            <a:r>
              <a:rPr dirty="0" err="1"/>
              <a:t>dystymie</a:t>
            </a:r>
            <a:r>
              <a:rPr dirty="0"/>
              <a:t>)</a:t>
            </a:r>
          </a:p>
          <a:p>
            <a:r>
              <a:rPr dirty="0" err="1"/>
              <a:t>Bipolární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 (</a:t>
            </a:r>
            <a:r>
              <a:rPr dirty="0" err="1"/>
              <a:t>cyklotymie</a:t>
            </a:r>
            <a:r>
              <a:rPr dirty="0"/>
              <a:t>)</a:t>
            </a:r>
          </a:p>
          <a:p>
            <a:endParaRPr dirty="0"/>
          </a:p>
          <a:p>
            <a:pPr marL="0" indent="0">
              <a:buNone/>
            </a:pPr>
            <a:r>
              <a:rPr dirty="0" err="1"/>
              <a:t>Přidružené</a:t>
            </a:r>
            <a:r>
              <a:rPr dirty="0"/>
              <a:t> </a:t>
            </a:r>
            <a:r>
              <a:rPr dirty="0" err="1"/>
              <a:t>poruchy</a:t>
            </a:r>
            <a:r>
              <a:rPr dirty="0"/>
              <a:t>:</a:t>
            </a:r>
          </a:p>
          <a:p>
            <a:r>
              <a:rPr dirty="0" err="1"/>
              <a:t>Premenstruační</a:t>
            </a:r>
            <a:r>
              <a:rPr dirty="0"/>
              <a:t> </a:t>
            </a:r>
            <a:r>
              <a:rPr dirty="0" err="1"/>
              <a:t>dysforická</a:t>
            </a:r>
            <a:r>
              <a:rPr dirty="0"/>
              <a:t> </a:t>
            </a:r>
            <a:r>
              <a:rPr dirty="0" err="1"/>
              <a:t>porucha</a:t>
            </a:r>
            <a:endParaRPr dirty="0"/>
          </a:p>
          <a:p>
            <a:r>
              <a:rPr dirty="0" err="1"/>
              <a:t>Sezónní</a:t>
            </a:r>
            <a:r>
              <a:rPr dirty="0"/>
              <a:t> </a:t>
            </a:r>
            <a:r>
              <a:rPr dirty="0" err="1"/>
              <a:t>afektivní</a:t>
            </a:r>
            <a:r>
              <a:rPr dirty="0"/>
              <a:t> </a:t>
            </a:r>
            <a:r>
              <a:rPr dirty="0" err="1"/>
              <a:t>porucha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dirty="0" err="1"/>
              <a:t>Rozdíl</a:t>
            </a:r>
            <a:r>
              <a:rPr dirty="0"/>
              <a:t>:</a:t>
            </a:r>
          </a:p>
          <a:p>
            <a:r>
              <a:rPr dirty="0"/>
              <a:t>BAP – </a:t>
            </a:r>
            <a:r>
              <a:rPr dirty="0" err="1"/>
              <a:t>střídání</a:t>
            </a:r>
            <a:r>
              <a:rPr dirty="0"/>
              <a:t> </a:t>
            </a:r>
            <a:r>
              <a:rPr dirty="0" err="1"/>
              <a:t>manických</a:t>
            </a:r>
            <a:r>
              <a:rPr dirty="0"/>
              <a:t> a </a:t>
            </a:r>
            <a:r>
              <a:rPr dirty="0" err="1"/>
              <a:t>depresivních</a:t>
            </a:r>
            <a:r>
              <a:rPr dirty="0"/>
              <a:t> </a:t>
            </a:r>
            <a:r>
              <a:rPr dirty="0" err="1"/>
              <a:t>fází</a:t>
            </a:r>
            <a:endParaRPr dirty="0"/>
          </a:p>
          <a:p>
            <a:r>
              <a:rPr dirty="0" err="1"/>
              <a:t>Deprese</a:t>
            </a:r>
            <a:r>
              <a:rPr dirty="0"/>
              <a:t> – </a:t>
            </a:r>
            <a:r>
              <a:rPr dirty="0" err="1"/>
              <a:t>dlouhodobá</a:t>
            </a:r>
            <a:r>
              <a:rPr dirty="0"/>
              <a:t> </a:t>
            </a:r>
            <a:r>
              <a:rPr dirty="0" err="1"/>
              <a:t>nízká</a:t>
            </a:r>
            <a:r>
              <a:rPr dirty="0"/>
              <a:t> </a:t>
            </a:r>
            <a:r>
              <a:rPr dirty="0" err="1"/>
              <a:t>nálada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Symptomy deprese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err="1"/>
              <a:t>Psychologické</a:t>
            </a:r>
            <a:r>
              <a:rPr dirty="0"/>
              <a:t> </a:t>
            </a:r>
            <a:r>
              <a:rPr dirty="0" err="1"/>
              <a:t>symptomy</a:t>
            </a:r>
            <a:r>
              <a:rPr dirty="0"/>
              <a:t>:</a:t>
            </a:r>
          </a:p>
          <a:p>
            <a:pPr lvl="1"/>
            <a:r>
              <a:rPr dirty="0" err="1"/>
              <a:t>Smutek</a:t>
            </a:r>
            <a:r>
              <a:rPr dirty="0"/>
              <a:t>, </a:t>
            </a:r>
            <a:r>
              <a:rPr dirty="0" err="1"/>
              <a:t>ztráta</a:t>
            </a:r>
            <a:r>
              <a:rPr dirty="0"/>
              <a:t> </a:t>
            </a:r>
            <a:r>
              <a:rPr dirty="0" err="1"/>
              <a:t>zájmu</a:t>
            </a:r>
            <a:r>
              <a:rPr dirty="0"/>
              <a:t>, </a:t>
            </a:r>
            <a:r>
              <a:rPr dirty="0" err="1"/>
              <a:t>beznaděj</a:t>
            </a:r>
            <a:r>
              <a:rPr lang="cs-CZ" dirty="0"/>
              <a:t>, apatie, negativní vztahování, ztráta smyslu</a:t>
            </a:r>
            <a:endParaRPr dirty="0"/>
          </a:p>
          <a:p>
            <a:r>
              <a:rPr dirty="0" err="1"/>
              <a:t>Somatické</a:t>
            </a:r>
            <a:r>
              <a:rPr dirty="0"/>
              <a:t> </a:t>
            </a:r>
            <a:r>
              <a:rPr dirty="0" err="1"/>
              <a:t>symptomy</a:t>
            </a:r>
            <a:r>
              <a:rPr dirty="0"/>
              <a:t>:</a:t>
            </a:r>
          </a:p>
          <a:p>
            <a:pPr lvl="1"/>
            <a:r>
              <a:rPr lang="en-GB" dirty="0" err="1"/>
              <a:t>Chronická</a:t>
            </a:r>
            <a:r>
              <a:rPr lang="en-GB" dirty="0"/>
              <a:t> </a:t>
            </a:r>
            <a:r>
              <a:rPr lang="en-GB" dirty="0" err="1"/>
              <a:t>bolest</a:t>
            </a:r>
            <a:r>
              <a:rPr lang="en-GB" dirty="0"/>
              <a:t> 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zad</a:t>
            </a:r>
            <a:r>
              <a:rPr lang="en-GB" dirty="0"/>
              <a:t>), </a:t>
            </a:r>
            <a:r>
              <a:rPr lang="en-GB" dirty="0" err="1"/>
              <a:t>únava</a:t>
            </a:r>
            <a:r>
              <a:rPr lang="en-GB" dirty="0"/>
              <a:t>, </a:t>
            </a:r>
            <a:r>
              <a:rPr lang="en-GB" dirty="0" err="1"/>
              <a:t>poruchy</a:t>
            </a:r>
            <a:r>
              <a:rPr lang="en-GB" dirty="0"/>
              <a:t> </a:t>
            </a:r>
            <a:r>
              <a:rPr lang="en-GB" dirty="0" err="1"/>
              <a:t>spánku</a:t>
            </a:r>
            <a:endParaRPr lang="en-GB" dirty="0"/>
          </a:p>
          <a:p>
            <a:pPr lvl="1"/>
            <a:r>
              <a:rPr lang="en-GB" dirty="0" err="1"/>
              <a:t>Bolesti</a:t>
            </a:r>
            <a:r>
              <a:rPr lang="en-GB" dirty="0"/>
              <a:t> </a:t>
            </a:r>
            <a:r>
              <a:rPr lang="en-GB" dirty="0" err="1"/>
              <a:t>často</a:t>
            </a:r>
            <a:r>
              <a:rPr lang="en-GB" dirty="0"/>
              <a:t> bez </a:t>
            </a:r>
            <a:r>
              <a:rPr lang="en-GB" dirty="0" err="1"/>
              <a:t>organického</a:t>
            </a:r>
            <a:r>
              <a:rPr lang="en-GB" dirty="0"/>
              <a:t> </a:t>
            </a:r>
            <a:r>
              <a:rPr lang="en-GB" dirty="0" err="1"/>
              <a:t>podkladu</a:t>
            </a:r>
            <a:r>
              <a:rPr lang="en-GB" dirty="0"/>
              <a:t>, </a:t>
            </a:r>
            <a:r>
              <a:rPr lang="en-GB" dirty="0" err="1"/>
              <a:t>zesílené</a:t>
            </a:r>
            <a:r>
              <a:rPr lang="en-GB" dirty="0"/>
              <a:t> </a:t>
            </a:r>
            <a:r>
              <a:rPr lang="en-GB" dirty="0" err="1"/>
              <a:t>stresem</a:t>
            </a:r>
            <a:endParaRPr lang="en-GB" dirty="0"/>
          </a:p>
          <a:p>
            <a:r>
              <a:rPr dirty="0" err="1"/>
              <a:t>Kognitivní</a:t>
            </a:r>
            <a:r>
              <a:rPr dirty="0"/>
              <a:t> </a:t>
            </a:r>
            <a:r>
              <a:rPr dirty="0" err="1"/>
              <a:t>symptomy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Obtíže</a:t>
            </a:r>
            <a:r>
              <a:rPr dirty="0"/>
              <a:t> s </a:t>
            </a:r>
            <a:r>
              <a:rPr dirty="0" err="1"/>
              <a:t>koncentrací</a:t>
            </a:r>
            <a:r>
              <a:rPr dirty="0"/>
              <a:t>, </a:t>
            </a:r>
            <a:r>
              <a:rPr dirty="0" err="1"/>
              <a:t>negativní</a:t>
            </a:r>
            <a:r>
              <a:rPr dirty="0"/>
              <a:t> </a:t>
            </a:r>
            <a:r>
              <a:rPr dirty="0" err="1"/>
              <a:t>myšlenky</a:t>
            </a:r>
            <a:r>
              <a:rPr lang="cs-CZ" dirty="0"/>
              <a:t>, poruchy paměti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06F1C-6DA4-B501-80D8-D9A682417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/>
              <a:t>Majoritní</a:t>
            </a:r>
            <a:r>
              <a:rPr lang="en-GB" b="1" dirty="0"/>
              <a:t> </a:t>
            </a:r>
            <a:r>
              <a:rPr lang="en-GB" b="1" dirty="0" err="1"/>
              <a:t>depresivní</a:t>
            </a:r>
            <a:r>
              <a:rPr lang="en-GB" b="1" dirty="0"/>
              <a:t> </a:t>
            </a:r>
            <a:r>
              <a:rPr lang="en-GB" b="1" dirty="0" err="1"/>
              <a:t>porucha</a:t>
            </a:r>
            <a:r>
              <a:rPr lang="en-GB" b="1" dirty="0"/>
              <a:t> (MDD)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323EEE-F6A3-03E8-D307-226AF6AB5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b="1" dirty="0"/>
              <a:t>DSM-5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přítomno</a:t>
            </a:r>
            <a:r>
              <a:rPr lang="en-GB" dirty="0"/>
              <a:t> </a:t>
            </a:r>
            <a:r>
              <a:rPr lang="en-GB" b="1" dirty="0" err="1"/>
              <a:t>alespoň</a:t>
            </a:r>
            <a:r>
              <a:rPr lang="en-GB" b="1" dirty="0"/>
              <a:t> 5 </a:t>
            </a:r>
            <a:r>
              <a:rPr lang="en-GB" b="1" dirty="0" err="1"/>
              <a:t>symptomů</a:t>
            </a:r>
            <a:r>
              <a:rPr lang="en-GB" dirty="0"/>
              <a:t> </a:t>
            </a:r>
            <a:r>
              <a:rPr lang="en-GB" dirty="0" err="1"/>
              <a:t>během</a:t>
            </a:r>
            <a:r>
              <a:rPr lang="en-GB" dirty="0"/>
              <a:t> </a:t>
            </a:r>
            <a:r>
              <a:rPr lang="en-GB" dirty="0" err="1"/>
              <a:t>stejného</a:t>
            </a:r>
            <a:r>
              <a:rPr lang="en-GB" dirty="0"/>
              <a:t> </a:t>
            </a:r>
            <a:r>
              <a:rPr lang="en-GB" dirty="0" err="1"/>
              <a:t>dvoutýdenního</a:t>
            </a:r>
            <a:r>
              <a:rPr lang="en-GB" dirty="0"/>
              <a:t> </a:t>
            </a:r>
            <a:r>
              <a:rPr lang="en-GB" dirty="0" err="1"/>
              <a:t>období</a:t>
            </a:r>
            <a:r>
              <a:rPr lang="en-GB" dirty="0"/>
              <a:t>, </a:t>
            </a:r>
            <a:r>
              <a:rPr lang="en-GB" dirty="0" err="1"/>
              <a:t>přičemž</a:t>
            </a:r>
            <a:r>
              <a:rPr lang="en-GB" dirty="0"/>
              <a:t> </a:t>
            </a:r>
            <a:r>
              <a:rPr lang="en-GB" dirty="0" err="1"/>
              <a:t>jeden</a:t>
            </a:r>
            <a:r>
              <a:rPr lang="en-GB" dirty="0"/>
              <a:t> z </a:t>
            </a:r>
            <a:r>
              <a:rPr lang="en-GB" dirty="0" err="1"/>
              <a:t>nich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buď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Depresivní</a:t>
            </a:r>
            <a:r>
              <a:rPr lang="en-GB" b="1" dirty="0"/>
              <a:t> </a:t>
            </a:r>
            <a:r>
              <a:rPr lang="en-GB" b="1" dirty="0" err="1"/>
              <a:t>nálada</a:t>
            </a:r>
            <a:r>
              <a:rPr lang="en-GB" dirty="0"/>
              <a:t> (</a:t>
            </a:r>
            <a:r>
              <a:rPr lang="en-GB" dirty="0" err="1"/>
              <a:t>většinu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, </a:t>
            </a:r>
            <a:r>
              <a:rPr lang="en-GB" dirty="0" err="1"/>
              <a:t>téměř</a:t>
            </a:r>
            <a:r>
              <a:rPr lang="en-GB" dirty="0"/>
              <a:t> </a:t>
            </a:r>
            <a:r>
              <a:rPr lang="en-GB" dirty="0" err="1"/>
              <a:t>každý</a:t>
            </a:r>
            <a:r>
              <a:rPr lang="en-GB" dirty="0"/>
              <a:t> den), </a:t>
            </a:r>
            <a:r>
              <a:rPr lang="en-GB" dirty="0" err="1"/>
              <a:t>nebo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Ztráta</a:t>
            </a:r>
            <a:r>
              <a:rPr lang="en-GB" b="1" dirty="0"/>
              <a:t> </a:t>
            </a:r>
            <a:r>
              <a:rPr lang="en-GB" b="1" dirty="0" err="1"/>
              <a:t>zájmu</a:t>
            </a:r>
            <a:r>
              <a:rPr lang="en-GB" b="1" dirty="0"/>
              <a:t> a </a:t>
            </a:r>
            <a:r>
              <a:rPr lang="en-GB" b="1" dirty="0" err="1"/>
              <a:t>potěšení</a:t>
            </a:r>
            <a:r>
              <a:rPr lang="en-GB" dirty="0"/>
              <a:t> z </a:t>
            </a:r>
            <a:r>
              <a:rPr lang="en-GB" dirty="0" err="1"/>
              <a:t>dříve</a:t>
            </a:r>
            <a:r>
              <a:rPr lang="en-GB" dirty="0"/>
              <a:t> </a:t>
            </a:r>
            <a:r>
              <a:rPr lang="en-GB" dirty="0" err="1"/>
              <a:t>oblíbených</a:t>
            </a:r>
            <a:r>
              <a:rPr lang="en-GB" dirty="0"/>
              <a:t> </a:t>
            </a:r>
            <a:r>
              <a:rPr lang="en-GB" dirty="0" err="1"/>
              <a:t>činností</a:t>
            </a:r>
            <a:r>
              <a:rPr lang="en-GB" dirty="0"/>
              <a:t>.</a:t>
            </a:r>
          </a:p>
          <a:p>
            <a:pPr lvl="1"/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symptomy</a:t>
            </a:r>
            <a:r>
              <a:rPr lang="en-GB" dirty="0"/>
              <a:t>: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Výrazný</a:t>
            </a:r>
            <a:r>
              <a:rPr lang="en-GB" dirty="0"/>
              <a:t> </a:t>
            </a:r>
            <a:r>
              <a:rPr lang="en-GB" dirty="0" err="1"/>
              <a:t>úbytek</a:t>
            </a:r>
            <a:r>
              <a:rPr lang="en-GB" dirty="0"/>
              <a:t> </a:t>
            </a:r>
            <a:r>
              <a:rPr lang="en-GB" dirty="0" err="1"/>
              <a:t>hmotnosti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zvýšení</a:t>
            </a:r>
            <a:r>
              <a:rPr lang="en-GB" dirty="0"/>
              <a:t> </a:t>
            </a:r>
            <a:r>
              <a:rPr lang="en-GB" dirty="0" err="1"/>
              <a:t>hmotnosti</a:t>
            </a:r>
            <a:r>
              <a:rPr lang="en-GB" dirty="0"/>
              <a:t> (bez </a:t>
            </a:r>
            <a:r>
              <a:rPr lang="en-GB" dirty="0" err="1"/>
              <a:t>diety</a:t>
            </a:r>
            <a:r>
              <a:rPr lang="en-GB" dirty="0"/>
              <a:t>),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změny</a:t>
            </a:r>
            <a:r>
              <a:rPr lang="en-GB" dirty="0"/>
              <a:t> </a:t>
            </a:r>
            <a:r>
              <a:rPr lang="en-GB" dirty="0" err="1"/>
              <a:t>chuti</a:t>
            </a:r>
            <a:r>
              <a:rPr lang="en-GB" dirty="0"/>
              <a:t> k </a:t>
            </a:r>
            <a:r>
              <a:rPr lang="en-GB" dirty="0" err="1"/>
              <a:t>jídlu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Nespavost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hypersomnie</a:t>
            </a:r>
            <a:r>
              <a:rPr lang="en-GB" dirty="0"/>
              <a:t> (</a:t>
            </a:r>
            <a:r>
              <a:rPr lang="en-GB" dirty="0" err="1"/>
              <a:t>nadměrná</a:t>
            </a:r>
            <a:r>
              <a:rPr lang="en-GB" dirty="0"/>
              <a:t> </a:t>
            </a:r>
            <a:r>
              <a:rPr lang="en-GB" dirty="0" err="1"/>
              <a:t>spavost</a:t>
            </a:r>
            <a:r>
              <a:rPr lang="en-GB" dirty="0"/>
              <a:t>).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Psychomotorický</a:t>
            </a:r>
            <a:r>
              <a:rPr lang="en-GB" dirty="0"/>
              <a:t> </a:t>
            </a:r>
            <a:r>
              <a:rPr lang="en-GB" dirty="0" err="1"/>
              <a:t>neklid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zpomalení</a:t>
            </a:r>
            <a:r>
              <a:rPr lang="en-GB" dirty="0"/>
              <a:t> (</a:t>
            </a:r>
            <a:r>
              <a:rPr lang="en-GB" dirty="0" err="1"/>
              <a:t>pozorovatelné</a:t>
            </a:r>
            <a:r>
              <a:rPr lang="en-GB" dirty="0"/>
              <a:t> </a:t>
            </a:r>
            <a:r>
              <a:rPr lang="en-GB" dirty="0" err="1"/>
              <a:t>ostatními</a:t>
            </a:r>
            <a:r>
              <a:rPr lang="en-GB" dirty="0"/>
              <a:t>).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Únava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ztráta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Pocity</a:t>
            </a:r>
            <a:r>
              <a:rPr lang="en-GB" dirty="0"/>
              <a:t> </a:t>
            </a:r>
            <a:r>
              <a:rPr lang="en-GB" dirty="0" err="1"/>
              <a:t>bezcennosti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nadměrné</a:t>
            </a:r>
            <a:r>
              <a:rPr lang="en-GB" dirty="0"/>
              <a:t>/</a:t>
            </a:r>
            <a:r>
              <a:rPr lang="en-GB" dirty="0" err="1"/>
              <a:t>neopodstatněné</a:t>
            </a:r>
            <a:r>
              <a:rPr lang="en-GB" dirty="0"/>
              <a:t> viny.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schopnost</a:t>
            </a:r>
            <a:r>
              <a:rPr lang="en-GB" dirty="0"/>
              <a:t> </a:t>
            </a:r>
            <a:r>
              <a:rPr lang="en-GB" dirty="0" err="1"/>
              <a:t>myslet</a:t>
            </a:r>
            <a:r>
              <a:rPr lang="en-GB" dirty="0"/>
              <a:t>, </a:t>
            </a:r>
            <a:r>
              <a:rPr lang="en-GB" dirty="0" err="1"/>
              <a:t>soustředit</a:t>
            </a:r>
            <a:r>
              <a:rPr lang="en-GB" dirty="0"/>
              <a:t> se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rozhodovat</a:t>
            </a:r>
            <a:r>
              <a:rPr lang="en-GB" dirty="0"/>
              <a:t> se.</a:t>
            </a:r>
          </a:p>
          <a:p>
            <a:pPr>
              <a:buFont typeface="+mj-lt"/>
              <a:buAutoNum type="arabicPeriod"/>
            </a:pPr>
            <a:r>
              <a:rPr lang="en-GB" dirty="0" err="1"/>
              <a:t>Opakující</a:t>
            </a:r>
            <a:r>
              <a:rPr lang="en-GB" dirty="0"/>
              <a:t> se </a:t>
            </a:r>
            <a:r>
              <a:rPr lang="en-GB" dirty="0" err="1"/>
              <a:t>myšlenky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smrt</a:t>
            </a:r>
            <a:r>
              <a:rPr lang="en-GB" dirty="0"/>
              <a:t>, </a:t>
            </a:r>
            <a:r>
              <a:rPr lang="en-GB" dirty="0" err="1"/>
              <a:t>sebevraždu</a:t>
            </a:r>
            <a:r>
              <a:rPr lang="en-GB" dirty="0"/>
              <a:t>,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plán</a:t>
            </a:r>
            <a:r>
              <a:rPr lang="en-GB" dirty="0"/>
              <a:t>/</a:t>
            </a:r>
            <a:r>
              <a:rPr lang="en-GB" dirty="0" err="1"/>
              <a:t>sebevražedný</a:t>
            </a:r>
            <a:r>
              <a:rPr lang="en-GB" dirty="0"/>
              <a:t> </a:t>
            </a:r>
            <a:r>
              <a:rPr lang="en-GB" dirty="0" err="1"/>
              <a:t>pokus</a:t>
            </a:r>
            <a:r>
              <a:rPr lang="en-GB" dirty="0"/>
              <a:t>.</a:t>
            </a:r>
          </a:p>
          <a:p>
            <a:pPr lvl="1"/>
            <a:r>
              <a:rPr lang="en-GB" b="1" dirty="0" err="1"/>
              <a:t>Poznámka</a:t>
            </a:r>
            <a:r>
              <a:rPr lang="en-GB" b="1" dirty="0"/>
              <a:t>:</a:t>
            </a:r>
            <a:r>
              <a:rPr lang="en-GB" dirty="0"/>
              <a:t> </a:t>
            </a:r>
            <a:r>
              <a:rPr lang="en-GB" dirty="0" err="1"/>
              <a:t>Symptomy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způsobovat</a:t>
            </a:r>
            <a:r>
              <a:rPr lang="en-GB" dirty="0"/>
              <a:t> </a:t>
            </a:r>
            <a:r>
              <a:rPr lang="en-GB" dirty="0" err="1"/>
              <a:t>klinicky</a:t>
            </a:r>
            <a:r>
              <a:rPr lang="en-GB" dirty="0"/>
              <a:t> </a:t>
            </a:r>
            <a:r>
              <a:rPr lang="en-GB" dirty="0" err="1"/>
              <a:t>významné</a:t>
            </a:r>
            <a:r>
              <a:rPr lang="en-GB" dirty="0"/>
              <a:t> </a:t>
            </a:r>
            <a:r>
              <a:rPr lang="en-GB" dirty="0" err="1"/>
              <a:t>potíže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zhoršení</a:t>
            </a:r>
            <a:r>
              <a:rPr lang="en-GB" dirty="0"/>
              <a:t> v </a:t>
            </a:r>
            <a:r>
              <a:rPr lang="en-GB" dirty="0" err="1"/>
              <a:t>sociálním</a:t>
            </a:r>
            <a:r>
              <a:rPr lang="en-GB" dirty="0"/>
              <a:t>, </a:t>
            </a:r>
            <a:r>
              <a:rPr lang="en-GB" dirty="0" err="1"/>
              <a:t>pracovním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jiném</a:t>
            </a:r>
            <a:r>
              <a:rPr lang="en-GB" dirty="0"/>
              <a:t> </a:t>
            </a:r>
            <a:r>
              <a:rPr lang="en-GB" dirty="0" err="1"/>
              <a:t>důležitém</a:t>
            </a:r>
            <a:r>
              <a:rPr lang="en-GB" dirty="0"/>
              <a:t> </a:t>
            </a:r>
            <a:r>
              <a:rPr lang="en-GB" dirty="0" err="1"/>
              <a:t>fungování</a:t>
            </a:r>
            <a:r>
              <a:rPr lang="en-GB" dirty="0"/>
              <a:t> a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způsobeny</a:t>
            </a:r>
            <a:r>
              <a:rPr lang="en-GB" dirty="0"/>
              <a:t> </a:t>
            </a:r>
            <a:r>
              <a:rPr lang="en-GB" dirty="0" err="1"/>
              <a:t>jiným</a:t>
            </a:r>
            <a:r>
              <a:rPr lang="en-GB" dirty="0"/>
              <a:t> </a:t>
            </a:r>
            <a:r>
              <a:rPr lang="en-GB" dirty="0" err="1"/>
              <a:t>zdravotním</a:t>
            </a:r>
            <a:r>
              <a:rPr lang="en-GB" dirty="0"/>
              <a:t> </a:t>
            </a:r>
            <a:r>
              <a:rPr lang="en-GB" dirty="0" err="1"/>
              <a:t>stavem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látkami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41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dirty="0" err="1"/>
              <a:t>ymptomy</a:t>
            </a:r>
            <a:r>
              <a:rPr dirty="0"/>
              <a:t> BAP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err="1"/>
              <a:t>Manická</a:t>
            </a:r>
            <a:r>
              <a:rPr dirty="0"/>
              <a:t> </a:t>
            </a:r>
            <a:r>
              <a:rPr dirty="0" err="1"/>
              <a:t>fáze</a:t>
            </a:r>
            <a:r>
              <a:rPr dirty="0"/>
              <a:t>:</a:t>
            </a:r>
            <a:endParaRPr lang="cs-CZ" dirty="0"/>
          </a:p>
          <a:p>
            <a:pPr lvl="1"/>
            <a:r>
              <a:rPr dirty="0" err="1"/>
              <a:t>Hyperaktivita</a:t>
            </a:r>
            <a:r>
              <a:rPr dirty="0"/>
              <a:t>, </a:t>
            </a:r>
            <a:r>
              <a:rPr dirty="0" err="1"/>
              <a:t>impulzivita</a:t>
            </a:r>
            <a:r>
              <a:rPr dirty="0"/>
              <a:t>, </a:t>
            </a:r>
            <a:r>
              <a:rPr dirty="0" err="1"/>
              <a:t>nedostatek</a:t>
            </a:r>
            <a:r>
              <a:rPr dirty="0"/>
              <a:t> </a:t>
            </a:r>
            <a:r>
              <a:rPr dirty="0" err="1"/>
              <a:t>spánku</a:t>
            </a:r>
            <a:endParaRPr lang="cs-CZ" dirty="0"/>
          </a:p>
          <a:p>
            <a:pPr lvl="1"/>
            <a:r>
              <a:rPr dirty="0" err="1"/>
              <a:t>Pacient</a:t>
            </a:r>
            <a:r>
              <a:rPr dirty="0"/>
              <a:t> </a:t>
            </a:r>
            <a:r>
              <a:rPr dirty="0" err="1"/>
              <a:t>ignoruje</a:t>
            </a:r>
            <a:r>
              <a:rPr dirty="0"/>
              <a:t> </a:t>
            </a:r>
            <a:r>
              <a:rPr dirty="0" err="1"/>
              <a:t>pokyny</a:t>
            </a:r>
            <a:r>
              <a:rPr dirty="0"/>
              <a:t> k </a:t>
            </a:r>
            <a:r>
              <a:rPr dirty="0" err="1"/>
              <a:t>rehabilitaci</a:t>
            </a:r>
            <a:r>
              <a:rPr dirty="0"/>
              <a:t>, </a:t>
            </a:r>
            <a:r>
              <a:rPr dirty="0" err="1"/>
              <a:t>přeceňuje</a:t>
            </a:r>
            <a:r>
              <a:rPr dirty="0"/>
              <a:t> </a:t>
            </a:r>
            <a:r>
              <a:rPr dirty="0" err="1"/>
              <a:t>své</a:t>
            </a:r>
            <a:r>
              <a:rPr dirty="0"/>
              <a:t> </a:t>
            </a:r>
            <a:r>
              <a:rPr dirty="0" err="1"/>
              <a:t>schopnosti</a:t>
            </a:r>
            <a:endParaRPr dirty="0"/>
          </a:p>
          <a:p>
            <a:r>
              <a:rPr dirty="0" err="1"/>
              <a:t>Depresivní</a:t>
            </a:r>
            <a:r>
              <a:rPr dirty="0"/>
              <a:t> </a:t>
            </a:r>
            <a:r>
              <a:rPr dirty="0" err="1"/>
              <a:t>fáze</a:t>
            </a:r>
            <a:endParaRPr lang="cs-CZ" dirty="0"/>
          </a:p>
          <a:p>
            <a:r>
              <a:rPr lang="cs-CZ" dirty="0"/>
              <a:t>Střídání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717DA-8853-1CF7-C17E-75C95C38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/>
              <a:t>Bipolární</a:t>
            </a:r>
            <a:r>
              <a:rPr lang="en-GB" b="1" dirty="0"/>
              <a:t> </a:t>
            </a:r>
            <a:r>
              <a:rPr lang="en-GB" b="1" dirty="0" err="1"/>
              <a:t>afektivní</a:t>
            </a:r>
            <a:r>
              <a:rPr lang="en-GB" b="1" dirty="0"/>
              <a:t> </a:t>
            </a:r>
            <a:r>
              <a:rPr lang="en-GB" b="1" dirty="0" err="1"/>
              <a:t>porucha</a:t>
            </a:r>
            <a:r>
              <a:rPr lang="en-GB" b="1" dirty="0"/>
              <a:t> (BAP)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A4E5B-11C2-FC67-47D9-C159930DB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BAP I</a:t>
            </a:r>
          </a:p>
          <a:p>
            <a:r>
              <a:rPr lang="en-GB" dirty="0" err="1"/>
              <a:t>Charakteristickým</a:t>
            </a:r>
            <a:r>
              <a:rPr lang="en-GB" dirty="0"/>
              <a:t> </a:t>
            </a:r>
            <a:r>
              <a:rPr lang="en-GB" dirty="0" err="1"/>
              <a:t>rysem</a:t>
            </a:r>
            <a:r>
              <a:rPr lang="en-GB" dirty="0"/>
              <a:t> je </a:t>
            </a:r>
            <a:r>
              <a:rPr lang="en-GB" b="1" dirty="0" err="1"/>
              <a:t>manická</a:t>
            </a:r>
            <a:r>
              <a:rPr lang="en-GB" b="1" dirty="0"/>
              <a:t> </a:t>
            </a:r>
            <a:r>
              <a:rPr lang="en-GB" b="1" dirty="0" err="1"/>
              <a:t>epizoda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trvá</a:t>
            </a:r>
            <a:r>
              <a:rPr lang="en-GB" dirty="0"/>
              <a:t> </a:t>
            </a: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b="1" dirty="0"/>
              <a:t>7 </a:t>
            </a:r>
            <a:r>
              <a:rPr lang="en-GB" b="1" dirty="0" err="1"/>
              <a:t>dní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vyžaduje</a:t>
            </a:r>
            <a:r>
              <a:rPr lang="en-GB" dirty="0"/>
              <a:t> </a:t>
            </a:r>
            <a:r>
              <a:rPr lang="en-GB" dirty="0" err="1"/>
              <a:t>hospitalizaci</a:t>
            </a:r>
            <a:r>
              <a:rPr lang="en-GB" dirty="0"/>
              <a:t>, a </a:t>
            </a:r>
            <a:r>
              <a:rPr lang="en-GB" dirty="0" err="1"/>
              <a:t>může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doprovázena</a:t>
            </a:r>
            <a:r>
              <a:rPr lang="en-GB" dirty="0"/>
              <a:t> </a:t>
            </a:r>
            <a:r>
              <a:rPr lang="en-GB" dirty="0" err="1"/>
              <a:t>depresivními</a:t>
            </a:r>
            <a:r>
              <a:rPr lang="en-GB" dirty="0"/>
              <a:t> </a:t>
            </a:r>
            <a:r>
              <a:rPr lang="en-GB" dirty="0" err="1"/>
              <a:t>epizodami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Manická</a:t>
            </a:r>
            <a:r>
              <a:rPr lang="en-GB" b="1" dirty="0"/>
              <a:t> </a:t>
            </a:r>
            <a:r>
              <a:rPr lang="en-GB" b="1" dirty="0" err="1"/>
              <a:t>epizoda</a:t>
            </a:r>
            <a:r>
              <a:rPr lang="en-GB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Výrazně</a:t>
            </a:r>
            <a:r>
              <a:rPr lang="en-GB" dirty="0"/>
              <a:t> </a:t>
            </a:r>
            <a:r>
              <a:rPr lang="en-GB" dirty="0" err="1"/>
              <a:t>zvýšená</a:t>
            </a:r>
            <a:r>
              <a:rPr lang="en-GB" dirty="0"/>
              <a:t>, </a:t>
            </a:r>
            <a:r>
              <a:rPr lang="en-GB" dirty="0" err="1"/>
              <a:t>expanzivní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podrážděná</a:t>
            </a:r>
            <a:r>
              <a:rPr lang="en-GB" dirty="0"/>
              <a:t> </a:t>
            </a:r>
            <a:r>
              <a:rPr lang="en-GB" dirty="0" err="1"/>
              <a:t>nálada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Zvýšená</a:t>
            </a:r>
            <a:r>
              <a:rPr lang="en-GB" dirty="0"/>
              <a:t> </a:t>
            </a:r>
            <a:r>
              <a:rPr lang="en-GB" dirty="0" err="1"/>
              <a:t>aktivita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b="1" dirty="0"/>
              <a:t>3 z </a:t>
            </a:r>
            <a:r>
              <a:rPr lang="en-GB" b="1" dirty="0" err="1"/>
              <a:t>následujících</a:t>
            </a:r>
            <a:r>
              <a:rPr lang="en-GB" b="1" dirty="0"/>
              <a:t> </a:t>
            </a:r>
            <a:r>
              <a:rPr lang="en-GB" b="1" dirty="0" err="1"/>
              <a:t>symptomů</a:t>
            </a:r>
            <a:r>
              <a:rPr lang="en-GB" dirty="0"/>
              <a:t> (4, </a:t>
            </a:r>
            <a:r>
              <a:rPr lang="en-GB" dirty="0" err="1"/>
              <a:t>pokud</a:t>
            </a:r>
            <a:r>
              <a:rPr lang="en-GB" dirty="0"/>
              <a:t> je </a:t>
            </a:r>
            <a:r>
              <a:rPr lang="en-GB" dirty="0" err="1"/>
              <a:t>nálada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podrážděná</a:t>
            </a:r>
            <a:r>
              <a:rPr lang="en-GB" dirty="0"/>
              <a:t>):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Zvýšené</a:t>
            </a:r>
            <a:r>
              <a:rPr lang="en-GB" dirty="0"/>
              <a:t> </a:t>
            </a:r>
            <a:r>
              <a:rPr lang="en-GB" dirty="0" err="1"/>
              <a:t>sebevědomí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grandiozita</a:t>
            </a:r>
            <a:r>
              <a:rPr lang="en-GB" dirty="0"/>
              <a:t>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spánku</a:t>
            </a:r>
            <a:r>
              <a:rPr lang="en-GB" dirty="0"/>
              <a:t>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Zvýšená</a:t>
            </a:r>
            <a:r>
              <a:rPr lang="en-GB" dirty="0"/>
              <a:t> </a:t>
            </a:r>
            <a:r>
              <a:rPr lang="en-GB" dirty="0" err="1"/>
              <a:t>hovornost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pocit</a:t>
            </a:r>
            <a:r>
              <a:rPr lang="en-GB" dirty="0"/>
              <a:t> </a:t>
            </a:r>
            <a:r>
              <a:rPr lang="en-GB" dirty="0" err="1"/>
              <a:t>tlaku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mluvení</a:t>
            </a:r>
            <a:r>
              <a:rPr lang="en-GB" dirty="0"/>
              <a:t>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Závodící</a:t>
            </a:r>
            <a:r>
              <a:rPr lang="en-GB" dirty="0"/>
              <a:t> </a:t>
            </a:r>
            <a:r>
              <a:rPr lang="en-GB" dirty="0" err="1"/>
              <a:t>myšlenky</a:t>
            </a:r>
            <a:r>
              <a:rPr lang="en-GB" dirty="0"/>
              <a:t>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Snadná</a:t>
            </a:r>
            <a:r>
              <a:rPr lang="en-GB" dirty="0"/>
              <a:t> </a:t>
            </a:r>
            <a:r>
              <a:rPr lang="en-GB" dirty="0" err="1"/>
              <a:t>rozptýlenost</a:t>
            </a:r>
            <a:r>
              <a:rPr lang="en-GB" dirty="0"/>
              <a:t>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Zvýšená</a:t>
            </a:r>
            <a:r>
              <a:rPr lang="en-GB" dirty="0"/>
              <a:t> </a:t>
            </a:r>
            <a:r>
              <a:rPr lang="en-GB" dirty="0" err="1"/>
              <a:t>zaměřenost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cíle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psychomotorický</a:t>
            </a:r>
            <a:r>
              <a:rPr lang="en-GB" dirty="0"/>
              <a:t> </a:t>
            </a:r>
            <a:r>
              <a:rPr lang="en-GB" dirty="0" err="1"/>
              <a:t>neklid</a:t>
            </a:r>
            <a:r>
              <a:rPr lang="en-GB" dirty="0"/>
              <a:t>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GB" dirty="0" err="1"/>
              <a:t>Zapojování</a:t>
            </a:r>
            <a:r>
              <a:rPr lang="en-GB" dirty="0"/>
              <a:t> se do </a:t>
            </a:r>
            <a:r>
              <a:rPr lang="en-GB" dirty="0" err="1"/>
              <a:t>rizikových</a:t>
            </a:r>
            <a:r>
              <a:rPr lang="en-GB" dirty="0"/>
              <a:t> </a:t>
            </a:r>
            <a:r>
              <a:rPr lang="en-GB" dirty="0" err="1"/>
              <a:t>aktivit</a:t>
            </a:r>
            <a:r>
              <a:rPr lang="en-GB" dirty="0"/>
              <a:t> (</a:t>
            </a:r>
            <a:r>
              <a:rPr lang="en-GB" dirty="0" err="1"/>
              <a:t>utrácení</a:t>
            </a:r>
            <a:r>
              <a:rPr lang="en-GB" dirty="0"/>
              <a:t>, </a:t>
            </a:r>
            <a:r>
              <a:rPr lang="en-GB" dirty="0" err="1"/>
              <a:t>sexuální</a:t>
            </a:r>
            <a:r>
              <a:rPr lang="en-GB" dirty="0"/>
              <a:t> </a:t>
            </a:r>
            <a:r>
              <a:rPr lang="en-GB" dirty="0" err="1"/>
              <a:t>aktivity</a:t>
            </a:r>
            <a:r>
              <a:rPr lang="en-GB" dirty="0"/>
              <a:t>, hazard).</a:t>
            </a:r>
          </a:p>
          <a:p>
            <a:r>
              <a:rPr lang="en-GB" b="1" dirty="0"/>
              <a:t>BAP II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Charakterizováno</a:t>
            </a:r>
            <a:r>
              <a:rPr lang="en-GB" dirty="0"/>
              <a:t> </a:t>
            </a: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b="1" dirty="0" err="1"/>
              <a:t>jednou</a:t>
            </a:r>
            <a:r>
              <a:rPr lang="en-GB" b="1" dirty="0"/>
              <a:t> </a:t>
            </a:r>
            <a:r>
              <a:rPr lang="en-GB" b="1" dirty="0" err="1"/>
              <a:t>hypomanickou</a:t>
            </a:r>
            <a:r>
              <a:rPr lang="en-GB" b="1" dirty="0"/>
              <a:t> </a:t>
            </a:r>
            <a:r>
              <a:rPr lang="en-GB" b="1" dirty="0" err="1"/>
              <a:t>epizodou</a:t>
            </a:r>
            <a:r>
              <a:rPr lang="en-GB" dirty="0"/>
              <a:t> (</a:t>
            </a:r>
            <a:r>
              <a:rPr lang="en-GB" dirty="0" err="1"/>
              <a:t>méně</a:t>
            </a:r>
            <a:r>
              <a:rPr lang="en-GB" dirty="0"/>
              <a:t> </a:t>
            </a:r>
            <a:r>
              <a:rPr lang="en-GB" dirty="0" err="1"/>
              <a:t>intenzivní</a:t>
            </a:r>
            <a:r>
              <a:rPr lang="en-GB" dirty="0"/>
              <a:t> forma </a:t>
            </a:r>
            <a:r>
              <a:rPr lang="en-GB" dirty="0" err="1"/>
              <a:t>mánie</a:t>
            </a:r>
            <a:r>
              <a:rPr lang="en-GB" dirty="0"/>
              <a:t>, </a:t>
            </a:r>
            <a:r>
              <a:rPr lang="en-GB" dirty="0" err="1"/>
              <a:t>trvající</a:t>
            </a:r>
            <a:r>
              <a:rPr lang="en-GB" dirty="0"/>
              <a:t> </a:t>
            </a:r>
            <a:r>
              <a:rPr lang="en-GB" dirty="0" err="1"/>
              <a:t>nejméně</a:t>
            </a:r>
            <a:r>
              <a:rPr lang="en-GB" dirty="0"/>
              <a:t> 4 </a:t>
            </a:r>
            <a:r>
              <a:rPr lang="en-GB" dirty="0" err="1"/>
              <a:t>dny</a:t>
            </a:r>
            <a:r>
              <a:rPr lang="en-GB" dirty="0"/>
              <a:t>) a </a:t>
            </a:r>
            <a:r>
              <a:rPr lang="en-GB" dirty="0" err="1"/>
              <a:t>alespoň</a:t>
            </a:r>
            <a:r>
              <a:rPr lang="en-GB" dirty="0"/>
              <a:t> </a:t>
            </a:r>
            <a:r>
              <a:rPr lang="en-GB" dirty="0" err="1"/>
              <a:t>jednou</a:t>
            </a:r>
            <a:r>
              <a:rPr lang="en-GB" dirty="0"/>
              <a:t> </a:t>
            </a:r>
            <a:r>
              <a:rPr lang="en-GB" dirty="0" err="1"/>
              <a:t>depresivní</a:t>
            </a:r>
            <a:r>
              <a:rPr lang="en-GB" dirty="0"/>
              <a:t> </a:t>
            </a:r>
            <a:r>
              <a:rPr lang="en-GB" dirty="0" err="1"/>
              <a:t>epizodou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36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53370-C63B-F6A4-AA26-8006C7AD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MKN 10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78101-07B5-734A-D9A2-4A05758B3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65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D9E15-C1E3-9B31-4D7D-5D1370D76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Manická</a:t>
            </a:r>
            <a:r>
              <a:rPr lang="en-GB" b="1" dirty="0"/>
              <a:t> </a:t>
            </a:r>
            <a:r>
              <a:rPr lang="en-GB" b="1" dirty="0" err="1"/>
              <a:t>epizoda</a:t>
            </a:r>
            <a:r>
              <a:rPr lang="en-GB" b="1" dirty="0"/>
              <a:t> (F30)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F5B13-11CB-0638-F4AA-D30C53DC9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Manická</a:t>
            </a:r>
            <a:r>
              <a:rPr lang="en-GB" dirty="0"/>
              <a:t> </a:t>
            </a:r>
            <a:r>
              <a:rPr lang="en-GB" dirty="0" err="1"/>
              <a:t>epizoda</a:t>
            </a:r>
            <a:r>
              <a:rPr lang="en-GB" dirty="0"/>
              <a:t> je </a:t>
            </a:r>
            <a:r>
              <a:rPr lang="en-GB" dirty="0" err="1"/>
              <a:t>charakterizována</a:t>
            </a:r>
            <a:r>
              <a:rPr lang="en-GB" dirty="0"/>
              <a:t> </a:t>
            </a:r>
            <a:r>
              <a:rPr lang="en-GB" dirty="0" err="1"/>
              <a:t>výrazně</a:t>
            </a:r>
            <a:r>
              <a:rPr lang="en-GB" dirty="0"/>
              <a:t> </a:t>
            </a:r>
            <a:r>
              <a:rPr lang="en-GB" dirty="0" err="1"/>
              <a:t>zvýšenou</a:t>
            </a:r>
            <a:r>
              <a:rPr lang="en-GB" dirty="0"/>
              <a:t> </a:t>
            </a:r>
            <a:r>
              <a:rPr lang="en-GB" dirty="0" err="1"/>
              <a:t>náladou</a:t>
            </a:r>
            <a:r>
              <a:rPr lang="en-GB" dirty="0"/>
              <a:t> (</a:t>
            </a:r>
            <a:r>
              <a:rPr lang="en-GB" dirty="0" err="1"/>
              <a:t>euforií</a:t>
            </a:r>
            <a:r>
              <a:rPr lang="en-GB" dirty="0"/>
              <a:t>)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podrážděnou</a:t>
            </a:r>
            <a:r>
              <a:rPr lang="en-GB" dirty="0"/>
              <a:t> </a:t>
            </a:r>
            <a:r>
              <a:rPr lang="en-GB" dirty="0" err="1"/>
              <a:t>náladou</a:t>
            </a:r>
            <a:r>
              <a:rPr lang="en-GB" dirty="0"/>
              <a:t>, </a:t>
            </a:r>
            <a:r>
              <a:rPr lang="en-GB" dirty="0" err="1"/>
              <a:t>která</a:t>
            </a:r>
            <a:r>
              <a:rPr lang="en-GB" dirty="0"/>
              <a:t> </a:t>
            </a:r>
            <a:r>
              <a:rPr lang="en-GB" dirty="0" err="1"/>
              <a:t>trvá</a:t>
            </a:r>
            <a:r>
              <a:rPr lang="en-GB" dirty="0"/>
              <a:t> </a:t>
            </a:r>
            <a:r>
              <a:rPr lang="en-GB" dirty="0" err="1"/>
              <a:t>nejméně</a:t>
            </a:r>
            <a:r>
              <a:rPr lang="en-GB" dirty="0"/>
              <a:t> </a:t>
            </a:r>
            <a:r>
              <a:rPr lang="en-GB" b="1" dirty="0" err="1"/>
              <a:t>jeden</a:t>
            </a:r>
            <a:r>
              <a:rPr lang="en-GB" b="1" dirty="0"/>
              <a:t> </a:t>
            </a:r>
            <a:r>
              <a:rPr lang="en-GB" b="1" dirty="0" err="1"/>
              <a:t>týden</a:t>
            </a:r>
            <a:r>
              <a:rPr lang="en-GB" dirty="0"/>
              <a:t> a je </a:t>
            </a:r>
            <a:r>
              <a:rPr lang="en-GB" dirty="0" err="1"/>
              <a:t>doprovázena</a:t>
            </a:r>
            <a:r>
              <a:rPr lang="en-GB" dirty="0"/>
              <a:t> </a:t>
            </a:r>
            <a:r>
              <a:rPr lang="en-GB" dirty="0" err="1"/>
              <a:t>následujícími</a:t>
            </a:r>
            <a:r>
              <a:rPr lang="en-GB" dirty="0"/>
              <a:t> </a:t>
            </a:r>
            <a:r>
              <a:rPr lang="en-GB" dirty="0" err="1"/>
              <a:t>symptomy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 err="1"/>
              <a:t>Minimálně</a:t>
            </a:r>
            <a:r>
              <a:rPr lang="en-GB" b="1" dirty="0"/>
              <a:t> 3 z </a:t>
            </a:r>
            <a:r>
              <a:rPr lang="en-GB" b="1" dirty="0" err="1"/>
              <a:t>následujících</a:t>
            </a:r>
            <a:r>
              <a:rPr lang="en-GB" b="1" dirty="0"/>
              <a:t> :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Zvýšená</a:t>
            </a:r>
            <a:r>
              <a:rPr lang="en-GB" dirty="0"/>
              <a:t> </a:t>
            </a:r>
            <a:r>
              <a:rPr lang="en-GB" dirty="0" err="1"/>
              <a:t>aktivita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pocit</a:t>
            </a:r>
            <a:r>
              <a:rPr lang="en-GB" dirty="0"/>
              <a:t> </a:t>
            </a:r>
            <a:r>
              <a:rPr lang="en-GB" dirty="0" err="1"/>
              <a:t>zvýšené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Zvýšená</a:t>
            </a:r>
            <a:r>
              <a:rPr lang="en-GB" dirty="0"/>
              <a:t> </a:t>
            </a:r>
            <a:r>
              <a:rPr lang="en-GB" dirty="0" err="1"/>
              <a:t>hovornost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pocit</a:t>
            </a:r>
            <a:r>
              <a:rPr lang="en-GB" dirty="0"/>
              <a:t> </a:t>
            </a:r>
            <a:r>
              <a:rPr lang="en-GB" dirty="0" err="1"/>
              <a:t>tlaku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mluvení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Závodění</a:t>
            </a:r>
            <a:r>
              <a:rPr lang="en-GB" dirty="0"/>
              <a:t> </a:t>
            </a:r>
            <a:r>
              <a:rPr lang="en-GB" dirty="0" err="1"/>
              <a:t>myšlenek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rychlá</a:t>
            </a:r>
            <a:r>
              <a:rPr lang="en-GB" dirty="0"/>
              <a:t> </a:t>
            </a:r>
            <a:r>
              <a:rPr lang="en-GB" dirty="0" err="1"/>
              <a:t>změna</a:t>
            </a:r>
            <a:r>
              <a:rPr lang="en-GB" dirty="0"/>
              <a:t> </a:t>
            </a:r>
            <a:r>
              <a:rPr lang="en-GB" dirty="0" err="1"/>
              <a:t>témat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mluvení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Snížená</a:t>
            </a:r>
            <a:r>
              <a:rPr lang="en-GB" dirty="0"/>
              <a:t> </a:t>
            </a:r>
            <a:r>
              <a:rPr lang="en-GB" dirty="0" err="1"/>
              <a:t>potřeba</a:t>
            </a:r>
            <a:r>
              <a:rPr lang="en-GB" dirty="0"/>
              <a:t> </a:t>
            </a:r>
            <a:r>
              <a:rPr lang="en-GB" dirty="0" err="1"/>
              <a:t>spánku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Zvýšené</a:t>
            </a:r>
            <a:r>
              <a:rPr lang="en-GB" dirty="0"/>
              <a:t> </a:t>
            </a:r>
            <a:r>
              <a:rPr lang="en-GB" dirty="0" err="1"/>
              <a:t>sebevědomí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grandiozita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Roztržitost</a:t>
            </a:r>
            <a:r>
              <a:rPr lang="en-GB" dirty="0"/>
              <a:t>, </a:t>
            </a:r>
            <a:r>
              <a:rPr lang="en-GB" dirty="0" err="1"/>
              <a:t>snadná</a:t>
            </a:r>
            <a:r>
              <a:rPr lang="en-GB" dirty="0"/>
              <a:t> </a:t>
            </a:r>
            <a:r>
              <a:rPr lang="en-GB" dirty="0" err="1"/>
              <a:t>odklonitelnost</a:t>
            </a:r>
            <a:r>
              <a:rPr lang="en-GB" dirty="0"/>
              <a:t> </a:t>
            </a:r>
            <a:r>
              <a:rPr lang="en-GB" dirty="0" err="1"/>
              <a:t>pozornosti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err="1"/>
              <a:t>Riskantní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lehkomyslné</a:t>
            </a:r>
            <a:r>
              <a:rPr lang="en-GB" dirty="0"/>
              <a:t> </a:t>
            </a:r>
            <a:r>
              <a:rPr lang="en-GB" dirty="0" err="1"/>
              <a:t>chování</a:t>
            </a:r>
            <a:r>
              <a:rPr lang="en-GB" dirty="0"/>
              <a:t> (</a:t>
            </a:r>
            <a:r>
              <a:rPr lang="en-GB" dirty="0" err="1"/>
              <a:t>utrácení</a:t>
            </a:r>
            <a:r>
              <a:rPr lang="en-GB" dirty="0"/>
              <a:t>, </a:t>
            </a:r>
            <a:r>
              <a:rPr lang="en-GB" dirty="0" err="1"/>
              <a:t>promiskuita</a:t>
            </a:r>
            <a:r>
              <a:rPr lang="en-GB" dirty="0"/>
              <a:t>, </a:t>
            </a:r>
            <a:r>
              <a:rPr lang="en-GB" dirty="0" err="1"/>
              <a:t>nebezpečné</a:t>
            </a:r>
            <a:r>
              <a:rPr lang="en-GB" dirty="0"/>
              <a:t> </a:t>
            </a:r>
            <a:r>
              <a:rPr lang="en-GB" dirty="0" err="1"/>
              <a:t>aktivity</a:t>
            </a:r>
            <a:r>
              <a:rPr lang="en-GB" dirty="0"/>
              <a:t>).</a:t>
            </a:r>
          </a:p>
          <a:p>
            <a:r>
              <a:rPr lang="en-GB" dirty="0" err="1"/>
              <a:t>Symptomy</a:t>
            </a:r>
            <a:r>
              <a:rPr lang="en-GB" dirty="0"/>
              <a:t> </a:t>
            </a:r>
            <a:r>
              <a:rPr lang="en-GB" dirty="0" err="1"/>
              <a:t>nesmí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způsobeny</a:t>
            </a:r>
            <a:r>
              <a:rPr lang="en-GB" dirty="0"/>
              <a:t> </a:t>
            </a:r>
            <a:r>
              <a:rPr lang="en-GB" dirty="0" err="1"/>
              <a:t>organickým</a:t>
            </a:r>
            <a:r>
              <a:rPr lang="en-GB" dirty="0"/>
              <a:t> </a:t>
            </a:r>
            <a:r>
              <a:rPr lang="en-GB" dirty="0" err="1"/>
              <a:t>stavem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látkami</a:t>
            </a:r>
            <a:r>
              <a:rPr lang="en-GB" dirty="0"/>
              <a:t> (</a:t>
            </a:r>
            <a:r>
              <a:rPr lang="en-GB" dirty="0" err="1"/>
              <a:t>drogy</a:t>
            </a:r>
            <a:r>
              <a:rPr lang="en-GB" dirty="0"/>
              <a:t>, </a:t>
            </a:r>
            <a:r>
              <a:rPr lang="en-GB" dirty="0" err="1"/>
              <a:t>léky</a:t>
            </a:r>
            <a:r>
              <a:rPr lang="en-GB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54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1499</Words>
  <Application>Microsoft Office PowerPoint</Application>
  <PresentationFormat>Předvádění na obrazovce (4:3)</PresentationFormat>
  <Paragraphs>227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Aptos</vt:lpstr>
      <vt:lpstr>Aptos Display</vt:lpstr>
      <vt:lpstr>Arial</vt:lpstr>
      <vt:lpstr>Office Theme</vt:lpstr>
      <vt:lpstr>Afektivní poruchy</vt:lpstr>
      <vt:lpstr>Definice afektivních poruch</vt:lpstr>
      <vt:lpstr>Klasifikace afektivních poruch</vt:lpstr>
      <vt:lpstr>Symptomy deprese</vt:lpstr>
      <vt:lpstr>Majoritní depresivní porucha (MDD) </vt:lpstr>
      <vt:lpstr>Symptomy BAP</vt:lpstr>
      <vt:lpstr>Bipolární afektivní porucha (BAP) </vt:lpstr>
      <vt:lpstr>MKN 10</vt:lpstr>
      <vt:lpstr>Manická epizoda (F30) </vt:lpstr>
      <vt:lpstr>Bipolární afektivní porucha (F31) </vt:lpstr>
      <vt:lpstr>3. Depresivní epizoda (F32) </vt:lpstr>
      <vt:lpstr>Příčiny afektivních poruch</vt:lpstr>
      <vt:lpstr>Souvislosti s fyziologií</vt:lpstr>
      <vt:lpstr>Vliv deprese na mozek</vt:lpstr>
      <vt:lpstr>Vliv na neurotransmitery</vt:lpstr>
      <vt:lpstr>Fyzické zdraví</vt:lpstr>
      <vt:lpstr>Běžné fungování</vt:lpstr>
      <vt:lpstr>Afektivní poruchy ve fyzioterapii</vt:lpstr>
      <vt:lpstr>Interdisciplinární spolupráce</vt:lpstr>
      <vt:lpstr>Praktická část</vt:lpstr>
      <vt:lpstr>Shrnutí a diskuse</vt:lpstr>
      <vt:lpstr>Somatizace: Psychika a tělo</vt:lpstr>
      <vt:lpstr>Mechanismy somatizace</vt:lpstr>
      <vt:lpstr>Tělesné faktory a afektivní poruchy</vt:lpstr>
      <vt:lpstr>Specifické terapeutické přístupy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cp:keywords/>
  <dc:description>generated using python-pptx</dc:description>
  <cp:lastModifiedBy>Tonda Sokol</cp:lastModifiedBy>
  <cp:revision>2</cp:revision>
  <dcterms:created xsi:type="dcterms:W3CDTF">2013-01-27T09:14:16Z</dcterms:created>
  <dcterms:modified xsi:type="dcterms:W3CDTF">2024-11-26T22:29:31Z</dcterms:modified>
  <cp:category/>
</cp:coreProperties>
</file>