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  <p:sldId id="337" r:id="rId9"/>
    <p:sldId id="338" r:id="rId10"/>
    <p:sldId id="339" r:id="rId11"/>
    <p:sldId id="340" r:id="rId12"/>
    <p:sldId id="342" r:id="rId13"/>
    <p:sldId id="343" r:id="rId14"/>
    <p:sldId id="345" r:id="rId15"/>
    <p:sldId id="346" r:id="rId16"/>
    <p:sldId id="347" r:id="rId17"/>
    <p:sldId id="273" r:id="rId18"/>
    <p:sldId id="348" r:id="rId19"/>
    <p:sldId id="349" r:id="rId20"/>
    <p:sldId id="279" r:id="rId21"/>
    <p:sldId id="264" r:id="rId22"/>
    <p:sldId id="282" r:id="rId23"/>
    <p:sldId id="292" r:id="rId24"/>
    <p:sldId id="350" r:id="rId25"/>
    <p:sldId id="351" r:id="rId26"/>
    <p:sldId id="270" r:id="rId27"/>
    <p:sldId id="352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9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10/3/2024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10/3/2024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10/3/2024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10/3/2024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10/3/2024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10/3/2024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10/3/2024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10/3/2024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10/3/2024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10/3/2024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10/3/2024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10/3/2024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10/3/2024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10/3/2024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10/3/2024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10/3/2024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10/3/2024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10/3/2024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IT_tW3EVDK8?feature=oembed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B146FF-3B0E-CEC5-3BC0-05FC99D7B7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Etiologie a patogeneze</a:t>
            </a:r>
            <a:endParaRPr lang="en-GB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75A38AA-D474-2A51-DC68-5375FF6CC5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1041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770388E1-9C5F-9D13-2CEE-2F473ACDC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6664" y="457200"/>
            <a:ext cx="7704137" cy="1981200"/>
          </a:xfrm>
        </p:spPr>
        <p:txBody>
          <a:bodyPr/>
          <a:lstStyle/>
          <a:p>
            <a:pPr eaLnBrk="1" hangingPunct="1"/>
            <a:r>
              <a:rPr lang="cs-CZ" altLang="cs-CZ" b="1">
                <a:ln>
                  <a:noFill/>
                </a:ln>
              </a:rPr>
              <a:t>Diagnostika organické duševní poruchy </a:t>
            </a:r>
          </a:p>
        </p:txBody>
      </p:sp>
      <p:sp>
        <p:nvSpPr>
          <p:cNvPr id="8195" name="Zástupný symbol pro obsah 2">
            <a:extLst>
              <a:ext uri="{FF2B5EF4-FFF2-40B4-BE49-F238E27FC236}">
                <a16:creationId xmlns:a16="http://schemas.microsoft.com/office/drawing/2014/main" id="{FDA21311-0D03-BCB1-F139-03ED55C32A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6664" y="2667001"/>
            <a:ext cx="7704137" cy="3332163"/>
          </a:xfrm>
        </p:spPr>
        <p:txBody>
          <a:bodyPr/>
          <a:lstStyle/>
          <a:p>
            <a:pPr eaLnBrk="1" hangingPunct="1"/>
            <a:r>
              <a:rPr lang="cs-CZ" altLang="cs-CZ"/>
              <a:t>Suspektní organická porucha – časový vztah mezi rozvojem somatického onemocnění a rozvojem psychopatologie</a:t>
            </a:r>
          </a:p>
          <a:p>
            <a:pPr eaLnBrk="1" hangingPunct="1"/>
            <a:r>
              <a:rPr lang="cs-CZ" altLang="cs-CZ"/>
              <a:t>Potvrzení diagnózy – odeznění somatické příčiny → odeznění psychopatologie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ED0AE0C8-165C-F8CB-131D-D8D8AB509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6664" y="457200"/>
            <a:ext cx="7704137" cy="1981200"/>
          </a:xfrm>
        </p:spPr>
        <p:txBody>
          <a:bodyPr/>
          <a:lstStyle/>
          <a:p>
            <a:pPr eaLnBrk="1" hangingPunct="1"/>
            <a:r>
              <a:rPr lang="cs-CZ" altLang="cs-CZ" b="1">
                <a:ln>
                  <a:noFill/>
                </a:ln>
              </a:rPr>
              <a:t>Varovné známky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DC4EF7D-4F28-96C3-0937-56D4A0ACB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254" y="2177593"/>
            <a:ext cx="9277547" cy="3821572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Netypické projevy – poruchy vnímání (halucinace, iluze) – kognitivní poruchy – poruchy emotivity a nálad (deprese, mánie, úzkost)</a:t>
            </a:r>
          </a:p>
          <a:p>
            <a:pPr eaLnBrk="1" hangingPunct="1">
              <a:defRPr/>
            </a:pPr>
            <a:r>
              <a:rPr lang="cs-CZ" dirty="0" err="1"/>
              <a:t>Bradypsychismus</a:t>
            </a:r>
            <a:r>
              <a:rPr lang="cs-CZ" dirty="0"/>
              <a:t>, abulie, apatie, agitovanost, agrese</a:t>
            </a:r>
          </a:p>
          <a:p>
            <a:pPr eaLnBrk="1" hangingPunct="1">
              <a:defRPr/>
            </a:pPr>
            <a:r>
              <a:rPr lang="cs-CZ" dirty="0"/>
              <a:t>Poruchy paměti</a:t>
            </a:r>
          </a:p>
          <a:p>
            <a:pPr eaLnBrk="1" hangingPunct="1">
              <a:defRPr/>
            </a:pPr>
            <a:r>
              <a:rPr lang="cs-CZ" dirty="0"/>
              <a:t>Doprovodná </a:t>
            </a:r>
            <a:r>
              <a:rPr lang="cs-CZ" dirty="0" err="1"/>
              <a:t>symptomatika</a:t>
            </a:r>
            <a:r>
              <a:rPr lang="cs-CZ" dirty="0"/>
              <a:t> tělesného onemocnění </a:t>
            </a:r>
          </a:p>
          <a:p>
            <a:pPr marL="0" indent="0"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id="{087EF02C-94DC-D485-5744-4D545FC15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6664" y="44450"/>
            <a:ext cx="7704137" cy="1981200"/>
          </a:xfrm>
        </p:spPr>
        <p:txBody>
          <a:bodyPr/>
          <a:lstStyle/>
          <a:p>
            <a:pPr eaLnBrk="1" hangingPunct="1"/>
            <a:r>
              <a:rPr lang="pl-PL" altLang="cs-CZ" b="1"/>
              <a:t>Psychické poruchy a symptomy                   v interních oborech </a:t>
            </a:r>
            <a:br>
              <a:rPr lang="pl-PL" altLang="cs-CZ" b="1"/>
            </a:br>
            <a:endParaRPr lang="cs-CZ" altLang="cs-CZ" b="1"/>
          </a:p>
        </p:txBody>
      </p:sp>
      <p:sp>
        <p:nvSpPr>
          <p:cNvPr id="11267" name="Zástupný symbol pro obsah 2">
            <a:extLst>
              <a:ext uri="{FF2B5EF4-FFF2-40B4-BE49-F238E27FC236}">
                <a16:creationId xmlns:a16="http://schemas.microsoft.com/office/drawing/2014/main" id="{92450A33-7F57-ACDD-0290-E67F9B4229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6664" y="2250945"/>
            <a:ext cx="7704137" cy="5400675"/>
          </a:xfrm>
        </p:spPr>
        <p:txBody>
          <a:bodyPr/>
          <a:lstStyle/>
          <a:p>
            <a:pPr eaLnBrk="1" hangingPunct="1"/>
            <a:r>
              <a:rPr lang="cs-CZ" altLang="cs-CZ" sz="2000" dirty="0" err="1"/>
              <a:t>hepatální</a:t>
            </a:r>
            <a:r>
              <a:rPr lang="cs-CZ" altLang="cs-CZ" sz="2000" dirty="0"/>
              <a:t> encefalopatie</a:t>
            </a:r>
          </a:p>
          <a:p>
            <a:pPr eaLnBrk="1" hangingPunct="1"/>
            <a:r>
              <a:rPr lang="cs-CZ" altLang="cs-CZ" sz="2000" dirty="0"/>
              <a:t>systémový lupus </a:t>
            </a:r>
            <a:r>
              <a:rPr lang="cs-CZ" altLang="cs-CZ" sz="2000" dirty="0" err="1"/>
              <a:t>erytematodus</a:t>
            </a:r>
            <a:r>
              <a:rPr lang="cs-CZ" altLang="cs-CZ" sz="2000" dirty="0"/>
              <a:t>  – kognitivní dysfunkce, deprese, změny osobnosti, psychotické příznaky, delirium</a:t>
            </a:r>
          </a:p>
          <a:p>
            <a:pPr eaLnBrk="1" hangingPunct="1"/>
            <a:r>
              <a:rPr lang="cs-CZ" altLang="cs-CZ" sz="2000" dirty="0"/>
              <a:t>endokrinní poruchy  – </a:t>
            </a:r>
            <a:r>
              <a:rPr lang="cs-CZ" altLang="cs-CZ" sz="2000" dirty="0" err="1"/>
              <a:t>hypothyreóza</a:t>
            </a:r>
            <a:r>
              <a:rPr lang="cs-CZ" altLang="cs-CZ" sz="2000" dirty="0"/>
              <a:t> s PM zpomalením, apatií, abulií, depresivní náladou, narušením kognitivních funkcí  – </a:t>
            </a:r>
            <a:r>
              <a:rPr lang="cs-CZ" altLang="cs-CZ" sz="2000" dirty="0" err="1"/>
              <a:t>hyperthyreóza</a:t>
            </a:r>
            <a:r>
              <a:rPr lang="cs-CZ" altLang="cs-CZ" sz="2000" dirty="0"/>
              <a:t>     s nervozitou, PM neklidem, zvýšenou aktivitou a podrážděností, případně záchvaty úzkosti či manickým syndromem;  – </a:t>
            </a:r>
            <a:r>
              <a:rPr lang="cs-CZ" altLang="cs-CZ" sz="2000" dirty="0" err="1"/>
              <a:t>Cushingův</a:t>
            </a:r>
            <a:r>
              <a:rPr lang="cs-CZ" altLang="cs-CZ" sz="2000" dirty="0"/>
              <a:t> syndrom s depresivními příznaky, emočním stažením, apatií, </a:t>
            </a:r>
            <a:r>
              <a:rPr lang="cs-CZ" altLang="cs-CZ" sz="2000" dirty="0" err="1"/>
              <a:t>hypobulií</a:t>
            </a:r>
            <a:r>
              <a:rPr lang="cs-CZ" altLang="cs-CZ" sz="2000" dirty="0"/>
              <a:t>, </a:t>
            </a:r>
            <a:r>
              <a:rPr lang="cs-CZ" altLang="cs-CZ" sz="2000" dirty="0" err="1"/>
              <a:t>bradypsychismem</a:t>
            </a:r>
            <a:r>
              <a:rPr lang="cs-CZ" altLang="cs-CZ" sz="2000" dirty="0"/>
              <a:t> a poruchami paměti),  • metabolické poruchy  – např. hypoglykemie s depresivní symptomatikou, apatií, kognitivními poruchami, zmateností, úzkostí</a:t>
            </a:r>
          </a:p>
          <a:p>
            <a:pPr eaLnBrk="1" hangingPunct="1"/>
            <a:r>
              <a:rPr lang="cs-CZ" altLang="cs-CZ" sz="2000" dirty="0"/>
              <a:t>kardiovaskulární poruchy – kognitivní poruchy, depresivní syndrom…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619B85C6-4DD0-0314-2EBB-B716551DA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6664" y="457200"/>
            <a:ext cx="7704137" cy="1981200"/>
          </a:xfrm>
        </p:spPr>
        <p:txBody>
          <a:bodyPr/>
          <a:lstStyle/>
          <a:p>
            <a:pPr eaLnBrk="1" hangingPunct="1"/>
            <a:r>
              <a:rPr lang="pl-PL" altLang="cs-CZ" b="1">
                <a:ln>
                  <a:noFill/>
                </a:ln>
              </a:rPr>
              <a:t>Psychické poruchy a symptomy                 v onkologii </a:t>
            </a:r>
            <a:endParaRPr lang="cs-CZ" altLang="cs-CZ" b="1">
              <a:ln>
                <a:noFill/>
              </a:ln>
            </a:endParaRPr>
          </a:p>
        </p:txBody>
      </p:sp>
      <p:sp>
        <p:nvSpPr>
          <p:cNvPr id="12291" name="Zástupný symbol pro obsah 2">
            <a:extLst>
              <a:ext uri="{FF2B5EF4-FFF2-40B4-BE49-F238E27FC236}">
                <a16:creationId xmlns:a16="http://schemas.microsoft.com/office/drawing/2014/main" id="{A6D01CF6-9A48-70EB-7CC1-52AD1C639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6664" y="2667001"/>
            <a:ext cx="7704137" cy="3332163"/>
          </a:xfrm>
        </p:spPr>
        <p:txBody>
          <a:bodyPr/>
          <a:lstStyle/>
          <a:p>
            <a:pPr eaLnBrk="1" hangingPunct="1"/>
            <a:r>
              <a:rPr lang="cs-CZ" altLang="cs-CZ"/>
              <a:t>depresivní a úzkostné příznaky  – součást symptomatiky způsobené přímo tumorem</a:t>
            </a:r>
          </a:p>
          <a:p>
            <a:pPr lvl="1" eaLnBrk="1" hangingPunct="1"/>
            <a:r>
              <a:rPr lang="cs-CZ" altLang="cs-CZ"/>
              <a:t>zejména u karcinomu pankreatu, bronchogenních tumorů a tumorů mozku – v reakci na závažné onemocnění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BC90C53A-605F-5532-4D2A-EDCE617F3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6664" y="457200"/>
            <a:ext cx="7704137" cy="1981200"/>
          </a:xfrm>
        </p:spPr>
        <p:txBody>
          <a:bodyPr/>
          <a:lstStyle/>
          <a:p>
            <a:pPr eaLnBrk="1" hangingPunct="1"/>
            <a:r>
              <a:rPr lang="pl-PL" altLang="cs-CZ" b="1">
                <a:ln>
                  <a:noFill/>
                </a:ln>
              </a:rPr>
              <a:t>Psychické poruchy a symptomy                 v chirurgických oborech </a:t>
            </a:r>
            <a:endParaRPr lang="cs-CZ" altLang="cs-CZ" b="1">
              <a:ln>
                <a:noFill/>
              </a:ln>
            </a:endParaRPr>
          </a:p>
        </p:txBody>
      </p:sp>
      <p:sp>
        <p:nvSpPr>
          <p:cNvPr id="14339" name="Zástupný symbol pro obsah 2">
            <a:extLst>
              <a:ext uri="{FF2B5EF4-FFF2-40B4-BE49-F238E27FC236}">
                <a16:creationId xmlns:a16="http://schemas.microsoft.com/office/drawing/2014/main" id="{B0FB1B98-7697-5756-06A2-0B1014C88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6664" y="2667001"/>
            <a:ext cx="7704137" cy="3332163"/>
          </a:xfrm>
        </p:spPr>
        <p:txBody>
          <a:bodyPr/>
          <a:lstStyle/>
          <a:p>
            <a:pPr eaLnBrk="1" hangingPunct="1"/>
            <a:r>
              <a:rPr lang="cs-CZ" altLang="cs-CZ"/>
              <a:t>Poranění hlavy a tumory mozku – akutní symptomatika – pošk. mozku, delirium – postkontuzní syndrom či organicky podmíněné poruchy osobnosti</a:t>
            </a:r>
          </a:p>
          <a:p>
            <a:pPr eaLnBrk="1" hangingPunct="1"/>
            <a:r>
              <a:rPr lang="cs-CZ" altLang="cs-CZ"/>
              <a:t>Perioperační a pooperační komplikace -  deliria</a:t>
            </a:r>
          </a:p>
          <a:p>
            <a:pPr eaLnBrk="1" hangingPunct="1"/>
            <a:r>
              <a:rPr lang="cs-CZ" altLang="cs-CZ"/>
              <a:t>Problematika závislostí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7FDAAF7C-5A8A-75CC-29B8-40E77364E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6662" y="243977"/>
            <a:ext cx="7704137" cy="1981200"/>
          </a:xfrm>
        </p:spPr>
        <p:txBody>
          <a:bodyPr/>
          <a:lstStyle/>
          <a:p>
            <a:pPr eaLnBrk="1" hangingPunct="1"/>
            <a:r>
              <a:rPr lang="pl-PL" altLang="cs-CZ" b="1" dirty="0"/>
              <a:t>Psychické poruchy v gynekologii                 a porodnictví</a:t>
            </a:r>
            <a:endParaRPr lang="cs-CZ" altLang="cs-CZ" b="1" dirty="0"/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4FBE789B-B7AF-2109-3C84-31135A225B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6663" y="2253457"/>
            <a:ext cx="7704137" cy="5157787"/>
          </a:xfrm>
        </p:spPr>
        <p:txBody>
          <a:bodyPr/>
          <a:lstStyle/>
          <a:p>
            <a:pPr eaLnBrk="1" hangingPunct="1"/>
            <a:r>
              <a:rPr lang="cs-CZ" altLang="cs-CZ" sz="2000" b="1" dirty="0"/>
              <a:t>Poporodní blues </a:t>
            </a:r>
            <a:r>
              <a:rPr lang="cs-CZ" altLang="cs-CZ" sz="2000" dirty="0"/>
              <a:t>– počátek obvykle 3. den po porodu, vrchol 5. den;  – rychlé změny nálad, úzkost, plačtivost, iritabilita, nespavost, ztráta energie a chuti k jídlu, pocit přepracování a zahlcení;  – symptomy většinou přechodné, někdy však může dojít k přechodu do depresivní poruchy = </a:t>
            </a:r>
            <a:r>
              <a:rPr lang="cs-CZ" altLang="cs-CZ" sz="2000" b="1" dirty="0"/>
              <a:t>Poporodní depresivní porucha</a:t>
            </a:r>
          </a:p>
          <a:p>
            <a:pPr eaLnBrk="1" hangingPunct="1"/>
            <a:r>
              <a:rPr lang="cs-CZ" altLang="cs-CZ" sz="2000" b="1" dirty="0"/>
              <a:t>Poporodní (laktační) psychóza  </a:t>
            </a:r>
            <a:r>
              <a:rPr lang="cs-CZ" altLang="cs-CZ" sz="2000" dirty="0"/>
              <a:t>– v období dvou až čtyřech týdnů po porodu zvýšené riziko psychózy;  – prvními příznaky často neklid, podrážděnost, dyssomnie, dále dezorganizace myšlení a chování, bludné vnímání, halucinace; při floridní psychotické symptomatice nutnost hospitalizace, zástavy laktace a antipsychotické léčby </a:t>
            </a:r>
          </a:p>
          <a:p>
            <a:pPr eaLnBrk="1" hangingPunct="1"/>
            <a:r>
              <a:rPr lang="cs-CZ" altLang="cs-CZ" sz="2000" b="1" dirty="0"/>
              <a:t>Premenstruální dysforická porucha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>
            <a:extLst>
              <a:ext uri="{FF2B5EF4-FFF2-40B4-BE49-F238E27FC236}">
                <a16:creationId xmlns:a16="http://schemas.microsoft.com/office/drawing/2014/main" id="{D67CAE09-9560-8D30-A9BC-9C57B9EC9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6664" y="204673"/>
            <a:ext cx="7704137" cy="1981201"/>
          </a:xfrm>
        </p:spPr>
        <p:txBody>
          <a:bodyPr/>
          <a:lstStyle/>
          <a:p>
            <a:pPr eaLnBrk="1" hangingPunct="1"/>
            <a:r>
              <a:rPr lang="cs-CZ" altLang="cs-CZ" b="1" dirty="0">
                <a:ln>
                  <a:noFill/>
                </a:ln>
              </a:rPr>
              <a:t>Psychické poruchy v neurologii </a:t>
            </a:r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91563165-E244-E788-45AF-8C36F95755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6664" y="2185874"/>
            <a:ext cx="7704137" cy="5040313"/>
          </a:xfrm>
        </p:spPr>
        <p:txBody>
          <a:bodyPr/>
          <a:lstStyle/>
          <a:p>
            <a:pPr eaLnBrk="1" hangingPunct="1"/>
            <a:r>
              <a:rPr lang="cs-CZ" altLang="cs-CZ" sz="2000" b="1" dirty="0"/>
              <a:t>Parkinsonova nemoc </a:t>
            </a:r>
            <a:r>
              <a:rPr lang="cs-CZ" altLang="cs-CZ" sz="2000" dirty="0"/>
              <a:t>– deprese a úzkost – psychotické příznaky spojené s léčbou – porucha kontroly impulzů</a:t>
            </a:r>
          </a:p>
          <a:p>
            <a:pPr eaLnBrk="1" hangingPunct="1"/>
            <a:r>
              <a:rPr lang="cs-CZ" altLang="cs-CZ" sz="2000" b="1" dirty="0" err="1"/>
              <a:t>Sclerosis</a:t>
            </a:r>
            <a:r>
              <a:rPr lang="cs-CZ" altLang="cs-CZ" sz="2000" b="1" dirty="0"/>
              <a:t> multiplex  </a:t>
            </a:r>
            <a:r>
              <a:rPr lang="cs-CZ" altLang="cs-CZ" sz="2000" dirty="0"/>
              <a:t>– častá organická depresivní či úzkostná porucha, kognitivní poruchy, emoční </a:t>
            </a:r>
            <a:r>
              <a:rPr lang="cs-CZ" altLang="cs-CZ" sz="2000" dirty="0" err="1"/>
              <a:t>dysregulace</a:t>
            </a:r>
            <a:r>
              <a:rPr lang="cs-CZ" altLang="cs-CZ" sz="2000" dirty="0"/>
              <a:t>; problémem může být kortikoterapie</a:t>
            </a:r>
          </a:p>
          <a:p>
            <a:pPr eaLnBrk="1" hangingPunct="1"/>
            <a:r>
              <a:rPr lang="cs-CZ" altLang="cs-CZ" sz="2000" b="1" dirty="0"/>
              <a:t>Epilepsie</a:t>
            </a:r>
            <a:r>
              <a:rPr lang="cs-CZ" altLang="cs-CZ" sz="2000" dirty="0"/>
              <a:t>  – v rámci aury se mohou vyskytovat úzkostné příznaky, afektivní příznaky,  – </a:t>
            </a:r>
            <a:r>
              <a:rPr lang="cs-CZ" altLang="cs-CZ" sz="2000" dirty="0" err="1"/>
              <a:t>iktálně</a:t>
            </a:r>
            <a:r>
              <a:rPr lang="cs-CZ" altLang="cs-CZ" sz="2000" dirty="0"/>
              <a:t>, </a:t>
            </a:r>
            <a:r>
              <a:rPr lang="cs-CZ" altLang="cs-CZ" sz="2000" dirty="0" err="1"/>
              <a:t>periktálně</a:t>
            </a:r>
            <a:r>
              <a:rPr lang="cs-CZ" altLang="cs-CZ" sz="2000" dirty="0"/>
              <a:t>, </a:t>
            </a:r>
            <a:r>
              <a:rPr lang="cs-CZ" altLang="cs-CZ" sz="2000" dirty="0" err="1"/>
              <a:t>postiktálně</a:t>
            </a:r>
            <a:r>
              <a:rPr lang="cs-CZ" altLang="cs-CZ" sz="2000" dirty="0"/>
              <a:t> i </a:t>
            </a:r>
            <a:r>
              <a:rPr lang="cs-CZ" altLang="cs-CZ" sz="2000" dirty="0" err="1"/>
              <a:t>interiktálně</a:t>
            </a:r>
            <a:r>
              <a:rPr lang="cs-CZ" altLang="cs-CZ" sz="2000" dirty="0"/>
              <a:t> se mohou vyskytovat psychotické příznaky, často dochází ke změnám osobnosti (zvláště emoční instabilitě);  – důležitá (a problematická) diferenciální diagnostika mezi epilepsií, </a:t>
            </a:r>
            <a:r>
              <a:rPr lang="cs-CZ" altLang="cs-CZ" sz="2000" dirty="0" err="1"/>
              <a:t>disociativní</a:t>
            </a:r>
            <a:r>
              <a:rPr lang="cs-CZ" altLang="cs-CZ" sz="2000" dirty="0"/>
              <a:t> poruchou a panickou poruchu</a:t>
            </a:r>
          </a:p>
          <a:p>
            <a:pPr eaLnBrk="1" hangingPunct="1"/>
            <a:r>
              <a:rPr lang="cs-CZ" altLang="cs-CZ" sz="2000" b="1" dirty="0"/>
              <a:t>Mozkové nádory </a:t>
            </a:r>
            <a:r>
              <a:rPr lang="cs-CZ" altLang="cs-CZ" sz="2000" dirty="0"/>
              <a:t>– mohou se projevovat různými psychickými poruchami a symptomy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96DAAD7-12B9-7BA8-64E6-7C849C3D94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7587" y="851556"/>
            <a:ext cx="8062913" cy="676275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altLang="cs-CZ" b="1" dirty="0"/>
              <a:t>F00-09 Organické duševní poruchy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8B3E03CD-EEDF-409A-EA13-71BFB256F1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1" y="2386897"/>
            <a:ext cx="7772400" cy="4538662"/>
          </a:xfrm>
        </p:spPr>
        <p:txBody>
          <a:bodyPr/>
          <a:lstStyle/>
          <a:p>
            <a:pPr eaLnBrk="1" hangingPunct="1">
              <a:buFont typeface="Monotype Sorts" pitchFamily="2" charset="2"/>
              <a:buNone/>
            </a:pPr>
            <a:r>
              <a:rPr lang="cs-CZ" altLang="cs-CZ" dirty="0"/>
              <a:t>Základní charakteristika </a:t>
            </a:r>
          </a:p>
          <a:p>
            <a:pPr eaLnBrk="1" hangingPunct="1"/>
            <a:r>
              <a:rPr lang="cs-CZ" altLang="cs-CZ" dirty="0"/>
              <a:t>skupina duševních poruch, u kterých známe příčinu – nemoc, úraz nebo jakékoliv poškození mozku vede k přechodnému nebo stálému narušení funkce mozku</a:t>
            </a:r>
          </a:p>
          <a:p>
            <a:pPr eaLnBrk="1" hangingPunct="1"/>
            <a:r>
              <a:rPr lang="cs-CZ" altLang="cs-CZ" dirty="0"/>
              <a:t>základní  příznak  narušení kognitivních (poznávacích)  funkcí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C0DBE4A0-23B4-E9AD-D3DF-C4C7E6CB6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4068" y="761999"/>
            <a:ext cx="7772400" cy="963613"/>
          </a:xfrm>
        </p:spPr>
        <p:txBody>
          <a:bodyPr/>
          <a:lstStyle/>
          <a:p>
            <a:pPr eaLnBrk="1" hangingPunct="1"/>
            <a:r>
              <a:rPr lang="cs-CZ" altLang="cs-CZ" b="1" dirty="0">
                <a:ln>
                  <a:noFill/>
                </a:ln>
              </a:rPr>
              <a:t>Epidemiologie</a:t>
            </a:r>
            <a:endParaRPr lang="cs-CZ" altLang="cs-CZ" dirty="0">
              <a:ln>
                <a:noFill/>
              </a:ln>
            </a:endParaRP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B8560A2A-D51B-A7A3-E9CE-EB076F38BF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2136907"/>
            <a:ext cx="7772400" cy="42513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demence  5%  ve věku 60 roků, ve věku nad 80 roků již 20%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prevalence demence stoupá s věkem a zvyšuje se každých 5 let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prevalence se liší dle jednotlivých typů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Alzheimerova demence (AD) představuje zhruba 50% demencí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1E06515-FFA2-E0EA-53FE-81C2FC69BC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19507" y="889262"/>
            <a:ext cx="7772400" cy="676275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altLang="cs-CZ" b="1" dirty="0" err="1"/>
              <a:t>Etiopatogeneza</a:t>
            </a:r>
            <a:endParaRPr lang="cs-CZ" altLang="cs-CZ" b="1" dirty="0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636ABDE-5334-2E9C-277E-B8DA338EE5F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36416" y="2243578"/>
            <a:ext cx="7777163" cy="4429485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Monotype Sorts" pitchFamily="2" charset="2"/>
              <a:buNone/>
              <a:defRPr/>
            </a:pPr>
            <a:r>
              <a:rPr lang="cs-CZ" altLang="cs-CZ" sz="2800" b="1" dirty="0"/>
              <a:t>Organické duševní poruchy - dělení:</a:t>
            </a:r>
          </a:p>
          <a:p>
            <a:pPr>
              <a:lnSpc>
                <a:spcPct val="80000"/>
              </a:lnSpc>
              <a:buClr>
                <a:schemeClr val="accent1">
                  <a:lumMod val="75000"/>
                </a:schemeClr>
              </a:buClr>
              <a:defRPr/>
            </a:pPr>
            <a:r>
              <a:rPr lang="cs-CZ" altLang="cs-CZ" sz="2800" dirty="0"/>
              <a:t>primární - poškozen přímo mozek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sekundární - následkem poruch jiných orgánů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Monotype Sorts" pitchFamily="2" charset="2"/>
              <a:buNone/>
              <a:defRPr/>
            </a:pPr>
            <a:r>
              <a:rPr lang="cs-CZ" altLang="cs-CZ" sz="2800" b="1" dirty="0"/>
              <a:t>Demence: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léčitelné,  reverzibilní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nevratné (</a:t>
            </a:r>
            <a:r>
              <a:rPr lang="cs-CZ" altLang="cs-CZ" sz="2800" dirty="0" err="1"/>
              <a:t>neurodegenerativní</a:t>
            </a:r>
            <a:r>
              <a:rPr lang="cs-CZ" altLang="cs-CZ" sz="2800" dirty="0"/>
              <a:t>) - dochází k zániku mozkových buněk (neuronů) - Alzheimerova demence (AD)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Monotype Sorts" pitchFamily="2" charset="2"/>
              <a:buNone/>
              <a:defRPr/>
            </a:pPr>
            <a:r>
              <a:rPr lang="cs-CZ" altLang="cs-CZ" sz="2800" b="1" dirty="0"/>
              <a:t>Alzheimerova demence: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v CNS  produkce a akumulace beta amyloidu 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zánik  neuronů vede  k </a:t>
            </a:r>
            <a:r>
              <a:rPr lang="cs-CZ" altLang="cs-CZ" sz="2800" dirty="0" err="1"/>
              <a:t>neurotransmiterovému</a:t>
            </a:r>
            <a:r>
              <a:rPr lang="cs-CZ" altLang="cs-CZ" sz="2800" dirty="0"/>
              <a:t> deficitu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F83629-FE65-764E-E1E8-69895C68D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Norma vs. patologie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88AC1D-914E-B274-A948-7619234126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Kde je hranice?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Co je „normální?“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Co udává normalitu?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3695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7DEC5DEC-F342-527A-874A-AFB9A05C3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6697" y="867692"/>
            <a:ext cx="8207375" cy="820738"/>
          </a:xfrm>
        </p:spPr>
        <p:txBody>
          <a:bodyPr/>
          <a:lstStyle/>
          <a:p>
            <a:pPr eaLnBrk="1" hangingPunct="1"/>
            <a:r>
              <a:rPr lang="cs-CZ" altLang="cs-CZ" b="1" dirty="0">
                <a:ln>
                  <a:noFill/>
                </a:ln>
              </a:rPr>
              <a:t>F00-09 Organické duševní poruchy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E77C1F17-4A38-F643-CA31-8D04A673BB0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476697" y="2167020"/>
            <a:ext cx="8208963" cy="4968875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Monotype Sorts" pitchFamily="2" charset="2"/>
              <a:buNone/>
              <a:defRPr/>
            </a:pPr>
            <a:r>
              <a:rPr lang="cs-CZ" altLang="cs-CZ" sz="2800" b="1" dirty="0"/>
              <a:t>Delirium - </a:t>
            </a:r>
            <a:r>
              <a:rPr lang="cs-CZ" altLang="cs-CZ" sz="2800" dirty="0"/>
              <a:t>nespecifický organický mozkový syndrom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porucha vědomí (zastřené vědomí - snížené povědomí o okolí)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narušení poznávacích schopností ( zhoršení krátkodobé pamětí)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dezorientace časem, místem a osobou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narušením  psychomotoriky (střídání hyper a </a:t>
            </a:r>
            <a:r>
              <a:rPr lang="cs-CZ" altLang="cs-CZ" sz="2800" dirty="0" err="1"/>
              <a:t>hypoaktivity</a:t>
            </a:r>
            <a:r>
              <a:rPr lang="cs-CZ" altLang="cs-CZ" sz="2800" dirty="0"/>
              <a:t>)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narušení spánku nebo cyklu spánek-bdění 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stav přechodný, krátký, s měnlivou intenzitou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Častá (chirurgie 10-15%)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0913A722-64A2-D647-6BA2-AEA5967DF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908117"/>
            <a:ext cx="7772400" cy="892175"/>
          </a:xfrm>
        </p:spPr>
        <p:txBody>
          <a:bodyPr/>
          <a:lstStyle/>
          <a:p>
            <a:pPr eaLnBrk="1" hangingPunct="1"/>
            <a:r>
              <a:rPr lang="cs-CZ" altLang="cs-CZ" b="1" dirty="0">
                <a:ln>
                  <a:noFill/>
                </a:ln>
              </a:rPr>
              <a:t> Diagnostika  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9D8C0804-13BA-15CB-6E33-53C24A65D4B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376062" y="2187018"/>
            <a:ext cx="7772400" cy="4780665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Monotype Sorts" pitchFamily="2" charset="2"/>
              <a:buNone/>
              <a:defRPr/>
            </a:pPr>
            <a:r>
              <a:rPr lang="cs-CZ" altLang="cs-CZ" sz="2800" b="1" dirty="0"/>
              <a:t>Demence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nejdůležitější včasná diagnóza demence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Monotype Sorts" pitchFamily="2" charset="2"/>
              <a:buNone/>
              <a:defRPr/>
            </a:pPr>
            <a:r>
              <a:rPr lang="cs-CZ" altLang="cs-CZ" sz="2800" b="1" dirty="0"/>
              <a:t>Vyšetření  zahrnuje: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cs-CZ" altLang="cs-CZ" sz="2800" dirty="0"/>
              <a:t>kompletní anamnézu včetně objektivní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cs-CZ" altLang="cs-CZ" sz="2800" dirty="0"/>
              <a:t>zhodnocení psychického stavu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cs-CZ" altLang="cs-CZ" sz="2800" dirty="0"/>
              <a:t>somatické a neurologické vyšetření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cs-CZ" altLang="cs-CZ" sz="2800" dirty="0"/>
              <a:t>k vyloučení reverzibilní demence pomocná vyšetření (laboratorní vyšetření včetně  serologického vyšetření na HIV a syfilis)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cs-CZ" altLang="cs-CZ" sz="2800" dirty="0"/>
              <a:t>EKG a RTG pro ujasnění vaskulární komponenty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cs-CZ" altLang="cs-CZ" sz="2800" dirty="0"/>
              <a:t>CT nebo   MRI pro ujasnění míry atrofie                              a zhodnocení lézí bílé hmoty mozkové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8F9D26D9-71F1-5E34-993C-0C21400F4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2349" y="879836"/>
            <a:ext cx="7772400" cy="892175"/>
          </a:xfrm>
        </p:spPr>
        <p:txBody>
          <a:bodyPr/>
          <a:lstStyle/>
          <a:p>
            <a:pPr eaLnBrk="1" hangingPunct="1"/>
            <a:r>
              <a:rPr lang="cs-CZ" altLang="cs-CZ" b="1" dirty="0">
                <a:ln>
                  <a:noFill/>
                </a:ln>
              </a:rPr>
              <a:t> Diferenciální diagnostika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0F81D278-B8DD-DC65-0FDA-237FCD0BE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2115910"/>
            <a:ext cx="7772400" cy="49688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cs-CZ" altLang="cs-CZ" sz="2800" b="1" dirty="0"/>
              <a:t>              Delirium X deprese  X demence 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b="1" dirty="0"/>
              <a:t>Delirium </a:t>
            </a:r>
            <a:r>
              <a:rPr lang="cs-CZ" altLang="cs-CZ" sz="2800" dirty="0"/>
              <a:t>-  náhlý začátek, zhoršená orientace, zhoršené vnímání, narušení cyklu spánek-bdění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b="1" dirty="0"/>
              <a:t>Deprese </a:t>
            </a:r>
            <a:r>
              <a:rPr lang="cs-CZ" altLang="cs-CZ" sz="2800" dirty="0"/>
              <a:t>- obraz </a:t>
            </a:r>
            <a:r>
              <a:rPr lang="cs-CZ" altLang="cs-CZ" sz="2800" dirty="0" err="1"/>
              <a:t>pseudodemence</a:t>
            </a:r>
            <a:r>
              <a:rPr lang="cs-CZ" altLang="cs-CZ" sz="2800" dirty="0"/>
              <a:t> - předchází   deprese, normální orientace, nemocný odpovídá často „nevím“, nemá tendenci kognitivní defekt skrývat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b="1" dirty="0"/>
              <a:t>Demence </a:t>
            </a:r>
            <a:r>
              <a:rPr lang="cs-CZ" altLang="cs-CZ" sz="2800" dirty="0"/>
              <a:t>-  začíná pozvolna, deprese se objevuje až po vzniku kognitivního deficitu, nemocný má tendenci ho skrývat,  není narušeno vědomí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72537387-1DB6-80FE-6878-354BCA6C3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7960" y="823274"/>
            <a:ext cx="7772400" cy="820738"/>
          </a:xfrm>
        </p:spPr>
        <p:txBody>
          <a:bodyPr/>
          <a:lstStyle/>
          <a:p>
            <a:pPr eaLnBrk="1" hangingPunct="1"/>
            <a:r>
              <a:rPr lang="cs-CZ" altLang="cs-CZ" b="1" dirty="0">
                <a:ln>
                  <a:noFill/>
                </a:ln>
              </a:rPr>
              <a:t>Domény kognice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CB2013C5-3172-5217-17DD-FDCBAA6721F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78735" y="2365900"/>
            <a:ext cx="7921625" cy="5616575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Monotype Sorts" pitchFamily="2" charset="2"/>
              <a:buNone/>
              <a:defRPr/>
            </a:pPr>
            <a:r>
              <a:rPr lang="cs-CZ" altLang="cs-CZ" sz="2800" b="1" dirty="0"/>
              <a:t>Paměť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Monotype Sorts" pitchFamily="2" charset="2"/>
              <a:buNone/>
              <a:defRPr/>
            </a:pPr>
            <a:endParaRPr lang="cs-CZ" altLang="cs-CZ" sz="2800" b="1" dirty="0"/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Monotype Sorts" pitchFamily="2" charset="2"/>
              <a:buNone/>
              <a:defRPr/>
            </a:pPr>
            <a:r>
              <a:rPr lang="cs-CZ" altLang="cs-CZ" sz="2800" b="1" dirty="0"/>
              <a:t>Řeč (apraxie, afázie, agnozie, </a:t>
            </a:r>
            <a:r>
              <a:rPr lang="cs-CZ" altLang="cs-CZ" sz="2800" b="1" dirty="0" err="1"/>
              <a:t>anozognozie</a:t>
            </a:r>
            <a:r>
              <a:rPr lang="cs-CZ" altLang="cs-CZ" sz="2800" b="1" dirty="0"/>
              <a:t>…)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Monotype Sorts" pitchFamily="2" charset="2"/>
              <a:buNone/>
              <a:defRPr/>
            </a:pPr>
            <a:endParaRPr lang="cs-CZ" altLang="cs-CZ" sz="2800" b="1" dirty="0"/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Monotype Sorts" pitchFamily="2" charset="2"/>
              <a:buNone/>
              <a:defRPr/>
            </a:pPr>
            <a:r>
              <a:rPr lang="cs-CZ" altLang="cs-CZ" sz="2800" b="1" dirty="0" err="1"/>
              <a:t>Vizuospaciální</a:t>
            </a:r>
            <a:r>
              <a:rPr lang="cs-CZ" altLang="cs-CZ" sz="2800" b="1" dirty="0"/>
              <a:t> schopnosti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Monotype Sorts" pitchFamily="2" charset="2"/>
              <a:buNone/>
              <a:defRPr/>
            </a:pPr>
            <a:endParaRPr lang="cs-CZ" altLang="cs-CZ" sz="2800" b="1" dirty="0"/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Monotype Sorts" pitchFamily="2" charset="2"/>
              <a:buNone/>
              <a:defRPr/>
            </a:pPr>
            <a:r>
              <a:rPr lang="cs-CZ" altLang="cs-CZ" sz="2800" b="1" dirty="0"/>
              <a:t>Exekutivní schopnosti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Monotype Sorts" pitchFamily="2" charset="2"/>
              <a:buNone/>
              <a:defRPr/>
            </a:pPr>
            <a:endParaRPr lang="cs-CZ" altLang="cs-CZ" sz="2800" b="1" dirty="0"/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Monotype Sorts" pitchFamily="2" charset="2"/>
              <a:buNone/>
              <a:defRPr/>
            </a:pPr>
            <a:r>
              <a:rPr lang="cs-CZ" altLang="cs-CZ" sz="2800" b="1" dirty="0"/>
              <a:t>Intelekt</a:t>
            </a:r>
            <a:endParaRPr lang="cs-CZ" altLang="cs-CZ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2FDE82-5B21-DED4-FF9C-ACEE9F760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Tělesná paměť</a:t>
            </a:r>
            <a:endParaRPr lang="en-GB" dirty="0"/>
          </a:p>
        </p:txBody>
      </p:sp>
      <p:pic>
        <p:nvPicPr>
          <p:cNvPr id="4" name="Online médium 3" title="Former Ballerina With Alzheimer's Performs 'Swan Lake' Dance | Super Emotional">
            <a:hlinkClick r:id="" action="ppaction://media"/>
            <a:extLst>
              <a:ext uri="{FF2B5EF4-FFF2-40B4-BE49-F238E27FC236}">
                <a16:creationId xmlns:a16="http://schemas.microsoft.com/office/drawing/2014/main" id="{7F228BC5-B9B9-0929-297D-4DE5B8E0DB1D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407158" y="1955090"/>
            <a:ext cx="6369050" cy="3598863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6C953C91-8637-947F-7164-207D837814D8}"/>
              </a:ext>
            </a:extLst>
          </p:cNvPr>
          <p:cNvSpPr txBox="1"/>
          <p:nvPr/>
        </p:nvSpPr>
        <p:spPr>
          <a:xfrm>
            <a:off x="2293071" y="5553953"/>
            <a:ext cx="609442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https://www.youtube.com/watch?v=IT_tW3EVDK8&amp;ab_channel=ALZHEIMER%E2%80%99SRESEARCHASSOCIATION</a:t>
            </a:r>
          </a:p>
        </p:txBody>
      </p:sp>
    </p:spTree>
    <p:extLst>
      <p:ext uri="{BB962C8B-B14F-4D97-AF65-F5344CB8AC3E}">
        <p14:creationId xmlns:p14="http://schemas.microsoft.com/office/powerpoint/2010/main" val="448633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2A1396-BF0B-E85C-312A-924892B01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Vliv cvičení a fyzické aktivity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34A0B3-49C4-D5AF-6B8B-670A3194D7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Prevence a snížení rizika při pravidelné fyzické aktivitě</a:t>
            </a:r>
          </a:p>
          <a:p>
            <a:endParaRPr lang="cs-CZ" dirty="0"/>
          </a:p>
          <a:p>
            <a:r>
              <a:rPr lang="cs-CZ" dirty="0"/>
              <a:t>Posílení kognitivních funkcí při AD</a:t>
            </a:r>
          </a:p>
          <a:p>
            <a:endParaRPr lang="cs-CZ" dirty="0"/>
          </a:p>
          <a:p>
            <a:r>
              <a:rPr lang="cs-CZ" dirty="0"/>
              <a:t>Stimulace NS</a:t>
            </a:r>
          </a:p>
          <a:p>
            <a:endParaRPr lang="cs-CZ" dirty="0"/>
          </a:p>
          <a:p>
            <a:r>
              <a:rPr lang="cs-CZ" dirty="0"/>
              <a:t>Vliv na emoční regulaci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66003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10B758E1-3082-A1E4-1A71-791481906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823275"/>
            <a:ext cx="7772400" cy="747713"/>
          </a:xfrm>
        </p:spPr>
        <p:txBody>
          <a:bodyPr/>
          <a:lstStyle/>
          <a:p>
            <a:pPr eaLnBrk="1" hangingPunct="1"/>
            <a:r>
              <a:rPr lang="cs-CZ" altLang="cs-CZ" b="1" dirty="0">
                <a:ln>
                  <a:noFill/>
                </a:ln>
              </a:rPr>
              <a:t>Nefarmakologická léčba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AF701508-9CF4-9646-B16C-6D5F33A8D0B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3382" y="2033587"/>
            <a:ext cx="8134350" cy="4824413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Monotype Sorts" pitchFamily="2" charset="2"/>
              <a:buNone/>
              <a:defRPr/>
            </a:pPr>
            <a:r>
              <a:rPr lang="cs-CZ" altLang="cs-CZ" sz="2800" b="1" dirty="0"/>
              <a:t>Terapie a  rehabilitace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nejefektivnější  komplexní přístup - propojení léčby farmakologické, psychoterapeutické a rehabilitace 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Monotype Sorts" pitchFamily="2" charset="2"/>
              <a:buNone/>
              <a:defRPr/>
            </a:pPr>
            <a:r>
              <a:rPr lang="cs-CZ" altLang="cs-CZ" sz="2800" b="1" dirty="0"/>
              <a:t>Praktické rady: 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na stabilním místě telefonní čísla na lékaře, členy rodiny, policii, hasiče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důležité a potřebné věci na stabilních místech 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bezbariérový přístup po bytě (pomůcky, držáky)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v noci rozsvícená světla 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altLang="cs-CZ" sz="2800" dirty="0"/>
              <a:t>zajistit cenné předměty, finance</a:t>
            </a:r>
          </a:p>
          <a:p>
            <a:pPr eaLnBrk="1" fontAlgn="auto" hangingPunct="1">
              <a:lnSpc>
                <a:spcPct val="80000"/>
              </a:lnSpc>
              <a:buClr>
                <a:schemeClr val="accent1">
                  <a:lumMod val="75000"/>
                </a:schemeClr>
              </a:buClr>
              <a:buFont typeface="Monotype Sorts" pitchFamily="2" charset="2"/>
              <a:buNone/>
              <a:defRPr/>
            </a:pPr>
            <a:r>
              <a:rPr lang="cs-CZ" altLang="cs-CZ" sz="2800" b="1" dirty="0"/>
              <a:t>Kognitivní trénink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7AAE38-F29A-404B-7029-81DD471F3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by mohlo být pro vás důležité?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033634-5A52-3C7B-8979-4DC19FCA98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Znát limity pacienta</a:t>
            </a:r>
          </a:p>
          <a:p>
            <a:endParaRPr lang="cs-CZ" dirty="0"/>
          </a:p>
          <a:p>
            <a:r>
              <a:rPr lang="cs-CZ" dirty="0"/>
              <a:t>Možná rezonantní nálada, negativismus, agrese</a:t>
            </a:r>
          </a:p>
          <a:p>
            <a:endParaRPr lang="cs-CZ" dirty="0"/>
          </a:p>
          <a:p>
            <a:r>
              <a:rPr lang="cs-CZ" dirty="0"/>
              <a:t>Pracovat s potenciálně proměnlivou motivací</a:t>
            </a:r>
          </a:p>
          <a:p>
            <a:endParaRPr lang="cs-CZ" dirty="0"/>
          </a:p>
          <a:p>
            <a:r>
              <a:rPr lang="cs-CZ" dirty="0"/>
              <a:t>Počítat s časovým zařazením cvičení</a:t>
            </a:r>
          </a:p>
          <a:p>
            <a:endParaRPr lang="cs-CZ" dirty="0"/>
          </a:p>
          <a:p>
            <a:r>
              <a:rPr lang="cs-CZ" dirty="0"/>
              <a:t>Co dál?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4796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6DECBA-6166-6811-ABC3-FCA372DA0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Norma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DB1AD8-D1C2-EFF7-159E-F115D4899E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Statistická</a:t>
            </a:r>
          </a:p>
          <a:p>
            <a:r>
              <a:rPr lang="cs-CZ" dirty="0"/>
              <a:t>Socio-kulturní</a:t>
            </a:r>
          </a:p>
          <a:p>
            <a:r>
              <a:rPr lang="cs-CZ" dirty="0"/>
              <a:t>Funkční</a:t>
            </a:r>
          </a:p>
          <a:p>
            <a:r>
              <a:rPr lang="cs-CZ" dirty="0"/>
              <a:t>Mediální</a:t>
            </a:r>
          </a:p>
          <a:p>
            <a:r>
              <a:rPr lang="cs-CZ" dirty="0"/>
              <a:t>Normativní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1102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2F7063-A80C-AC10-04C0-9C68D6D12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Etiologie a patogeneze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F32671-380D-CCD2-64A9-41840B1D2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Nature</a:t>
            </a:r>
            <a:r>
              <a:rPr lang="cs-CZ" dirty="0"/>
              <a:t> x </a:t>
            </a:r>
            <a:r>
              <a:rPr lang="cs-CZ" dirty="0" err="1"/>
              <a:t>Nurture</a:t>
            </a:r>
            <a:endParaRPr lang="cs-CZ" dirty="0"/>
          </a:p>
          <a:p>
            <a:endParaRPr lang="cs-CZ" dirty="0"/>
          </a:p>
          <a:p>
            <a:r>
              <a:rPr lang="cs-CZ" dirty="0"/>
              <a:t>Genetika x prostředí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8292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791872-F7C8-DC00-1930-467ED9429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Co má vliv na vnímání, prožívání a jednání?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19D03D-B8DD-0647-9527-06460F81C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Temperament</a:t>
            </a:r>
          </a:p>
          <a:p>
            <a:r>
              <a:rPr lang="cs-CZ" dirty="0" err="1"/>
              <a:t>Attachement</a:t>
            </a:r>
            <a:endParaRPr lang="cs-CZ" dirty="0"/>
          </a:p>
          <a:p>
            <a:r>
              <a:rPr lang="cs-CZ" dirty="0"/>
              <a:t>Výchova</a:t>
            </a:r>
          </a:p>
          <a:p>
            <a:r>
              <a:rPr lang="cs-CZ" dirty="0"/>
              <a:t>Socio-ekonomický vliv</a:t>
            </a:r>
          </a:p>
          <a:p>
            <a:r>
              <a:rPr lang="cs-CZ" dirty="0"/>
              <a:t>Ranné zkušenosti</a:t>
            </a:r>
          </a:p>
          <a:p>
            <a:r>
              <a:rPr lang="cs-CZ" dirty="0"/>
              <a:t>Biologické faktory</a:t>
            </a:r>
          </a:p>
          <a:p>
            <a:r>
              <a:rPr lang="cs-CZ" dirty="0"/>
              <a:t>Kulturní prostředí</a:t>
            </a:r>
          </a:p>
          <a:p>
            <a:r>
              <a:rPr lang="cs-CZ" dirty="0"/>
              <a:t>Co dál?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7859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6746B8-A06C-1B59-6732-CA5DB6CD4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Závěry a diagnostika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3210F0-6BE8-2BA4-3D7F-6855E8913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Pozorování, rozhovor</a:t>
            </a:r>
          </a:p>
          <a:p>
            <a:r>
              <a:rPr lang="cs-CZ" dirty="0"/>
              <a:t>Anamnéza</a:t>
            </a:r>
          </a:p>
          <a:p>
            <a:r>
              <a:rPr lang="cs-CZ" dirty="0" err="1"/>
              <a:t>Psychodiagnostiké</a:t>
            </a:r>
            <a:r>
              <a:rPr lang="cs-CZ" dirty="0"/>
              <a:t> metody</a:t>
            </a:r>
          </a:p>
          <a:p>
            <a:r>
              <a:rPr lang="cs-CZ" dirty="0"/>
              <a:t>Měření nepřímé (opatrně se závěry)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6548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B146FF-3B0E-CEC5-3BC0-05FC99D7B7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1659" y="2733709"/>
            <a:ext cx="8522798" cy="1373070"/>
          </a:xfrm>
        </p:spPr>
        <p:txBody>
          <a:bodyPr/>
          <a:lstStyle/>
          <a:p>
            <a:r>
              <a:rPr lang="cs-CZ" dirty="0"/>
              <a:t>Organické duševní poruchy</a:t>
            </a:r>
            <a:endParaRPr lang="en-GB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75A38AA-D474-2A51-DC68-5375FF6CC5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868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8968919E-9174-1880-63B6-E4EC30A31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6664" y="457200"/>
            <a:ext cx="7704137" cy="1981200"/>
          </a:xfrm>
        </p:spPr>
        <p:txBody>
          <a:bodyPr/>
          <a:lstStyle/>
          <a:p>
            <a:pPr eaLnBrk="1" hangingPunct="1"/>
            <a:r>
              <a:rPr lang="cs-CZ" altLang="cs-CZ" b="1">
                <a:ln>
                  <a:noFill/>
                </a:ln>
              </a:rPr>
              <a:t>Základní princip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8932FF-0C8A-C910-B884-436E24D2BA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6664" y="2060575"/>
            <a:ext cx="7704137" cy="3938588"/>
          </a:xfrm>
        </p:spPr>
        <p:txBody>
          <a:bodyPr/>
          <a:lstStyle/>
          <a:p>
            <a:pPr eaLnBrk="1" hangingPunct="1"/>
            <a:r>
              <a:rPr lang="cs-CZ" altLang="en-US"/>
              <a:t>Neexistují příznaky specifické pro duševní nemoc! – Jakákoliv psychopatologie může být způsobena poruchou mozku při jeho poškození („organické“) či systémové dysfunkci („symptomatické“)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en-US"/>
          </a:p>
          <a:p>
            <a:pPr eaLnBrk="1" hangingPunct="1"/>
            <a:r>
              <a:rPr lang="cs-CZ" altLang="en-US"/>
              <a:t>= při první manifestaci vždy pátrat po „organicitě“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E62486-D9AA-D3BC-1B46-A2A4EAD3A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Phineas</a:t>
            </a:r>
            <a:r>
              <a:rPr lang="cs-CZ" dirty="0"/>
              <a:t> </a:t>
            </a:r>
            <a:r>
              <a:rPr lang="cs-CZ" dirty="0" err="1"/>
              <a:t>Gage</a:t>
            </a:r>
            <a:endParaRPr lang="en-GB" dirty="0"/>
          </a:p>
        </p:txBody>
      </p:sp>
      <p:pic>
        <p:nvPicPr>
          <p:cNvPr id="1026" name="Picture 2" descr="A Visit With Phineas Gage And His Legendary Skull">
            <a:extLst>
              <a:ext uri="{FF2B5EF4-FFF2-40B4-BE49-F238E27FC236}">
                <a16:creationId xmlns:a16="http://schemas.microsoft.com/office/drawing/2014/main" id="{FD54449F-0DA2-020D-2766-8A3C4D11042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7368" y="2336800"/>
            <a:ext cx="5781239" cy="3598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9634039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72</TotalTime>
  <Words>1077</Words>
  <Application>Microsoft Office PowerPoint</Application>
  <PresentationFormat>Širokoúhlá obrazovka</PresentationFormat>
  <Paragraphs>149</Paragraphs>
  <Slides>27</Slides>
  <Notes>0</Notes>
  <HiddenSlides>0</HiddenSlides>
  <MMClips>1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Monotype Sorts</vt:lpstr>
      <vt:lpstr>Trebuchet MS</vt:lpstr>
      <vt:lpstr>Wingdings</vt:lpstr>
      <vt:lpstr>Berlín</vt:lpstr>
      <vt:lpstr>Etiologie a patogeneze</vt:lpstr>
      <vt:lpstr>Norma vs. patologie</vt:lpstr>
      <vt:lpstr>Norma</vt:lpstr>
      <vt:lpstr>Etiologie a patogeneze</vt:lpstr>
      <vt:lpstr> Co má vliv na vnímání, prožívání a jednání?</vt:lpstr>
      <vt:lpstr>Závěry a diagnostika</vt:lpstr>
      <vt:lpstr>Organické duševní poruchy</vt:lpstr>
      <vt:lpstr>Základní princip </vt:lpstr>
      <vt:lpstr>Phineas Gage</vt:lpstr>
      <vt:lpstr>Diagnostika organické duševní poruchy </vt:lpstr>
      <vt:lpstr>Varovné známky </vt:lpstr>
      <vt:lpstr>Psychické poruchy a symptomy                   v interních oborech  </vt:lpstr>
      <vt:lpstr>Psychické poruchy a symptomy                 v onkologii </vt:lpstr>
      <vt:lpstr>Psychické poruchy a symptomy                 v chirurgických oborech </vt:lpstr>
      <vt:lpstr>Psychické poruchy v gynekologii                 a porodnictví</vt:lpstr>
      <vt:lpstr>Psychické poruchy v neurologii </vt:lpstr>
      <vt:lpstr>F00-09 Organické duševní poruchy</vt:lpstr>
      <vt:lpstr>Epidemiologie</vt:lpstr>
      <vt:lpstr>Etiopatogeneza</vt:lpstr>
      <vt:lpstr>F00-09 Organické duševní poruchy</vt:lpstr>
      <vt:lpstr> Diagnostika  </vt:lpstr>
      <vt:lpstr> Diferenciální diagnostika</vt:lpstr>
      <vt:lpstr>Domény kognice</vt:lpstr>
      <vt:lpstr>Tělesná paměť</vt:lpstr>
      <vt:lpstr>Vliv cvičení a fyzické aktivity</vt:lpstr>
      <vt:lpstr>Nefarmakologická léčba</vt:lpstr>
      <vt:lpstr>Co by mohlo být pro vás důležité?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Tonda Sokol</dc:creator>
  <cp:lastModifiedBy>Tonda Sokol</cp:lastModifiedBy>
  <cp:revision>3</cp:revision>
  <dcterms:created xsi:type="dcterms:W3CDTF">2024-09-29T17:09:23Z</dcterms:created>
  <dcterms:modified xsi:type="dcterms:W3CDTF">2024-10-03T07:47:25Z</dcterms:modified>
</cp:coreProperties>
</file>