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6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137B4E-F6AB-4469-8327-201EBB643591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6A80D-FEB2-4E34-ACB0-62C3AA3D204E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083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7B4E-F6AB-4469-8327-201EBB643591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6A80D-FEB2-4E34-ACB0-62C3AA3D2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383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7B4E-F6AB-4469-8327-201EBB643591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6A80D-FEB2-4E34-ACB0-62C3AA3D204E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07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7B4E-F6AB-4469-8327-201EBB643591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6A80D-FEB2-4E34-ACB0-62C3AA3D2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896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7B4E-F6AB-4469-8327-201EBB643591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6A80D-FEB2-4E34-ACB0-62C3AA3D204E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510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7B4E-F6AB-4469-8327-201EBB643591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6A80D-FEB2-4E34-ACB0-62C3AA3D2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428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7B4E-F6AB-4469-8327-201EBB643591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6A80D-FEB2-4E34-ACB0-62C3AA3D2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86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7B4E-F6AB-4469-8327-201EBB643591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6A80D-FEB2-4E34-ACB0-62C3AA3D2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114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7B4E-F6AB-4469-8327-201EBB643591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6A80D-FEB2-4E34-ACB0-62C3AA3D2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721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7B4E-F6AB-4469-8327-201EBB643591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6A80D-FEB2-4E34-ACB0-62C3AA3D2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470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7B4E-F6AB-4469-8327-201EBB643591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6A80D-FEB2-4E34-ACB0-62C3AA3D204E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9858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5137B4E-F6AB-4469-8327-201EBB643591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4C6A80D-FEB2-4E34-ACB0-62C3AA3D204E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2001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Poruchy autistického spektra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677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Mentální retardace (</a:t>
            </a:r>
            <a:r>
              <a:rPr lang="cs-CZ" b="1" dirty="0" err="1" smtClean="0"/>
              <a:t>intellectual</a:t>
            </a:r>
            <a:r>
              <a:rPr lang="cs-CZ" b="1" dirty="0" smtClean="0"/>
              <a:t> disability):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Až 30–50 % lidí s autismem má nějakou formu intelektuálního postižení. To může zahrnovat obtíže při řešení problémů, zpracování informací nebo učení nových dovedností (často specifické povahy)</a:t>
            </a:r>
          </a:p>
          <a:p>
            <a:pPr lvl="1"/>
            <a:r>
              <a:rPr lang="cs-CZ" dirty="0" smtClean="0"/>
              <a:t>Příčina: Může být spojena s neurologickými abnormalitami nebo komorbiditami.</a:t>
            </a:r>
          </a:p>
          <a:p>
            <a:r>
              <a:rPr lang="cs-CZ" b="1" dirty="0" smtClean="0"/>
              <a:t>Průměrná nebo nadprůměrná inteligence: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U lidí s </a:t>
            </a:r>
            <a:r>
              <a:rPr lang="cs-CZ" dirty="0" err="1" smtClean="0"/>
              <a:t>vysokofunkčním</a:t>
            </a:r>
            <a:r>
              <a:rPr lang="cs-CZ" dirty="0" smtClean="0"/>
              <a:t> autismem (dříve označovaným jako Aspergerův syndrom) bývá inteligence normální nebo nadprůměrná. Tito jedinci mohou excelovat v konkrétních oblastech, jako je matematika, logika nebo paměť.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4953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Genialita a </a:t>
            </a:r>
            <a:r>
              <a:rPr lang="cs-CZ" b="1" dirty="0" err="1" smtClean="0"/>
              <a:t>savantský</a:t>
            </a:r>
            <a:r>
              <a:rPr lang="cs-CZ" b="1" dirty="0" smtClean="0"/>
              <a:t> syndrom</a:t>
            </a:r>
          </a:p>
          <a:p>
            <a:r>
              <a:rPr lang="cs-CZ" b="1" dirty="0" smtClean="0"/>
              <a:t>Genialita: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Někteří lidé s autismem mají mimořádné schopnosti v určitých oblastech. Mohou být například výjimeční v hudbě, umění, matematice nebo programování. Tyto schopnosti nejsou automaticky spojeny s autismem, ale mohou být důsledkem intenzivního zaměření na konkrétní oblast.</a:t>
            </a:r>
          </a:p>
          <a:p>
            <a:r>
              <a:rPr lang="cs-CZ" b="1" dirty="0" err="1" smtClean="0"/>
              <a:t>Savantský</a:t>
            </a:r>
            <a:r>
              <a:rPr lang="cs-CZ" b="1" dirty="0" smtClean="0"/>
              <a:t> syndrom (syndrom učence):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Tento vzácný jev se vyskytuje přibližně u 10 % lidí s autismem. Projevuje se jedinečnými schopnostmi, například:</a:t>
            </a:r>
          </a:p>
          <a:p>
            <a:pPr lvl="1"/>
            <a:r>
              <a:rPr lang="cs-CZ" b="1" dirty="0" smtClean="0"/>
              <a:t>Fotografická paměť.</a:t>
            </a:r>
            <a:endParaRPr lang="cs-CZ" dirty="0" smtClean="0"/>
          </a:p>
          <a:p>
            <a:pPr lvl="1"/>
            <a:r>
              <a:rPr lang="cs-CZ" b="1" dirty="0" smtClean="0"/>
              <a:t>Schopnost složit komplexní hudební skladbu na první poslech.</a:t>
            </a:r>
            <a:endParaRPr lang="cs-CZ" dirty="0" smtClean="0"/>
          </a:p>
          <a:p>
            <a:pPr lvl="1"/>
            <a:r>
              <a:rPr lang="cs-CZ" b="1" dirty="0" smtClean="0"/>
              <a:t>Vynikající matematické schopnosti.</a:t>
            </a:r>
            <a:endParaRPr lang="cs-CZ" dirty="0" smtClean="0"/>
          </a:p>
          <a:p>
            <a:r>
              <a:rPr lang="cs-CZ" b="1" dirty="0" smtClean="0"/>
              <a:t>Příklad:</a:t>
            </a:r>
            <a:r>
              <a:rPr lang="cs-CZ" dirty="0" smtClean="0"/>
              <a:t> Kim </a:t>
            </a:r>
            <a:r>
              <a:rPr lang="cs-CZ" dirty="0" err="1" smtClean="0"/>
              <a:t>Peek</a:t>
            </a:r>
            <a:r>
              <a:rPr lang="cs-CZ" dirty="0" smtClean="0"/>
              <a:t>, který inspiroval postavu ve filmu „</a:t>
            </a:r>
            <a:r>
              <a:rPr lang="cs-CZ" dirty="0" err="1" smtClean="0"/>
              <a:t>Rain</a:t>
            </a:r>
            <a:r>
              <a:rPr lang="cs-CZ" dirty="0" smtClean="0"/>
              <a:t> Man“, měl </a:t>
            </a:r>
            <a:r>
              <a:rPr lang="cs-CZ" dirty="0" err="1" smtClean="0"/>
              <a:t>savantský</a:t>
            </a:r>
            <a:r>
              <a:rPr lang="cs-CZ" dirty="0" smtClean="0"/>
              <a:t> syndrom s obrovskou schopností pamatovat si detaily z knih.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5584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Autismus ≠ genialita: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Ačkoli média často prezentují lidi s autismem jako geniální jedince (např. </a:t>
            </a:r>
            <a:r>
              <a:rPr lang="cs-CZ" dirty="0" err="1" smtClean="0"/>
              <a:t>Sheldon</a:t>
            </a:r>
            <a:r>
              <a:rPr lang="cs-CZ" dirty="0" smtClean="0"/>
              <a:t> Cooper z Teorie velkého třesku), většina lidí s autismem nemá výjimečné schopnosti. Naopak, mnoho z nich čelí výzvám v běžném životě.</a:t>
            </a:r>
          </a:p>
          <a:p>
            <a:r>
              <a:rPr lang="cs-CZ" b="1" dirty="0" smtClean="0"/>
              <a:t>Genius jako vedlejší efekt: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Genialita u lidí s autismem je často výsledkem intenzivní koncentrace a opakování činností, což je běžný rys autismu.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3506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Výzvy u inteligentních jedinců s autismem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 když má člověk s autismem nadprůměrnou inteligenci, může čelit značným problémům, například:</a:t>
            </a:r>
          </a:p>
          <a:p>
            <a:pPr lvl="1"/>
            <a:r>
              <a:rPr lang="cs-CZ" b="1" dirty="0" smtClean="0"/>
              <a:t>Sociální neobratnost:</a:t>
            </a:r>
            <a:r>
              <a:rPr lang="cs-CZ" dirty="0" smtClean="0"/>
              <a:t> Schopnost řešit komplexní rovnice neznamená, že jedinec snadno navazuje vztahy.</a:t>
            </a:r>
          </a:p>
          <a:p>
            <a:pPr lvl="1"/>
            <a:r>
              <a:rPr lang="cs-CZ" b="1" dirty="0" smtClean="0"/>
              <a:t>Praktické obtíže:</a:t>
            </a:r>
            <a:r>
              <a:rPr lang="cs-CZ" dirty="0" smtClean="0"/>
              <a:t> I vysoce inteligentní lidé mohou mít problémy s každodenními úkoly (např. organizace času, smysluplná komunikace a vztahy, zvládání stresu).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5925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Komorbidity zvyšující riziko </a:t>
            </a:r>
            <a:r>
              <a:rPr lang="cs-CZ" b="1" dirty="0" smtClean="0"/>
              <a:t>poruch myšlení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Lidé </a:t>
            </a:r>
            <a:r>
              <a:rPr lang="cs-CZ" dirty="0"/>
              <a:t>s autismem mohou mít vyšší riziko rozvoje psychotických poruch nebo bludného myšlení v důsledku komorbidit, jako jsou:</a:t>
            </a:r>
          </a:p>
          <a:p>
            <a:pPr lvl="1"/>
            <a:r>
              <a:rPr lang="cs-CZ" b="1" dirty="0"/>
              <a:t>Schizofrenie:</a:t>
            </a:r>
            <a:r>
              <a:rPr lang="cs-CZ" dirty="0"/>
              <a:t> Výjimečně se může objevit v kombinaci s autismem. Lidé pak vykazují skutečné bludy, jako je paranoia nebo halucinace.</a:t>
            </a:r>
          </a:p>
          <a:p>
            <a:pPr lvl="1"/>
            <a:r>
              <a:rPr lang="cs-CZ" b="1" dirty="0"/>
              <a:t>Úzkostné poruchy:</a:t>
            </a:r>
            <a:r>
              <a:rPr lang="cs-CZ" dirty="0"/>
              <a:t> Mohou přispět k obsesivnímu myšlení nebo přehnaným obavám, které se mohou blížit bludům (např. přesvědčení, že je někdo neustále sleduje).</a:t>
            </a:r>
          </a:p>
          <a:p>
            <a:pPr lvl="1"/>
            <a:r>
              <a:rPr lang="cs-CZ" b="1" dirty="0"/>
              <a:t>Deprese:</a:t>
            </a:r>
            <a:r>
              <a:rPr lang="cs-CZ" dirty="0"/>
              <a:t> U depresivních stavů mohou lidé s autismem interpretovat situace negativním způsobem, což se může jevit jako bludné myšlení.</a:t>
            </a:r>
          </a:p>
          <a:p>
            <a:pPr lvl="1"/>
            <a:r>
              <a:rPr lang="cs-CZ" b="1" dirty="0"/>
              <a:t>Poruchy adaptace:</a:t>
            </a:r>
            <a:r>
              <a:rPr lang="cs-CZ" dirty="0"/>
              <a:t> Dlouhodobý stres může vyvolat zmatené nebo zkreslené myšlení.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568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Typické příklady rigidního myšlení, které může připomínat bludy</a:t>
            </a:r>
          </a:p>
          <a:p>
            <a:r>
              <a:rPr lang="cs-CZ" b="1" dirty="0"/>
              <a:t>Přehnané zobecňování: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Jedinec může na základě jedné zkušenosti vyvozovat pevné, ale nesprávné závěry.</a:t>
            </a:r>
          </a:p>
          <a:p>
            <a:pPr lvl="1"/>
            <a:r>
              <a:rPr lang="cs-CZ" dirty="0"/>
              <a:t>Příklad: „Když jsem jednou přišel do školy pozdě, všichni mě nenáviděli. Takže když přijdu pozdě znovu, budou mě nenávidět znovu.“</a:t>
            </a:r>
          </a:p>
          <a:p>
            <a:r>
              <a:rPr lang="cs-CZ" b="1" dirty="0"/>
              <a:t>Omezená schopnost zpracovat alternativní pohledy: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Kvůli rigiditě myšlení nemusí být schopni přehodnotit své přesvědčení ani při předložení jasných důkazů.</a:t>
            </a:r>
          </a:p>
          <a:p>
            <a:pPr lvl="1"/>
            <a:r>
              <a:rPr lang="cs-CZ" dirty="0"/>
              <a:t>Příklad: Dítě věří, že pokud není úkol napsaný modrým perem, bude špatně hodnocen, a odmítá použít jiné pero.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3495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Bludy a senzorická hyper- nebo </a:t>
            </a:r>
            <a:r>
              <a:rPr lang="cs-CZ" b="1" dirty="0" err="1"/>
              <a:t>hypozpracování</a:t>
            </a:r>
            <a:endParaRPr lang="cs-CZ" b="1" dirty="0"/>
          </a:p>
          <a:p>
            <a:r>
              <a:rPr lang="cs-CZ" b="1" dirty="0"/>
              <a:t>Zkreslené vnímání:</a:t>
            </a:r>
            <a:r>
              <a:rPr lang="cs-CZ" dirty="0"/>
              <a:t> Lidé s autismem mohou mít silné nebo slabé senzorické vjemy, což může ovlivnit, jak interpretují svět. Pokud například zažívají hypersenzitivitu na zvuky, mohou mylně vykládat běžné zvuky (např. klepání) jako známky nebezpečí.</a:t>
            </a:r>
          </a:p>
          <a:p>
            <a:r>
              <a:rPr lang="cs-CZ" b="1" dirty="0"/>
              <a:t>Příklad:</a:t>
            </a:r>
            <a:r>
              <a:rPr lang="cs-CZ" dirty="0"/>
              <a:t> Zvuk elektrických zařízení může být interpretován jako „hlasy“, což někdy vyvolává obavy z psychotických příznaků.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7539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Aspergerův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Jak se liší Aspergerův syndrom od klasického autismu?</a:t>
            </a:r>
          </a:p>
          <a:p>
            <a:r>
              <a:rPr lang="cs-CZ" b="1" dirty="0"/>
              <a:t>Jazyk a řeč:</a:t>
            </a:r>
            <a:r>
              <a:rPr lang="cs-CZ" dirty="0"/>
              <a:t> Lidé s AS obvykle nemají opožděný vývoj řeči, zatímco u klasického autismu může být řečová schopnost omezená nebo opožděná.</a:t>
            </a:r>
          </a:p>
          <a:p>
            <a:r>
              <a:rPr lang="cs-CZ" b="1" dirty="0"/>
              <a:t>Intelekt:</a:t>
            </a:r>
            <a:r>
              <a:rPr lang="cs-CZ" dirty="0"/>
              <a:t> Intelektuální schopnosti bývají u AS v normě nebo nadprůměrné, zatímco u klasického autismu se mohou pohybovat v širokém spektru.</a:t>
            </a:r>
          </a:p>
          <a:p>
            <a:r>
              <a:rPr lang="cs-CZ" b="1" dirty="0"/>
              <a:t>Projevy:</a:t>
            </a:r>
            <a:r>
              <a:rPr lang="cs-CZ" dirty="0"/>
              <a:t> Lidé s AS často vypadají „méně nápadně“ – jejich obtíže mohou být subtilní a projevit se až ve složitějších sociálních situacích.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23428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Důležité aspekty práce s autistickými dětmi</a:t>
            </a:r>
            <a:br>
              <a:rPr lang="pt-BR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Respektovat individualitu</a:t>
            </a:r>
            <a:r>
              <a:rPr lang="cs-CZ" dirty="0" smtClean="0"/>
              <a:t>: Každé dítě je jedinečné a má své specifické potřeby (individuální přístup)</a:t>
            </a:r>
          </a:p>
          <a:p>
            <a:r>
              <a:rPr lang="cs-CZ" b="1" dirty="0" smtClean="0"/>
              <a:t>Vytvořit strukturované prostředí</a:t>
            </a:r>
            <a:r>
              <a:rPr lang="cs-CZ" dirty="0" smtClean="0"/>
              <a:t>: Jasná pravidla a rutiny pomáhají s orientací. Rutina a předvídatelnost.</a:t>
            </a:r>
          </a:p>
          <a:p>
            <a:r>
              <a:rPr lang="cs-CZ" b="1" dirty="0" smtClean="0"/>
              <a:t>Používat vizuální podklady</a:t>
            </a:r>
            <a:r>
              <a:rPr lang="cs-CZ" dirty="0" smtClean="0"/>
              <a:t>: Schémata a piktogramy zlepšují porozumění.</a:t>
            </a:r>
          </a:p>
          <a:p>
            <a:r>
              <a:rPr lang="cs-CZ" b="1" dirty="0" smtClean="0"/>
              <a:t>Podpora komunikace: </a:t>
            </a:r>
            <a:r>
              <a:rPr lang="cs-CZ" dirty="0" smtClean="0"/>
              <a:t>Alternativy (obrázky, aplikace. Edukace)</a:t>
            </a:r>
            <a:endParaRPr lang="cs-CZ" b="1" dirty="0" smtClean="0"/>
          </a:p>
          <a:p>
            <a:r>
              <a:rPr lang="cs-CZ" b="1" dirty="0" smtClean="0"/>
              <a:t>Trpělivost a empatie</a:t>
            </a:r>
            <a:r>
              <a:rPr lang="cs-CZ" dirty="0" smtClean="0"/>
              <a:t>: Poskytnout prostor pro adaptaci.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6489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Úvod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Autismus je </a:t>
            </a:r>
            <a:r>
              <a:rPr lang="cs-CZ" dirty="0" err="1" smtClean="0"/>
              <a:t>neurovývojová</a:t>
            </a:r>
            <a:r>
              <a:rPr lang="cs-CZ" dirty="0" smtClean="0"/>
              <a:t> porucha, která ovlivňuje způsoby, jakými jedinec vnímá svět, komunikuje a interaguje s ostatními</a:t>
            </a:r>
          </a:p>
          <a:p>
            <a:r>
              <a:rPr lang="cs-CZ" dirty="0"/>
              <a:t>P</a:t>
            </a:r>
            <a:r>
              <a:rPr lang="cs-CZ" dirty="0" smtClean="0"/>
              <a:t>rojevy se mohou velmi lišit od osoby k osobě, proto se o autismu hovoří jako o spektru</a:t>
            </a:r>
          </a:p>
          <a:p>
            <a:r>
              <a:rPr lang="cs-CZ" dirty="0" smtClean="0"/>
              <a:t>Příklady mohou zahrnovat problémy v komunikaci, opakující se chování nebo vysoce specifické zájmy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483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Dle MKN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Pervazivní</a:t>
            </a:r>
            <a:r>
              <a:rPr lang="cs-CZ" dirty="0" smtClean="0"/>
              <a:t> (celková) porucha psychického vývoje, charakterizovaná narušením sociálních interakcí, komunikace a opakujícími se stereotypními vzorci chování, zájmů nebo aktivit.</a:t>
            </a:r>
          </a:p>
          <a:p>
            <a:r>
              <a:rPr lang="cs-CZ" b="1" dirty="0" smtClean="0"/>
              <a:t>Diagnostická kritéria podle MKN-10</a:t>
            </a:r>
          </a:p>
          <a:p>
            <a:r>
              <a:rPr lang="cs-CZ" b="1" dirty="0" smtClean="0"/>
              <a:t>Kvalitativní narušení sociální interakce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Neschopnost vytvářet odpovídající vztahy.</a:t>
            </a:r>
          </a:p>
          <a:p>
            <a:pPr lvl="1"/>
            <a:r>
              <a:rPr lang="cs-CZ" dirty="0" smtClean="0"/>
              <a:t>Nedostatek sociální reciprocity.</a:t>
            </a:r>
          </a:p>
          <a:p>
            <a:pPr lvl="1"/>
            <a:r>
              <a:rPr lang="cs-CZ" dirty="0" smtClean="0"/>
              <a:t>Nepřítomnost sdílení zájmů nebo emocí.</a:t>
            </a:r>
          </a:p>
          <a:p>
            <a:r>
              <a:rPr lang="cs-CZ" b="1" dirty="0" smtClean="0"/>
              <a:t>Kvalitativní narušení komunikace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Zpožděný nebo chybějící vývoj řeči.</a:t>
            </a:r>
          </a:p>
          <a:p>
            <a:pPr lvl="1"/>
            <a:r>
              <a:rPr lang="cs-CZ" dirty="0" smtClean="0"/>
              <a:t>Omezená schopnost zahájit nebo udržet rozhovor.</a:t>
            </a:r>
          </a:p>
          <a:p>
            <a:pPr lvl="1"/>
            <a:r>
              <a:rPr lang="cs-CZ" dirty="0" smtClean="0"/>
              <a:t>Stereotypní nebo opakující se používání jazyka.</a:t>
            </a:r>
          </a:p>
          <a:p>
            <a:r>
              <a:rPr lang="cs-CZ" b="1" dirty="0" smtClean="0"/>
              <a:t>Opakující se stereotypní vzorce chování, zájmů nebo aktivit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Přednost pro rutinu.</a:t>
            </a:r>
          </a:p>
          <a:p>
            <a:pPr lvl="1"/>
            <a:r>
              <a:rPr lang="cs-CZ" dirty="0" smtClean="0"/>
              <a:t>Stereotypní pohyby nebo chování (např. mávání rukama, otáčení).</a:t>
            </a:r>
          </a:p>
          <a:p>
            <a:pPr lvl="1"/>
            <a:r>
              <a:rPr lang="cs-CZ" dirty="0" smtClean="0"/>
              <a:t>Intenzivní zájem o specifické oblasti nebo objekty.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279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mysli (</a:t>
            </a:r>
            <a:r>
              <a:rPr lang="cs-CZ" dirty="0" err="1" smtClean="0"/>
              <a:t>theory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mind)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Teorie mysli označuje schopnost porozumět myšlenkám, pocitům a účelům ostatních lidí. Tato schopnost umožňuje:</a:t>
            </a:r>
          </a:p>
          <a:p>
            <a:pPr lvl="1"/>
            <a:r>
              <a:rPr lang="cs-CZ" dirty="0" smtClean="0"/>
              <a:t>Předpovídat chování druhých.</a:t>
            </a:r>
          </a:p>
          <a:p>
            <a:pPr lvl="1"/>
            <a:r>
              <a:rPr lang="cs-CZ" dirty="0" smtClean="0"/>
              <a:t>Porozumět záměrům.</a:t>
            </a:r>
          </a:p>
          <a:p>
            <a:pPr lvl="1"/>
            <a:r>
              <a:rPr lang="cs-CZ" dirty="0" smtClean="0"/>
              <a:t>Řídit mezilidské interakce.</a:t>
            </a:r>
          </a:p>
          <a:p>
            <a:pPr lvl="1"/>
            <a:r>
              <a:rPr lang="cs-CZ" dirty="0" smtClean="0"/>
              <a:t>Nahlížet odlišnost vnímání a prožívání druhých</a:t>
            </a:r>
          </a:p>
          <a:p>
            <a:r>
              <a:rPr lang="cs-CZ" dirty="0" smtClean="0"/>
              <a:t>U autismu je často narušená, což vede k obtížím v chápání perspektivy druhých. Například dítě s autismem může předpokládat, že ostatní lidé znají jeho myšlenky nebo nepochopí, že někdo jiný může mít odlišný názor.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712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Autistická triáda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cs-CZ" b="1" dirty="0" smtClean="0"/>
          </a:p>
          <a:p>
            <a:r>
              <a:rPr lang="cs-CZ" dirty="0" smtClean="0"/>
              <a:t>Triáda odkazuje na tři hlavní oblasti obtíží u osob s autismem:</a:t>
            </a:r>
          </a:p>
          <a:p>
            <a:r>
              <a:rPr lang="cs-CZ" b="1" dirty="0" smtClean="0"/>
              <a:t>Sociální interakce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Problémy s očekávanými vzorci chování (např. nedostatek </a:t>
            </a:r>
            <a:r>
              <a:rPr lang="cs-CZ" dirty="0" err="1" smtClean="0"/>
              <a:t>očího</a:t>
            </a:r>
            <a:r>
              <a:rPr lang="cs-CZ" dirty="0" smtClean="0"/>
              <a:t> kontaktu).</a:t>
            </a:r>
          </a:p>
          <a:p>
            <a:pPr lvl="1"/>
            <a:r>
              <a:rPr lang="cs-CZ" dirty="0" smtClean="0"/>
              <a:t>Obtížná schopnost vytvářet přátelství.</a:t>
            </a:r>
          </a:p>
          <a:p>
            <a:pPr lvl="1"/>
            <a:r>
              <a:rPr lang="cs-CZ" dirty="0" smtClean="0"/>
              <a:t>Často zájem o předměty spíše než lidi</a:t>
            </a:r>
          </a:p>
          <a:p>
            <a:r>
              <a:rPr lang="cs-CZ" b="1" dirty="0" smtClean="0"/>
              <a:t>Komunikace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Doslovné chápání slov a obtížná interpretace metafor a sarkasmu</a:t>
            </a:r>
          </a:p>
          <a:p>
            <a:pPr lvl="1"/>
            <a:r>
              <a:rPr lang="cs-CZ" dirty="0" smtClean="0"/>
              <a:t>Omezená nebo </a:t>
            </a:r>
            <a:r>
              <a:rPr lang="cs-CZ" dirty="0" err="1" smtClean="0"/>
              <a:t>nepříměrná</a:t>
            </a:r>
            <a:r>
              <a:rPr lang="cs-CZ" dirty="0" smtClean="0"/>
              <a:t> neverbální komunikace (gesta, intonace, mimika…)</a:t>
            </a:r>
          </a:p>
          <a:p>
            <a:r>
              <a:rPr lang="cs-CZ" b="1" dirty="0" smtClean="0"/>
              <a:t>Stereotypní a opakující se chování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Přílišná zaměřenost na detaily.</a:t>
            </a:r>
          </a:p>
          <a:p>
            <a:pPr lvl="1"/>
            <a:r>
              <a:rPr lang="cs-CZ" dirty="0" smtClean="0"/>
              <a:t>Nepřizpůsobivost změnám (např. nový režim dne).</a:t>
            </a:r>
          </a:p>
          <a:p>
            <a:pPr lvl="1"/>
            <a:r>
              <a:rPr lang="cs-CZ" dirty="0" smtClean="0"/>
              <a:t>Houpání, zvuky, rituály, zaměření na specifická témata…</a:t>
            </a:r>
          </a:p>
          <a:p>
            <a:r>
              <a:rPr lang="cs-CZ" b="1" dirty="0" smtClean="0"/>
              <a:t>Příklady:</a:t>
            </a:r>
          </a:p>
          <a:p>
            <a:pPr lvl="1"/>
            <a:r>
              <a:rPr lang="cs-CZ" dirty="0" smtClean="0"/>
              <a:t>Dítě může trvat na tom, že si bude hrát pouze s autíčky v určitém pořadí.</a:t>
            </a:r>
          </a:p>
          <a:p>
            <a:pPr lvl="1"/>
            <a:r>
              <a:rPr lang="cs-CZ" dirty="0" smtClean="0"/>
              <a:t>Může ignorovat společenské normy, jako je zdravení.</a:t>
            </a:r>
          </a:p>
          <a:p>
            <a:pPr lvl="1"/>
            <a:r>
              <a:rPr lang="cs-CZ" dirty="0" smtClean="0"/>
              <a:t>Vysazení na dodržování pravidel</a:t>
            </a:r>
          </a:p>
          <a:p>
            <a:pPr lvl="1"/>
            <a:r>
              <a:rPr lang="cs-CZ" dirty="0" smtClean="0"/>
              <a:t>Nepochopení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6205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Senzorická citlivost a </a:t>
            </a:r>
            <a:r>
              <a:rPr lang="cs-CZ" b="1" dirty="0" err="1" smtClean="0"/>
              <a:t>meltdowny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Senzorická citlivost/necitlivost</a:t>
            </a:r>
          </a:p>
          <a:p>
            <a:r>
              <a:rPr lang="cs-CZ" dirty="0" smtClean="0"/>
              <a:t>Lidé s autismem mohou být:</a:t>
            </a:r>
          </a:p>
          <a:p>
            <a:pPr lvl="1"/>
            <a:r>
              <a:rPr lang="cs-CZ" b="1" dirty="0" smtClean="0"/>
              <a:t>Hypersenzitivní</a:t>
            </a:r>
            <a:r>
              <a:rPr lang="cs-CZ" dirty="0" smtClean="0"/>
              <a:t> (přecitlivělí) na zvuky, světlo, textury nebo chutě.</a:t>
            </a:r>
          </a:p>
          <a:p>
            <a:pPr lvl="2"/>
            <a:r>
              <a:rPr lang="cs-CZ" dirty="0" smtClean="0"/>
              <a:t>Příklad: Hluk vysavače může způsobit velký stres.</a:t>
            </a:r>
          </a:p>
          <a:p>
            <a:pPr lvl="1"/>
            <a:r>
              <a:rPr lang="cs-CZ" b="1" dirty="0" err="1" smtClean="0"/>
              <a:t>Hyposenzitivní</a:t>
            </a:r>
            <a:r>
              <a:rPr lang="cs-CZ" dirty="0" smtClean="0"/>
              <a:t> (málo citliví) a vyhledávat intenzivní smyslové zážitky.</a:t>
            </a:r>
          </a:p>
          <a:p>
            <a:pPr lvl="2"/>
            <a:r>
              <a:rPr lang="cs-CZ" dirty="0" smtClean="0"/>
              <a:t>Příklad: Opakované dotýkání textur.</a:t>
            </a:r>
          </a:p>
          <a:p>
            <a:pPr marL="0" indent="0">
              <a:buNone/>
            </a:pPr>
            <a:r>
              <a:rPr lang="cs-CZ" b="1" dirty="0" err="1" smtClean="0"/>
              <a:t>Meltdowny</a:t>
            </a:r>
            <a:endParaRPr lang="cs-CZ" b="1" dirty="0" smtClean="0"/>
          </a:p>
          <a:p>
            <a:r>
              <a:rPr lang="cs-CZ" dirty="0" err="1" smtClean="0"/>
              <a:t>Meltdown</a:t>
            </a:r>
            <a:r>
              <a:rPr lang="cs-CZ" dirty="0" smtClean="0"/>
              <a:t> je intenzivní emoční reakce na přetížení (smyslové nebo emoční).</a:t>
            </a:r>
          </a:p>
          <a:p>
            <a:r>
              <a:rPr lang="cs-CZ" dirty="0" smtClean="0"/>
              <a:t>Příznaky: nekontrolovatelný křik, pláč, útek.</a:t>
            </a:r>
          </a:p>
          <a:p>
            <a:r>
              <a:rPr lang="cs-CZ" dirty="0" smtClean="0"/>
              <a:t>Spouštěče: hlučné prostředí, změna rutiny.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6547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rozumět spektru?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Autismus je spektrum, což znamená, že každý jedinec má jiné schopnosti a obtíže. Tento přístup pomáhá rozpoznat jedinečné vlastnosti každé osoby a podporovat je v souladu s jejich potřebami</a:t>
            </a:r>
          </a:p>
          <a:p>
            <a:r>
              <a:rPr lang="cs-CZ" dirty="0" smtClean="0"/>
              <a:t>Do jisté míry symptomy rozpoznatelné i u „zdravých“ jedinců</a:t>
            </a:r>
          </a:p>
          <a:p>
            <a:r>
              <a:rPr lang="cs-CZ" dirty="0" smtClean="0"/>
              <a:t>Komunikace někdy jako s cizincem, někdy jako s člověkem s přízvukem atd.</a:t>
            </a:r>
          </a:p>
          <a:p>
            <a:r>
              <a:rPr lang="cs-CZ" dirty="0" smtClean="0"/>
              <a:t>Přístup: Nahlížet na autismus jako soubor jedinečných vlastností, nikoli jako „vadu“.</a:t>
            </a:r>
          </a:p>
          <a:p>
            <a:pPr lvl="1"/>
            <a:r>
              <a:rPr lang="cs-CZ" dirty="0" smtClean="0"/>
              <a:t>Příklad: Některé děti mohou mít silné technické dovednosti, jiné silné vizuální myšlení.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6257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Role fyzioterapeutů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Fyzioterapeuti mohou hrát klíčovou roli u autistických dětí:</a:t>
            </a:r>
          </a:p>
          <a:p>
            <a:r>
              <a:rPr lang="cs-CZ" b="1" dirty="0" smtClean="0"/>
              <a:t>Rozvoj motoriky</a:t>
            </a:r>
            <a:r>
              <a:rPr lang="cs-CZ" dirty="0" smtClean="0"/>
              <a:t>: Pomocí cvičení zlepšují hrubou i jemnou motoriku.</a:t>
            </a:r>
          </a:p>
          <a:p>
            <a:pPr lvl="1"/>
            <a:r>
              <a:rPr lang="cs-CZ" dirty="0" smtClean="0"/>
              <a:t>Například učí koordinaci a rovnováhu, které mohou lidé s PAS postrádat</a:t>
            </a:r>
          </a:p>
          <a:p>
            <a:r>
              <a:rPr lang="cs-CZ" b="1" dirty="0" smtClean="0"/>
              <a:t>Regulace smyslového vnímání</a:t>
            </a:r>
            <a:r>
              <a:rPr lang="cs-CZ" dirty="0" smtClean="0"/>
              <a:t>: Práce s hypersenzitivitou nebo </a:t>
            </a:r>
            <a:r>
              <a:rPr lang="cs-CZ" dirty="0" err="1" smtClean="0"/>
              <a:t>hyposenzitivitou</a:t>
            </a:r>
            <a:r>
              <a:rPr lang="cs-CZ" dirty="0"/>
              <a:t> </a:t>
            </a:r>
            <a:r>
              <a:rPr lang="cs-CZ" dirty="0" smtClean="0"/>
              <a:t>(kotvení, rozpoznávání, jemné masáže)</a:t>
            </a:r>
          </a:p>
          <a:p>
            <a:r>
              <a:rPr lang="cs-CZ" b="1" dirty="0" smtClean="0"/>
              <a:t>Podpora samostatnosti</a:t>
            </a:r>
            <a:r>
              <a:rPr lang="cs-CZ" dirty="0" smtClean="0"/>
              <a:t>: Zlepšení fyzických schopností pro každodenní aktivity.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8461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Autismus a intelekt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Autismus a inteligence spolu mohou, ale nemusí souviset – jedná se o oddělené koncepty</a:t>
            </a:r>
          </a:p>
          <a:p>
            <a:r>
              <a:rPr lang="cs-CZ" dirty="0" smtClean="0"/>
              <a:t>Lidé s autismem mohou mít velmi různorodou úroveň intelektuálních schopností, od mentální retardace až po nadprůměrnou inteligenci nebo genialitu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90926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103</TotalTime>
  <Words>1068</Words>
  <Application>Microsoft Office PowerPoint</Application>
  <PresentationFormat>Širokoúhlá obrazovka</PresentationFormat>
  <Paragraphs>113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Tw Cen MT</vt:lpstr>
      <vt:lpstr>Tw Cen MT Condensed</vt:lpstr>
      <vt:lpstr>Wingdings 3</vt:lpstr>
      <vt:lpstr>Integrál</vt:lpstr>
      <vt:lpstr>Poruchy autistického spektra</vt:lpstr>
      <vt:lpstr>Úvod</vt:lpstr>
      <vt:lpstr>Dle MKN 10</vt:lpstr>
      <vt:lpstr>Teorie mysli (theory of mind)</vt:lpstr>
      <vt:lpstr>Autistická triáda</vt:lpstr>
      <vt:lpstr>Senzorická citlivost a meltdowny</vt:lpstr>
      <vt:lpstr>Jak rozumět spektru?</vt:lpstr>
      <vt:lpstr>Role fyzioterapeutů</vt:lpstr>
      <vt:lpstr>Autismus a intelekt</vt:lpstr>
      <vt:lpstr>Prezentace aplikace PowerPoint</vt:lpstr>
      <vt:lpstr>Prezentace aplikace PowerPoint</vt:lpstr>
      <vt:lpstr>Prezentace aplikace PowerPoint</vt:lpstr>
      <vt:lpstr>Výzvy u inteligentních jedinců s autismem</vt:lpstr>
      <vt:lpstr>Komorbidity zvyšující riziko poruch myšlení </vt:lpstr>
      <vt:lpstr>Prezentace aplikace PowerPoint</vt:lpstr>
      <vt:lpstr>Prezentace aplikace PowerPoint</vt:lpstr>
      <vt:lpstr>Aspergerův syndrom</vt:lpstr>
      <vt:lpstr>Důležité aspekty práce s autistickými dětmi </vt:lpstr>
    </vt:vector>
  </TitlesOfParts>
  <Company>Masaryk Memorial Cancer Institute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Poruchy autistického spektra</dc:title>
  <dc:creator>Mgr. Antonín Sokol</dc:creator>
  <cp:lastModifiedBy>Mgr. Antonín Sokol</cp:lastModifiedBy>
  <cp:revision>5</cp:revision>
  <dcterms:created xsi:type="dcterms:W3CDTF">2024-12-11T08:52:35Z</dcterms:created>
  <dcterms:modified xsi:type="dcterms:W3CDTF">2024-12-11T10:36:06Z</dcterms:modified>
</cp:coreProperties>
</file>