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6" r:id="rId1"/>
  </p:sldMasterIdLst>
  <p:notesMasterIdLst>
    <p:notesMasterId r:id="rId79"/>
  </p:notesMasterIdLst>
  <p:handoutMasterIdLst>
    <p:handoutMasterId r:id="rId80"/>
  </p:handoutMasterIdLst>
  <p:sldIdLst>
    <p:sldId id="256" r:id="rId2"/>
    <p:sldId id="445" r:id="rId3"/>
    <p:sldId id="339" r:id="rId4"/>
    <p:sldId id="388" r:id="rId5"/>
    <p:sldId id="342" r:id="rId6"/>
    <p:sldId id="343" r:id="rId7"/>
    <p:sldId id="344" r:id="rId8"/>
    <p:sldId id="346" r:id="rId9"/>
    <p:sldId id="347" r:id="rId10"/>
    <p:sldId id="348" r:id="rId11"/>
    <p:sldId id="349" r:id="rId12"/>
    <p:sldId id="443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442" r:id="rId21"/>
    <p:sldId id="441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6" r:id="rId41"/>
    <p:sldId id="417" r:id="rId42"/>
    <p:sldId id="418" r:id="rId43"/>
    <p:sldId id="419" r:id="rId44"/>
    <p:sldId id="420" r:id="rId45"/>
    <p:sldId id="364" r:id="rId46"/>
    <p:sldId id="365" r:id="rId47"/>
    <p:sldId id="422" r:id="rId48"/>
    <p:sldId id="423" r:id="rId49"/>
    <p:sldId id="424" r:id="rId50"/>
    <p:sldId id="425" r:id="rId51"/>
    <p:sldId id="426" r:id="rId52"/>
    <p:sldId id="433" r:id="rId53"/>
    <p:sldId id="427" r:id="rId54"/>
    <p:sldId id="434" r:id="rId55"/>
    <p:sldId id="428" r:id="rId56"/>
    <p:sldId id="429" r:id="rId57"/>
    <p:sldId id="430" r:id="rId58"/>
    <p:sldId id="432" r:id="rId59"/>
    <p:sldId id="444" r:id="rId60"/>
    <p:sldId id="376" r:id="rId61"/>
    <p:sldId id="377" r:id="rId62"/>
    <p:sldId id="378" r:id="rId63"/>
    <p:sldId id="379" r:id="rId64"/>
    <p:sldId id="381" r:id="rId65"/>
    <p:sldId id="382" r:id="rId66"/>
    <p:sldId id="384" r:id="rId67"/>
    <p:sldId id="385" r:id="rId68"/>
    <p:sldId id="386" r:id="rId69"/>
    <p:sldId id="387" r:id="rId70"/>
    <p:sldId id="435" r:id="rId71"/>
    <p:sldId id="436" r:id="rId72"/>
    <p:sldId id="437" r:id="rId73"/>
    <p:sldId id="438" r:id="rId74"/>
    <p:sldId id="439" r:id="rId75"/>
    <p:sldId id="440" r:id="rId76"/>
    <p:sldId id="276" r:id="rId77"/>
    <p:sldId id="380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8" autoAdjust="0"/>
  </p:normalViewPr>
  <p:slideViewPr>
    <p:cSldViewPr>
      <p:cViewPr varScale="1">
        <p:scale>
          <a:sx n="72" d="100"/>
          <a:sy n="72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8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>
            <a:extLst>
              <a:ext uri="{FF2B5EF4-FFF2-40B4-BE49-F238E27FC236}">
                <a16:creationId xmlns:a16="http://schemas.microsoft.com/office/drawing/2014/main" id="{74A0C9CC-5BD1-6482-AA55-DCE54927C8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3379" name="Rectangle 3">
            <a:extLst>
              <a:ext uri="{FF2B5EF4-FFF2-40B4-BE49-F238E27FC236}">
                <a16:creationId xmlns:a16="http://schemas.microsoft.com/office/drawing/2014/main" id="{F61A6339-B3B1-79C3-4DE4-753B2887C5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3380" name="Rectangle 4">
            <a:extLst>
              <a:ext uri="{FF2B5EF4-FFF2-40B4-BE49-F238E27FC236}">
                <a16:creationId xmlns:a16="http://schemas.microsoft.com/office/drawing/2014/main" id="{7B2FEDE1-7B52-FABB-D1D2-FE1F505B09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3381" name="Rectangle 5">
            <a:extLst>
              <a:ext uri="{FF2B5EF4-FFF2-40B4-BE49-F238E27FC236}">
                <a16:creationId xmlns:a16="http://schemas.microsoft.com/office/drawing/2014/main" id="{570D6582-4A26-ABC3-2B43-D1DF228016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D315461-7665-46D8-8940-DD725E60FE9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>
            <a:extLst>
              <a:ext uri="{FF2B5EF4-FFF2-40B4-BE49-F238E27FC236}">
                <a16:creationId xmlns:a16="http://schemas.microsoft.com/office/drawing/2014/main" id="{AB973FF4-CF94-8B8E-F514-4DB0467EF6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36227" name="Rectangle 3">
            <a:extLst>
              <a:ext uri="{FF2B5EF4-FFF2-40B4-BE49-F238E27FC236}">
                <a16:creationId xmlns:a16="http://schemas.microsoft.com/office/drawing/2014/main" id="{BA8C56EF-18AE-83EF-217B-283D6CE133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0EEC335-6B33-0208-4BE9-C624A45D8D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6229" name="Rectangle 5">
            <a:extLst>
              <a:ext uri="{FF2B5EF4-FFF2-40B4-BE49-F238E27FC236}">
                <a16:creationId xmlns:a16="http://schemas.microsoft.com/office/drawing/2014/main" id="{EDA7DF2D-0A49-4510-B735-6E7F4819FF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36230" name="Rectangle 6">
            <a:extLst>
              <a:ext uri="{FF2B5EF4-FFF2-40B4-BE49-F238E27FC236}">
                <a16:creationId xmlns:a16="http://schemas.microsoft.com/office/drawing/2014/main" id="{B1D36B06-FFD1-2B26-30A6-30B4B1F5C6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36231" name="Rectangle 7">
            <a:extLst>
              <a:ext uri="{FF2B5EF4-FFF2-40B4-BE49-F238E27FC236}">
                <a16:creationId xmlns:a16="http://schemas.microsoft.com/office/drawing/2014/main" id="{D4AB3505-32F6-7BB4-E762-2F0668ACC3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EA302D0-560C-4E8B-BF37-17E00271648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8E1B3DD-09B9-561F-63EC-794520E93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1B26CD-9070-4165-872A-0D57C0359D38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1A8A59B-82EC-7E20-8F4E-70D38FBE5C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9A8F1F1-57E5-BCE5-0854-7B7B962E8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F284828C-6C5A-2214-512B-93F299925F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44C81CAC-0B2C-45FE-DA05-9430CF348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5D62F326-B1FE-8836-E10A-CECFEDC17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CB1B41-2D19-4C3E-9518-D6F626762449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>
            <a:extLst>
              <a:ext uri="{FF2B5EF4-FFF2-40B4-BE49-F238E27FC236}">
                <a16:creationId xmlns:a16="http://schemas.microsoft.com/office/drawing/2014/main" id="{CAADDF4F-6608-C602-3DED-0BD0E28278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>
            <a:extLst>
              <a:ext uri="{FF2B5EF4-FFF2-40B4-BE49-F238E27FC236}">
                <a16:creationId xmlns:a16="http://schemas.microsoft.com/office/drawing/2014/main" id="{45218C91-A59F-7556-B196-18FBA58A4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012" name="Zástupný symbol pro číslo snímku 3">
            <a:extLst>
              <a:ext uri="{FF2B5EF4-FFF2-40B4-BE49-F238E27FC236}">
                <a16:creationId xmlns:a16="http://schemas.microsoft.com/office/drawing/2014/main" id="{88B35327-1866-777C-C34D-C76690B80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FC7887-1CE1-4E42-B0BB-B9B853891A9E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7526C8B6-0882-85E2-2817-19978B8F69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27EFC9-EDAE-470F-B8B2-D14FC4D29A56}" type="slidenum">
              <a:rPr lang="cs-CZ" altLang="cs-CZ"/>
              <a:pPr>
                <a:spcBef>
                  <a:spcPct val="0"/>
                </a:spcBef>
              </a:pPr>
              <a:t>76</a:t>
            </a:fld>
            <a:endParaRPr lang="cs-CZ" altLang="cs-CZ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8F98A25B-6BFF-E5DA-501F-FA327B56750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760745EC-F82F-3318-FB4D-39FF6BBA2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D7C5-DB64-4491-B786-D66F741E579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83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74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933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02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338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98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473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11B5B-E532-47A5-AA1C-296BA57A59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4901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A07C-3565-4BF1-89AE-5856944E0C1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83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119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B49A-E3B4-422D-B712-3036F637328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3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A252-BC53-4EFE-B3D7-ED51BFFBDC8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341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589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35D1-FF45-4CF4-B8E8-3ECECD70A0D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934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B7C65-02D2-4044-8514-350BE5C8DCB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619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4ADE-FDDD-4E61-8B5C-9392053C23A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69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231CC26-B5D2-4DAF-B3EA-D05E0BF8CA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6139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  <p:sldLayoutId id="2147484228" r:id="rId12"/>
    <p:sldLayoutId id="2147484229" r:id="rId13"/>
    <p:sldLayoutId id="2147484230" r:id="rId14"/>
    <p:sldLayoutId id="2147484231" r:id="rId15"/>
    <p:sldLayoutId id="2147484232" r:id="rId16"/>
    <p:sldLayoutId id="21474842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z/imgres?imgurl=http://www.bygirlsforgirls.org/bg4g2003/images/anorexianervosaz.jpg&amp;imgrefurl=http://www.bygirlsforgirls.org/bg4g2003/eatingdisordersa.html&amp;h=169&amp;w=148&amp;sz=7&amp;hl=cs&amp;start=199&amp;tbnid=0cEt7kvCYurWBM:&amp;tbnh=99&amp;tbnw=87&amp;prev=/images%3Fq%3DANOREXIE%26start%3D180%26ndsp%3D20%26svnum%3D10%26hl%3Dcs%26lr%3D%26ie%3DUTF-8%26oe%3DISO-8859-2%26inlang%3Dpl%26sa%3DN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T&#248;i%20P&#233;\DATA\06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abell.cz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723ED30-27E5-60BB-ACB2-205546EE8A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496" y="-244475"/>
            <a:ext cx="8567738" cy="4826000"/>
          </a:xfrm>
        </p:spPr>
        <p:txBody>
          <a:bodyPr/>
          <a:lstStyle/>
          <a:p>
            <a:pPr marL="484632" algn="ctr"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Poruchy příjmu potravy</a:t>
            </a:r>
            <a:b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PPP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9C305BB-43B1-AB19-5B60-2B9B2A5505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1650" y="4940300"/>
            <a:ext cx="6400800" cy="25923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36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>
            <a:extLst>
              <a:ext uri="{FF2B5EF4-FFF2-40B4-BE49-F238E27FC236}">
                <a16:creationId xmlns:a16="http://schemas.microsoft.com/office/drawing/2014/main" id="{AA2DC2C2-9332-94C3-F8C5-9E8D061E5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Charakteristika</a:t>
            </a:r>
            <a:endParaRPr lang="cs-CZ" altLang="cs-CZ" u="sng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466F530-C0E6-DF95-2D8D-EAEF21916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2562225"/>
            <a:ext cx="7543800" cy="4106863"/>
          </a:xfrm>
        </p:spPr>
        <p:txBody>
          <a:bodyPr/>
          <a:lstStyle/>
          <a:p>
            <a:pPr eaLnBrk="1" hangingPunct="1"/>
            <a:r>
              <a:rPr lang="cs-CZ" altLang="cs-CZ" dirty="0"/>
              <a:t>Porucha charakterizovaná zejména </a:t>
            </a:r>
            <a:r>
              <a:rPr lang="cs-CZ" altLang="cs-CZ" dirty="0">
                <a:solidFill>
                  <a:schemeClr val="accent1"/>
                </a:solidFill>
              </a:rPr>
              <a:t>úmyslným snižováním</a:t>
            </a:r>
            <a:r>
              <a:rPr lang="cs-CZ" altLang="cs-CZ" dirty="0"/>
              <a:t> tělesné hmotnosti</a:t>
            </a:r>
          </a:p>
          <a:p>
            <a:pPr eaLnBrk="1" hangingPunct="1"/>
            <a:r>
              <a:rPr lang="cs-CZ" altLang="cs-CZ" dirty="0"/>
              <a:t>Potenciálně život ohrožující skrze metabolický rozvrat</a:t>
            </a:r>
          </a:p>
          <a:p>
            <a:pPr eaLnBrk="1" hangingPunct="1"/>
            <a:r>
              <a:rPr lang="cs-CZ" altLang="cs-CZ" dirty="0"/>
              <a:t>Snižování hmotnosti nemá v mnoha ohledech „konce“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82A96AD0-8200-48A5-57E2-3B0DFD711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Mentální anorexie</a:t>
            </a:r>
            <a:endParaRPr lang="cs-CZ" altLang="cs-CZ" sz="5400" i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9" name="Picture 5" descr="France proposes a law against using anorexic models">
            <a:extLst>
              <a:ext uri="{FF2B5EF4-FFF2-40B4-BE49-F238E27FC236}">
                <a16:creationId xmlns:a16="http://schemas.microsoft.com/office/drawing/2014/main" id="{5480A05D-BDDB-DFBE-5937-FA13D968F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62" y="1988840"/>
            <a:ext cx="324610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Liz Jones explores the worrying trend of stick-men | Daily Mail Online">
            <a:extLst>
              <a:ext uri="{FF2B5EF4-FFF2-40B4-BE49-F238E27FC236}">
                <a16:creationId xmlns:a16="http://schemas.microsoft.com/office/drawing/2014/main" id="{32EED117-19F3-0AB3-2C20-F4ED1286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91465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30114-3A76-7FCC-F8B5-780F3B85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45ECF-9358-E6FC-2F19-887F6A9B1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</a:t>
            </a:r>
          </a:p>
          <a:p>
            <a:pPr lvl="1"/>
            <a:r>
              <a:rPr lang="cs-CZ" dirty="0"/>
              <a:t>Ideál krásy</a:t>
            </a:r>
          </a:p>
          <a:p>
            <a:pPr lvl="1"/>
            <a:r>
              <a:rPr lang="cs-CZ" dirty="0"/>
              <a:t>Tlak spol., soc. sítě</a:t>
            </a:r>
          </a:p>
          <a:p>
            <a:r>
              <a:rPr lang="cs-CZ" dirty="0"/>
              <a:t>Genetické</a:t>
            </a:r>
          </a:p>
          <a:p>
            <a:pPr lvl="1"/>
            <a:r>
              <a:rPr lang="cs-CZ" dirty="0"/>
              <a:t>Těžko určitelné, korelace mozkových změn, dvojčata</a:t>
            </a:r>
          </a:p>
          <a:p>
            <a:r>
              <a:rPr lang="cs-CZ" dirty="0"/>
              <a:t>Osobní a rodinné</a:t>
            </a:r>
          </a:p>
          <a:p>
            <a:pPr lvl="1"/>
            <a:r>
              <a:rPr lang="cs-CZ" dirty="0"/>
              <a:t>Sebevědomí, perfekcionismus, rodinné vztahy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93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7DA76658-8531-30AC-E7AA-1F9D36FE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 dirty="0"/>
              <a:t>Mentální anorexie - chování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8FC7A6-552E-8DD2-8334-D5AAAE718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Restriktivní typ MA</a:t>
            </a:r>
          </a:p>
          <a:p>
            <a:pPr lvl="1" eaLnBrk="1" hangingPunct="1">
              <a:defRPr/>
            </a:pPr>
            <a:r>
              <a:rPr lang="cs-CZ" dirty="0"/>
              <a:t>restrikce stravy: držení diet, zmenšování porcí, období hladovek</a:t>
            </a:r>
          </a:p>
          <a:p>
            <a:pPr lvl="1" eaLnBrk="1" hangingPunct="1">
              <a:defRPr/>
            </a:pPr>
            <a:r>
              <a:rPr lang="cs-CZ" dirty="0"/>
              <a:t>chuť k jídlu a pocit hladu je zpočátku vědomě potlačován, postupně mizí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Purgativní typ MA</a:t>
            </a:r>
          </a:p>
          <a:p>
            <a:pPr lvl="1" eaLnBrk="1" hangingPunct="1">
              <a:defRPr/>
            </a:pPr>
            <a:r>
              <a:rPr lang="cs-CZ" dirty="0"/>
              <a:t>příjem jídla následovaný vyvolávaným zvracením, zneužíváním laxativ, anorektik či diuretik</a:t>
            </a:r>
          </a:p>
          <a:p>
            <a:pPr lvl="1" eaLnBrk="1" hangingPunct="1">
              <a:defRPr/>
            </a:pPr>
            <a:r>
              <a:rPr lang="cs-CZ" dirty="0"/>
              <a:t>střídají se období omezování stravy s obdobím přejídání </a:t>
            </a:r>
          </a:p>
          <a:p>
            <a:pPr lvl="1" eaLnBrk="1" hangingPunct="1">
              <a:defRPr/>
            </a:pPr>
            <a:endParaRPr lang="cs-CZ" dirty="0"/>
          </a:p>
          <a:p>
            <a:pPr marL="457200" lvl="1" indent="0" eaLnBrk="1" hangingPunct="1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73E4D12E-A0D3-FB8E-2039-7DECA61F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/>
              <a:t>Mentální anorexie - chování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999A15DD-E785-9EF8-85FD-72133D5DA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Další symptomy</a:t>
            </a:r>
          </a:p>
          <a:p>
            <a:pPr lvl="1" eaLnBrk="1" hangingPunct="1">
              <a:defRPr/>
            </a:pPr>
            <a:r>
              <a:rPr lang="cs-CZ" altLang="cs-CZ" dirty="0"/>
              <a:t>zvýšená fyzická aktivita</a:t>
            </a:r>
          </a:p>
          <a:p>
            <a:pPr lvl="2">
              <a:defRPr/>
            </a:pPr>
            <a:r>
              <a:rPr lang="cs-CZ" altLang="cs-CZ" dirty="0"/>
              <a:t>často neúměrně kalorickému příjmu</a:t>
            </a:r>
          </a:p>
          <a:p>
            <a:pPr lvl="1" eaLnBrk="1" hangingPunct="1">
              <a:defRPr/>
            </a:pPr>
            <a:r>
              <a:rPr lang="cs-CZ" altLang="cs-CZ" dirty="0"/>
              <a:t>kontrolování postavy </a:t>
            </a:r>
          </a:p>
          <a:p>
            <a:pPr lvl="2" eaLnBrk="1" hangingPunct="1">
              <a:defRPr/>
            </a:pPr>
            <a:r>
              <a:rPr lang="cs-CZ" altLang="cs-CZ" dirty="0"/>
              <a:t>prohlížením se v zrcadle, opakovaným vážením anebo naopak vyhýbání se zrcadlu a vážení</a:t>
            </a:r>
          </a:p>
          <a:p>
            <a:pPr lvl="1" eaLnBrk="1" hangingPunct="1">
              <a:defRPr/>
            </a:pPr>
            <a:r>
              <a:rPr lang="cs-CZ" altLang="cs-CZ" dirty="0"/>
              <a:t>zvýšené zabývání se jídlem</a:t>
            </a:r>
          </a:p>
          <a:p>
            <a:pPr lvl="2" eaLnBrk="1" hangingPunct="1">
              <a:defRPr/>
            </a:pPr>
            <a:r>
              <a:rPr lang="cs-CZ" altLang="cs-CZ" dirty="0"/>
              <a:t>přísná pravidla ohledně příjmu potravy: počítání kalorické hodnoty jídel, jedení v přesných časových intervalech </a:t>
            </a:r>
          </a:p>
          <a:p>
            <a:pPr lvl="2" eaLnBrk="1" hangingPunct="1">
              <a:defRPr/>
            </a:pPr>
            <a:r>
              <a:rPr lang="cs-CZ" altLang="cs-CZ" dirty="0"/>
              <a:t>vaření pro členy domácnosti</a:t>
            </a:r>
          </a:p>
          <a:p>
            <a:pPr lvl="1"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C6D56059-30D9-97D9-77DC-5F8007E3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– specifická psychopatologie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CB6B6FE9-1232-06E7-C62D-DB5C71F2B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359025"/>
            <a:ext cx="8031162" cy="4525963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72A1FF"/>
                </a:solidFill>
              </a:rPr>
              <a:t>Strach z tloušťky a z přibývání na váze </a:t>
            </a:r>
          </a:p>
          <a:p>
            <a:pPr lvl="1" eaLnBrk="1" hangingPunct="1"/>
            <a:r>
              <a:rPr lang="cs-CZ" altLang="cs-CZ" dirty="0"/>
              <a:t>i při těžké podvýživě </a:t>
            </a:r>
          </a:p>
          <a:p>
            <a:pPr lvl="1" eaLnBrk="1" hangingPunct="1"/>
            <a:r>
              <a:rPr lang="cs-CZ" altLang="cs-CZ" dirty="0"/>
              <a:t>stanovení si nízké cílové váhy </a:t>
            </a:r>
          </a:p>
          <a:p>
            <a:pPr lvl="1" eaLnBrk="1" hangingPunct="1"/>
            <a:r>
              <a:rPr lang="cs-CZ" altLang="cs-CZ" dirty="0"/>
              <a:t>výčitky po jídle </a:t>
            </a:r>
          </a:p>
          <a:p>
            <a:pPr lvl="1" eaLnBrk="1" hangingPunct="1"/>
            <a:endParaRPr lang="cs-CZ" altLang="cs-CZ" sz="1800" dirty="0"/>
          </a:p>
          <a:p>
            <a:pPr eaLnBrk="1" hangingPunct="1"/>
            <a:r>
              <a:rPr lang="cs-CZ" altLang="cs-CZ" dirty="0">
                <a:solidFill>
                  <a:srgbClr val="72A1FF"/>
                </a:solidFill>
              </a:rPr>
              <a:t>Zkreslené vnímání tělesného schématu</a:t>
            </a:r>
          </a:p>
          <a:p>
            <a:pPr lvl="1" eaLnBrk="1" hangingPunct="1"/>
            <a:r>
              <a:rPr lang="cs-CZ" altLang="cs-CZ" dirty="0"/>
              <a:t>přeceňování váhy a tvaru těla  </a:t>
            </a:r>
          </a:p>
          <a:p>
            <a:pPr lvl="1" eaLnBrk="1" hangingPunct="1"/>
            <a:r>
              <a:rPr lang="cs-CZ" altLang="cs-CZ" dirty="0"/>
              <a:t>zvl. hýždí, břicha a stehen</a:t>
            </a:r>
          </a:p>
          <a:p>
            <a:r>
              <a:rPr lang="cs-CZ" altLang="cs-CZ" dirty="0"/>
              <a:t>Neustál zabývání se jídlem/vzhledem/</a:t>
            </a:r>
            <a:r>
              <a:rPr lang="cs-CZ" altLang="cs-CZ" dirty="0" err="1"/>
              <a:t>tlouštkou</a:t>
            </a:r>
            <a:endParaRPr lang="cs-CZ" altLang="cs-CZ" dirty="0"/>
          </a:p>
          <a:p>
            <a:pPr eaLnBrk="1" hangingPunct="1"/>
            <a:endParaRPr lang="cs-CZ" altLang="cs-CZ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36CDBE54-C20B-F38D-F78A-6FFEE19E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</a:t>
            </a:r>
            <a:br>
              <a:rPr lang="cs-CZ" altLang="cs-CZ" sz="4000"/>
            </a:br>
            <a:r>
              <a:rPr lang="cs-CZ" altLang="cs-CZ" sz="4000"/>
              <a:t>– obecná psychopatologie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2E85A268-B16A-90AB-42FA-F38B9BE0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13" y="2359025"/>
            <a:ext cx="8389937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Výkyvy nálady </a:t>
            </a:r>
          </a:p>
          <a:p>
            <a:pPr lvl="1" eaLnBrk="1" hangingPunct="1">
              <a:defRPr/>
            </a:pPr>
            <a:r>
              <a:rPr lang="cs-CZ" altLang="cs-CZ" dirty="0"/>
              <a:t>omezení sociálních kontaktů</a:t>
            </a:r>
          </a:p>
          <a:p>
            <a:pPr lvl="1" eaLnBrk="1" hangingPunct="1">
              <a:defRPr/>
            </a:pPr>
            <a:r>
              <a:rPr lang="cs-CZ" altLang="cs-CZ" dirty="0"/>
              <a:t>narušeno je soustředění</a:t>
            </a:r>
          </a:p>
          <a:p>
            <a:pPr lvl="1" eaLnBrk="1" hangingPunct="1">
              <a:defRPr/>
            </a:pPr>
            <a:r>
              <a:rPr lang="cs-CZ" altLang="cs-CZ" dirty="0"/>
              <a:t>spíše tendence k depresivnímu ladění</a:t>
            </a:r>
          </a:p>
          <a:p>
            <a:pPr lvl="1"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Osobnostní rysy narcismu a perfekcionismu </a:t>
            </a:r>
          </a:p>
          <a:p>
            <a:pPr lvl="1" eaLnBrk="1" hangingPunct="1">
              <a:defRPr/>
            </a:pPr>
            <a:r>
              <a:rPr lang="cs-CZ" altLang="cs-CZ" dirty="0"/>
              <a:t>pacienti popírají závažnost příznaků</a:t>
            </a:r>
          </a:p>
          <a:p>
            <a:pPr lvl="1" eaLnBrk="1" hangingPunct="1">
              <a:defRPr/>
            </a:pPr>
            <a:r>
              <a:rPr lang="cs-CZ" altLang="cs-CZ" dirty="0"/>
              <a:t>tendence lhát a manipulovat s okolím</a:t>
            </a:r>
          </a:p>
          <a:p>
            <a:pPr lvl="1" eaLnBrk="1" hangingPunct="1">
              <a:defRPr/>
            </a:pPr>
            <a:r>
              <a:rPr lang="cs-CZ" altLang="cs-CZ" dirty="0" err="1"/>
              <a:t>extrméní</a:t>
            </a:r>
            <a:r>
              <a:rPr lang="cs-CZ" altLang="cs-CZ" dirty="0"/>
              <a:t> nároky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44C4774-0556-5C6E-466E-7CA017474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– dg.kritéria I MKN-10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19BB663-3F94-4704-AD3C-03928893496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16013" y="1628775"/>
            <a:ext cx="4475162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Tělesná hmotnost</a:t>
            </a:r>
          </a:p>
          <a:p>
            <a:pPr lvl="1" eaLnBrk="1" hangingPunct="1">
              <a:defRPr/>
            </a:pPr>
            <a:r>
              <a:rPr lang="cs-CZ" dirty="0"/>
              <a:t>15% pod předpokládanou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dirty="0"/>
              <a:t>    či </a:t>
            </a:r>
            <a:r>
              <a:rPr lang="cs-CZ" u="sng" dirty="0"/>
              <a:t>BMI pod 17,5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Snižování hmotnosti</a:t>
            </a:r>
          </a:p>
          <a:p>
            <a:pPr lvl="1" eaLnBrk="1" hangingPunct="1">
              <a:defRPr/>
            </a:pPr>
            <a:r>
              <a:rPr lang="cs-CZ" u="sng" dirty="0"/>
              <a:t>restrikcí stravy</a:t>
            </a:r>
            <a:r>
              <a:rPr lang="cs-CZ" dirty="0"/>
              <a:t> 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r>
              <a:rPr lang="cs-CZ" dirty="0"/>
              <a:t>   		(restriktivní typ)</a:t>
            </a:r>
          </a:p>
          <a:p>
            <a:pPr lvl="1" eaLnBrk="1" hangingPunct="1">
              <a:defRPr/>
            </a:pPr>
            <a:r>
              <a:rPr lang="cs-CZ" dirty="0"/>
              <a:t>zvracení či užívání laxativ, diuretik, anorektik (purgativní typ)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  <p:pic>
        <p:nvPicPr>
          <p:cNvPr id="26628" name="Zástupný symbol pro obsah 2">
            <a:extLst>
              <a:ext uri="{FF2B5EF4-FFF2-40B4-BE49-F238E27FC236}">
                <a16:creationId xmlns:a16="http://schemas.microsoft.com/office/drawing/2014/main" id="{BE3700D9-B59C-2DC7-0A6F-21318921F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775"/>
            <a:ext cx="2791104" cy="405923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2C77C1-D52A-0FBD-1347-CAF5EC40F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9275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</a:t>
            </a:r>
            <a:r>
              <a:rPr lang="cs-CZ" altLang="cs-CZ" sz="4000" dirty="0" err="1"/>
              <a:t>dg.kritéria</a:t>
            </a:r>
            <a:r>
              <a:rPr lang="cs-CZ" altLang="cs-CZ" sz="4000" dirty="0"/>
              <a:t> II</a:t>
            </a:r>
            <a:br>
              <a:rPr lang="cs-CZ" altLang="cs-CZ" sz="4000" dirty="0"/>
            </a:br>
            <a:r>
              <a:rPr lang="cs-CZ" altLang="cs-CZ" sz="4000" dirty="0"/>
              <a:t>MKN-10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21CA584-F557-C995-BB09-77D58BEB23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12988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Psychopatologie</a:t>
            </a:r>
          </a:p>
          <a:p>
            <a:pPr lvl="1" eaLnBrk="1" hangingPunct="1">
              <a:defRPr/>
            </a:pPr>
            <a:r>
              <a:rPr lang="cs-CZ" altLang="cs-CZ" dirty="0"/>
              <a:t>intenzivní </a:t>
            </a:r>
            <a:r>
              <a:rPr lang="cs-CZ" altLang="cs-CZ" u="sng" dirty="0">
                <a:solidFill>
                  <a:schemeClr val="accent1"/>
                </a:solidFill>
              </a:rPr>
              <a:t>strach z tloušťky</a:t>
            </a:r>
          </a:p>
          <a:p>
            <a:pPr lvl="1" eaLnBrk="1" hangingPunct="1">
              <a:defRPr/>
            </a:pPr>
            <a:r>
              <a:rPr lang="cs-CZ" altLang="cs-CZ" dirty="0"/>
              <a:t>porucha vnímání vlastního těla </a:t>
            </a:r>
          </a:p>
          <a:p>
            <a:pPr lvl="2" eaLnBrk="1" hangingPunct="1">
              <a:defRPr/>
            </a:pPr>
            <a:r>
              <a:rPr lang="cs-CZ" altLang="cs-CZ" dirty="0"/>
              <a:t>negativní emoční hodnocení vlastního těla</a:t>
            </a:r>
          </a:p>
          <a:p>
            <a:pPr lvl="2" eaLnBrk="1" hangingPunct="1">
              <a:defRPr/>
            </a:pPr>
            <a:r>
              <a:rPr lang="cs-CZ" altLang="cs-CZ" dirty="0"/>
              <a:t>(může působit psychoticky)</a:t>
            </a:r>
          </a:p>
          <a:p>
            <a:pPr lvl="2" eaLnBrk="1" hangingPunct="1">
              <a:defRPr/>
            </a:pPr>
            <a:r>
              <a:rPr lang="cs-CZ" altLang="cs-CZ" dirty="0"/>
              <a:t>„body </a:t>
            </a:r>
            <a:r>
              <a:rPr lang="cs-CZ" altLang="cs-CZ" dirty="0" err="1"/>
              <a:t>dysmorphia</a:t>
            </a:r>
            <a:r>
              <a:rPr lang="cs-CZ" altLang="cs-CZ" dirty="0"/>
              <a:t>“</a:t>
            </a:r>
          </a:p>
          <a:p>
            <a:pPr lvl="1" eaLnBrk="1" hangingPunct="1">
              <a:defRPr/>
            </a:pPr>
            <a:r>
              <a:rPr lang="cs-CZ" altLang="cs-CZ" dirty="0"/>
              <a:t>stanovení si nízké cílové váhy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1D67D96-45D2-07E9-543A-A7FB57E9A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– dg.kritéria III</a:t>
            </a:r>
            <a:br>
              <a:rPr lang="cs-CZ" altLang="cs-CZ" sz="4000"/>
            </a:br>
            <a:r>
              <a:rPr lang="cs-CZ" altLang="cs-CZ" sz="4000"/>
              <a:t>MKN-10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98EF0CA-AB9C-5F32-D98D-A7ACC1A0F8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386013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Endokrinní porucha</a:t>
            </a:r>
          </a:p>
          <a:p>
            <a:pPr lvl="1" eaLnBrk="1" hangingPunct="1">
              <a:defRPr/>
            </a:pPr>
            <a:r>
              <a:rPr lang="cs-CZ" altLang="cs-CZ" sz="2400" u="sng" dirty="0" err="1"/>
              <a:t>amenorhea</a:t>
            </a:r>
            <a:r>
              <a:rPr lang="cs-CZ" altLang="cs-CZ" sz="2400" dirty="0"/>
              <a:t> (vyjma užívání HAK) – chybění 3 po sobě jdoucích menstruací</a:t>
            </a:r>
          </a:p>
          <a:p>
            <a:pPr lvl="1" eaLnBrk="1" hangingPunct="1">
              <a:defRPr/>
            </a:pPr>
            <a:r>
              <a:rPr lang="cs-CZ" altLang="cs-CZ" sz="2400" dirty="0"/>
              <a:t>ztráta sex. zájmu a potence</a:t>
            </a:r>
          </a:p>
          <a:p>
            <a:pPr lvl="1" eaLnBrk="1" hangingPunct="1">
              <a:defRPr/>
            </a:pPr>
            <a:r>
              <a:rPr lang="cs-CZ" altLang="cs-CZ" sz="2400" dirty="0"/>
              <a:t>opoždění či zastavení vývoje sekundárních pohlavních znaků u prepubertálních pac. (jedna z psychoanalytických hypotéz vzniku)</a:t>
            </a:r>
          </a:p>
          <a:p>
            <a:pPr lvl="1" eaLnBrk="1" hangingPunct="1">
              <a:defRPr/>
            </a:pPr>
            <a:r>
              <a:rPr lang="cs-CZ" altLang="cs-CZ" sz="2400" dirty="0"/>
              <a:t>změny hladin sérových hormonů </a:t>
            </a:r>
          </a:p>
          <a:p>
            <a:pPr lvl="2" eaLnBrk="1" hangingPunct="1">
              <a:defRPr/>
            </a:pPr>
            <a:r>
              <a:rPr lang="cs-CZ" altLang="cs-CZ" sz="2000" dirty="0">
                <a:cs typeface="Arial" charset="0"/>
              </a:rPr>
              <a:t>↑ </a:t>
            </a:r>
            <a:r>
              <a:rPr lang="cs-CZ" altLang="cs-CZ" sz="2000" dirty="0"/>
              <a:t>kortizol </a:t>
            </a:r>
          </a:p>
          <a:p>
            <a:pPr lvl="2" eaLnBrk="1" hangingPunct="1">
              <a:defRPr/>
            </a:pPr>
            <a:r>
              <a:rPr lang="cs-CZ" altLang="cs-CZ" sz="2000" dirty="0">
                <a:cs typeface="Arial" charset="0"/>
              </a:rPr>
              <a:t>sekundární  hypotyreóza</a:t>
            </a:r>
            <a:endParaRPr lang="cs-CZ" altLang="cs-CZ" sz="2000" dirty="0"/>
          </a:p>
          <a:p>
            <a:pPr eaLnBrk="1" hangingPunct="1"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BBD69-B3EE-5AE2-91CD-ED598BB1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Prohlášení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B41153-5C39-9AB1-9244-94D4B5D7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Nepokrytě se přiznávám k tomu, že tato prezentace je výtvorem </a:t>
            </a:r>
            <a:r>
              <a:rPr lang="en-GB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prof. </a:t>
            </a:r>
            <a:r>
              <a:rPr lang="en-GB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PhDr</a:t>
            </a:r>
            <a:r>
              <a:rPr lang="en-GB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. Hana </a:t>
            </a:r>
            <a:r>
              <a:rPr lang="en-GB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Přikrylová</a:t>
            </a:r>
            <a:r>
              <a:rPr lang="en-GB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Kučerová</a:t>
            </a:r>
            <a:r>
              <a:rPr lang="en-GB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, Ph.D.</a:t>
            </a:r>
            <a:endParaRPr lang="cs-CZ" b="1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/>
              <a:t>Přizpůsobil jsem některé slidy a něco upravil, ale rozhodně by mi bylo proti srsti si přivlastnit její práci a nezmínit to</a:t>
            </a:r>
          </a:p>
          <a:p>
            <a:r>
              <a:rPr lang="cs-CZ" dirty="0"/>
              <a:t>Když jsem chtěl čerpat ze svých starých přednášek, našel jsem tuhle a je zkrátka skvělá. Měl jsem na výběr; buď ji nestydatě použít, protože na předání důležitých informací lepší těžko najdete, nebo udělat zaručeně horší a nekvalitní prezentaci</a:t>
            </a:r>
          </a:p>
          <a:p>
            <a:r>
              <a:rPr lang="cs-CZ" dirty="0"/>
              <a:t>Světí účel prostředky? </a:t>
            </a:r>
            <a:r>
              <a:rPr lang="cs-CZ"/>
              <a:t>(možnost debaty)</a:t>
            </a:r>
            <a:endParaRPr lang="cs-CZ" dirty="0"/>
          </a:p>
          <a:p>
            <a:endParaRPr lang="en-GB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879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DDC4E-83CA-13E9-2523-D7C3F9B9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Následky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520E6-D85E-0B77-5DE6-030725962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Únava</a:t>
            </a:r>
          </a:p>
          <a:p>
            <a:r>
              <a:rPr lang="cs-CZ" dirty="0"/>
              <a:t>Mdloby, tlak, srdeční problémy</a:t>
            </a:r>
          </a:p>
          <a:p>
            <a:r>
              <a:rPr lang="cs-CZ" dirty="0"/>
              <a:t>Zimomřivost, kožní nemoci, řídnutí vlasů</a:t>
            </a:r>
          </a:p>
          <a:p>
            <a:r>
              <a:rPr lang="cs-CZ" dirty="0"/>
              <a:t>Narušení spánkového cyklu</a:t>
            </a:r>
          </a:p>
          <a:p>
            <a:r>
              <a:rPr lang="cs-CZ" dirty="0"/>
              <a:t>Zhoršená pozornost</a:t>
            </a:r>
          </a:p>
          <a:p>
            <a:r>
              <a:rPr lang="cs-CZ" dirty="0"/>
              <a:t>Trvalé následky hormonálního rozvratu</a:t>
            </a:r>
          </a:p>
          <a:p>
            <a:r>
              <a:rPr lang="cs-CZ" dirty="0"/>
              <a:t>Neplodnost</a:t>
            </a:r>
          </a:p>
          <a:p>
            <a:r>
              <a:rPr lang="cs-CZ" dirty="0"/>
              <a:t>Osteoporóza</a:t>
            </a:r>
          </a:p>
          <a:p>
            <a:r>
              <a:rPr lang="cs-CZ" dirty="0"/>
              <a:t>Anemie</a:t>
            </a:r>
          </a:p>
          <a:p>
            <a:r>
              <a:rPr lang="cs-CZ" dirty="0"/>
              <a:t>Zubní problémy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155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5BB16-351D-90B5-FA8C-7496D1702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Anorexie a deprese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A96B3-D02D-BCC3-E822-DE0F0881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Kontrola</a:t>
            </a:r>
          </a:p>
          <a:p>
            <a:pPr lvl="1"/>
            <a:r>
              <a:rPr lang="cs-CZ" dirty="0"/>
              <a:t>Může být v prostředí, kdy jinou kontrolu nemají</a:t>
            </a:r>
          </a:p>
          <a:p>
            <a:r>
              <a:rPr lang="cs-CZ" dirty="0"/>
              <a:t>Hypoteticky hladovění má antidepresivní účinky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self</a:t>
            </a:r>
            <a:r>
              <a:rPr lang="cs-CZ" dirty="0"/>
              <a:t>-medikace?)</a:t>
            </a:r>
          </a:p>
          <a:p>
            <a:r>
              <a:rPr lang="cs-CZ" dirty="0"/>
              <a:t>Perfekcionismus</a:t>
            </a:r>
          </a:p>
          <a:p>
            <a:pPr lvl="1"/>
            <a:r>
              <a:rPr lang="cs-CZ" dirty="0"/>
              <a:t>Jisté selhání</a:t>
            </a:r>
          </a:p>
          <a:p>
            <a:pPr lvl="1"/>
            <a:r>
              <a:rPr lang="cs-CZ" dirty="0"/>
              <a:t>Nedosažení cíle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42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E1B21CA-591D-0CEE-2365-A469DFA6C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/>
              <a:t>Mentální anorexie - epidemiologie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1BBF686-A8F0-4D58-D3C5-FE62CC88C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72A1FF"/>
                </a:solidFill>
              </a:rPr>
              <a:t>Celoživotní prevalence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0,5-2,2% u žen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0,3% u mužů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200"/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72A1FF"/>
                </a:solidFill>
              </a:rPr>
              <a:t>Mnoho případů klinicky nerozpoznáno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odhaduje se, že praktickými lékaři je odhaleno jen 45% pacientů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200"/>
          </a:p>
          <a:p>
            <a:pPr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72A1FF"/>
                </a:solidFill>
              </a:rPr>
              <a:t>Vývoj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rozvoj mezi 12-15 lety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1. hosp. nejčastěji mezi 15 a 19 lety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někdy hosp. již od 9 let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1BFBF9-60C9-088B-1F67-49D3FBA10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</a:t>
            </a:r>
            <a:br>
              <a:rPr lang="cs-CZ" altLang="cs-CZ" sz="4000" dirty="0"/>
            </a:br>
            <a:r>
              <a:rPr lang="cs-CZ" altLang="cs-CZ" sz="4000" dirty="0"/>
              <a:t>- osobnostní rizikové faktory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9354CE5-6F67-4798-76C8-F2FE0F1B4D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Perfekcionismus (aby vše bylo tak jak má být):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nízké sebevědomí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výkonové zaměření - být nejlepší (zhubly nejvíce)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Neurotická a introvertní osobnost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zvýšená úzkostnost, vnitřní nejistota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Nespokojenost s vlastním tělem, kult štíhlosti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16CCFAC-2842-AC7D-FB33-8C3561742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76250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</a:t>
            </a:r>
            <a:br>
              <a:rPr lang="cs-CZ" altLang="cs-CZ" sz="4000" dirty="0"/>
            </a:br>
            <a:r>
              <a:rPr lang="cs-CZ" altLang="cs-CZ" sz="4000" dirty="0"/>
              <a:t>- sociální rizikové faktory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A9857875-16D6-DBA6-9845-C93B337C6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392363"/>
            <a:ext cx="8218487" cy="4781550"/>
          </a:xfrm>
        </p:spPr>
        <p:txBody>
          <a:bodyPr/>
          <a:lstStyle/>
          <a:p>
            <a:pPr eaLnBrk="1" hangingPunct="1"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Opakované vystavení nepříznivým životním událostem</a:t>
            </a:r>
          </a:p>
          <a:p>
            <a:pPr lvl="1" eaLnBrk="1" hangingPunct="1">
              <a:defRPr/>
            </a:pPr>
            <a:r>
              <a:rPr lang="cs-CZ" sz="2400" dirty="0"/>
              <a:t>typická rodinná konstelace</a:t>
            </a:r>
          </a:p>
          <a:p>
            <a:pPr lvl="2" eaLnBrk="1" hangingPunct="1">
              <a:defRPr/>
            </a:pPr>
            <a:r>
              <a:rPr lang="cs-CZ" sz="2000" dirty="0"/>
              <a:t>dominantní a </a:t>
            </a:r>
            <a:r>
              <a:rPr lang="cs-CZ" sz="2000" dirty="0" err="1"/>
              <a:t>hyperprotektivní</a:t>
            </a:r>
            <a:r>
              <a:rPr lang="cs-CZ" sz="2000" dirty="0"/>
              <a:t> matka</a:t>
            </a:r>
          </a:p>
          <a:p>
            <a:pPr lvl="2" eaLnBrk="1" hangingPunct="1">
              <a:defRPr/>
            </a:pPr>
            <a:r>
              <a:rPr lang="cs-CZ" sz="2000" dirty="0"/>
              <a:t>emočně vzdálený a pasivní otec</a:t>
            </a:r>
          </a:p>
          <a:p>
            <a:pPr lvl="1" eaLnBrk="1" hangingPunct="1">
              <a:defRPr/>
            </a:pPr>
            <a:r>
              <a:rPr lang="cs-CZ" sz="2400" dirty="0"/>
              <a:t>vleklé problémy v rodině</a:t>
            </a:r>
          </a:p>
          <a:p>
            <a:pPr lvl="1" eaLnBrk="1" hangingPunct="1">
              <a:defRPr/>
            </a:pPr>
            <a:r>
              <a:rPr lang="cs-CZ" sz="2400" dirty="0"/>
              <a:t>tlak na výkon </a:t>
            </a:r>
          </a:p>
          <a:p>
            <a:pPr lvl="1" eaLnBrk="1" hangingPunct="1">
              <a:defRPr/>
            </a:pPr>
            <a:r>
              <a:rPr lang="cs-CZ" sz="2400" dirty="0"/>
              <a:t>rivalita se sourozencem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7E5A735-65EE-0D41-BE65-56E73C783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620713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– psychosociální příznaky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7A44C79-ABB7-14CE-64A4-C236EE79A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25650"/>
            <a:ext cx="8229600" cy="4572000"/>
          </a:xfrm>
        </p:spPr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Postupný a nenápadný začátek </a:t>
            </a:r>
          </a:p>
          <a:p>
            <a:pPr lvl="1" eaLnBrk="1" hangingPunct="1"/>
            <a:r>
              <a:rPr lang="cs-CZ" altLang="cs-CZ"/>
              <a:t>omezení sociálních kontaktů</a:t>
            </a:r>
          </a:p>
          <a:p>
            <a:pPr lvl="1" eaLnBrk="1" hangingPunct="1"/>
            <a:r>
              <a:rPr lang="cs-CZ" altLang="cs-CZ"/>
              <a:t>zvýšené zabývání se jídlem</a:t>
            </a:r>
          </a:p>
          <a:p>
            <a:pPr lvl="2" eaLnBrk="1" hangingPunct="1"/>
            <a:r>
              <a:rPr lang="cs-CZ" altLang="cs-CZ"/>
              <a:t>vaření pro členy domácnosti</a:t>
            </a:r>
          </a:p>
          <a:p>
            <a:pPr lvl="2" eaLnBrk="1" hangingPunct="1"/>
            <a:r>
              <a:rPr lang="cs-CZ" altLang="cs-CZ"/>
              <a:t>počítání kalorických hodnot jídel</a:t>
            </a:r>
          </a:p>
          <a:p>
            <a:pPr lvl="1" eaLnBrk="1" hangingPunct="1"/>
            <a:r>
              <a:rPr lang="cs-CZ" altLang="cs-CZ"/>
              <a:t>výkyvy nálady, podrážděnost</a:t>
            </a:r>
          </a:p>
          <a:p>
            <a:pPr lvl="1" eaLnBrk="1" hangingPunct="1"/>
            <a:r>
              <a:rPr lang="cs-CZ" altLang="cs-CZ"/>
              <a:t>snížená schopnost soustředit se</a:t>
            </a:r>
          </a:p>
          <a:p>
            <a:pPr lvl="1" eaLnBrk="1" hangingPunct="1"/>
            <a:r>
              <a:rPr lang="cs-CZ" altLang="cs-CZ"/>
              <a:t>zpočátku často období stupňujících se diet, zájem o „zdravou výživu“.</a:t>
            </a:r>
          </a:p>
          <a:p>
            <a:pPr lvl="1" eaLnBrk="1" hangingPunct="1"/>
            <a:endParaRPr lang="cs-CZ" altLang="cs-CZ"/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7280C4A-F9F5-416C-CCB0-542A11FAF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52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- průběh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E6F2E0-EE32-9730-D41B-A80100804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Průběh variabilní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epizoda s </a:t>
            </a:r>
            <a:r>
              <a:rPr lang="cs-CZ" altLang="cs-CZ" sz="2400" dirty="0" err="1"/>
              <a:t>úzdravou</a:t>
            </a:r>
            <a:endParaRPr lang="cs-CZ" altLang="cs-CZ" sz="24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úplná remise 19%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epizody opakující se mnoho let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parciální remise až 60%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400" dirty="0"/>
              <a:t>dlouhodobý </a:t>
            </a:r>
            <a:r>
              <a:rPr lang="cs-CZ" altLang="cs-CZ" sz="2400" dirty="0" err="1"/>
              <a:t>chronifikovaný</a:t>
            </a:r>
            <a:r>
              <a:rPr lang="cs-CZ" altLang="cs-CZ" sz="2400" dirty="0"/>
              <a:t> průběh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2000" dirty="0"/>
              <a:t>nepříznivý </a:t>
            </a:r>
            <a:r>
              <a:rPr lang="cs-CZ" altLang="cs-CZ" sz="2000" dirty="0" err="1"/>
              <a:t>invalidizující</a:t>
            </a:r>
            <a:r>
              <a:rPr lang="cs-CZ" altLang="cs-CZ" sz="2000" dirty="0"/>
              <a:t> průběh 21%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Mortalita </a:t>
            </a:r>
          </a:p>
          <a:p>
            <a:pPr marL="800100" lvl="1" indent="-3429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400" dirty="0"/>
              <a:t>1</a:t>
            </a:r>
            <a:r>
              <a:rPr lang="en-US" altLang="cs-CZ" sz="2400" dirty="0"/>
              <a:t>0</a:t>
            </a:r>
            <a:r>
              <a:rPr lang="cs-CZ" altLang="cs-CZ" sz="2400" dirty="0"/>
              <a:t>% (maligní arytmie, dokonané </a:t>
            </a:r>
            <a:r>
              <a:rPr lang="cs-CZ" altLang="cs-CZ" sz="2400" dirty="0" err="1"/>
              <a:t>suicidium</a:t>
            </a:r>
            <a:r>
              <a:rPr lang="cs-CZ" altLang="cs-CZ" sz="2400" dirty="0"/>
              <a:t>)</a:t>
            </a:r>
          </a:p>
          <a:p>
            <a:pPr marL="539750" indent="-457200" eaLnBrk="1" hangingPunct="1">
              <a:lnSpc>
                <a:spcPct val="80000"/>
              </a:lnSpc>
              <a:defRPr/>
            </a:pPr>
            <a:r>
              <a:rPr lang="cs-CZ" altLang="cs-CZ" sz="2800" dirty="0"/>
              <a:t>u některých pacientů se vyvine mentální bulimie</a:t>
            </a:r>
          </a:p>
          <a:p>
            <a:pPr marL="539750" indent="-457200" eaLnBrk="1" hangingPunct="1">
              <a:lnSpc>
                <a:spcPct val="80000"/>
              </a:lnSpc>
              <a:defRPr/>
            </a:pPr>
            <a:endParaRPr lang="cs-CZ" altLang="cs-CZ" sz="28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40BBC68-D0E6-1582-8596-932FCAE6F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5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/>
              <a:t>Mentální anorexie - komorbidity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A526092-45AD-E148-8FFB-A7ECA0A52E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247900"/>
            <a:ext cx="8147050" cy="4349750"/>
          </a:xfrm>
        </p:spPr>
        <p:txBody>
          <a:bodyPr>
            <a:normAutofit lnSpcReduction="10000"/>
          </a:bodyPr>
          <a:lstStyle/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2800"/>
              <a:t>Depresivní syndrom</a:t>
            </a:r>
          </a:p>
          <a:p>
            <a:pPr lvl="1" eaLnBrk="1" hangingPunct="1"/>
            <a:r>
              <a:rPr lang="cs-CZ" altLang="cs-CZ" sz="2400"/>
              <a:t>sekundární příznak podvýživy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2800"/>
              <a:t>Úzkostné poruchy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2800"/>
              <a:t>Obsedantně kompulzivní porucha</a:t>
            </a:r>
          </a:p>
          <a:p>
            <a:pPr lvl="1" eaLnBrk="1" hangingPunct="1"/>
            <a:r>
              <a:rPr lang="cs-CZ" altLang="cs-CZ" sz="2400"/>
              <a:t>vtíravé a ovládavé myšlenky na udržení podváhy</a:t>
            </a:r>
          </a:p>
          <a:p>
            <a:pPr lvl="1" eaLnBrk="1" hangingPunct="1"/>
            <a:r>
              <a:rPr lang="cs-CZ" altLang="cs-CZ" sz="2400"/>
              <a:t>nutkání cvičit s excesivním cvičením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AD16AA9-3F2A-F8EE-14FF-84B42664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04813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- zdravotní komplikace 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DD26BE3-536C-5408-8496-D33A8A6AF9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 sz="2400"/>
              <a:t>má ze své podstaty nejvíce somatických komplikací ze všech psychiatrických diagnóz</a:t>
            </a:r>
          </a:p>
          <a:p>
            <a:pPr lvl="1" eaLnBrk="1" hangingPunct="1"/>
            <a:r>
              <a:rPr lang="cs-CZ" altLang="cs-CZ" sz="2000"/>
              <a:t>a také má nejvyšší mortalitu</a:t>
            </a:r>
          </a:p>
          <a:p>
            <a:pPr eaLnBrk="1" hangingPunct="1"/>
            <a:r>
              <a:rPr lang="cs-CZ" altLang="cs-CZ" sz="2400"/>
              <a:t>Nepřítomnost pocitů </a:t>
            </a:r>
          </a:p>
          <a:p>
            <a:pPr lvl="1" eaLnBrk="1" hangingPunct="1"/>
            <a:r>
              <a:rPr lang="cs-CZ" altLang="cs-CZ" sz="2000"/>
              <a:t>sytosti</a:t>
            </a:r>
          </a:p>
          <a:p>
            <a:pPr lvl="2" eaLnBrk="1" hangingPunct="1"/>
            <a:r>
              <a:rPr lang="cs-CZ" altLang="cs-CZ" sz="1800"/>
              <a:t>neschopnost rozlišit dávku potravy</a:t>
            </a:r>
          </a:p>
          <a:p>
            <a:pPr lvl="1" eaLnBrk="1" hangingPunct="1"/>
            <a:r>
              <a:rPr lang="cs-CZ" altLang="cs-CZ" sz="2000"/>
              <a:t>hladu</a:t>
            </a:r>
          </a:p>
          <a:p>
            <a:pPr lvl="1" eaLnBrk="1" hangingPunct="1"/>
            <a:r>
              <a:rPr lang="cs-CZ" altLang="cs-CZ" sz="2000"/>
              <a:t>pocitů únavy</a:t>
            </a:r>
          </a:p>
          <a:p>
            <a:pPr lvl="1" eaLnBrk="1" hangingPunct="1"/>
            <a:r>
              <a:rPr lang="cs-CZ" altLang="cs-CZ" sz="2000"/>
              <a:t>snížená citlivost k bolestivým podnětům </a:t>
            </a:r>
          </a:p>
          <a:p>
            <a:pPr lvl="1" eaLnBrk="1" hangingPunct="1"/>
            <a:endParaRPr lang="cs-CZ" altLang="cs-CZ" sz="700"/>
          </a:p>
          <a:p>
            <a:pPr eaLnBrk="1" hangingPunct="1"/>
            <a:r>
              <a:rPr lang="cs-CZ" altLang="cs-CZ" sz="2400"/>
              <a:t>Korová atrofie</a:t>
            </a:r>
          </a:p>
          <a:p>
            <a:pPr lvl="1" eaLnBrk="1" hangingPunct="1"/>
            <a:r>
              <a:rPr lang="cs-CZ" altLang="cs-CZ" sz="2000"/>
              <a:t>porucha kognitivních funkcí („nutriční encefalopatie“) s emoční labilitou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21B1CB5-EFBA-980F-A810-402B3254E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</a:t>
            </a:r>
            <a:br>
              <a:rPr lang="cs-CZ" altLang="cs-CZ" sz="4000"/>
            </a:br>
            <a:r>
              <a:rPr lang="cs-CZ" altLang="cs-CZ" sz="4000"/>
              <a:t>- zdravotní komplikace II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D23F48C-BD89-9BB2-8672-C2D0A15269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/>
              <a:t>Kožní projevy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akrocyanóza, zimomřivost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 chladná, fialově zabarvená akra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padání vlasů, suchá kůže a lámavé nehty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lanugo (tváře, trup)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Russelovo znamení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okrsky hyperkeratotické kůže na hřbetech prstů a dorzu dominantní ruky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dolíčkující edémy DKK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 z hypoproteinémie, až pozdní nález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>
            <a:extLst>
              <a:ext uri="{FF2B5EF4-FFF2-40B4-BE49-F238E27FC236}">
                <a16:creationId xmlns:a16="http://schemas.microsoft.com/office/drawing/2014/main" id="{2777B35D-8FD1-1C20-214B-847CEDABC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Co jsou PPP?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7A682E4-BEDC-CFC8-FA93-A00DD6DE33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Duševní porucha vedoucí k tomu, že příjem potravy přestává být samozřejmou každodenní potřebou.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r>
              <a:rPr lang="cs-CZ" altLang="cs-CZ" dirty="0"/>
              <a:t>Není zjištěno žádné závažné tělesné onemocnění, které by k takovému stavu vedlo.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BDF2106-3BC6-B529-1847-B51A43180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476250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- zdravotní komplikace III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FFD5024-37FE-ABFD-BA41-A31D7FD087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060575"/>
            <a:ext cx="814705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200"/>
          </a:p>
          <a:p>
            <a:pPr eaLnBrk="1" hangingPunct="1">
              <a:lnSpc>
                <a:spcPct val="90000"/>
              </a:lnSpc>
            </a:pPr>
            <a:r>
              <a:rPr lang="cs-CZ" altLang="cs-CZ" sz="3200"/>
              <a:t>Kardiovaskulární systém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/>
              <a:t>bradykardie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/>
              <a:t>u 94% pac.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až 28 tepů/min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50% pod 40 tepů/min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/>
              <a:t>snížená odpověď na fyzickou zátěž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snížená odpověď katecholaminů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snížená exprese adrenergních receptorů na srdci 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800"/>
              <a:t>v důsledku sekundární hypotyreózy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/>
              <a:t>menší zvýšení tepové frekvence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9B7F0220-B2F2-2EB2-29B2-5920141C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713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dirty="0"/>
              <a:t>Mentální anorexie </a:t>
            </a:r>
            <a:br>
              <a:rPr lang="cs-CZ" altLang="cs-CZ" dirty="0"/>
            </a:br>
            <a:r>
              <a:rPr lang="cs-CZ" altLang="cs-CZ" dirty="0"/>
              <a:t>- zdravotní komplikace </a:t>
            </a:r>
            <a:endParaRPr lang="cs-CZ" altLang="cs-CZ" dirty="0">
              <a:solidFill>
                <a:schemeClr val="bg2"/>
              </a:solidFill>
            </a:endParaRP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7DEE6A78-A880-3572-6883-3BC6AA1EA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205038"/>
            <a:ext cx="8002587" cy="4537075"/>
          </a:xfrm>
        </p:spPr>
        <p:txBody>
          <a:bodyPr/>
          <a:lstStyle/>
          <a:p>
            <a:pPr eaLnBrk="1" hangingPunct="1"/>
            <a:endParaRPr lang="cs-CZ" altLang="cs-CZ" sz="1800">
              <a:solidFill>
                <a:schemeClr val="bg2"/>
              </a:solidFill>
            </a:endParaRPr>
          </a:p>
          <a:p>
            <a:pPr eaLnBrk="1" hangingPunct="1"/>
            <a:r>
              <a:rPr lang="cs-CZ" altLang="cs-CZ"/>
              <a:t>Kardiovaskulární systém 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posturální hypotenze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snížená hmotnost myokardu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riziko maligní arytmie či akutního srdečního selhání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/>
              <a:t>zvl. u purgativního typu MA 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/>
              <a:t>riziko minerálové dysbalance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z="2000"/>
              <a:t>příčina 1/3 úmrtí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58A1776-737B-4B24-F4DF-BBA81BAEA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549275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- zdravotní komplikace V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524F2C1-A287-262F-E86F-4BB92E2D8E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70113"/>
            <a:ext cx="8229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cs-CZ" altLang="cs-CZ" sz="2800"/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GIT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hypomotilita se zpomalením pasáže GIT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zpomalené vyprazdňování žaludku (pocit tíže)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zácpa a nadýmání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k úpravě motility dochází do 2 týdnů od navýšení  příjmu potravy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zbytnění slinných žláz ze zvracení či hladu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parotitida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eroze zubů ze zvracení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2000"/>
              <a:t>ztráta skloviny a dentinu na povrchu zubů – umocněné čištěním zubů po zvracení</a:t>
            </a:r>
            <a:endParaRPr lang="cs-CZ" altLang="cs-CZ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956A86B-9BE8-F629-FF2C-D5792DBCA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49275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- zdravotní komplikace VI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7985896-E740-FD08-B2E3-B4002FDD4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747963"/>
            <a:ext cx="8291512" cy="4281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Hormonální - adaptace organismu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amenorhea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infertilita, ztráta sexuálního zájmu a potence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změny hladin sérových hormonů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↑ </a:t>
            </a:r>
            <a:r>
              <a:rPr lang="cs-CZ" altLang="cs-CZ"/>
              <a:t>kortizol 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sekundární hypotyreóza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>
                <a:cs typeface="Arial" panose="020B0604020202020204" pitchFamily="34" charset="0"/>
              </a:rPr>
              <a:t>snížení bazálního metabolismu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0AB492-76F6-1FE9-894D-FD05FDFFDF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476250"/>
            <a:ext cx="73152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- zdravotní komplikace VII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14710D0-87CF-3388-74BF-5EE455FB47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73288"/>
            <a:ext cx="8302625" cy="4568825"/>
          </a:xfrm>
        </p:spPr>
        <p:txBody>
          <a:bodyPr/>
          <a:lstStyle/>
          <a:p>
            <a:pPr eaLnBrk="1" hangingPunct="1"/>
            <a:r>
              <a:rPr lang="cs-CZ" altLang="cs-CZ"/>
              <a:t>Osteoporóza</a:t>
            </a:r>
          </a:p>
          <a:p>
            <a:pPr lvl="1" eaLnBrk="1" hangingPunct="1"/>
            <a:r>
              <a:rPr lang="cs-CZ" altLang="cs-CZ"/>
              <a:t>neuroendokrinní útlum osteoblastogeneze     v kostní dřeni</a:t>
            </a:r>
          </a:p>
          <a:p>
            <a:pPr lvl="1" eaLnBrk="1" hangingPunct="1"/>
            <a:r>
              <a:rPr lang="cs-CZ" altLang="cs-CZ">
                <a:cs typeface="Arial" panose="020B0604020202020204" pitchFamily="34" charset="0"/>
              </a:rPr>
              <a:t>↑ kortizolu přispívá k útlumu kostní novotvorby</a:t>
            </a:r>
          </a:p>
          <a:p>
            <a:pPr lvl="1" eaLnBrk="1" hangingPunct="1"/>
            <a:r>
              <a:rPr lang="cs-CZ" altLang="cs-CZ">
                <a:cs typeface="Arial" panose="020B0604020202020204" pitchFamily="34" charset="0"/>
              </a:rPr>
              <a:t>nález u 50% pacientek na denzitometrii</a:t>
            </a:r>
          </a:p>
          <a:p>
            <a:pPr lvl="1" eaLnBrk="1" hangingPunct="1"/>
            <a:r>
              <a:rPr lang="cs-CZ" altLang="cs-CZ">
                <a:cs typeface="Arial" panose="020B0604020202020204" pitchFamily="34" charset="0"/>
              </a:rPr>
              <a:t>léčba</a:t>
            </a:r>
          </a:p>
          <a:p>
            <a:pPr lvl="2" eaLnBrk="1" hangingPunct="1"/>
            <a:r>
              <a:rPr lang="cs-CZ" altLang="cs-CZ">
                <a:cs typeface="Arial" panose="020B0604020202020204" pitchFamily="34" charset="0"/>
              </a:rPr>
              <a:t>spontánní úprava po navýšení hmotnosti</a:t>
            </a:r>
          </a:p>
          <a:p>
            <a:pPr lvl="2" eaLnBrk="1" hangingPunct="1"/>
            <a:r>
              <a:rPr lang="cs-CZ" altLang="cs-CZ">
                <a:cs typeface="Arial" panose="020B0604020202020204" pitchFamily="34" charset="0"/>
              </a:rPr>
              <a:t>suplementace Ca a vit.D bez výraznějšího efektu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7C75701-CDF4-494B-1077-2F5C2B2F1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</a:t>
            </a:r>
            <a:br>
              <a:rPr lang="cs-CZ" altLang="cs-CZ" sz="4000"/>
            </a:br>
            <a:r>
              <a:rPr lang="cs-CZ" altLang="cs-CZ" sz="4000"/>
              <a:t>- zdravotní komplikace VIII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1593F3F-BF4D-2773-811D-BF32ED93F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70113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/>
              <a:t>Porucha pohlavního dospívání</a:t>
            </a:r>
          </a:p>
          <a:p>
            <a:pPr lvl="1" eaLnBrk="1" hangingPunct="1"/>
            <a:r>
              <a:rPr lang="cs-CZ" altLang="cs-CZ"/>
              <a:t>perzistující infantilní stav</a:t>
            </a:r>
          </a:p>
          <a:p>
            <a:pPr lvl="2" eaLnBrk="1" hangingPunct="1"/>
            <a:r>
              <a:rPr lang="cs-CZ" altLang="cs-CZ"/>
              <a:t>infantilismus sexualis</a:t>
            </a:r>
          </a:p>
          <a:p>
            <a:pPr lvl="2" eaLnBrk="1" hangingPunct="1"/>
            <a:r>
              <a:rPr lang="cs-CZ" altLang="cs-CZ"/>
              <a:t>pubertas tarda</a:t>
            </a:r>
          </a:p>
          <a:p>
            <a:pPr lvl="1" eaLnBrk="1" hangingPunct="1"/>
            <a:r>
              <a:rPr lang="cs-CZ" altLang="cs-CZ"/>
              <a:t>nekompletní forma</a:t>
            </a:r>
          </a:p>
          <a:p>
            <a:pPr lvl="2" eaLnBrk="1" hangingPunct="1"/>
            <a:r>
              <a:rPr lang="cs-CZ" altLang="cs-CZ"/>
              <a:t>primární amenorhea</a:t>
            </a:r>
          </a:p>
          <a:p>
            <a:pPr lvl="2" eaLnBrk="1" hangingPunct="1"/>
            <a:r>
              <a:rPr lang="cs-CZ" altLang="cs-CZ"/>
              <a:t>menarche tarda</a:t>
            </a:r>
          </a:p>
          <a:p>
            <a:pPr eaLnBrk="1" hangingPunct="1"/>
            <a:r>
              <a:rPr lang="cs-CZ" altLang="cs-CZ"/>
              <a:t>Zpomalení či zastavení růstu</a:t>
            </a:r>
          </a:p>
          <a:p>
            <a:pPr lvl="1" eaLnBrk="1" hangingPunct="1"/>
            <a:r>
              <a:rPr lang="cs-CZ" altLang="cs-CZ"/>
              <a:t>po navýšení váhy hormonální stimulace růstu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E0AC813-1379-9401-0C22-1B2AE2DD1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anorexie </a:t>
            </a:r>
            <a:br>
              <a:rPr lang="cs-CZ" altLang="cs-CZ" sz="4000"/>
            </a:br>
            <a:r>
              <a:rPr lang="cs-CZ" altLang="cs-CZ" sz="4000"/>
              <a:t>- zdravotní komplikace IX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3876C14-A067-9A56-C566-ECECC2D9C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2565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800"/>
              <a:t>Mateřství</a:t>
            </a:r>
          </a:p>
          <a:p>
            <a:pPr lvl="1" eaLnBrk="1" hangingPunct="1"/>
            <a:r>
              <a:rPr lang="cs-CZ" altLang="cs-CZ" sz="2400"/>
              <a:t>Perinatální komplikace</a:t>
            </a:r>
          </a:p>
          <a:p>
            <a:pPr lvl="2" eaLnBrk="1" hangingPunct="1"/>
            <a:r>
              <a:rPr lang="cs-CZ" altLang="cs-CZ" sz="2000"/>
              <a:t>zvýšené riziko perinatální mortality</a:t>
            </a:r>
          </a:p>
          <a:p>
            <a:pPr lvl="2" eaLnBrk="1" hangingPunct="1"/>
            <a:r>
              <a:rPr lang="cs-CZ" altLang="cs-CZ" sz="2000"/>
              <a:t>během těhotenství vyšší úzkostnost a deprese</a:t>
            </a:r>
          </a:p>
          <a:p>
            <a:pPr lvl="2" eaLnBrk="1" hangingPunct="1"/>
            <a:r>
              <a:rPr lang="cs-CZ" altLang="cs-CZ" sz="2000"/>
              <a:t>častější poporodní deprese</a:t>
            </a:r>
          </a:p>
          <a:p>
            <a:pPr lvl="2" eaLnBrk="1" hangingPunct="1"/>
            <a:r>
              <a:rPr lang="cs-CZ" altLang="cs-CZ" sz="2000"/>
              <a:t>vztahové problémy s novorozenci</a:t>
            </a:r>
          </a:p>
          <a:p>
            <a:pPr lvl="1" eaLnBrk="1" hangingPunct="1"/>
            <a:r>
              <a:rPr lang="cs-CZ" altLang="cs-CZ" sz="2400"/>
              <a:t>Asistovaná reprodukce</a:t>
            </a:r>
          </a:p>
          <a:p>
            <a:pPr lvl="2" eaLnBrk="1" hangingPunct="1"/>
            <a:r>
              <a:rPr lang="cs-CZ" altLang="cs-CZ" sz="2000"/>
              <a:t>1/3 až 1/2 klientek s PPP</a:t>
            </a:r>
          </a:p>
          <a:p>
            <a:pPr lvl="3" eaLnBrk="1" hangingPunct="1"/>
            <a:r>
              <a:rPr lang="cs-CZ" altLang="cs-CZ" sz="1800"/>
              <a:t>často klientky potíže s PPP nepřiznávají</a:t>
            </a:r>
          </a:p>
          <a:p>
            <a:pPr lvl="3" eaLnBrk="1" hangingPunct="1"/>
            <a:r>
              <a:rPr lang="cs-CZ" altLang="cs-CZ" sz="1800"/>
              <a:t>před zahájením by měla být vyléčena z PPP</a:t>
            </a:r>
          </a:p>
          <a:p>
            <a:pPr lvl="3" eaLnBrk="1" hangingPunct="1"/>
            <a:r>
              <a:rPr lang="cs-CZ" altLang="cs-CZ" sz="1800"/>
              <a:t>někdy neujasnění vztah k těhotenství – chtějí vyhovět partnerovi</a:t>
            </a:r>
          </a:p>
          <a:p>
            <a:pPr lvl="2" eaLnBrk="1" hangingPunct="1">
              <a:buFontTx/>
              <a:buNone/>
            </a:pPr>
            <a:endParaRPr lang="cs-CZ" altLang="cs-CZ"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ECA5221-DDB9-C6DE-E36F-A3E80E8C3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/>
              <a:t>Mentální anorexie – dif.dg.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F129F3F-AE6B-56E9-A56A-E266ADD321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Onemocnění GIT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refluxní ezofagitida, gastritida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vředová choroba gastroduodena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choroby pankreatobiliárního systému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idiopatické střevní záněty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celiakie, potravinové intolerance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Malignity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Hypermetabolické stavy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hypertyreóza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Addinosova choroba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DM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EEC1082-B441-BDB4-793F-6D89B7A59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333375"/>
            <a:ext cx="7674942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léčba I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5EA94F7-0046-CF17-6D46-ECF947CFC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455738"/>
            <a:ext cx="8002587" cy="48529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Ambulantní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praktický lékař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ambulantní psychiatr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ambulantní psycholog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nutriční poradce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Hospitalizace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při výrazné podvýživě (BMI až 10)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rychlým váhovým úbytkem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těžkou depresí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selháním ambulantní léčby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D1E2CDD-11EA-9005-549B-46E6411D8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864" y="373784"/>
            <a:ext cx="8229600" cy="139903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/>
              <a:t>Mentální anorexie </a:t>
            </a:r>
            <a:br>
              <a:rPr lang="cs-CZ" altLang="cs-CZ" sz="4000" dirty="0"/>
            </a:br>
            <a:r>
              <a:rPr lang="cs-CZ" altLang="cs-CZ" sz="4000" dirty="0"/>
              <a:t>JIP - léčba malnutrice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710D29D-58B3-4795-2C8A-697112B2D0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863850"/>
            <a:ext cx="8374063" cy="4525963"/>
          </a:xfrm>
        </p:spPr>
        <p:txBody>
          <a:bodyPr/>
          <a:lstStyle/>
          <a:p>
            <a:pPr eaLnBrk="1" hangingPunct="1"/>
            <a:r>
              <a:rPr lang="cs-CZ" altLang="cs-CZ"/>
              <a:t>úprava nutričního stavu: </a:t>
            </a:r>
          </a:p>
          <a:p>
            <a:pPr lvl="1" eaLnBrk="1" hangingPunct="1"/>
            <a:r>
              <a:rPr lang="cs-CZ" altLang="cs-CZ"/>
              <a:t>léčba iontových a metabolických dysbalancí </a:t>
            </a:r>
          </a:p>
          <a:p>
            <a:pPr lvl="1" eaLnBrk="1" hangingPunct="1"/>
            <a:r>
              <a:rPr lang="cs-CZ" altLang="cs-CZ"/>
              <a:t>léčba dehydratace</a:t>
            </a:r>
          </a:p>
          <a:p>
            <a:pPr eaLnBrk="1" hangingPunct="1"/>
            <a:r>
              <a:rPr lang="cs-CZ" altLang="cs-CZ"/>
              <a:t>zvýšení hmotnosti:</a:t>
            </a:r>
          </a:p>
          <a:p>
            <a:pPr lvl="1" eaLnBrk="1" hangingPunct="1"/>
            <a:r>
              <a:rPr lang="cs-CZ" altLang="cs-CZ"/>
              <a:t>pozvolná realimentace</a:t>
            </a:r>
          </a:p>
          <a:p>
            <a:pPr lvl="1" eaLnBrk="1" hangingPunct="1"/>
            <a:r>
              <a:rPr lang="cs-CZ" altLang="cs-CZ"/>
              <a:t>přírůstek hmotnosti by se měl pohybovat mezi 0,5-1 kg/týden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391676-F769-A482-9627-B20A727FF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315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/>
              <a:t>Rozdělení PPP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685F81F-9D56-D37B-22E9-5D94BE511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Mentální anorexie (MA)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Mentální bulimie (MB)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Atypická MA či MB 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Psychogenní přejídání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Syndrom nočního přejídání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00A319-50FF-68BF-3F6D-2D718175E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hospitalizace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E5381A1-D402-2061-007B-97F95D3B9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773238"/>
            <a:ext cx="8362950" cy="48958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Režim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strava 5-6x denně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víkendová propustka až po: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400" dirty="0"/>
              <a:t>navýšení váhy (1kg/týden)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400" dirty="0"/>
              <a:t>navýšení příjmu potravy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omezení pohybových aktivit – klidový režim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Psychoterapie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individuální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rodinná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skupinová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Farmakoterapie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léčba komorbidních poruch (afektivní, úzkostné)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nutriční podpora, doplnění minerálů a vitamínů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Rehabilitace + ergoterapie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600" dirty="0"/>
              <a:t>správné držení těla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DC0A228-6251-BC5A-5BB3-A91769B86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farmakoterapie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1C0AE2F-E4E2-9037-9483-3459B91BCC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25650"/>
            <a:ext cx="822960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Obecně neexistuje lék na MA!!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Antidepresiva: </a:t>
            </a:r>
            <a:r>
              <a:rPr lang="cs-CZ" altLang="cs-CZ" sz="2400"/>
              <a:t>mirtazapin, trazodon, SSRI</a:t>
            </a:r>
            <a:endParaRPr lang="cs-CZ" altLang="cs-CZ" sz="2800"/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terapie depresivních symptomů, OCD, úzkostných poruch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Anxiolytika: </a:t>
            </a:r>
            <a:r>
              <a:rPr lang="cs-CZ" altLang="cs-CZ" sz="2400"/>
              <a:t>benzodizepiny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krátkodobě k překonání strachu z tloušťky, výčitek po jídle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Antipsychotika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u závažnějších těžko ovlivnitelných případů s např. excesivním cvičením, masivní úzkostí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při pocitech plnosti po jídle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490EAD7-976A-5EF7-01A6-BD1C61D43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psychoterapie 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B2C9060-C5BA-6BC4-5579-84F8D41139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Individuální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poukázat a pomoci připustit si potíže, které popírají (náhled)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vztah k jídlu a vlastnímu tělu, práce se strachem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osobnostní a interpersonální problémy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Rodinná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separační problematika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vztahové potíže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Skupinová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Psychoedukace</a:t>
            </a:r>
            <a:endParaRPr lang="cs-CZ" altLang="cs-CZ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poukázat na somatické komplikace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vysvětlit růstový graf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edukace blízkých osob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B350A54-2C98-3EF5-D194-650069894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42791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psychoterapie 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F77F637-7F86-BA70-AE6F-15F3DD0EE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60563"/>
            <a:ext cx="8362950" cy="47085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Nemoc udržující faktory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snaha nemoc zachovat pro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pocit jedinečnosti zvyšuje sebevědomí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altLang="cs-CZ" sz="1400" dirty="0"/>
              <a:t>ceněnou hodnotu štíhlosti 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altLang="cs-CZ" sz="1400" dirty="0"/>
              <a:t>kontrolu nad jídlem (jsou v tom lepší než ostatní)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potřeba poutat pozornost (sourozenecká rivalita, rozvodová situace)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strach z přibývání na váze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popírá hubnoucí chování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není schopna připustit svou štíhlost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  <a:defRPr/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formální spolupráce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ke změně jsou ambivalentní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své postoje rychle a často mění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altLang="cs-CZ" sz="1800" dirty="0"/>
              <a:t>sdělují to, co se od nich očekává</a:t>
            </a:r>
          </a:p>
          <a:p>
            <a:pPr lvl="2"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65577E9-3F72-20F6-5293-D2A99EA0F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634287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anorexie – psychoterapie III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06B8433-D550-355B-DA3C-F9B8D8352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70113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Změna jídelního chování závisí na osobnostní struktuře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schopnosti zvládat stres a obtížné emoce 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zvládnutí nepřiměřených ambicí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vyřešení vztahových problémů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>
            <a:extLst>
              <a:ext uri="{FF2B5EF4-FFF2-40B4-BE49-F238E27FC236}">
                <a16:creationId xmlns:a16="http://schemas.microsoft.com/office/drawing/2014/main" id="{A66AAB6A-5694-C2D9-0851-2F6E92FF3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2646363"/>
            <a:ext cx="8229600" cy="11430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Mentální bulimie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6E391B8A-00D5-DD7D-A3D7-7C7F8AC4A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Charakteristika</a:t>
            </a:r>
            <a:endParaRPr lang="cs-CZ" altLang="cs-CZ" u="sng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DBB1824-691F-662A-C3EE-ACE9D58015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913" y="2276475"/>
            <a:ext cx="8229600" cy="2836863"/>
          </a:xfrm>
        </p:spPr>
        <p:txBody>
          <a:bodyPr/>
          <a:lstStyle/>
          <a:p>
            <a:pPr eaLnBrk="1" hangingPunct="1"/>
            <a:r>
              <a:rPr lang="cs-CZ" altLang="cs-CZ" dirty="0"/>
              <a:t>opakující se záchvaty přejídání, spojené s přehnanou kontrolou tělesné hmotnosti, doprovázené pocitem ztráty kontroly nad příjmem potravy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5C72DEA-163E-AF54-FA41-94C7C4C4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/>
              <a:t>Mentální bulimie - chování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C38BE997-D6C5-E191-3DFD-7EB37750D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Bulimické epizody</a:t>
            </a:r>
          </a:p>
          <a:p>
            <a:pPr lvl="1" eaLnBrk="1" hangingPunct="1"/>
            <a:r>
              <a:rPr lang="cs-CZ" altLang="cs-CZ"/>
              <a:t>záchvatovité přejídání</a:t>
            </a:r>
          </a:p>
          <a:p>
            <a:pPr lvl="2" eaLnBrk="1" hangingPunct="1"/>
            <a:r>
              <a:rPr lang="cs-CZ" altLang="cs-CZ"/>
              <a:t>ztráta kontroly na příjmem jídla</a:t>
            </a:r>
          </a:p>
          <a:p>
            <a:pPr lvl="1" eaLnBrk="1" hangingPunct="1"/>
            <a:r>
              <a:rPr lang="cs-CZ" altLang="cs-CZ"/>
              <a:t>následuje vyvolávané zvracení</a:t>
            </a:r>
          </a:p>
          <a:p>
            <a:pPr lvl="1" eaLnBrk="1" hangingPunct="1"/>
            <a:r>
              <a:rPr lang="cs-CZ" altLang="cs-CZ"/>
              <a:t>příjem potravin s vysokou kalorickou hodnotou (pečivo, sladkosti), konzumované rychle a v tajnosti</a:t>
            </a:r>
          </a:p>
          <a:p>
            <a:pPr eaLnBrk="1" hangingPunct="1"/>
            <a:r>
              <a:rPr lang="cs-CZ" altLang="cs-CZ"/>
              <a:t>Obdobné chování jako pac. s MA</a:t>
            </a:r>
          </a:p>
          <a:p>
            <a:pPr lvl="1" eaLnBrk="1" hangingPunct="1"/>
            <a:r>
              <a:rPr lang="cs-CZ" altLang="cs-CZ"/>
              <a:t>restrikce stravy, zneužívání laxativ</a:t>
            </a:r>
          </a:p>
          <a:p>
            <a:pPr lvl="1" eaLnBrk="1" hangingPunct="1"/>
            <a:r>
              <a:rPr lang="cs-CZ" altLang="cs-CZ"/>
              <a:t>zvýšená fyzická aktivita, kontrolování postavy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2D7085D-18C3-ECDE-CE8C-6C872DFDD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/>
              <a:t>Mentální bulimie – dg. kritéria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2A218404-B830-B179-45CD-FEC0045806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/>
              <a:t>Neustálé zabývání se jídlem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neodolatelná touha po jídle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epizody </a:t>
            </a:r>
            <a:r>
              <a:rPr lang="cs-CZ" altLang="cs-CZ" sz="2400" u="sng"/>
              <a:t>přejídání</a:t>
            </a:r>
            <a:r>
              <a:rPr lang="cs-CZ" altLang="cs-CZ" sz="2400"/>
              <a:t> velkých dávek jídla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Snaha potlačit „výkrmný“ účinek jídla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období hladovění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vyprovokované </a:t>
            </a:r>
            <a:r>
              <a:rPr lang="cs-CZ" altLang="cs-CZ" sz="2400" u="sng"/>
              <a:t>zvracení</a:t>
            </a:r>
            <a:r>
              <a:rPr lang="cs-CZ" altLang="cs-CZ" sz="24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laxativa, anorektika, diuretika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800"/>
              <a:t>Chorobný strach z tloušťky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/>
              <a:t>váhový práh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56B7CD8-76A9-42B5-FDB1-2B405498E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/>
              <a:t>Mentální bulimie – epidemiologie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5FB00EA-04F9-D0D2-D60C-D1F7C1F79B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Celoživotní prevalence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1,1-2,8% u žen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0,1-0,2% u mužů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Mnoho případů klinicky nerozpoznáno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odhaduje se, že praktickými lékaři je odhaleno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	pouze 12% pacientů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Počátek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 mezi 16 a 25 lety (později než u MA)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>
            <a:extLst>
              <a:ext uri="{FF2B5EF4-FFF2-40B4-BE49-F238E27FC236}">
                <a16:creationId xmlns:a16="http://schemas.microsoft.com/office/drawing/2014/main" id="{75DE8C3A-63C4-9BCC-C518-36E64F597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altLang="cs-CZ">
                <a:solidFill>
                  <a:schemeClr val="accent1">
                    <a:tint val="83000"/>
                    <a:satMod val="150000"/>
                  </a:schemeClr>
                </a:solidFill>
              </a:rPr>
              <a:t>Jsou PPP „moderní“ nemocí?</a:t>
            </a:r>
          </a:p>
        </p:txBody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9BA45573-4918-C6A6-2E9E-6454C654A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981200"/>
            <a:ext cx="8243887" cy="4114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 err="1">
                <a:solidFill>
                  <a:schemeClr val="accent1"/>
                </a:solidFill>
              </a:rPr>
              <a:t>anorexia</a:t>
            </a:r>
            <a:r>
              <a:rPr lang="cs-CZ" altLang="cs-CZ" dirty="0"/>
              <a:t> = nechutenství, odmítání potravy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odmítání jídla je známo odnepaměti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„Svaté ženy“, „zázračné panny“ ve středověku (zdánlivě žily bez příjmu potravy)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v 17. století je poprvé popsána MA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nemoc se nazývala „blednička“ - nemoc postihovala mladé dámy z lepší společnosti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F1BF304-A223-E3B1-9011-3D4CC9784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bulimie </a:t>
            </a:r>
            <a:br>
              <a:rPr lang="cs-CZ" altLang="cs-CZ" sz="4000"/>
            </a:br>
            <a:r>
              <a:rPr lang="cs-CZ" altLang="cs-CZ" sz="4000"/>
              <a:t>– obecná psychopatologie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F6CD9CA-0D1C-6917-D936-9DDE778AA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Impulzivní typ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Impulzivita - nedostatek rozvahy, jednají bez přemýšlení: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pocit snížené sebekontroly, nezdrženlivost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snaha </a:t>
            </a:r>
            <a:r>
              <a:rPr lang="cs-CZ" altLang="cs-CZ" sz="1800" u="sng" dirty="0"/>
              <a:t>redukovat nepříjemné pocity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sebeobviňování, stud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sklony 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alkoholismu, užívání drog (časté předávkování)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sebepoškozování, suicidální pokusy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sexuální nezdrženlivost, drobné krádeže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sz="1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v anamnéze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větší deprese, </a:t>
            </a:r>
            <a:r>
              <a:rPr lang="cs-CZ" altLang="cs-CZ" sz="1800" u="sng" dirty="0"/>
              <a:t>afektivní labilita</a:t>
            </a:r>
            <a:r>
              <a:rPr lang="cs-CZ" altLang="cs-CZ" sz="1800" dirty="0"/>
              <a:t>, hraniční porucha osobnosti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1800" dirty="0"/>
              <a:t>sexuální zneužívání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ABBC396-C7FC-BA9E-98AF-4B0AB4908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 dirty="0"/>
              <a:t>Mentální bulimie – psychopatologie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BD57B56-DA3D-968F-133A-C9BEE99F4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Kompulzivní typ</a:t>
            </a:r>
            <a:r>
              <a:rPr lang="cs-CZ" altLang="cs-CZ" sz="2800" dirty="0"/>
              <a:t>: časté předchorobí MA</a:t>
            </a:r>
          </a:p>
          <a:p>
            <a:pPr lvl="1" eaLnBrk="1" hangingPunct="1">
              <a:defRPr/>
            </a:pPr>
            <a:r>
              <a:rPr lang="cs-CZ" altLang="cs-CZ" sz="2400" dirty="0"/>
              <a:t>Perfekcionismus (aby vše bylo tak jak má být):</a:t>
            </a:r>
          </a:p>
          <a:p>
            <a:pPr lvl="2" eaLnBrk="1" hangingPunct="1">
              <a:defRPr/>
            </a:pPr>
            <a:r>
              <a:rPr lang="cs-CZ" altLang="cs-CZ" sz="2000" dirty="0"/>
              <a:t>nízké sebevědomí</a:t>
            </a:r>
          </a:p>
          <a:p>
            <a:pPr lvl="2" eaLnBrk="1" hangingPunct="1">
              <a:defRPr/>
            </a:pPr>
            <a:r>
              <a:rPr lang="cs-CZ" altLang="cs-CZ" sz="2000" dirty="0"/>
              <a:t>výkonové zaměření - být nejlepší (zhubly nejvíce)</a:t>
            </a:r>
          </a:p>
          <a:p>
            <a:pPr lvl="2" eaLnBrk="1" hangingPunct="1">
              <a:buFontTx/>
              <a:buNone/>
              <a:defRPr/>
            </a:pP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400" dirty="0"/>
              <a:t>Obsedantně-kompulzivní osobnost (zvýšeně úzkostná, vnitřní nejistota):</a:t>
            </a:r>
          </a:p>
          <a:p>
            <a:pPr lvl="2" eaLnBrk="1" hangingPunct="1">
              <a:defRPr/>
            </a:pPr>
            <a:r>
              <a:rPr lang="cs-CZ" altLang="cs-CZ" sz="2000" dirty="0"/>
              <a:t>myšlenky na jídlo</a:t>
            </a:r>
          </a:p>
          <a:p>
            <a:pPr lvl="2" eaLnBrk="1" hangingPunct="1">
              <a:defRPr/>
            </a:pPr>
            <a:r>
              <a:rPr lang="cs-CZ" altLang="cs-CZ" sz="2000" dirty="0"/>
              <a:t>excesivní cvičení</a:t>
            </a:r>
          </a:p>
          <a:p>
            <a:pPr lvl="2" eaLnBrk="1" hangingPunct="1">
              <a:buFontTx/>
              <a:buNone/>
              <a:defRPr/>
            </a:pPr>
            <a:endParaRPr lang="cs-CZ" altLang="cs-CZ" sz="2000" dirty="0"/>
          </a:p>
          <a:p>
            <a:pPr lvl="1" eaLnBrk="1" hangingPunct="1">
              <a:defRPr/>
            </a:pPr>
            <a:r>
              <a:rPr lang="cs-CZ" altLang="cs-CZ" sz="2400" dirty="0"/>
              <a:t>Nespokojenost s vlastním tělem, kult štíhlosti</a:t>
            </a:r>
          </a:p>
          <a:p>
            <a:pPr eaLnBrk="1" hangingPunct="1">
              <a:defRPr/>
            </a:pPr>
            <a:endParaRPr lang="cs-CZ" altLang="cs-CZ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3">
            <a:extLst>
              <a:ext uri="{FF2B5EF4-FFF2-40B4-BE49-F238E27FC236}">
                <a16:creationId xmlns:a16="http://schemas.microsoft.com/office/drawing/2014/main" id="{6541BF27-FCCA-8D50-345C-14FFF5445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304800"/>
            <a:ext cx="7543800" cy="14319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Specifické typy MB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863323E-56A2-B96E-999D-2392D872BD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713787" cy="51450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/>
              <a:t>v DSM-IV rozlišení 2 základních typů:</a:t>
            </a:r>
          </a:p>
          <a:p>
            <a:pPr lvl="1" eaLnBrk="1" hangingPunct="1"/>
            <a:r>
              <a:rPr lang="cs-CZ" altLang="cs-CZ" sz="2400"/>
              <a:t>purgativní (zvrací)</a:t>
            </a:r>
          </a:p>
          <a:p>
            <a:pPr lvl="1" eaLnBrk="1" hangingPunct="1"/>
            <a:r>
              <a:rPr lang="cs-CZ" altLang="cs-CZ" sz="2400"/>
              <a:t>nepurgativní (nezvrací) – přísné diety, hladovky, cvičení</a:t>
            </a:r>
          </a:p>
          <a:p>
            <a:pPr eaLnBrk="1" hangingPunct="1"/>
            <a:r>
              <a:rPr lang="cs-CZ" altLang="cs-CZ" sz="2800"/>
              <a:t>diferenciální diagnóza oproti mentální anorexii:</a:t>
            </a:r>
          </a:p>
          <a:p>
            <a:pPr lvl="1" eaLnBrk="1" hangingPunct="1"/>
            <a:r>
              <a:rPr lang="cs-CZ" altLang="cs-CZ" sz="2400"/>
              <a:t>nepřítomnost závažnějšího úbytku tělesné hmotnosti u mentální bulimie</a:t>
            </a:r>
          </a:p>
          <a:p>
            <a:pPr lvl="1" eaLnBrk="1" hangingPunct="1"/>
            <a:r>
              <a:rPr lang="cs-CZ" altLang="cs-CZ" sz="2400"/>
              <a:t>nepřítomnost trvalé amenorhey u mentální bulimie</a:t>
            </a:r>
          </a:p>
          <a:p>
            <a:pPr eaLnBrk="1" hangingPunct="1"/>
            <a:r>
              <a:rPr lang="cs-CZ" altLang="cs-CZ" sz="2800"/>
              <a:t>častá komorbidita:</a:t>
            </a:r>
          </a:p>
          <a:p>
            <a:pPr lvl="1" eaLnBrk="1" hangingPunct="1"/>
            <a:r>
              <a:rPr lang="cs-CZ" altLang="cs-CZ" sz="2400"/>
              <a:t>závislost na alkoholu (impulzivní chování)</a:t>
            </a:r>
          </a:p>
          <a:p>
            <a:pPr lvl="1" eaLnBrk="1" hangingPunct="1"/>
            <a:r>
              <a:rPr lang="cs-CZ" altLang="cs-CZ" sz="2400"/>
              <a:t>hraniční porucha osobnosti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2AA5190-EF12-844B-BD8E-FCA1D0368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cs-CZ" altLang="cs-CZ" sz="4000"/>
              <a:t>Mentální bulimie </a:t>
            </a:r>
            <a:br>
              <a:rPr lang="cs-CZ" altLang="cs-CZ" sz="4000"/>
            </a:br>
            <a:r>
              <a:rPr lang="cs-CZ" altLang="cs-CZ" sz="4000"/>
              <a:t>– zdravotní komplikace 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3724136-EBB1-0CC2-04CA-6929EC2B47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2287588"/>
            <a:ext cx="839152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Minerálový rozvrat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excesivním zvracením, užíváním diuretik, přepíjením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tetanie, epileptoformní záchvaty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arytmie, náhlá srdeční smrt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Zvracení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eroze zubů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esofagitida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>
            <a:extLst>
              <a:ext uri="{FF2B5EF4-FFF2-40B4-BE49-F238E27FC236}">
                <a16:creationId xmlns:a16="http://schemas.microsoft.com/office/drawing/2014/main" id="{CBD167C2-52AF-7F8B-5E2D-536BC4AD3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Průběh a prognóza</a:t>
            </a:r>
            <a:endParaRPr lang="cs-CZ" altLang="cs-CZ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17618E2-6C84-8A29-8B38-6AA0FCE396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906588"/>
            <a:ext cx="8796338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/>
              <a:t>průběh variabilní: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jediná epizoda s úplnou remisí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dlouhodobý chronický průběh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epizody opakující se mnoho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průběh choroby je dlouhodobý, abnormální stravovací návyky přetrvávají často několik let, avšak vyjádřeny s různou intenzitou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o chronicitě se hovoří při trvání choroby více než 10-15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dlouhodobě příznivější průběh než anorexie, většina pacientů se uzdraví, mortalita není zvýšena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589A18D-2B4B-D95D-6EFC-03BF9C004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Mentální bulimie – léčba I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E50164C-58D7-1CDF-7FE8-4292B1B89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Velká část nevyhledá odbornou pomoc</a:t>
            </a:r>
          </a:p>
          <a:p>
            <a:pPr lvl="1" eaLnBrk="1" hangingPunct="1"/>
            <a:r>
              <a:rPr lang="cs-CZ" altLang="cs-CZ"/>
              <a:t>hospitalizace až u závažnějších případů</a:t>
            </a:r>
          </a:p>
          <a:p>
            <a:pPr lvl="1" eaLnBrk="1" hangingPunct="1"/>
            <a:r>
              <a:rPr lang="cs-CZ" altLang="cs-CZ"/>
              <a:t>přichází pro depresi, po parasuicidiích</a:t>
            </a:r>
          </a:p>
          <a:p>
            <a:pPr eaLnBrk="1" hangingPunct="1"/>
            <a:r>
              <a:rPr lang="cs-CZ" altLang="cs-CZ"/>
              <a:t>Psychoterapie</a:t>
            </a:r>
          </a:p>
          <a:p>
            <a:pPr lvl="1" eaLnBrk="1" hangingPunct="1"/>
            <a:r>
              <a:rPr lang="cs-CZ" altLang="cs-CZ"/>
              <a:t>účinná KBT</a:t>
            </a:r>
          </a:p>
          <a:p>
            <a:pPr eaLnBrk="1" hangingPunct="1"/>
            <a:r>
              <a:rPr lang="cs-CZ" altLang="cs-CZ"/>
              <a:t>lepší nosognose, častěji bývají motivovaní ke spolupráci, přejí si uzdravení</a:t>
            </a:r>
          </a:p>
          <a:p>
            <a:pPr eaLnBrk="1" hangingPunct="1"/>
            <a:r>
              <a:rPr lang="cs-CZ" altLang="cs-CZ"/>
              <a:t>většinou chybí kachexie, není tedy nutnost zvyšování hmotnosti</a:t>
            </a:r>
          </a:p>
          <a:p>
            <a:pPr eaLnBrk="1" hangingPunct="1"/>
            <a:endParaRPr lang="cs-CZ" altLang="cs-CZ"/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9C9A7FF-5D72-B24A-C594-2780A34C3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770572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dirty="0"/>
              <a:t>Mentální bulimie – farmakoterapie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417AB2D-5A66-70C7-D95C-AD7F982BB2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1913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Antidepresiva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ve vyšších dávkách než u léčby samotné deprese (Fluoxetin, </a:t>
            </a:r>
            <a:r>
              <a:rPr lang="cs-CZ" altLang="cs-CZ" dirty="0" err="1"/>
              <a:t>Fluvoxamin</a:t>
            </a:r>
            <a:r>
              <a:rPr lang="cs-CZ" altLang="cs-CZ" dirty="0"/>
              <a:t> ) </a:t>
            </a:r>
          </a:p>
          <a:p>
            <a:pPr marL="536575" lvl="1" indent="0" eaLnBrk="1" hangingPunct="1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Účinek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snížení četnosti přejídání a zvracení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účinný na komorbidity (deprese, úzkostné poruchy)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6240F9-FC2C-1FC8-9EBC-68604697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altLang="cs-CZ" sz="4000" dirty="0"/>
              <a:t>PPP – zneužívání laxativ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2D66383-285F-4517-703B-6BC105A9C5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424862" cy="5156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zneužívána k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léčbě chronické zácpy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snížení hmotnosti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výskyt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přiznává 10% pacientů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odhadováno u 50% pacientů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při delším abusu akcentace zácpy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léčba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nevysadit naráz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zhoršení zácpy, nadýmání, bolesti břicha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/>
              <a:t>náhlý přírůstek hmotnosti z retence tekutin a solí s otoky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postupné snižování dávky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400"/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CEB6883-72C2-0B90-54F0-A566FCB3A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44624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/>
              <a:t>Psychogenní přejídání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31BC405-6408-1A58-7D3B-23B6B91BA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964612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z="2400"/>
              <a:t>Opakované epizody přejídání bez hladovek nebo zvracení.</a:t>
            </a:r>
          </a:p>
          <a:p>
            <a:pPr eaLnBrk="1" hangingPunct="1"/>
            <a:r>
              <a:rPr lang="cs-CZ" altLang="cs-CZ" sz="2400"/>
              <a:t>Během jednoho záchvatu člověk zkonzumuje velké množství potravin (i ty jež mu běžně nechutnají), přestože nemá hlad ani chuť.</a:t>
            </a:r>
          </a:p>
          <a:p>
            <a:pPr eaLnBrk="1" hangingPunct="1"/>
            <a:r>
              <a:rPr lang="cs-CZ" altLang="cs-CZ" sz="2400"/>
              <a:t>Záchvat bývá vyprovokován přítomností jídla, situací, pocitem napětí, stresu, úzkosti.</a:t>
            </a:r>
          </a:p>
          <a:p>
            <a:pPr eaLnBrk="1" hangingPunct="1"/>
            <a:r>
              <a:rPr lang="cs-CZ" altLang="cs-CZ" sz="2400"/>
              <a:t>Pocit ztráty kontroly nad jídlem.</a:t>
            </a:r>
          </a:p>
          <a:p>
            <a:pPr eaLnBrk="1" hangingPunct="1"/>
            <a:r>
              <a:rPr lang="cs-CZ" altLang="cs-CZ" sz="2400"/>
              <a:t>Rychlost polykání, pocit že nemohou ovlivnit množství snězeného jídla, nemohou přestat jíst, ani když jsou nepříjemně sytí.</a:t>
            </a:r>
          </a:p>
          <a:p>
            <a:pPr eaLnBrk="1" hangingPunct="1"/>
            <a:r>
              <a:rPr lang="cs-CZ" altLang="cs-CZ" sz="2400"/>
              <a:t>Po přejezení pocit viny, zahanbení ze ztráty sebekontroly, nezvládání vlastního života.</a:t>
            </a:r>
          </a:p>
          <a:p>
            <a:pPr eaLnBrk="1" hangingPunct="1"/>
            <a:r>
              <a:rPr lang="cs-CZ" altLang="cs-CZ" sz="2400"/>
              <a:t>Více postihuje ženy, často začíná ve vyšším věku.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77B8BA-4FC0-5CD4-B020-D209E9AC3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 a MB kontrola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315F2-E30C-C610-E3AF-01C10113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Impulzivita/kontrola</a:t>
            </a:r>
          </a:p>
          <a:p>
            <a:r>
              <a:rPr lang="cs-CZ" dirty="0"/>
              <a:t>U AN často extrémní kontrola impulsů x MB impulzivní přejídání</a:t>
            </a:r>
          </a:p>
          <a:p>
            <a:r>
              <a:rPr lang="cs-CZ" dirty="0"/>
              <a:t>Pocity viny po porušení	</a:t>
            </a:r>
          </a:p>
          <a:p>
            <a:pPr lvl="1"/>
            <a:r>
              <a:rPr lang="cs-CZ" dirty="0"/>
              <a:t>(potřeba kompenzovat)</a:t>
            </a:r>
          </a:p>
          <a:p>
            <a:pPr lvl="1"/>
            <a:r>
              <a:rPr lang="cs-CZ" dirty="0"/>
              <a:t>Hrozí zacyklení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60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E4EDFFF8-BA26-44B3-257E-42767CEEC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Jsou PPP moderní nemocí?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98706DC6-9547-89C3-BEF3-84BD4052C8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2409825"/>
            <a:ext cx="8280400" cy="4114800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na poč. 20. stol. považována za poškození podvěsku mozkového             (tzv. </a:t>
            </a:r>
            <a:r>
              <a:rPr lang="cs-CZ" altLang="cs-CZ" dirty="0" err="1"/>
              <a:t>Simondsova</a:t>
            </a:r>
            <a:r>
              <a:rPr lang="cs-CZ" altLang="cs-CZ" dirty="0"/>
              <a:t> kachexie) - protože při pitvě byly někdy nalézány změny na hypofýze.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cs-CZ" altLang="cs-CZ" dirty="0"/>
              <a:t>Tyto změny ale spíše hodnotíme jako sekundární.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dirty="0"/>
              <a:t>pod vlivem psychoanalýzy ve 40. letech 20. století zařazena mezi duševní poruchy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>
            <a:extLst>
              <a:ext uri="{FF2B5EF4-FFF2-40B4-BE49-F238E27FC236}">
                <a16:creationId xmlns:a16="http://schemas.microsoft.com/office/drawing/2014/main" id="{47F309C6-C616-7B50-2C6B-E531EA971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492375"/>
            <a:ext cx="8229600" cy="1143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60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Atypické a nespecifické poruchy příjmu potravy</a:t>
            </a:r>
            <a:endParaRPr lang="cs-CZ" altLang="cs-CZ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8109145-3F4A-F1DA-A1ED-966C86AA6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forma, kdy pacienti nesplňují všechny příznaky (resp. subklinická forma):</a:t>
            </a:r>
          </a:p>
          <a:p>
            <a:pPr lvl="1" eaLnBrk="1" hangingPunct="1"/>
            <a:r>
              <a:rPr lang="cs-CZ" altLang="cs-CZ"/>
              <a:t>chybí jeden nebo více základních příznaků poruchy</a:t>
            </a:r>
          </a:p>
          <a:p>
            <a:pPr lvl="1" eaLnBrk="1" hangingPunct="1"/>
            <a:r>
              <a:rPr lang="cs-CZ" altLang="cs-CZ"/>
              <a:t>vykazují však téměř typický klinický obraz</a:t>
            </a:r>
          </a:p>
          <a:p>
            <a:pPr eaLnBrk="1" hangingPunct="1"/>
            <a:r>
              <a:rPr lang="cs-CZ" altLang="cs-CZ"/>
              <a:t>častý rozvoj kompletních příznaků choroby</a:t>
            </a:r>
          </a:p>
          <a:p>
            <a:pPr eaLnBrk="1" hangingPunct="1"/>
            <a:r>
              <a:rPr lang="cs-CZ" altLang="cs-CZ"/>
              <a:t>Atypická mentální anorexie  F50.1</a:t>
            </a:r>
          </a:p>
          <a:p>
            <a:pPr eaLnBrk="1" hangingPunct="1"/>
            <a:r>
              <a:rPr lang="cs-CZ" altLang="cs-CZ"/>
              <a:t>Atypická mentální bulimie	F50.3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>
            <a:extLst>
              <a:ext uri="{FF2B5EF4-FFF2-40B4-BE49-F238E27FC236}">
                <a16:creationId xmlns:a16="http://schemas.microsoft.com/office/drawing/2014/main" id="{E8CDD6B7-282C-9AC8-8AB6-D78311389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492375"/>
            <a:ext cx="8229600" cy="1143000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Jiné poruchy příjmu potravy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5CFB8D9-3645-CFD7-6DAE-15DEEE6EDB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913" y="2060575"/>
            <a:ext cx="8229600" cy="2405063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1"/>
                </a:solidFill>
              </a:rPr>
              <a:t>pika</a:t>
            </a:r>
            <a:r>
              <a:rPr lang="cs-CZ" altLang="cs-CZ" dirty="0"/>
              <a:t> (=pojídání nestravitelných předmětů) neorganického původu v dospělém věku</a:t>
            </a:r>
          </a:p>
          <a:p>
            <a:pPr lvl="1"/>
            <a:r>
              <a:rPr lang="cs-CZ" altLang="cs-CZ" dirty="0"/>
              <a:t>Hypotézy vzniku</a:t>
            </a:r>
          </a:p>
          <a:p>
            <a:pPr lvl="1"/>
            <a:r>
              <a:rPr lang="cs-CZ" altLang="cs-CZ" dirty="0"/>
              <a:t>Film „</a:t>
            </a:r>
            <a:r>
              <a:rPr lang="cs-CZ" altLang="cs-CZ" dirty="0" err="1"/>
              <a:t>Swallow</a:t>
            </a:r>
            <a:r>
              <a:rPr lang="cs-CZ" altLang="cs-CZ" dirty="0"/>
              <a:t>“</a:t>
            </a:r>
          </a:p>
          <a:p>
            <a:pPr eaLnBrk="1" hangingPunct="1"/>
            <a:r>
              <a:rPr lang="cs-CZ" altLang="cs-CZ" dirty="0">
                <a:solidFill>
                  <a:schemeClr val="accent1"/>
                </a:solidFill>
              </a:rPr>
              <a:t>psychogenní ztráta chuti k jídlu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0F6726F2-649F-B401-36E1-632E4C5AA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543800" cy="14319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Závěry – epidemiologie</a:t>
            </a:r>
            <a:b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altLang="cs-CZ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Krch et al…</a:t>
            </a:r>
            <a:endParaRPr lang="en-US" alt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26D51D7-7261-402B-167D-18AF6F74B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8077200" cy="4876800"/>
          </a:xfrm>
        </p:spPr>
        <p:txBody>
          <a:bodyPr/>
          <a:lstStyle/>
          <a:p>
            <a:pPr eaLnBrk="1" hangingPunct="1"/>
            <a:r>
              <a:rPr lang="cs-CZ" altLang="cs-CZ" sz="2800"/>
              <a:t>Většina děvčat neví, jaká je jejich přiměřená tělesná hmotnost, jen obtížně se smiřují s tím, že tělesná hmotnost vzrůstá v závislosti  na věku a výšce.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/>
            <a:r>
              <a:rPr lang="cs-CZ" altLang="cs-CZ" sz="2800"/>
              <a:t>Už ve starším školním věku velká část děvčat pokládá některá dietní omezení za samozřejmá a neví jak by měl vypadat přiměřený jídelní režim bez dietních omezení a strachu z tloušťky.</a:t>
            </a:r>
            <a:endParaRPr lang="en-US" altLang="cs-CZ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2" name="Rectangle 4">
            <a:extLst>
              <a:ext uri="{FF2B5EF4-FFF2-40B4-BE49-F238E27FC236}">
                <a16:creationId xmlns:a16="http://schemas.microsoft.com/office/drawing/2014/main" id="{6B681AD1-6D20-5893-FFE7-55214AA7D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4913" y="260350"/>
            <a:ext cx="7543800" cy="14319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Závěry – epidemiologie</a:t>
            </a:r>
            <a:b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altLang="cs-CZ" sz="2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Krch et al….</a:t>
            </a:r>
            <a:endParaRPr lang="en-US" alt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753FBC9-9238-922D-B148-05E938397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8748712" cy="4876800"/>
          </a:xfrm>
        </p:spPr>
        <p:txBody>
          <a:bodyPr/>
          <a:lstStyle/>
          <a:p>
            <a:pPr eaLnBrk="1" hangingPunct="1"/>
            <a:r>
              <a:rPr lang="cs-CZ" altLang="cs-CZ" sz="2800"/>
              <a:t>Velkou částí dospívajících je zvracení akceptováno jako možný prostředek kontroly tělesné hmotnosti, mnoho dívek užívá kouření (42% snažících se zhubnout a 26% ostatních) jako způsob kontroly těl. hmotnosti.</a:t>
            </a:r>
          </a:p>
          <a:p>
            <a:pPr eaLnBrk="1" hangingPunct="1"/>
            <a:r>
              <a:rPr lang="cs-CZ" altLang="cs-CZ" sz="2800"/>
              <a:t>Přibývá nemocných napříč sociálním spektrem (věk, místo, bydliště, typ studia a soc. status).</a:t>
            </a:r>
          </a:p>
          <a:p>
            <a:pPr eaLnBrk="1" hangingPunct="1"/>
            <a:r>
              <a:rPr lang="cs-CZ" altLang="cs-CZ" sz="2800"/>
              <a:t>V hubnutí celkem umírnění chlapci jsou schopni stále více obětovat a riskovat pro dosažení atraktivního těla.</a:t>
            </a:r>
            <a:endParaRPr lang="en-US" altLang="cs-CZ" sz="2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>
            <a:extLst>
              <a:ext uri="{FF2B5EF4-FFF2-40B4-BE49-F238E27FC236}">
                <a16:creationId xmlns:a16="http://schemas.microsoft.com/office/drawing/2014/main" id="{1D9303B3-719B-A5BE-E493-4A475432C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>
                <a:solidFill>
                  <a:schemeClr val="accent1">
                    <a:tint val="83000"/>
                    <a:satMod val="150000"/>
                  </a:schemeClr>
                </a:solidFill>
              </a:rPr>
              <a:t>Internet - nebezpečí</a:t>
            </a:r>
            <a:endParaRPr lang="en-US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C1C8DBE-F6D6-501A-7A78-E23B9B264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8748712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Existují stránky jako „</a:t>
            </a:r>
            <a:r>
              <a:rPr lang="cs-CZ" altLang="cs-CZ" sz="2400" dirty="0" err="1"/>
              <a:t>StarvingForPerfection</a:t>
            </a:r>
            <a:r>
              <a:rPr lang="cs-CZ" altLang="cs-CZ" sz="2400" dirty="0"/>
              <a:t>“ nebo „</a:t>
            </a:r>
            <a:r>
              <a:rPr lang="cs-CZ" altLang="cs-CZ" sz="2400" dirty="0" err="1"/>
              <a:t>BeautifulByBones</a:t>
            </a:r>
            <a:r>
              <a:rPr lang="cs-CZ" altLang="cs-CZ" sz="2400" dirty="0"/>
              <a:t>“, ve kterých se „čtenáři“ navzájem podporují a vytváří určitý druh komunity oslavující „tělesnou image, vyhublost, hladovění, sebekontrolu a různé dietní způsoby“.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Podle S. </a:t>
            </a:r>
            <a:r>
              <a:rPr lang="cs-CZ" altLang="cs-CZ" sz="2400" dirty="0" err="1"/>
              <a:t>Bloomfielda</a:t>
            </a:r>
            <a:r>
              <a:rPr lang="cs-CZ" altLang="cs-CZ" sz="2400" dirty="0"/>
              <a:t> (EDA) jsou tyto stránky nesmírně nebezpečné, protože mají nemocné utvrdit ve víře, že nejsou nemocní a nabízí jim smrtonosné návody.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„Nehezké tělo znamená nehezkého člověka.“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demagogická hesla</a:t>
            </a:r>
            <a:endParaRPr lang="en-US" alt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>
            <a:extLst>
              <a:ext uri="{FF2B5EF4-FFF2-40B4-BE49-F238E27FC236}">
                <a16:creationId xmlns:a16="http://schemas.microsoft.com/office/drawing/2014/main" id="{E05D6004-6770-47C9-39D0-7AB22476328F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1876425" cy="198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Picture 4">
            <a:extLst>
              <a:ext uri="{FF2B5EF4-FFF2-40B4-BE49-F238E27FC236}">
                <a16:creationId xmlns:a16="http://schemas.microsoft.com/office/drawing/2014/main" id="{2FF55B0D-1388-B62B-E9DA-ACF1AA65F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133600"/>
            <a:ext cx="2232025" cy="4724400"/>
          </a:xfrm>
          <a:noFill/>
        </p:spPr>
      </p:pic>
      <p:pic>
        <p:nvPicPr>
          <p:cNvPr id="77828" name="Picture 5">
            <a:extLst>
              <a:ext uri="{FF2B5EF4-FFF2-40B4-BE49-F238E27FC236}">
                <a16:creationId xmlns:a16="http://schemas.microsoft.com/office/drawing/2014/main" id="{81FE803D-5EE1-DEEB-591B-844DA076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133600"/>
            <a:ext cx="22320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9" name="Picture 7" descr="is">
            <a:extLst>
              <a:ext uri="{FF2B5EF4-FFF2-40B4-BE49-F238E27FC236}">
                <a16:creationId xmlns:a16="http://schemas.microsoft.com/office/drawing/2014/main" id="{25570A03-2B1E-D9F4-7FC8-D020D43A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3050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8" descr="anorekticka">
            <a:extLst>
              <a:ext uri="{FF2B5EF4-FFF2-40B4-BE49-F238E27FC236}">
                <a16:creationId xmlns:a16="http://schemas.microsoft.com/office/drawing/2014/main" id="{AC6E30EF-5FFB-37A8-D85D-F72639D7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2782888"/>
            <a:ext cx="25177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5" name="Rectangle 7">
            <a:extLst>
              <a:ext uri="{FF2B5EF4-FFF2-40B4-BE49-F238E27FC236}">
                <a16:creationId xmlns:a16="http://schemas.microsoft.com/office/drawing/2014/main" id="{942E293F-13D3-57BE-3F08-577D13BEF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en-US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8851" name="Picture 4" descr="shz6">
            <a:extLst>
              <a:ext uri="{FF2B5EF4-FFF2-40B4-BE49-F238E27FC236}">
                <a16:creationId xmlns:a16="http://schemas.microsoft.com/office/drawing/2014/main" id="{37B8BCA3-8025-AD95-D715-F3EAE4999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38425"/>
            <a:ext cx="2808287" cy="4103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52" name="Picture 5" descr="Anor">
            <a:extLst>
              <a:ext uri="{FF2B5EF4-FFF2-40B4-BE49-F238E27FC236}">
                <a16:creationId xmlns:a16="http://schemas.microsoft.com/office/drawing/2014/main" id="{9009BDC1-F41B-FCCB-7C72-AD45EBEB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7433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9" descr="anorexianervosaz">
            <a:hlinkClick r:id="rId4"/>
            <a:extLst>
              <a:ext uri="{FF2B5EF4-FFF2-40B4-BE49-F238E27FC236}">
                <a16:creationId xmlns:a16="http://schemas.microsoft.com/office/drawing/2014/main" id="{8C011FF9-6D97-F58D-0CF9-30547D2F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6250"/>
            <a:ext cx="18716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>
            <a:extLst>
              <a:ext uri="{FF2B5EF4-FFF2-40B4-BE49-F238E27FC236}">
                <a16:creationId xmlns:a16="http://schemas.microsoft.com/office/drawing/2014/main" id="{ED5D5F31-C7ED-6522-48EB-75262AB99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en-US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9875" name="Rectangle 9">
            <a:extLst>
              <a:ext uri="{FF2B5EF4-FFF2-40B4-BE49-F238E27FC236}">
                <a16:creationId xmlns:a16="http://schemas.microsoft.com/office/drawing/2014/main" id="{642A1A6F-4601-735C-8226-6B831A5861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9876" name="Picture 7" descr="7915">
            <a:extLst>
              <a:ext uri="{FF2B5EF4-FFF2-40B4-BE49-F238E27FC236}">
                <a16:creationId xmlns:a16="http://schemas.microsoft.com/office/drawing/2014/main" id="{6F25DA0F-C0C5-0080-242B-6ACC8A17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04813"/>
            <a:ext cx="21796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8" descr="312022">
            <a:extLst>
              <a:ext uri="{FF2B5EF4-FFF2-40B4-BE49-F238E27FC236}">
                <a16:creationId xmlns:a16="http://schemas.microsoft.com/office/drawing/2014/main" id="{A8F93F07-47C9-1BBC-2AAE-150B2DB8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1500"/>
            <a:ext cx="5688012" cy="61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5F0FCD91-6DB8-A847-1579-C825385E1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Jsou PPP moderní nemocí?</a:t>
            </a:r>
            <a:endParaRPr lang="cs-CZ" altLang="cs-CZ" sz="5400" i="1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F3D658-2033-49CC-65E4-5A987AA163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969250" cy="4114800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dějiny </a:t>
            </a:r>
            <a:r>
              <a:rPr lang="cs-CZ" altLang="cs-CZ" dirty="0">
                <a:solidFill>
                  <a:schemeClr val="accent1"/>
                </a:solidFill>
              </a:rPr>
              <a:t>přejídání</a:t>
            </a:r>
            <a:r>
              <a:rPr lang="cs-CZ" altLang="cs-CZ" dirty="0"/>
              <a:t> jsou stejně dlouhé  jako dějiny hladovění</a:t>
            </a:r>
          </a:p>
          <a:p>
            <a:pPr eaLnBrk="1" hangingPunct="1"/>
            <a:r>
              <a:rPr lang="cs-CZ" altLang="cs-CZ" dirty="0"/>
              <a:t>v 18. století se popisuje několik druhů </a:t>
            </a:r>
            <a:r>
              <a:rPr lang="cs-CZ" altLang="cs-CZ" dirty="0" err="1"/>
              <a:t>bulímií</a:t>
            </a:r>
            <a:endParaRPr lang="cs-CZ" altLang="cs-CZ" dirty="0"/>
          </a:p>
          <a:p>
            <a:pPr eaLnBrk="1" hangingPunct="1"/>
            <a:r>
              <a:rPr lang="cs-CZ" altLang="cs-CZ" dirty="0"/>
              <a:t>v současné podobě se diagnostikuje od roku 1979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5ECB7-F893-566F-9518-896647B8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300663"/>
            <a:ext cx="8183562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Orientační test jídelních zvyklostí – do 5 bodů norma, + doplňující otázky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6F40FD6-466F-28DA-3E29-943AAA621F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622800"/>
        </p:xfrm>
        <a:graphic>
          <a:graphicData uri="http://schemas.openxmlformats.org/drawingml/2006/table">
            <a:tbl>
              <a:tblPr/>
              <a:tblGrid>
                <a:gridCol w="5221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Většinou ano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někdy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Většinou ne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Mám hrůzu z nadváhy, i když objektivně nejsem tlustý/á, mohu se tak ale cítit.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Vyhýbám se jídlu, když mám hlad.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Před jídlem se mne často zmocňuje úzkost.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Vynechávám některé hlavní jídlo, nebo kategorii potravin.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 jídle se cítím provinile.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Cítím, že ostatní mě nutí do jídla.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Usilovně cvičím, abych spálil/la energii.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Mám rád/a prázdný žaludek.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Snadno se cítím přejedený/ná.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Cítím, že jídlo ovládá můj život.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197FDDF-BDAF-99AF-75F5-F23EBDC33F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altLang="cs-CZ">
              <a:effectLst/>
            </a:endParaRPr>
          </a:p>
        </p:txBody>
      </p:sp>
      <p:pic>
        <p:nvPicPr>
          <p:cNvPr id="81923" name="Picture 3">
            <a:extLst>
              <a:ext uri="{FF2B5EF4-FFF2-40B4-BE49-F238E27FC236}">
                <a16:creationId xmlns:a16="http://schemas.microsoft.com/office/drawing/2014/main" id="{A34ED82C-6B4F-72AA-A32F-1BACBC9B1D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B22E5B-E27A-4EEE-4CD3-5746909BBE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altLang="cs-CZ">
              <a:effectLst/>
            </a:endParaRPr>
          </a:p>
        </p:txBody>
      </p:sp>
      <p:pic>
        <p:nvPicPr>
          <p:cNvPr id="82947" name="Picture 3">
            <a:extLst>
              <a:ext uri="{FF2B5EF4-FFF2-40B4-BE49-F238E27FC236}">
                <a16:creationId xmlns:a16="http://schemas.microsoft.com/office/drawing/2014/main" id="{9108879F-5CF0-AF72-2EBE-F01679D45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2948" name="AutoShape 6" descr="06D">
            <a:extLst>
              <a:ext uri="{FF2B5EF4-FFF2-40B4-BE49-F238E27FC236}">
                <a16:creationId xmlns:a16="http://schemas.microsoft.com/office/drawing/2014/main" id="{2FE7B4F2-883F-1A2B-50FA-215533F6F7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9" name="AutoShape 5" descr="ArrowBack06D">
            <a:hlinkClick r:id="rId3" action="ppaction://hlinkfile"/>
            <a:extLst>
              <a:ext uri="{FF2B5EF4-FFF2-40B4-BE49-F238E27FC236}">
                <a16:creationId xmlns:a16="http://schemas.microsoft.com/office/drawing/2014/main" id="{917E7529-FA30-8B8B-20B4-388DAC5ED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113" y="2795588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0" name="AutoShape 9" descr="06D">
            <a:extLst>
              <a:ext uri="{FF2B5EF4-FFF2-40B4-BE49-F238E27FC236}">
                <a16:creationId xmlns:a16="http://schemas.microsoft.com/office/drawing/2014/main" id="{D6C1A3A5-61CE-A0FF-5530-F8EADBE66C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1" name="AutoShape 8" descr="ArrowBack06D">
            <a:hlinkClick r:id="rId3" action="ppaction://hlinkfile"/>
            <a:extLst>
              <a:ext uri="{FF2B5EF4-FFF2-40B4-BE49-F238E27FC236}">
                <a16:creationId xmlns:a16="http://schemas.microsoft.com/office/drawing/2014/main" id="{F7048D38-D933-FFD6-43A6-A5F986138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113" y="2795588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2" name="AutoShape 12" descr="06D">
            <a:extLst>
              <a:ext uri="{FF2B5EF4-FFF2-40B4-BE49-F238E27FC236}">
                <a16:creationId xmlns:a16="http://schemas.microsoft.com/office/drawing/2014/main" id="{9F5C3C99-A843-2779-B25D-87CAFB1B9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53" name="AutoShape 11" descr="ArrowBack06D">
            <a:hlinkClick r:id="rId3" action="ppaction://hlinkfile"/>
            <a:extLst>
              <a:ext uri="{FF2B5EF4-FFF2-40B4-BE49-F238E27FC236}">
                <a16:creationId xmlns:a16="http://schemas.microsoft.com/office/drawing/2014/main" id="{9CABC3C0-B928-C571-F804-93D815C527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5113" y="2795588"/>
            <a:ext cx="145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DCE3F78-F8F1-B6F7-2C7F-7126068679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altLang="cs-CZ">
              <a:effectLst/>
            </a:endParaRPr>
          </a:p>
        </p:txBody>
      </p:sp>
      <p:pic>
        <p:nvPicPr>
          <p:cNvPr id="83971" name="Picture 3">
            <a:extLst>
              <a:ext uri="{FF2B5EF4-FFF2-40B4-BE49-F238E27FC236}">
                <a16:creationId xmlns:a16="http://schemas.microsoft.com/office/drawing/2014/main" id="{56C34B95-3A3F-443E-28C6-3A8BFB206C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4138E6A-378A-544D-128C-BADFE02F42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238" y="4986338"/>
            <a:ext cx="8183562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cs-CZ" altLang="cs-CZ">
              <a:effectLst/>
            </a:endParaRPr>
          </a:p>
        </p:txBody>
      </p:sp>
      <p:pic>
        <p:nvPicPr>
          <p:cNvPr id="84995" name="Picture 3">
            <a:extLst>
              <a:ext uri="{FF2B5EF4-FFF2-40B4-BE49-F238E27FC236}">
                <a16:creationId xmlns:a16="http://schemas.microsoft.com/office/drawing/2014/main" id="{A1C094EE-DD35-1D54-EC23-8E6A77713B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64613" cy="6858000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0F3058D-E08C-5133-CD37-97BE3441B7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8918" y="5834459"/>
            <a:ext cx="8183562" cy="1050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altLang="cs-CZ" dirty="0">
                <a:effectLst/>
                <a:latin typeface="Arial" charset="0"/>
              </a:rPr>
              <a:t>Kde doporučit pomoc?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470E515-D3CB-461A-A5FA-193C29AB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85763"/>
            <a:ext cx="8640763" cy="39068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Anabell, o.s. – </a:t>
            </a:r>
            <a:r>
              <a:rPr lang="cs-CZ" altLang="cs-CZ" sz="2800" u="sng">
                <a:latin typeface="Arial" panose="020B0604020202020204" pitchFamily="34" charset="0"/>
              </a:rPr>
              <a:t>sociální poradenství</a:t>
            </a:r>
            <a:r>
              <a:rPr lang="cs-CZ" altLang="cs-CZ" sz="2800">
                <a:latin typeface="Arial" panose="020B0604020202020204" pitchFamily="34" charset="0"/>
              </a:rPr>
              <a:t> pro nemocné anorexií a bulimií. </a:t>
            </a:r>
            <a:r>
              <a:rPr lang="cs-CZ" altLang="cs-CZ" sz="2800">
                <a:latin typeface="Arial" panose="020B0604020202020204" pitchFamily="34" charset="0"/>
                <a:hlinkClick r:id="rId2"/>
              </a:rPr>
              <a:t>www.anabell.cz</a:t>
            </a:r>
            <a:r>
              <a:rPr lang="cs-CZ" altLang="cs-CZ" sz="2800"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Poradny a kliniky: Poradna podpory zdraví. Zdravotní ústav se sídlem v Brně, Stará 25; Psychiatrické kliniky Brno, Praha.</a:t>
            </a:r>
          </a:p>
          <a:p>
            <a:pPr lvl="1" eaLnBrk="1" hangingPunct="1"/>
            <a:r>
              <a:rPr lang="cs-CZ" altLang="cs-CZ" sz="2400" u="sng">
                <a:latin typeface="Arial" panose="020B0604020202020204" pitchFamily="34" charset="0"/>
              </a:rPr>
              <a:t>Jednotka specializované péče pro poruchy příjmu potravy</a:t>
            </a:r>
            <a:r>
              <a:rPr lang="cs-CZ" altLang="cs-CZ" sz="2400">
                <a:latin typeface="Arial" panose="020B0604020202020204" pitchFamily="34" charset="0"/>
              </a:rPr>
              <a:t>. Psychiatrická klinika 1. LFUK Ke Karlovu 11, Praha 2; </a:t>
            </a:r>
            <a:r>
              <a:rPr lang="cs-CZ" altLang="cs-CZ" sz="2400" u="sng">
                <a:latin typeface="Arial" panose="020B0604020202020204" pitchFamily="34" charset="0"/>
              </a:rPr>
              <a:t>Dětská psychiatrická klinika</a:t>
            </a:r>
            <a:r>
              <a:rPr lang="cs-CZ" altLang="cs-CZ" sz="2400">
                <a:latin typeface="Arial" panose="020B0604020202020204" pitchFamily="34" charset="0"/>
              </a:rPr>
              <a:t> FN Motol V Úvalu 84, Praha 5; dospělí i děti PK Brno, Jihlavská 20.</a:t>
            </a: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Krizové centrum - </a:t>
            </a:r>
            <a:r>
              <a:rPr lang="cs-CZ" altLang="cs-CZ" sz="2400">
                <a:latin typeface="Arial" panose="020B0604020202020204" pitchFamily="34" charset="0"/>
              </a:rPr>
              <a:t>Psychiatrické kliniky Brno, Praha.</a:t>
            </a:r>
            <a:endParaRPr lang="cs-CZ" altLang="cs-CZ" sz="28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</a:rPr>
              <a:t>Linka naděje - Psychiatrické kliniky Brno, Praha.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4">
            <a:extLst>
              <a:ext uri="{FF2B5EF4-FFF2-40B4-BE49-F238E27FC236}">
                <a16:creationId xmlns:a16="http://schemas.microsoft.com/office/drawing/2014/main" id="{8DDEBE12-4B89-EA7E-2E5A-8B4FD58B2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584" y="1997075"/>
            <a:ext cx="7897813" cy="1431925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Děkuji za pozornost.</a:t>
            </a:r>
          </a:p>
        </p:txBody>
      </p:sp>
      <p:sp>
        <p:nvSpPr>
          <p:cNvPr id="87043" name="Rectangle 5">
            <a:extLst>
              <a:ext uri="{FF2B5EF4-FFF2-40B4-BE49-F238E27FC236}">
                <a16:creationId xmlns:a16="http://schemas.microsoft.com/office/drawing/2014/main" id="{3FA37794-9E82-A626-853E-5BB62CB36F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5780088"/>
            <a:ext cx="7897813" cy="1752600"/>
          </a:xfrm>
        </p:spPr>
        <p:txBody>
          <a:bodyPr/>
          <a:lstStyle/>
          <a:p>
            <a:pPr marR="0" algn="just" eaLnBrk="1" hangingPunct="1">
              <a:spcBef>
                <a:spcPct val="0"/>
              </a:spcBef>
            </a:pPr>
            <a:endParaRPr lang="en-US" altLang="cs-CZ" sz="200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26C196D4-BEF7-8935-2DA7-D8974C582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Literatura: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E53AC61-9A17-CC34-F751-F4369AEDA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/>
              <a:t>Krch FD et al.: Poruchy příjmu potravy, Grada, 1999</a:t>
            </a:r>
          </a:p>
          <a:p>
            <a:pPr eaLnBrk="1" hangingPunct="1"/>
            <a:r>
              <a:rPr lang="cs-CZ" altLang="cs-CZ" sz="2000" dirty="0"/>
              <a:t>Smolík P: Duševní a behaviorální poruchy, </a:t>
            </a:r>
            <a:r>
              <a:rPr lang="cs-CZ" altLang="cs-CZ" sz="2000" dirty="0" err="1"/>
              <a:t>Maxdorf</a:t>
            </a:r>
            <a:r>
              <a:rPr lang="cs-CZ" altLang="cs-CZ" sz="2000" dirty="0"/>
              <a:t>, 2002</a:t>
            </a:r>
          </a:p>
          <a:p>
            <a:pPr eaLnBrk="1" hangingPunct="1"/>
            <a:r>
              <a:rPr lang="cs-CZ" altLang="cs-CZ" sz="2000" dirty="0"/>
              <a:t>Papežová H et al.: Spektrum poruch příjmu potravy, Grada 2010</a:t>
            </a:r>
          </a:p>
          <a:p>
            <a:pPr eaLnBrk="1" hangingPunct="1"/>
            <a:r>
              <a:rPr lang="cs-CZ" altLang="cs-CZ" sz="2000" dirty="0" err="1"/>
              <a:t>Treasure</a:t>
            </a:r>
            <a:r>
              <a:rPr lang="cs-CZ" altLang="cs-CZ" sz="2000" dirty="0"/>
              <a:t> J et al.: </a:t>
            </a:r>
            <a:r>
              <a:rPr lang="cs-CZ" altLang="cs-CZ" sz="2000" dirty="0" err="1"/>
              <a:t>Eating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disorders</a:t>
            </a:r>
            <a:r>
              <a:rPr lang="cs-CZ" altLang="cs-CZ" sz="2000" dirty="0"/>
              <a:t>, Lancet 2010; 375:583-93</a:t>
            </a:r>
          </a:p>
          <a:p>
            <a:pPr eaLnBrk="1" hangingPunct="1"/>
            <a:r>
              <a:rPr lang="cs-CZ" altLang="cs-CZ" sz="2000" dirty="0"/>
              <a:t>WHO: Duševní poruchy a poruchy chování, Psychiatrické centrum Praha 2000</a:t>
            </a:r>
          </a:p>
          <a:p>
            <a:pPr eaLnBrk="1" hangingPunct="1"/>
            <a:r>
              <a:rPr lang="cs-CZ" altLang="cs-CZ" sz="2000" dirty="0"/>
              <a:t>VOMASTEK.P. Z deníku anorektika. Praha: Tomáš Hruška, 2000.</a:t>
            </a:r>
          </a:p>
          <a:p>
            <a:pPr eaLnBrk="1" hangingPunct="1"/>
            <a:r>
              <a:rPr lang="cs-CZ" altLang="cs-CZ" sz="2000" dirty="0"/>
              <a:t>SLADKÁ, ŠEVČÍKOVÁ. Z deníku bulimičky. Praha: Portál, 2003.</a:t>
            </a:r>
          </a:p>
          <a:p>
            <a:pPr eaLnBrk="1" hangingPunct="1"/>
            <a:endParaRPr lang="cs-CZ" altLang="cs-CZ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6ACB6F03-927E-945D-ADD6-250D8D92B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5400">
                <a:solidFill>
                  <a:schemeClr val="accent1">
                    <a:tint val="83000"/>
                    <a:satMod val="150000"/>
                  </a:schemeClr>
                </a:solidFill>
              </a:rPr>
              <a:t>Obecné poznámky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2FD450-7888-EC6C-F046-1C3AEDB54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mnoho případů klinicky nerozpoznáno:</a:t>
            </a:r>
          </a:p>
          <a:p>
            <a:pPr lvl="1" eaLnBrk="1" hangingPunct="1"/>
            <a:r>
              <a:rPr lang="cs-CZ" altLang="cs-CZ"/>
              <a:t>odhaduje se, že praktickými lékaři  je odhaleno: </a:t>
            </a:r>
          </a:p>
          <a:p>
            <a:pPr lvl="2" eaLnBrk="1" hangingPunct="1"/>
            <a:r>
              <a:rPr lang="cs-CZ" altLang="cs-CZ"/>
              <a:t>12% pacientů trpících mentální bulimií</a:t>
            </a:r>
          </a:p>
          <a:p>
            <a:pPr lvl="2" eaLnBrk="1" hangingPunct="1"/>
            <a:r>
              <a:rPr lang="cs-CZ" altLang="cs-CZ"/>
              <a:t>45% pacientů trpících mentální anorexií</a:t>
            </a:r>
          </a:p>
          <a:p>
            <a:pPr eaLnBrk="1" hangingPunct="1"/>
            <a:r>
              <a:rPr lang="cs-CZ" altLang="cs-CZ"/>
              <a:t>společné znaky: 	</a:t>
            </a:r>
          </a:p>
          <a:p>
            <a:pPr lvl="1" eaLnBrk="1" hangingPunct="1"/>
            <a:r>
              <a:rPr lang="cs-CZ" altLang="cs-CZ"/>
              <a:t>strach z tloušťky</a:t>
            </a:r>
          </a:p>
          <a:p>
            <a:pPr lvl="1" eaLnBrk="1" hangingPunct="1"/>
            <a:r>
              <a:rPr lang="cs-CZ" altLang="cs-CZ"/>
              <a:t>nadměrná pozornost věnovaná vlastnímu vzhledu a tělesné hmotnosti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>
            <a:extLst>
              <a:ext uri="{FF2B5EF4-FFF2-40B4-BE49-F238E27FC236}">
                <a16:creationId xmlns:a16="http://schemas.microsoft.com/office/drawing/2014/main" id="{A8018F4E-4AD5-D8D6-1E2A-2E5E09B73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565400"/>
            <a:ext cx="8229600" cy="1143000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cs-CZ" altLang="cs-CZ" sz="6000">
                <a:solidFill>
                  <a:schemeClr val="accent1">
                    <a:tint val="83000"/>
                    <a:satMod val="150000"/>
                  </a:schemeClr>
                </a:solidFill>
              </a:rPr>
              <a:t>Mentální anorexie</a:t>
            </a:r>
            <a:endParaRPr lang="cs-CZ" altLang="cs-CZ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1993</TotalTime>
  <Words>3109</Words>
  <Application>Microsoft Office PowerPoint</Application>
  <PresentationFormat>Předvádění na obrazovce (4:3)</PresentationFormat>
  <Paragraphs>622</Paragraphs>
  <Slides>77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6" baseType="lpstr">
      <vt:lpstr>Tahoma</vt:lpstr>
      <vt:lpstr>Arial</vt:lpstr>
      <vt:lpstr>Century Gothic</vt:lpstr>
      <vt:lpstr>Wingdings 2</vt:lpstr>
      <vt:lpstr>Verdana</vt:lpstr>
      <vt:lpstr>Wingdings</vt:lpstr>
      <vt:lpstr>Symbol</vt:lpstr>
      <vt:lpstr>Times New Roman</vt:lpstr>
      <vt:lpstr>Břidlice</vt:lpstr>
      <vt:lpstr>Poruchy příjmu potravy PPP</vt:lpstr>
      <vt:lpstr>Prohlášení</vt:lpstr>
      <vt:lpstr>Co jsou PPP?</vt:lpstr>
      <vt:lpstr>Rozdělení PPP</vt:lpstr>
      <vt:lpstr>Jsou PPP „moderní“ nemocí?</vt:lpstr>
      <vt:lpstr>Jsou PPP moderní nemocí?</vt:lpstr>
      <vt:lpstr>Jsou PPP moderní nemocí?</vt:lpstr>
      <vt:lpstr>Obecné poznámky</vt:lpstr>
      <vt:lpstr>Mentální anorexie</vt:lpstr>
      <vt:lpstr>Charakteristika</vt:lpstr>
      <vt:lpstr>Mentální anorexie</vt:lpstr>
      <vt:lpstr>Faktory</vt:lpstr>
      <vt:lpstr>Mentální anorexie - chování</vt:lpstr>
      <vt:lpstr>Mentální anorexie - chování</vt:lpstr>
      <vt:lpstr>Mentální anorexie  – specifická psychopatologie</vt:lpstr>
      <vt:lpstr>Mentální anorexie  – obecná psychopatologie</vt:lpstr>
      <vt:lpstr>Mentální anorexie – dg.kritéria I MKN-10</vt:lpstr>
      <vt:lpstr>Mentální anorexie – dg.kritéria II MKN-10</vt:lpstr>
      <vt:lpstr>Mentální anorexie – dg.kritéria III MKN-10</vt:lpstr>
      <vt:lpstr>Následky</vt:lpstr>
      <vt:lpstr>Anorexie a deprese</vt:lpstr>
      <vt:lpstr>Mentální anorexie - epidemiologie</vt:lpstr>
      <vt:lpstr>Mentální anorexie - osobnostní rizikové faktory</vt:lpstr>
      <vt:lpstr>Mentální anorexie - sociální rizikové faktory</vt:lpstr>
      <vt:lpstr>Mentální anorexie  – psychosociální příznaky</vt:lpstr>
      <vt:lpstr>Mentální anorexie - průběh</vt:lpstr>
      <vt:lpstr>Mentální anorexie - komorbidity</vt:lpstr>
      <vt:lpstr>Mentální anorexie  - zdravotní komplikace I</vt:lpstr>
      <vt:lpstr>Mentální anorexie  - zdravotní komplikace II</vt:lpstr>
      <vt:lpstr>Mentální anorexie  - zdravotní komplikace III</vt:lpstr>
      <vt:lpstr>Mentální anorexie  - zdravotní komplikace </vt:lpstr>
      <vt:lpstr>Mentální anorexie  - zdravotní komplikace V</vt:lpstr>
      <vt:lpstr>Mentální anorexie  - zdravotní komplikace VI</vt:lpstr>
      <vt:lpstr>Mentální anorexie  - zdravotní komplikace VII</vt:lpstr>
      <vt:lpstr>Mentální anorexie  - zdravotní komplikace VIII</vt:lpstr>
      <vt:lpstr>Mentální anorexie  - zdravotní komplikace IX</vt:lpstr>
      <vt:lpstr>Mentální anorexie – dif.dg.</vt:lpstr>
      <vt:lpstr>Mentální anorexie – léčba I</vt:lpstr>
      <vt:lpstr>Mentální anorexie  JIP - léčba malnutrice</vt:lpstr>
      <vt:lpstr>Mentální anorexie – hospitalizace</vt:lpstr>
      <vt:lpstr>Mentální anorexie – farmakoterapie</vt:lpstr>
      <vt:lpstr>Mentální anorexie – psychoterapie I</vt:lpstr>
      <vt:lpstr>Mentální anorexie – psychoterapie II</vt:lpstr>
      <vt:lpstr>Mentální anorexie – psychoterapie III</vt:lpstr>
      <vt:lpstr>Mentální bulimie</vt:lpstr>
      <vt:lpstr>Charakteristika</vt:lpstr>
      <vt:lpstr>Mentální bulimie - chování</vt:lpstr>
      <vt:lpstr>Mentální bulimie – dg. kritéria</vt:lpstr>
      <vt:lpstr>Mentální bulimie – epidemiologie</vt:lpstr>
      <vt:lpstr>Mentální bulimie  – obecná psychopatologie</vt:lpstr>
      <vt:lpstr>Mentální bulimie – psychopatologie</vt:lpstr>
      <vt:lpstr>Specifické typy MB</vt:lpstr>
      <vt:lpstr>Mentální bulimie  – zdravotní komplikace </vt:lpstr>
      <vt:lpstr>Průběh a prognóza</vt:lpstr>
      <vt:lpstr>Mentální bulimie – léčba I</vt:lpstr>
      <vt:lpstr>Mentální bulimie – farmakoterapie</vt:lpstr>
      <vt:lpstr>PPP – zneužívání laxativ</vt:lpstr>
      <vt:lpstr>Psychogenní přejídání</vt:lpstr>
      <vt:lpstr>AN a MB kontrola</vt:lpstr>
      <vt:lpstr>Atypické a nespecifické poruchy příjmu potravy</vt:lpstr>
      <vt:lpstr>Prezentace aplikace PowerPoint</vt:lpstr>
      <vt:lpstr>Jiné poruchy příjmu potravy</vt:lpstr>
      <vt:lpstr>Prezentace aplikace PowerPoint</vt:lpstr>
      <vt:lpstr>Závěry – epidemiologie Krch et al…</vt:lpstr>
      <vt:lpstr>Závěry – epidemiologie Krch et al….</vt:lpstr>
      <vt:lpstr>Internet - nebezpečí</vt:lpstr>
      <vt:lpstr>Prezentace aplikace PowerPoint</vt:lpstr>
      <vt:lpstr>Prezentace aplikace PowerPoint</vt:lpstr>
      <vt:lpstr>Prezentace aplikace PowerPoint</vt:lpstr>
      <vt:lpstr>Orientační test jídelních zvyklostí – do 5 bodů norma, + doplňující otázky</vt:lpstr>
      <vt:lpstr>Prezentace aplikace PowerPoint</vt:lpstr>
      <vt:lpstr>Prezentace aplikace PowerPoint</vt:lpstr>
      <vt:lpstr>Prezentace aplikace PowerPoint</vt:lpstr>
      <vt:lpstr>Prezentace aplikace PowerPoint</vt:lpstr>
      <vt:lpstr>Kde doporučit pomoc?</vt:lpstr>
      <vt:lpstr>Děkuji za pozornost.</vt:lpstr>
      <vt:lpstr>Literatura: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Kučerová</dc:creator>
  <cp:lastModifiedBy>Tonda Sokol</cp:lastModifiedBy>
  <cp:revision>254</cp:revision>
  <dcterms:created xsi:type="dcterms:W3CDTF">2005-11-14T10:29:46Z</dcterms:created>
  <dcterms:modified xsi:type="dcterms:W3CDTF">2024-11-10T16:16:17Z</dcterms:modified>
</cp:coreProperties>
</file>