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7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19" r:id="rId25"/>
    <p:sldId id="280" r:id="rId26"/>
    <p:sldId id="281" r:id="rId27"/>
    <p:sldId id="282" r:id="rId28"/>
    <p:sldId id="284" r:id="rId29"/>
    <p:sldId id="320" r:id="rId30"/>
    <p:sldId id="285" r:id="rId31"/>
    <p:sldId id="283" r:id="rId32"/>
    <p:sldId id="321" r:id="rId33"/>
    <p:sldId id="286" r:id="rId34"/>
    <p:sldId id="287" r:id="rId35"/>
    <p:sldId id="288" r:id="rId36"/>
    <p:sldId id="322" r:id="rId37"/>
    <p:sldId id="323" r:id="rId38"/>
    <p:sldId id="289" r:id="rId39"/>
    <p:sldId id="290" r:id="rId40"/>
    <p:sldId id="291" r:id="rId41"/>
    <p:sldId id="324" r:id="rId42"/>
    <p:sldId id="292" r:id="rId43"/>
    <p:sldId id="293" r:id="rId44"/>
    <p:sldId id="294" r:id="rId45"/>
    <p:sldId id="325" r:id="rId46"/>
    <p:sldId id="295" r:id="rId47"/>
    <p:sldId id="296" r:id="rId48"/>
    <p:sldId id="326" r:id="rId49"/>
    <p:sldId id="297" r:id="rId50"/>
    <p:sldId id="298" r:id="rId51"/>
    <p:sldId id="327" r:id="rId52"/>
    <p:sldId id="299" r:id="rId53"/>
    <p:sldId id="300" r:id="rId54"/>
    <p:sldId id="328" r:id="rId55"/>
    <p:sldId id="301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12" r:id="rId67"/>
    <p:sldId id="313" r:id="rId68"/>
    <p:sldId id="314" r:id="rId69"/>
    <p:sldId id="315" r:id="rId70"/>
    <p:sldId id="316" r:id="rId71"/>
    <p:sldId id="317" r:id="rId72"/>
    <p:sldId id="318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EAC90-F19E-460F-B08A-AB16E99EF76F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C1302-17FB-44EB-B997-A72B05FE70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21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3A06E43-3500-4588-925A-7B9FFE267FD0}" type="slidenum">
              <a:rPr lang="cs-CZ" altLang="cs-CZ">
                <a:latin typeface="Arial" panose="020B0604020202020204" pitchFamily="34" charset="0"/>
              </a:rPr>
              <a:pPr eaLnBrk="1" hangingPunct="1"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1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2E9DBDD-14D4-4BD7-A616-08DFD2D4C61E}" type="slidenum">
              <a:rPr lang="cs-CZ" altLang="cs-CZ">
                <a:latin typeface="Arial" panose="020B0604020202020204" pitchFamily="34" charset="0"/>
              </a:rPr>
              <a:pPr eaLnBrk="1" hangingPunct="1"/>
              <a:t>67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2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52862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0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6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3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85935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9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2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117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8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467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558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181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Poruchy osobnosti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88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x patologie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511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484632" algn="ctr">
              <a:defRPr/>
            </a:pPr>
            <a:r>
              <a:rPr lang="cs-CZ" dirty="0">
                <a:solidFill>
                  <a:schemeClr val="tx1"/>
                </a:solidFill>
              </a:rPr>
              <a:t>Když je sama osobnost nemocná…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528888"/>
            <a:ext cx="8229600" cy="4572000"/>
          </a:xfrm>
        </p:spPr>
        <p:txBody>
          <a:bodyPr/>
          <a:lstStyle/>
          <a:p>
            <a:r>
              <a:rPr lang="cs-CZ" altLang="cs-CZ"/>
              <a:t>Charakteristická a trvalá vnitřní struktura a projevy chování jsou zřetelně odlišné od očekávaného přijatelného průměru chování dané společnosti (od „normy“) a projevuje se v několika různých oblastech a začíná v pozdním dětství či adolescenci </a:t>
            </a:r>
            <a:r>
              <a:rPr lang="cs-CZ" altLang="cs-CZ" i="1"/>
              <a:t>(dle MKN-10)</a:t>
            </a:r>
          </a:p>
        </p:txBody>
      </p:sp>
    </p:spTree>
    <p:extLst>
      <p:ext uri="{BB962C8B-B14F-4D97-AF65-F5344CB8AC3E}">
        <p14:creationId xmlns:p14="http://schemas.microsoft.com/office/powerpoint/2010/main" val="304860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tx1"/>
                </a:solidFill>
              </a:rPr>
              <a:t>Abnormální osobnosti/Obecné PO</a:t>
            </a:r>
            <a:endParaRPr lang="en-US" altLang="cs-CZ" dirty="0">
              <a:solidFill>
                <a:schemeClr val="tx1"/>
              </a:solidFill>
            </a:endParaRPr>
          </a:p>
        </p:txBody>
      </p:sp>
      <p:sp>
        <p:nvSpPr>
          <p:cNvPr id="60723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844676"/>
            <a:ext cx="8509000" cy="5300663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en-US" altLang="cs-CZ" dirty="0" err="1">
                <a:solidFill>
                  <a:schemeClr val="tx1"/>
                </a:solidFill>
              </a:rPr>
              <a:t>příznaky</a:t>
            </a:r>
            <a:r>
              <a:rPr lang="en-US" altLang="cs-CZ" dirty="0">
                <a:solidFill>
                  <a:schemeClr val="tx1"/>
                </a:solidFill>
              </a:rPr>
              <a:t> se </a:t>
            </a:r>
            <a:r>
              <a:rPr lang="en-US" altLang="cs-CZ" dirty="0" err="1">
                <a:solidFill>
                  <a:schemeClr val="tx1"/>
                </a:solidFill>
              </a:rPr>
              <a:t>dají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nalézt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už</a:t>
            </a:r>
            <a:r>
              <a:rPr lang="en-US" altLang="cs-CZ" dirty="0">
                <a:solidFill>
                  <a:schemeClr val="tx1"/>
                </a:solidFill>
              </a:rPr>
              <a:t> v </a:t>
            </a:r>
            <a:r>
              <a:rPr lang="en-US" altLang="cs-CZ" dirty="0" err="1">
                <a:solidFill>
                  <a:schemeClr val="tx1"/>
                </a:solidFill>
              </a:rPr>
              <a:t>útlém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dětství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osoba</a:t>
            </a:r>
            <a:r>
              <a:rPr lang="en-US" altLang="cs-CZ" dirty="0">
                <a:solidFill>
                  <a:schemeClr val="tx1"/>
                </a:solidFill>
              </a:rPr>
              <a:t> je </a:t>
            </a:r>
            <a:r>
              <a:rPr lang="en-US" altLang="cs-CZ" dirty="0" err="1">
                <a:solidFill>
                  <a:schemeClr val="tx1"/>
                </a:solidFill>
              </a:rPr>
              <a:t>něčím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nápadná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nebo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atypická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používají</a:t>
            </a:r>
            <a:r>
              <a:rPr lang="en-US" altLang="cs-CZ" dirty="0">
                <a:solidFill>
                  <a:schemeClr val="tx1"/>
                </a:solidFill>
              </a:rPr>
              <a:t> se </a:t>
            </a:r>
            <a:r>
              <a:rPr lang="en-US" altLang="cs-CZ" dirty="0" err="1">
                <a:solidFill>
                  <a:schemeClr val="tx1"/>
                </a:solidFill>
              </a:rPr>
              <a:t>jako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symptomy</a:t>
            </a:r>
            <a:endParaRPr lang="cs-CZ" altLang="cs-CZ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2400" b="1" dirty="0" err="1">
                <a:solidFill>
                  <a:schemeClr val="tx1"/>
                </a:solidFill>
              </a:rPr>
              <a:t>depersonalizace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– </a:t>
            </a:r>
            <a:r>
              <a:rPr lang="en-US" altLang="cs-CZ" sz="2400" dirty="0" err="1">
                <a:solidFill>
                  <a:schemeClr val="tx1"/>
                </a:solidFill>
              </a:rPr>
              <a:t>subjekt</a:t>
            </a:r>
            <a:r>
              <a:rPr lang="en-US" altLang="cs-CZ" sz="2400" dirty="0">
                <a:solidFill>
                  <a:schemeClr val="tx1"/>
                </a:solidFill>
              </a:rPr>
              <a:t>.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porucha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prožívání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vlastního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já</a:t>
            </a:r>
            <a:r>
              <a:rPr lang="en-US" altLang="cs-CZ" sz="2400" dirty="0">
                <a:solidFill>
                  <a:schemeClr val="tx1"/>
                </a:solidFill>
              </a:rPr>
              <a:t>, (</a:t>
            </a:r>
            <a:r>
              <a:rPr lang="en-US" altLang="cs-CZ" sz="2400" dirty="0" err="1">
                <a:solidFill>
                  <a:schemeClr val="tx1"/>
                </a:solidFill>
              </a:rPr>
              <a:t>spíš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porucha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vnímání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než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osobnostní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struktury</a:t>
            </a:r>
            <a:r>
              <a:rPr lang="en-US" altLang="cs-CZ" sz="2400" dirty="0">
                <a:solidFill>
                  <a:schemeClr val="tx1"/>
                </a:solidFill>
              </a:rPr>
              <a:t>), </a:t>
            </a:r>
            <a:r>
              <a:rPr lang="en-US" altLang="cs-CZ" sz="2400" dirty="0" err="1">
                <a:solidFill>
                  <a:schemeClr val="tx1"/>
                </a:solidFill>
              </a:rPr>
              <a:t>běžná</a:t>
            </a:r>
            <a:endParaRPr lang="en-US" altLang="cs-CZ" sz="24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2400" b="1" dirty="0" err="1">
                <a:solidFill>
                  <a:schemeClr val="tx1"/>
                </a:solidFill>
              </a:rPr>
              <a:t>akcentovaná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osobnost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– </a:t>
            </a:r>
            <a:r>
              <a:rPr lang="en-US" altLang="cs-CZ" sz="2400" dirty="0" err="1">
                <a:solidFill>
                  <a:schemeClr val="tx1"/>
                </a:solidFill>
              </a:rPr>
              <a:t>výrazněji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vyvinut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u</a:t>
            </a:r>
            <a:r>
              <a:rPr lang="en-US" altLang="cs-CZ" sz="2400" dirty="0" err="1">
                <a:solidFill>
                  <a:schemeClr val="tx1"/>
                </a:solidFill>
              </a:rPr>
              <a:t>rč</a:t>
            </a:r>
            <a:r>
              <a:rPr lang="cs-CZ" altLang="cs-CZ" sz="2400" dirty="0" err="1">
                <a:solidFill>
                  <a:schemeClr val="tx1"/>
                </a:solidFill>
              </a:rPr>
              <a:t>itý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osobnostní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rys</a:t>
            </a:r>
            <a:r>
              <a:rPr lang="en-US" altLang="cs-CZ" sz="2400" dirty="0">
                <a:solidFill>
                  <a:schemeClr val="tx1"/>
                </a:solidFill>
              </a:rPr>
              <a:t> (</a:t>
            </a:r>
            <a:r>
              <a:rPr lang="en-US" altLang="cs-CZ" sz="2400" dirty="0" err="1">
                <a:solidFill>
                  <a:schemeClr val="tx1"/>
                </a:solidFill>
              </a:rPr>
              <a:t>nevzdaluje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příliš</a:t>
            </a:r>
            <a:r>
              <a:rPr lang="en-US" altLang="cs-CZ" sz="2400" dirty="0">
                <a:solidFill>
                  <a:schemeClr val="tx1"/>
                </a:solidFill>
              </a:rPr>
              <a:t> od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normy</a:t>
            </a:r>
            <a:r>
              <a:rPr lang="en-US" altLang="cs-CZ" sz="2400" dirty="0">
                <a:solidFill>
                  <a:schemeClr val="tx1"/>
                </a:solidFill>
              </a:rPr>
              <a:t>), </a:t>
            </a:r>
            <a:r>
              <a:rPr lang="en-US" altLang="cs-CZ" sz="2400" dirty="0" err="1">
                <a:solidFill>
                  <a:schemeClr val="tx1"/>
                </a:solidFill>
              </a:rPr>
              <a:t>výbušnost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zranitelnost</a:t>
            </a:r>
            <a:endParaRPr lang="en-US" altLang="cs-CZ" sz="24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2400" b="1" dirty="0" err="1">
                <a:solidFill>
                  <a:schemeClr val="tx1"/>
                </a:solidFill>
              </a:rPr>
              <a:t>deprivovaná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osobnost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dirty="0">
                <a:solidFill>
                  <a:schemeClr val="tx1"/>
                </a:solidFill>
              </a:rPr>
              <a:t>– </a:t>
            </a:r>
            <a:r>
              <a:rPr lang="en-US" altLang="cs-CZ" sz="2400" dirty="0" err="1">
                <a:solidFill>
                  <a:schemeClr val="tx1"/>
                </a:solidFill>
              </a:rPr>
              <a:t>vývoj</a:t>
            </a:r>
            <a:r>
              <a:rPr lang="en-US" altLang="cs-CZ" sz="2400" dirty="0">
                <a:solidFill>
                  <a:schemeClr val="tx1"/>
                </a:solidFill>
              </a:rPr>
              <a:t> pod </a:t>
            </a:r>
            <a:r>
              <a:rPr lang="en-US" altLang="cs-CZ" sz="2400" dirty="0" err="1">
                <a:solidFill>
                  <a:schemeClr val="tx1"/>
                </a:solidFill>
              </a:rPr>
              <a:t>nedostatkem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emočních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složek</a:t>
            </a:r>
            <a:r>
              <a:rPr lang="en-US" altLang="cs-CZ" sz="2400" dirty="0">
                <a:solidFill>
                  <a:schemeClr val="tx1"/>
                </a:solidFill>
              </a:rPr>
              <a:t> – </a:t>
            </a:r>
            <a:r>
              <a:rPr lang="en-US" altLang="cs-CZ" sz="2400" dirty="0" err="1">
                <a:solidFill>
                  <a:schemeClr val="tx1"/>
                </a:solidFill>
              </a:rPr>
              <a:t>potlačené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emoční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vnímání</a:t>
            </a:r>
            <a:r>
              <a:rPr lang="en-US" altLang="cs-CZ" sz="2400" dirty="0">
                <a:solidFill>
                  <a:schemeClr val="tx1"/>
                </a:solidFill>
              </a:rPr>
              <a:t> – </a:t>
            </a:r>
            <a:r>
              <a:rPr lang="en-US" altLang="cs-CZ" sz="2400" dirty="0" err="1">
                <a:solidFill>
                  <a:schemeClr val="tx1"/>
                </a:solidFill>
              </a:rPr>
              <a:t>cit</a:t>
            </a:r>
            <a:r>
              <a:rPr lang="cs-CZ" altLang="cs-CZ" sz="2400" dirty="0" err="1">
                <a:solidFill>
                  <a:schemeClr val="tx1"/>
                </a:solidFill>
              </a:rPr>
              <a:t>ová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chudost</a:t>
            </a:r>
            <a:r>
              <a:rPr lang="en-US" altLang="cs-CZ" sz="2400" dirty="0">
                <a:solidFill>
                  <a:schemeClr val="tx1"/>
                </a:solidFill>
              </a:rPr>
              <a:t> – </a:t>
            </a:r>
            <a:r>
              <a:rPr lang="en-US" altLang="cs-CZ" sz="2400" dirty="0" err="1">
                <a:solidFill>
                  <a:schemeClr val="tx1"/>
                </a:solidFill>
              </a:rPr>
              <a:t>neschopnost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vyjádřit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vřelé</a:t>
            </a:r>
            <a:r>
              <a:rPr lang="en-US" altLang="cs-CZ" sz="2400" dirty="0">
                <a:solidFill>
                  <a:schemeClr val="tx1"/>
                </a:solidFill>
              </a:rPr>
              <a:t> city</a:t>
            </a:r>
          </a:p>
        </p:txBody>
      </p:sp>
    </p:spTree>
    <p:extLst>
      <p:ext uri="{BB962C8B-B14F-4D97-AF65-F5344CB8AC3E}">
        <p14:creationId xmlns:p14="http://schemas.microsoft.com/office/powerpoint/2010/main" val="901950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tx1"/>
                </a:solidFill>
              </a:rPr>
              <a:t>Abnormální osobnosti/Obecné PO</a:t>
            </a:r>
            <a:endParaRPr lang="en-US" altLang="cs-CZ" dirty="0">
              <a:solidFill>
                <a:schemeClr val="tx1"/>
              </a:solidFill>
            </a:endParaRPr>
          </a:p>
        </p:txBody>
      </p:sp>
      <p:sp>
        <p:nvSpPr>
          <p:cNvPr id="609283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773238"/>
            <a:ext cx="8424862" cy="5111750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b="1" dirty="0" err="1">
                <a:solidFill>
                  <a:schemeClr val="tx1"/>
                </a:solidFill>
              </a:rPr>
              <a:t>depravovaná</a:t>
            </a:r>
            <a:r>
              <a:rPr lang="en-US" altLang="cs-CZ" sz="1800" b="1" dirty="0">
                <a:solidFill>
                  <a:schemeClr val="tx1"/>
                </a:solidFill>
              </a:rPr>
              <a:t>  </a:t>
            </a:r>
            <a:r>
              <a:rPr lang="en-US" altLang="cs-CZ" sz="1800" dirty="0">
                <a:solidFill>
                  <a:schemeClr val="tx1"/>
                </a:solidFill>
              </a:rPr>
              <a:t>– </a:t>
            </a:r>
            <a:r>
              <a:rPr lang="en-US" altLang="cs-CZ" sz="1800" dirty="0" err="1">
                <a:solidFill>
                  <a:schemeClr val="tx1"/>
                </a:solidFill>
              </a:rPr>
              <a:t>neži</a:t>
            </a:r>
            <a:r>
              <a:rPr lang="cs-CZ" altLang="cs-CZ" sz="1800" dirty="0">
                <a:solidFill>
                  <a:schemeClr val="tx1"/>
                </a:solidFill>
              </a:rPr>
              <a:t>jí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podle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obvyklých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norem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běžného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soužití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delikventi</a:t>
            </a:r>
            <a:r>
              <a:rPr lang="en-US" altLang="cs-CZ" sz="1800" dirty="0">
                <a:solidFill>
                  <a:schemeClr val="tx1"/>
                </a:solidFill>
              </a:rPr>
              <a:t>,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asociální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chování</a:t>
            </a:r>
            <a:r>
              <a:rPr lang="en-US" altLang="cs-CZ" sz="1800" dirty="0">
                <a:solidFill>
                  <a:schemeClr val="tx1"/>
                </a:solidFill>
              </a:rPr>
              <a:t> (</a:t>
            </a:r>
            <a:r>
              <a:rPr lang="en-US" altLang="cs-CZ" sz="1800" dirty="0" err="1">
                <a:solidFill>
                  <a:schemeClr val="tx1"/>
                </a:solidFill>
              </a:rPr>
              <a:t>žijí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mimo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normu</a:t>
            </a:r>
            <a:r>
              <a:rPr lang="en-US" altLang="cs-CZ" sz="1800" dirty="0">
                <a:solidFill>
                  <a:schemeClr val="tx1"/>
                </a:solidFill>
              </a:rPr>
              <a:t>, ale bez </a:t>
            </a:r>
            <a:r>
              <a:rPr lang="en-US" altLang="cs-CZ" sz="1800" dirty="0" err="1">
                <a:solidFill>
                  <a:schemeClr val="tx1"/>
                </a:solidFill>
              </a:rPr>
              <a:t>trestné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činnosti</a:t>
            </a:r>
            <a:r>
              <a:rPr lang="en-US" altLang="cs-CZ" sz="1800" dirty="0">
                <a:solidFill>
                  <a:schemeClr val="tx1"/>
                </a:solidFill>
              </a:rPr>
              <a:t>), </a:t>
            </a:r>
            <a:r>
              <a:rPr lang="en-US" altLang="cs-CZ" sz="1800" dirty="0" err="1">
                <a:solidFill>
                  <a:schemeClr val="tx1"/>
                </a:solidFill>
              </a:rPr>
              <a:t>drogově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závislí</a:t>
            </a:r>
            <a:endParaRPr lang="en-US" altLang="cs-CZ" sz="18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b="1" dirty="0" err="1">
                <a:solidFill>
                  <a:schemeClr val="tx1"/>
                </a:solidFill>
              </a:rPr>
              <a:t>primitivní</a:t>
            </a:r>
            <a:r>
              <a:rPr lang="en-US" altLang="cs-CZ" sz="1800" b="1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– </a:t>
            </a:r>
            <a:r>
              <a:rPr lang="en-US" altLang="cs-CZ" sz="1800" dirty="0" err="1">
                <a:solidFill>
                  <a:schemeClr val="tx1"/>
                </a:solidFill>
              </a:rPr>
              <a:t>jednoduché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vzorce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chování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nižší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rozumové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schopnosti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nedostatečná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výchova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výuka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socializace</a:t>
            </a:r>
            <a:endParaRPr lang="en-US" altLang="cs-CZ" sz="18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b="1" dirty="0" err="1">
                <a:solidFill>
                  <a:schemeClr val="tx1"/>
                </a:solidFill>
              </a:rPr>
              <a:t>dezintegrace</a:t>
            </a:r>
            <a:r>
              <a:rPr lang="en-US" altLang="cs-CZ" sz="1800" b="1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– </a:t>
            </a:r>
            <a:r>
              <a:rPr lang="en-US" altLang="cs-CZ" sz="1800" dirty="0" err="1">
                <a:solidFill>
                  <a:schemeClr val="tx1"/>
                </a:solidFill>
              </a:rPr>
              <a:t>rozpad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osobnosti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nejzávažnější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porucha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jednotlivé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složky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>
                <a:solidFill>
                  <a:schemeClr val="tx1"/>
                </a:solidFill>
              </a:rPr>
              <a:t>o</a:t>
            </a:r>
            <a:r>
              <a:rPr lang="en-US" altLang="cs-CZ" sz="1800" dirty="0" err="1">
                <a:solidFill>
                  <a:schemeClr val="tx1"/>
                </a:solidFill>
              </a:rPr>
              <a:t>sobnosti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se </a:t>
            </a:r>
            <a:r>
              <a:rPr lang="en-US" altLang="cs-CZ" sz="1800" dirty="0" err="1">
                <a:solidFill>
                  <a:schemeClr val="tx1"/>
                </a:solidFill>
              </a:rPr>
              <a:t>uvolňují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všechny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kvality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psychiky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postiženy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ztrácí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kontakt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s </a:t>
            </a:r>
            <a:r>
              <a:rPr lang="en-US" altLang="cs-CZ" sz="1800" dirty="0" err="1">
                <a:solidFill>
                  <a:schemeClr val="tx1"/>
                </a:solidFill>
              </a:rPr>
              <a:t>minulostí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>
                <a:solidFill>
                  <a:schemeClr val="tx1"/>
                </a:solidFill>
              </a:rPr>
              <a:t>i </a:t>
            </a:r>
            <a:r>
              <a:rPr lang="en-US" altLang="cs-CZ" sz="1800" dirty="0" err="1">
                <a:solidFill>
                  <a:schemeClr val="tx1"/>
                </a:solidFill>
              </a:rPr>
              <a:t>přítomností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změna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vývoji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povahy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neadekvátní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reakce</a:t>
            </a:r>
            <a:r>
              <a:rPr lang="en-US" altLang="cs-CZ" sz="1800" dirty="0">
                <a:solidFill>
                  <a:schemeClr val="tx1"/>
                </a:solidFill>
              </a:rPr>
              <a:t> (</a:t>
            </a:r>
            <a:r>
              <a:rPr lang="en-US" altLang="cs-CZ" sz="1800" dirty="0" err="1">
                <a:solidFill>
                  <a:schemeClr val="tx1"/>
                </a:solidFill>
              </a:rPr>
              <a:t>např</a:t>
            </a:r>
            <a:r>
              <a:rPr lang="en-US" altLang="cs-CZ" sz="1800" dirty="0">
                <a:solidFill>
                  <a:schemeClr val="tx1"/>
                </a:solidFill>
              </a:rPr>
              <a:t>. </a:t>
            </a:r>
            <a:r>
              <a:rPr lang="en-US" altLang="cs-CZ" sz="1800" dirty="0" err="1">
                <a:solidFill>
                  <a:schemeClr val="tx1"/>
                </a:solidFill>
              </a:rPr>
              <a:t>schizofrenie</a:t>
            </a:r>
            <a:r>
              <a:rPr lang="en-US" altLang="cs-CZ" sz="1800" dirty="0">
                <a:solidFill>
                  <a:schemeClr val="tx1"/>
                </a:solidFill>
              </a:rPr>
              <a:t>,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demence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organické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onemocnění</a:t>
            </a:r>
            <a:r>
              <a:rPr lang="en-US" altLang="cs-CZ" sz="1800" dirty="0">
                <a:solidFill>
                  <a:schemeClr val="tx1"/>
                </a:solidFill>
              </a:rPr>
              <a:t> CNS)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b="1" dirty="0" err="1">
                <a:solidFill>
                  <a:schemeClr val="tx1"/>
                </a:solidFill>
              </a:rPr>
              <a:t>transformace</a:t>
            </a:r>
            <a:r>
              <a:rPr lang="en-US" altLang="cs-CZ" sz="1800" b="1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– </a:t>
            </a:r>
            <a:r>
              <a:rPr lang="en-US" altLang="cs-CZ" sz="1800" dirty="0" err="1">
                <a:solidFill>
                  <a:schemeClr val="tx1"/>
                </a:solidFill>
              </a:rPr>
              <a:t>trvalá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přesvědčenost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že</a:t>
            </a:r>
            <a:r>
              <a:rPr lang="en-US" altLang="cs-CZ" sz="1800" dirty="0">
                <a:solidFill>
                  <a:schemeClr val="tx1"/>
                </a:solidFill>
              </a:rPr>
              <a:t> je </a:t>
            </a:r>
            <a:r>
              <a:rPr lang="en-US" altLang="cs-CZ" sz="1800" dirty="0" err="1">
                <a:solidFill>
                  <a:schemeClr val="tx1"/>
                </a:solidFill>
              </a:rPr>
              <a:t>někým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jiným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vzácná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závažná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člověk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ignoruje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svou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identitu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nevývratné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přesvědčení</a:t>
            </a:r>
            <a:endParaRPr lang="en-US" altLang="cs-CZ" sz="18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b="1" dirty="0" err="1">
                <a:solidFill>
                  <a:schemeClr val="tx1"/>
                </a:solidFill>
              </a:rPr>
              <a:t>alterace</a:t>
            </a:r>
            <a:r>
              <a:rPr lang="en-US" altLang="cs-CZ" sz="1800" b="1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– </a:t>
            </a:r>
            <a:r>
              <a:rPr lang="en-US" altLang="cs-CZ" sz="1800" dirty="0" err="1">
                <a:solidFill>
                  <a:schemeClr val="tx1"/>
                </a:solidFill>
              </a:rPr>
              <a:t>mnohočetná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nebo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disociovaná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žije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sám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sebe</a:t>
            </a:r>
            <a:r>
              <a:rPr lang="en-US" altLang="cs-CZ" sz="1800" dirty="0">
                <a:solidFill>
                  <a:schemeClr val="tx1"/>
                </a:solidFill>
              </a:rPr>
              <a:t> se </a:t>
            </a:r>
            <a:r>
              <a:rPr lang="en-US" altLang="cs-CZ" sz="1800" dirty="0" err="1">
                <a:solidFill>
                  <a:schemeClr val="tx1"/>
                </a:solidFill>
              </a:rPr>
              <a:t>všemi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vzpomínkami</a:t>
            </a:r>
            <a:r>
              <a:rPr lang="en-US" altLang="cs-CZ" sz="1800" dirty="0">
                <a:solidFill>
                  <a:schemeClr val="tx1"/>
                </a:solidFill>
              </a:rPr>
              <a:t>, v </a:t>
            </a:r>
            <a:r>
              <a:rPr lang="en-US" altLang="cs-CZ" sz="1800" dirty="0" err="1">
                <a:solidFill>
                  <a:schemeClr val="tx1"/>
                </a:solidFill>
              </a:rPr>
              <a:t>přechodném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období</a:t>
            </a:r>
            <a:r>
              <a:rPr lang="en-US" altLang="cs-CZ" sz="1800" dirty="0">
                <a:solidFill>
                  <a:schemeClr val="tx1"/>
                </a:solidFill>
              </a:rPr>
              <a:t> je </a:t>
            </a:r>
            <a:r>
              <a:rPr lang="en-US" altLang="cs-CZ" sz="1800" dirty="0" err="1">
                <a:solidFill>
                  <a:schemeClr val="tx1"/>
                </a:solidFill>
              </a:rPr>
              <a:t>jako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někým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jiným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většinou</a:t>
            </a:r>
            <a:r>
              <a:rPr lang="en-US" altLang="cs-CZ" sz="1800" dirty="0">
                <a:solidFill>
                  <a:schemeClr val="tx1"/>
                </a:solidFill>
              </a:rPr>
              <a:t> se </a:t>
            </a:r>
            <a:r>
              <a:rPr lang="en-US" altLang="cs-CZ" sz="1800" dirty="0" err="1">
                <a:solidFill>
                  <a:schemeClr val="tx1"/>
                </a:solidFill>
              </a:rPr>
              <a:t>vrátí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k </a:t>
            </a:r>
            <a:r>
              <a:rPr lang="en-US" altLang="cs-CZ" sz="1800" dirty="0" err="1">
                <a:solidFill>
                  <a:schemeClr val="tx1"/>
                </a:solidFill>
              </a:rPr>
              <a:t>normálu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obvykle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druhý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život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nepamatuje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náhlá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ztráta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původní</a:t>
            </a:r>
            <a:r>
              <a:rPr lang="en-US" altLang="cs-CZ" sz="1800" dirty="0">
                <a:solidFill>
                  <a:schemeClr val="tx1"/>
                </a:solidFill>
              </a:rPr>
              <a:t> identity, </a:t>
            </a:r>
            <a:r>
              <a:rPr lang="en-US" altLang="cs-CZ" sz="1800" dirty="0" err="1">
                <a:solidFill>
                  <a:schemeClr val="tx1"/>
                </a:solidFill>
              </a:rPr>
              <a:t>po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určitou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dobu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žije</a:t>
            </a:r>
            <a:r>
              <a:rPr lang="en-US" altLang="cs-CZ" sz="1800" dirty="0">
                <a:solidFill>
                  <a:schemeClr val="tx1"/>
                </a:solidFill>
              </a:rPr>
              <a:t> v </a:t>
            </a:r>
            <a:r>
              <a:rPr lang="en-US" altLang="cs-CZ" sz="1800" dirty="0" err="1">
                <a:solidFill>
                  <a:schemeClr val="tx1"/>
                </a:solidFill>
              </a:rPr>
              <a:t>jiné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identitě</a:t>
            </a:r>
            <a:r>
              <a:rPr lang="en-US" altLang="cs-CZ" sz="1800" dirty="0">
                <a:solidFill>
                  <a:schemeClr val="tx1"/>
                </a:solidFill>
              </a:rPr>
              <a:t> (</a:t>
            </a:r>
            <a:r>
              <a:rPr lang="en-US" altLang="cs-CZ" sz="1800" dirty="0" err="1">
                <a:solidFill>
                  <a:schemeClr val="tx1"/>
                </a:solidFill>
              </a:rPr>
              <a:t>přechody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neuvědomuje</a:t>
            </a:r>
            <a:r>
              <a:rPr lang="en-US" altLang="cs-CZ" sz="1800" dirty="0">
                <a:solidFill>
                  <a:schemeClr val="tx1"/>
                </a:solidFill>
              </a:rPr>
              <a:t>), </a:t>
            </a:r>
            <a:r>
              <a:rPr lang="en-US" altLang="cs-CZ" sz="1800" dirty="0" err="1">
                <a:solidFill>
                  <a:schemeClr val="tx1"/>
                </a:solidFill>
              </a:rPr>
              <a:t>vzácná</a:t>
            </a:r>
            <a:endParaRPr lang="en-US" alt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06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484632" algn="ctr">
              <a:defRPr/>
            </a:pPr>
            <a:r>
              <a:rPr lang="cs-CZ" dirty="0">
                <a:solidFill>
                  <a:schemeClr val="tx1"/>
                </a:solidFill>
              </a:rPr>
              <a:t>Abnormální osobnost jako diagnóza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981200" y="1882775"/>
            <a:ext cx="8229600" cy="4859338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Dříve se označovaly termínem „psychopatie“ a jejich nositelé jako „psychopati“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Tyto termíny pronikly do běžné mluvy a staly se urážlivými a proto se dále v oficiální terminologii nepoužívají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Současný termín zní </a:t>
            </a:r>
            <a:r>
              <a:rPr lang="cs-CZ" altLang="cs-CZ" b="1" dirty="0">
                <a:solidFill>
                  <a:schemeClr val="tx1"/>
                </a:solidFill>
              </a:rPr>
              <a:t>PORUCHA OSOBNOSTI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anglicky</a:t>
            </a:r>
            <a:r>
              <a:rPr lang="cs-CZ" altLang="cs-CZ" b="1" dirty="0">
                <a:solidFill>
                  <a:schemeClr val="tx1"/>
                </a:solidFill>
              </a:rPr>
              <a:t> „personality </a:t>
            </a:r>
            <a:r>
              <a:rPr lang="cs-CZ" altLang="cs-CZ" b="1" dirty="0" err="1">
                <a:solidFill>
                  <a:schemeClr val="tx1"/>
                </a:solidFill>
              </a:rPr>
              <a:t>disorder</a:t>
            </a:r>
            <a:r>
              <a:rPr lang="cs-CZ" altLang="cs-CZ" b="1" dirty="0">
                <a:solidFill>
                  <a:schemeClr val="tx1"/>
                </a:solidFill>
              </a:rPr>
              <a:t>“ (PD)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Pro konkrétní poruchu se přidává přídavné jméno (jaká porucha osobnosti?)</a:t>
            </a:r>
          </a:p>
        </p:txBody>
      </p:sp>
    </p:spTree>
    <p:extLst>
      <p:ext uri="{BB962C8B-B14F-4D97-AF65-F5344CB8AC3E}">
        <p14:creationId xmlns:p14="http://schemas.microsoft.com/office/powerpoint/2010/main" val="4071011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2554560" y="332657"/>
            <a:ext cx="6781800" cy="942975"/>
          </a:xfrm>
        </p:spPr>
        <p:txBody>
          <a:bodyPr>
            <a:normAutofit fontScale="90000"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Specifické 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850" y="1700213"/>
            <a:ext cx="8274050" cy="5257800"/>
          </a:xfrm>
        </p:spPr>
        <p:txBody>
          <a:bodyPr rtlCol="0">
            <a:normAutofit fontScale="92500" lnSpcReduction="20000"/>
          </a:bodyPr>
          <a:lstStyle/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Pragmatické dělení na 3 clustery („třídy“)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Cluster A: podivínské, excentrické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Paranoidní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Schizoidní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Schizotypní</a:t>
            </a:r>
            <a:r>
              <a:rPr lang="cs-CZ" dirty="0">
                <a:solidFill>
                  <a:schemeClr val="tx1"/>
                </a:solidFill>
              </a:rPr>
              <a:t> porucha osobnosti)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Cluster B: dramatické, emocionální a nestálé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Disociální (antisociální)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Hraniční (</a:t>
            </a:r>
            <a:r>
              <a:rPr lang="cs-CZ" dirty="0" err="1">
                <a:solidFill>
                  <a:schemeClr val="tx1"/>
                </a:solidFill>
              </a:rPr>
              <a:t>borderline</a:t>
            </a:r>
            <a:r>
              <a:rPr lang="cs-CZ" dirty="0">
                <a:solidFill>
                  <a:schemeClr val="tx1"/>
                </a:solidFill>
              </a:rPr>
              <a:t>)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 err="1">
                <a:solidFill>
                  <a:schemeClr val="tx1"/>
                </a:solidFill>
              </a:rPr>
              <a:t>Histriónská</a:t>
            </a:r>
            <a:r>
              <a:rPr lang="cs-CZ" dirty="0">
                <a:solidFill>
                  <a:schemeClr val="tx1"/>
                </a:solidFill>
              </a:rPr>
              <a:t>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Narcistická porucha osobnosti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Cluster C: úzkostné, bázlivé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Vyhýbavá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Závislá porucha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 err="1">
                <a:solidFill>
                  <a:schemeClr val="tx1"/>
                </a:solidFill>
              </a:rPr>
              <a:t>Anankastická</a:t>
            </a:r>
            <a:r>
              <a:rPr lang="cs-CZ" dirty="0">
                <a:solidFill>
                  <a:schemeClr val="tx1"/>
                </a:solidFill>
              </a:rPr>
              <a:t> (obsedantně-kompulzivní) porucha osobnosti</a:t>
            </a:r>
          </a:p>
          <a:p>
            <a:pPr marL="640080" lvl="2" indent="0"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68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344489"/>
            <a:ext cx="8964612" cy="1139825"/>
          </a:xfrm>
        </p:spPr>
        <p:txBody>
          <a:bodyPr>
            <a:normAutofit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F60 Specifické poruchy osobnosti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2403475" y="1773239"/>
            <a:ext cx="8229600" cy="5589587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5000"/>
              </a:lnSpc>
              <a:spcBef>
                <a:spcPct val="30000"/>
              </a:spcBef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F60 Specifické poruchy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F60.0 Paranoidní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F60.1 Schizoidní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F60.2 Disociální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F60.3 Emočně nestabilní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F60.4 </a:t>
            </a:r>
            <a:r>
              <a:rPr lang="cs-CZ" altLang="cs-CZ" sz="2400" dirty="0" err="1">
                <a:solidFill>
                  <a:schemeClr val="tx1"/>
                </a:solidFill>
              </a:rPr>
              <a:t>Histrionská</a:t>
            </a:r>
            <a:r>
              <a:rPr lang="cs-CZ" altLang="cs-CZ" sz="2400" dirty="0">
                <a:solidFill>
                  <a:schemeClr val="tx1"/>
                </a:solidFill>
              </a:rPr>
              <a:t>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F60.5 </a:t>
            </a:r>
            <a:r>
              <a:rPr lang="cs-CZ" altLang="cs-CZ" sz="2400" dirty="0" err="1">
                <a:solidFill>
                  <a:schemeClr val="tx1"/>
                </a:solidFill>
              </a:rPr>
              <a:t>Anankastická</a:t>
            </a:r>
            <a:r>
              <a:rPr lang="cs-CZ" altLang="cs-CZ" sz="2400" dirty="0">
                <a:solidFill>
                  <a:schemeClr val="tx1"/>
                </a:solidFill>
              </a:rPr>
              <a:t>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F60.6 Anxiózní (vyhýbavá)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F60.7 Závislá porucha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F60.8 Jiné specifické poruchy osobnosti</a:t>
            </a:r>
          </a:p>
          <a:p>
            <a:pPr marL="822960" lvl="1">
              <a:lnSpc>
                <a:spcPct val="95000"/>
              </a:lnSpc>
              <a:spcBef>
                <a:spcPct val="30000"/>
              </a:spcBef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F60.9 Porucha osobnosti nespecifikovaná </a:t>
            </a:r>
          </a:p>
        </p:txBody>
      </p:sp>
    </p:spTree>
    <p:extLst>
      <p:ext uri="{BB962C8B-B14F-4D97-AF65-F5344CB8AC3E}">
        <p14:creationId xmlns:p14="http://schemas.microsoft.com/office/powerpoint/2010/main" val="1539470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688" y="332657"/>
            <a:ext cx="8686800" cy="1139825"/>
          </a:xfrm>
        </p:spPr>
        <p:txBody>
          <a:bodyPr>
            <a:normAutofit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F60 Specifické poruchy osobnosti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557339"/>
            <a:ext cx="8496300" cy="5445125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specifické poruchy osobnosti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trvalé povahové odchylky od normy (psychopatie) 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extrémně vystupňované povahové a charakterové rysy, které vedou k poruchám sociální adaptace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jedinec má takové vlastnosti, kterými trpí jeho okolí a/nebo on sám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příčiny</a:t>
            </a:r>
            <a:r>
              <a:rPr lang="cs-CZ" altLang="cs-CZ" sz="2400" dirty="0">
                <a:solidFill>
                  <a:schemeClr val="tx1"/>
                </a:solidFill>
              </a:rPr>
              <a:t>: převažují vlivy genetické nad psychosociálními (výchovnými)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dynamika: </a:t>
            </a:r>
            <a:r>
              <a:rPr lang="cs-CZ" altLang="cs-CZ" sz="2400" dirty="0">
                <a:solidFill>
                  <a:schemeClr val="tx1"/>
                </a:solidFill>
              </a:rPr>
              <a:t>počátky od dětství, některé projevy se stárnutím zmírňují – agresivita, disociální projevy; některé zvýrazňují – </a:t>
            </a:r>
            <a:r>
              <a:rPr lang="cs-CZ" altLang="cs-CZ" sz="2400" dirty="0" err="1">
                <a:solidFill>
                  <a:schemeClr val="tx1"/>
                </a:solidFill>
              </a:rPr>
              <a:t>paranoidita</a:t>
            </a:r>
            <a:r>
              <a:rPr lang="cs-CZ" altLang="cs-CZ" sz="2400" dirty="0">
                <a:solidFill>
                  <a:schemeClr val="tx1"/>
                </a:solidFill>
              </a:rPr>
              <a:t>, deprese; dekompenzace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diagnostická kritéria: </a:t>
            </a:r>
            <a:r>
              <a:rPr lang="cs-CZ" altLang="cs-CZ" sz="2400" dirty="0">
                <a:solidFill>
                  <a:schemeClr val="tx1"/>
                </a:solidFill>
              </a:rPr>
              <a:t>trvalé výrazně disharmonické postoje a chování, které je výrazně maladaptivní v široké oblasti osobních a sociálních situací, pocity osobní nepohody, negativní vliv na pracovní a společenské fungování</a:t>
            </a:r>
          </a:p>
        </p:txBody>
      </p:sp>
    </p:spTree>
    <p:extLst>
      <p:ext uri="{BB962C8B-B14F-4D97-AF65-F5344CB8AC3E}">
        <p14:creationId xmlns:p14="http://schemas.microsoft.com/office/powerpoint/2010/main" val="2259280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484632" algn="ctr">
              <a:defRPr/>
            </a:pPr>
            <a:r>
              <a:rPr lang="cs-CZ" dirty="0">
                <a:solidFill>
                  <a:schemeClr val="tx1"/>
                </a:solidFill>
              </a:rPr>
              <a:t>Proč vyšetřovat osobnost pacienta?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2043113" y="2097088"/>
            <a:ext cx="8229600" cy="4572000"/>
          </a:xfrm>
        </p:spPr>
        <p:txBody>
          <a:bodyPr/>
          <a:lstStyle/>
          <a:p>
            <a:r>
              <a:rPr lang="cs-CZ" altLang="cs-CZ"/>
              <a:t>V pátrání po etiologii duševní poruchy to pomáhá pochopit, proč jsou některé události pro pacienta stresové a jiné nikoli</a:t>
            </a:r>
          </a:p>
          <a:p>
            <a:r>
              <a:rPr lang="cs-CZ" altLang="cs-CZ"/>
              <a:t>Při diagnostice to vysvětluje některé netypické příznaky</a:t>
            </a:r>
          </a:p>
          <a:p>
            <a:r>
              <a:rPr lang="cs-CZ" altLang="cs-CZ"/>
              <a:t>Při léčbě to pomáhá předpovídat reakce pacienta, postoje k léčbě a potenciální problémy ve spolupráci</a:t>
            </a:r>
          </a:p>
        </p:txBody>
      </p:sp>
    </p:spTree>
    <p:extLst>
      <p:ext uri="{BB962C8B-B14F-4D97-AF65-F5344CB8AC3E}">
        <p14:creationId xmlns:p14="http://schemas.microsoft.com/office/powerpoint/2010/main" val="1105698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484632" algn="ctr">
              <a:defRPr/>
            </a:pP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170113"/>
            <a:ext cx="8229600" cy="4572000"/>
          </a:xfrm>
        </p:spPr>
        <p:txBody>
          <a:bodyPr/>
          <a:lstStyle/>
          <a:p>
            <a:r>
              <a:rPr lang="cs-CZ" altLang="cs-CZ"/>
              <a:t>Některé druhy osobností jsou natolik abnormální, že zásadně narušují běžný život svým nositelům v mnoha oblastech</a:t>
            </a:r>
          </a:p>
          <a:p>
            <a:r>
              <a:rPr lang="cs-CZ" altLang="cs-CZ"/>
              <a:t>Není možné vytyčit ostrou hranici mezi normálním a abnormálními osobnostmi</a:t>
            </a:r>
          </a:p>
          <a:p>
            <a:r>
              <a:rPr lang="cs-CZ" altLang="cs-CZ"/>
              <a:t>Využívají se proto </a:t>
            </a:r>
          </a:p>
          <a:p>
            <a:pPr lvl="1"/>
            <a:r>
              <a:rPr lang="cs-CZ" altLang="cs-CZ"/>
              <a:t>statistická kritéria (podobně např. jako u IQ)</a:t>
            </a:r>
          </a:p>
          <a:p>
            <a:pPr lvl="1"/>
            <a:r>
              <a:rPr lang="cs-CZ" altLang="cs-CZ"/>
              <a:t>sociální kritéria (působí utrpení nositeli a/nebo okolí)</a:t>
            </a:r>
          </a:p>
        </p:txBody>
      </p:sp>
    </p:spTree>
    <p:extLst>
      <p:ext uri="{BB962C8B-B14F-4D97-AF65-F5344CB8AC3E}">
        <p14:creationId xmlns:p14="http://schemas.microsoft.com/office/powerpoint/2010/main" val="93542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304801"/>
            <a:ext cx="8675687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Výskyt</a:t>
            </a:r>
            <a:endParaRPr lang="en-US" altLang="cs-CZ" sz="3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916113"/>
            <a:ext cx="8748712" cy="4876800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dirty="0"/>
              <a:t>l</a:t>
            </a:r>
            <a:r>
              <a:rPr lang="en-US" altLang="cs-CZ" sz="2400" dirty="0" err="1"/>
              <a:t>idé</a:t>
            </a:r>
            <a:r>
              <a:rPr lang="en-US" altLang="cs-CZ" sz="2400" dirty="0"/>
              <a:t> s </a:t>
            </a:r>
            <a:r>
              <a:rPr lang="en-US" altLang="cs-CZ" sz="2400" dirty="0" err="1"/>
              <a:t>poruchou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osobnosti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žijí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mezi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námi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pracují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vedle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nás</a:t>
            </a:r>
            <a:r>
              <a:rPr lang="en-US" altLang="cs-CZ" sz="2400" dirty="0"/>
              <a:t>, </a:t>
            </a:r>
            <a:r>
              <a:rPr lang="cs-CZ" altLang="cs-CZ" sz="2400" dirty="0"/>
              <a:t>možná jí trpíme i my..</a:t>
            </a:r>
            <a:r>
              <a:rPr lang="en-US" altLang="cs-CZ" sz="2400" dirty="0"/>
              <a:t>. </a:t>
            </a:r>
            <a:endParaRPr lang="cs-CZ" altLang="cs-CZ" sz="2400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dirty="0"/>
              <a:t>z</a:t>
            </a:r>
            <a:r>
              <a:rPr lang="en-US" altLang="cs-CZ" sz="2400" dirty="0" err="1"/>
              <a:t>krátka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porucha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osobnosti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nevylučuje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zdánlivě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normální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život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mezi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ostatními</a:t>
            </a:r>
            <a:endParaRPr lang="cs-CZ" altLang="cs-CZ" sz="2400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dirty="0"/>
              <a:t>j</a:t>
            </a:r>
            <a:r>
              <a:rPr lang="en-US" altLang="cs-CZ" sz="2400" dirty="0" err="1"/>
              <a:t>en</a:t>
            </a:r>
            <a:r>
              <a:rPr lang="en-US" altLang="cs-CZ" sz="2400" dirty="0"/>
              <a:t>… </a:t>
            </a:r>
            <a:r>
              <a:rPr lang="en-US" altLang="cs-CZ" sz="2400" dirty="0" err="1"/>
              <a:t>něco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není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pořádku</a:t>
            </a:r>
            <a:r>
              <a:rPr lang="en-US" altLang="cs-CZ" sz="2400" dirty="0"/>
              <a:t>…. </a:t>
            </a:r>
            <a:endParaRPr lang="cs-CZ" altLang="cs-CZ" sz="2400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dirty="0"/>
              <a:t>c</a:t>
            </a:r>
            <a:r>
              <a:rPr lang="en-US" altLang="cs-CZ" sz="2400" dirty="0" err="1"/>
              <a:t>ítí</a:t>
            </a:r>
            <a:r>
              <a:rPr lang="en-US" altLang="cs-CZ" sz="2400" dirty="0"/>
              <a:t> to </a:t>
            </a:r>
            <a:r>
              <a:rPr lang="en-US" altLang="cs-CZ" sz="2400" dirty="0" err="1"/>
              <a:t>okolí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dotyčné</a:t>
            </a:r>
            <a:r>
              <a:rPr lang="cs-CZ" altLang="cs-CZ" sz="2400" dirty="0"/>
              <a:t>/</a:t>
            </a:r>
            <a:r>
              <a:rPr lang="en-US" altLang="cs-CZ" sz="2400" dirty="0"/>
              <a:t>ho, </a:t>
            </a:r>
            <a:r>
              <a:rPr lang="en-US" altLang="cs-CZ" sz="2400" dirty="0" err="1"/>
              <a:t>cítí</a:t>
            </a:r>
            <a:r>
              <a:rPr lang="en-US" altLang="cs-CZ" sz="2400" dirty="0"/>
              <a:t> to </a:t>
            </a:r>
            <a:r>
              <a:rPr lang="en-US" altLang="cs-CZ" sz="2400" dirty="0" err="1"/>
              <a:t>i</a:t>
            </a:r>
            <a:r>
              <a:rPr lang="en-US" altLang="cs-CZ" sz="2400" dirty="0"/>
              <a:t> on </a:t>
            </a:r>
            <a:r>
              <a:rPr lang="en-US" altLang="cs-CZ" sz="2400" dirty="0" err="1"/>
              <a:t>sám</a:t>
            </a:r>
            <a:endParaRPr lang="cs-CZ" altLang="cs-CZ" sz="2400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u</a:t>
            </a:r>
            <a:r>
              <a:rPr lang="en-US" altLang="cs-CZ" sz="2400" b="1" dirty="0" err="1">
                <a:solidFill>
                  <a:schemeClr val="tx1"/>
                </a:solidFill>
              </a:rPr>
              <a:t>rčitá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povahová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vlastnost</a:t>
            </a:r>
            <a:r>
              <a:rPr lang="en-US" altLang="cs-CZ" sz="2400" b="1" dirty="0">
                <a:solidFill>
                  <a:schemeClr val="tx1"/>
                </a:solidFill>
              </a:rPr>
              <a:t> je </a:t>
            </a:r>
            <a:r>
              <a:rPr lang="en-US" altLang="cs-CZ" sz="2400" b="1" dirty="0" err="1">
                <a:solidFill>
                  <a:schemeClr val="tx1"/>
                </a:solidFill>
              </a:rPr>
              <a:t>zcela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mimo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normu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en-US" altLang="cs-CZ" sz="2000" dirty="0"/>
              <a:t>a </a:t>
            </a:r>
            <a:r>
              <a:rPr lang="en-US" altLang="cs-CZ" sz="2000" dirty="0" err="1"/>
              <a:t>tak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obtěžuje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svého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nositele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či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okolí</a:t>
            </a:r>
            <a:endParaRPr lang="cs-CZ" altLang="cs-CZ" sz="2000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400" dirty="0"/>
              <a:t>j</a:t>
            </a:r>
            <a:r>
              <a:rPr lang="en-US" altLang="cs-CZ" sz="2400" dirty="0" err="1"/>
              <a:t>edná</a:t>
            </a:r>
            <a:r>
              <a:rPr lang="en-US" altLang="cs-CZ" sz="2400" dirty="0"/>
              <a:t> se o </a:t>
            </a:r>
            <a:r>
              <a:rPr lang="en-US" altLang="cs-CZ" sz="2400" dirty="0" err="1"/>
              <a:t>povahovou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vlastnost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která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objevuje</a:t>
            </a:r>
            <a:r>
              <a:rPr lang="en-US" altLang="cs-CZ" sz="2400" dirty="0"/>
              <a:t> </a:t>
            </a:r>
            <a:r>
              <a:rPr lang="cs-CZ" altLang="cs-CZ" sz="2400" dirty="0"/>
              <a:t>              </a:t>
            </a:r>
            <a:r>
              <a:rPr lang="en-US" altLang="cs-CZ" sz="2400" dirty="0"/>
              <a:t>u </a:t>
            </a:r>
            <a:r>
              <a:rPr lang="en-US" altLang="cs-CZ" sz="2400" dirty="0" err="1"/>
              <a:t>všech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pouze</a:t>
            </a:r>
            <a:r>
              <a:rPr lang="en-US" altLang="cs-CZ" sz="2400" dirty="0"/>
              <a:t> u </a:t>
            </a:r>
            <a:r>
              <a:rPr lang="en-US" altLang="cs-CZ" sz="2400" dirty="0" err="1"/>
              <a:t>lidí</a:t>
            </a:r>
            <a:r>
              <a:rPr lang="en-US" altLang="cs-CZ" sz="2400" dirty="0"/>
              <a:t> s </a:t>
            </a:r>
            <a:r>
              <a:rPr lang="cs-CZ" altLang="cs-CZ" sz="2400" dirty="0"/>
              <a:t>PO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však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extrémní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míře</a:t>
            </a:r>
            <a:endParaRPr lang="cs-CZ" altLang="cs-CZ" sz="2400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000" dirty="0" err="1"/>
              <a:t>např</a:t>
            </a:r>
            <a:r>
              <a:rPr lang="en-US" altLang="cs-CZ" sz="2000" dirty="0"/>
              <a:t>: </a:t>
            </a:r>
            <a:r>
              <a:rPr lang="en-US" altLang="cs-CZ" sz="2000" dirty="0" err="1"/>
              <a:t>všichni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jsme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občas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sobečtí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jen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někdo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však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dokáže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vraždit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kvůli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přepnutí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oblíbeného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televizního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kanálu</a:t>
            </a:r>
            <a:r>
              <a:rPr lang="en-US" altLang="cs-CZ" sz="2000" dirty="0"/>
              <a:t> (</a:t>
            </a:r>
            <a:r>
              <a:rPr lang="en-US" altLang="cs-CZ" sz="2000" dirty="0" err="1"/>
              <a:t>disociální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porucha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osobnosti</a:t>
            </a:r>
            <a:r>
              <a:rPr lang="en-US" alt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53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2286000" y="260649"/>
            <a:ext cx="6781800" cy="942975"/>
          </a:xfrm>
        </p:spPr>
        <p:txBody>
          <a:bodyPr>
            <a:noAutofit/>
          </a:bodyPr>
          <a:lstStyle/>
          <a:p>
            <a:pPr marL="484632" algn="ctr">
              <a:defRPr/>
            </a:pPr>
            <a:r>
              <a:rPr lang="cs-CZ" altLang="cs-CZ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Diagnostika/ Psychiatrické vyšetření osobnosti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2286001" y="1944688"/>
            <a:ext cx="7770813" cy="5156200"/>
          </a:xfrm>
        </p:spPr>
        <p:txBody>
          <a:bodyPr>
            <a:normAutofit fontScale="85000" lnSpcReduction="20000"/>
          </a:bodyPr>
          <a:lstStyle/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Anamnéza: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vztahy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aktivity ve volném čase (zájmy a koníčky)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převažující ladění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povaha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postoje a názory (morální, náboženské, ke zdraví, k tělu…)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návyky, zlozvyky, abusus</a:t>
            </a:r>
          </a:p>
          <a:p>
            <a:pPr marL="822960" lvl="1">
              <a:lnSpc>
                <a:spcPct val="120000"/>
              </a:lnSpc>
              <a:buFont typeface="Verdana"/>
              <a:buChar char="›"/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Anamnéza od pacienta, od blízkých a pozorování chování pacienta – objektivní anamnéza</a:t>
            </a:r>
          </a:p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Pacienti někdy hodnotí svoji osobnost hodně zkresleně</a:t>
            </a:r>
          </a:p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Strukturovaná diagnostická interview (SCID-II)</a:t>
            </a:r>
          </a:p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Zhodnocení osobního kontaktu a obranných mechanismů</a:t>
            </a:r>
          </a:p>
          <a:p>
            <a:pPr marL="448056" indent="-384048">
              <a:lnSpc>
                <a:spcPct val="12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Celkový klinický obraz</a:t>
            </a:r>
          </a:p>
        </p:txBody>
      </p:sp>
    </p:spTree>
    <p:extLst>
      <p:ext uri="{BB962C8B-B14F-4D97-AF65-F5344CB8AC3E}">
        <p14:creationId xmlns:p14="http://schemas.microsoft.com/office/powerpoint/2010/main" val="1044372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Obecná kritéria specifických poruch osobnosti (MKN 10)</a:t>
            </a:r>
            <a:endParaRPr lang="en-US" altLang="cs-CZ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79650" y="1981200"/>
            <a:ext cx="8077200" cy="48768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altLang="cs-CZ"/>
              <a:t>vnitřní prožívání a chování se odchylují  od normy a očekávání v dané kultuře</a:t>
            </a:r>
          </a:p>
          <a:p>
            <a:pPr>
              <a:lnSpc>
                <a:spcPct val="95000"/>
              </a:lnSpc>
            </a:pPr>
            <a:r>
              <a:rPr lang="cs-CZ" altLang="cs-CZ"/>
              <a:t>odchylka musí být zjevná alespoň              ve 2 z následujících oblastí: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poznávání – kognice (způsob vnímání, interpretování, utváření postojů)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afektivitě, emotivitě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zvládání impulzivity a uspokojování potřeb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sociální chování (ve vztahu k druhým lidem  a zvládání interpersonálních situací)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42999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6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537" y="260351"/>
            <a:ext cx="8459787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Specifické poruchy osobnosti – projevy a diagnostika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2197100"/>
            <a:ext cx="8077200" cy="4687888"/>
          </a:xfrm>
        </p:spPr>
        <p:txBody>
          <a:bodyPr/>
          <a:lstStyle/>
          <a:p>
            <a:r>
              <a:rPr lang="cs-CZ" altLang="cs-CZ" dirty="0"/>
              <a:t>pacient může mít projevy, které jsou charakteristické pro specifickou poruchu osobnosti, ale nesplňují potřebná diagnostická kritéria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r>
              <a:rPr lang="cs-CZ" altLang="cs-CZ" dirty="0"/>
              <a:t>popisujeme pak jako osobnostní rysy nebo osobnostní reakce v případě, že se projevují v zátěžových situacích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72236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3" y="333376"/>
            <a:ext cx="8785225" cy="11398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Paranoidní porucha osobnosti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232025"/>
            <a:ext cx="8507412" cy="5589588"/>
          </a:xfrm>
        </p:spPr>
        <p:txBody>
          <a:bodyPr/>
          <a:lstStyle/>
          <a:p>
            <a:r>
              <a:rPr lang="cs-CZ" altLang="cs-CZ" sz="2800" dirty="0"/>
              <a:t>též </a:t>
            </a:r>
            <a:r>
              <a:rPr lang="cs-CZ" altLang="cs-CZ" sz="2800" dirty="0" err="1"/>
              <a:t>kveluratorní</a:t>
            </a:r>
            <a:r>
              <a:rPr lang="cs-CZ" altLang="cs-CZ" sz="2800" dirty="0"/>
              <a:t>, fanatická</a:t>
            </a:r>
          </a:p>
          <a:p>
            <a:pPr lvl="1"/>
            <a:r>
              <a:rPr lang="cs-CZ" altLang="cs-CZ" sz="2400" dirty="0"/>
              <a:t>povaha málo společenská, nedůtklivá                             a vztahovačná  s malým smyslem pro humor, se sklonem vyvolávat konflikty; nadměrná citlivost na nezdary, na domnělé urážky, trvalá tendence k zášti …</a:t>
            </a:r>
          </a:p>
          <a:p>
            <a:pPr lvl="1"/>
            <a:r>
              <a:rPr lang="cs-CZ" altLang="cs-CZ" sz="2400" dirty="0"/>
              <a:t>rozvinuté strategie (RS): nedůvěra, podezíravost</a:t>
            </a:r>
          </a:p>
          <a:p>
            <a:pPr lvl="1"/>
            <a:r>
              <a:rPr lang="cs-CZ" altLang="cs-CZ" sz="2400" dirty="0"/>
              <a:t>nedostatečně rozvinuté strategie (NRS): důvěra, smysl pro humor</a:t>
            </a:r>
          </a:p>
          <a:p>
            <a:endParaRPr lang="cs-CZ" altLang="cs-CZ" sz="1600" dirty="0"/>
          </a:p>
          <a:p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232391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B2577-7FD8-E76D-ACC3-5BEECE64F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F5E24D-ACE5-235D-0E4E-7A4CD641B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</a:rPr>
              <a:t>A. </a:t>
            </a:r>
            <a:r>
              <a:rPr lang="en-GB" b="0" i="0" dirty="0" err="1">
                <a:effectLst/>
              </a:rPr>
              <a:t>Musí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být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splněna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obecná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kritéria</a:t>
            </a:r>
            <a:r>
              <a:rPr lang="en-GB" b="0" i="0" dirty="0">
                <a:effectLst/>
              </a:rPr>
              <a:t> pro </a:t>
            </a:r>
            <a:r>
              <a:rPr lang="en-GB" b="0" i="0" dirty="0" err="1">
                <a:effectLst/>
              </a:rPr>
              <a:t>poruchu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osobnosti</a:t>
            </a:r>
            <a:r>
              <a:rPr lang="en-GB" b="0" i="0" dirty="0">
                <a:effectLst/>
              </a:rPr>
              <a:t> F60 </a:t>
            </a:r>
            <a:endParaRPr lang="cs-CZ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</a:rPr>
              <a:t>B. </a:t>
            </a:r>
            <a:r>
              <a:rPr lang="en-GB" b="0" i="0" dirty="0" err="1">
                <a:effectLst/>
              </a:rPr>
              <a:t>Musí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být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splněny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alespoň</a:t>
            </a:r>
            <a:r>
              <a:rPr lang="en-GB" b="0" i="0" dirty="0">
                <a:effectLst/>
              </a:rPr>
              <a:t> 4 z </a:t>
            </a:r>
            <a:r>
              <a:rPr lang="en-GB" b="0" i="0" dirty="0" err="1">
                <a:effectLst/>
              </a:rPr>
              <a:t>následujících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příznaků</a:t>
            </a:r>
            <a:r>
              <a:rPr lang="en-GB" b="0" i="0" dirty="0">
                <a:effectLst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nadměrná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citlivost</a:t>
            </a:r>
            <a:r>
              <a:rPr lang="en-GB" b="0" i="0" dirty="0">
                <a:effectLst/>
              </a:rPr>
              <a:t> k </a:t>
            </a:r>
            <a:r>
              <a:rPr lang="en-GB" b="0" i="0" dirty="0" err="1">
                <a:effectLst/>
              </a:rPr>
              <a:t>odstrkování</a:t>
            </a:r>
            <a:r>
              <a:rPr lang="en-GB" b="0" i="0" dirty="0">
                <a:effectLst/>
              </a:rPr>
              <a:t> a </a:t>
            </a:r>
            <a:r>
              <a:rPr lang="en-GB" b="0" i="0" dirty="0" err="1">
                <a:effectLst/>
              </a:rPr>
              <a:t>odbývání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</a:rPr>
              <a:t>tendence k </a:t>
            </a:r>
            <a:r>
              <a:rPr lang="en-GB" b="0" i="0" dirty="0" err="1">
                <a:effectLst/>
              </a:rPr>
              <a:t>trvalé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zášti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podezíravost</a:t>
            </a:r>
            <a:r>
              <a:rPr lang="en-GB" b="0" i="0" dirty="0">
                <a:effectLst/>
              </a:rPr>
              <a:t> a </a:t>
            </a:r>
            <a:r>
              <a:rPr lang="en-GB" b="0" i="0" dirty="0" err="1">
                <a:effectLst/>
              </a:rPr>
              <a:t>sklon</a:t>
            </a:r>
            <a:r>
              <a:rPr lang="en-GB" b="0" i="0" dirty="0">
                <a:effectLst/>
              </a:rPr>
              <a:t> k </a:t>
            </a:r>
            <a:r>
              <a:rPr lang="en-GB" b="0" i="0" dirty="0" err="1">
                <a:effectLst/>
              </a:rPr>
              <a:t>překrucování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bojovný</a:t>
            </a:r>
            <a:r>
              <a:rPr lang="en-GB" b="0" i="0" dirty="0">
                <a:effectLst/>
              </a:rPr>
              <a:t> a </a:t>
            </a:r>
            <a:r>
              <a:rPr lang="en-GB" b="0" i="0" dirty="0" err="1">
                <a:effectLst/>
              </a:rPr>
              <a:t>úsporný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smysl</a:t>
            </a:r>
            <a:r>
              <a:rPr lang="en-GB" b="0" i="0" dirty="0">
                <a:effectLst/>
              </a:rPr>
              <a:t> pro </a:t>
            </a:r>
            <a:r>
              <a:rPr lang="en-GB" b="0" i="0" dirty="0" err="1">
                <a:effectLst/>
              </a:rPr>
              <a:t>osobní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práva</a:t>
            </a:r>
            <a:r>
              <a:rPr lang="en-GB" b="0" i="0" dirty="0">
                <a:effectLst/>
              </a:rPr>
              <a:t> bez </a:t>
            </a:r>
            <a:r>
              <a:rPr lang="en-GB" b="0" i="0" dirty="0" err="1">
                <a:effectLst/>
              </a:rPr>
              <a:t>ohledu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na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bezprostřední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situaci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neoprávněné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podezírání</a:t>
            </a:r>
            <a:r>
              <a:rPr lang="en-GB" b="0" i="0" dirty="0">
                <a:effectLst/>
              </a:rPr>
              <a:t> ze </a:t>
            </a:r>
            <a:r>
              <a:rPr lang="en-GB" b="0" i="0" dirty="0" err="1">
                <a:effectLst/>
              </a:rPr>
              <a:t>sexuální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nevěry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svého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partnera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sklon</a:t>
            </a:r>
            <a:r>
              <a:rPr lang="en-GB" b="0" i="0" dirty="0">
                <a:effectLst/>
              </a:rPr>
              <a:t> k </a:t>
            </a:r>
            <a:r>
              <a:rPr lang="en-GB" b="0" i="0" dirty="0" err="1">
                <a:effectLst/>
              </a:rPr>
              <a:t>zdůrazňování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důležitosti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vlastní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osoby</a:t>
            </a:r>
            <a:endParaRPr lang="en-GB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</a:rPr>
              <a:t>zabývání</a:t>
            </a:r>
            <a:r>
              <a:rPr lang="en-GB" b="0" i="0" dirty="0">
                <a:effectLst/>
              </a:rPr>
              <a:t> se </a:t>
            </a:r>
            <a:r>
              <a:rPr lang="en-GB" b="0" i="0" dirty="0" err="1">
                <a:effectLst/>
              </a:rPr>
              <a:t>nepodloženým</a:t>
            </a:r>
            <a:r>
              <a:rPr lang="en-GB" b="0" i="0" dirty="0">
                <a:effectLst/>
              </a:rPr>
              <a:t> „</a:t>
            </a:r>
            <a:r>
              <a:rPr lang="en-GB" b="0" i="0" dirty="0" err="1">
                <a:effectLst/>
              </a:rPr>
              <a:t>konspiračním</a:t>
            </a:r>
            <a:r>
              <a:rPr lang="en-GB" b="0" i="0" dirty="0">
                <a:effectLst/>
              </a:rPr>
              <a:t>“ </a:t>
            </a:r>
            <a:r>
              <a:rPr lang="en-GB" b="0" i="0" dirty="0" err="1">
                <a:effectLst/>
              </a:rPr>
              <a:t>vysvětlováním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událostí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kolem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sebe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nebo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ve</a:t>
            </a:r>
            <a:r>
              <a:rPr lang="en-GB" b="0" i="0" dirty="0">
                <a:effectLst/>
              </a:rPr>
              <a:t> </a:t>
            </a:r>
            <a:r>
              <a:rPr lang="en-GB" b="0" i="0" dirty="0" err="1">
                <a:effectLst/>
              </a:rPr>
              <a:t>světě</a:t>
            </a:r>
            <a:endParaRPr lang="en-GB" b="0" i="0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138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Paranoidní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06588" y="1871664"/>
            <a:ext cx="8221662" cy="515778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altLang="cs-CZ" dirty="0" err="1"/>
              <a:t>neodůvodněná</a:t>
            </a:r>
            <a:r>
              <a:rPr lang="en-US" altLang="cs-CZ" dirty="0"/>
              <a:t> </a:t>
            </a:r>
            <a:r>
              <a:rPr lang="en-US" altLang="cs-CZ" dirty="0" err="1"/>
              <a:t>podezíravost</a:t>
            </a:r>
            <a:r>
              <a:rPr lang="en-US" altLang="cs-CZ" dirty="0"/>
              <a:t> a z </a:t>
            </a:r>
            <a:r>
              <a:rPr lang="en-US" altLang="cs-CZ" dirty="0" err="1"/>
              <a:t>ní</a:t>
            </a:r>
            <a:r>
              <a:rPr lang="en-US" altLang="cs-CZ" dirty="0"/>
              <a:t> </a:t>
            </a:r>
            <a:r>
              <a:rPr lang="en-US" altLang="cs-CZ" dirty="0" err="1"/>
              <a:t>vyplývající</a:t>
            </a:r>
            <a:r>
              <a:rPr lang="en-US" altLang="cs-CZ" dirty="0"/>
              <a:t> tendence </a:t>
            </a:r>
            <a:r>
              <a:rPr lang="en-US" altLang="cs-CZ" dirty="0" err="1"/>
              <a:t>nesprávně</a:t>
            </a:r>
            <a:r>
              <a:rPr lang="en-US" altLang="cs-CZ" dirty="0"/>
              <a:t> </a:t>
            </a:r>
            <a:r>
              <a:rPr lang="en-US" altLang="cs-CZ" dirty="0" err="1"/>
              <a:t>interpretovat</a:t>
            </a:r>
            <a:r>
              <a:rPr lang="en-US" altLang="cs-CZ" dirty="0"/>
              <a:t> </a:t>
            </a:r>
            <a:r>
              <a:rPr lang="en-US" altLang="cs-CZ" dirty="0" err="1"/>
              <a:t>konání</a:t>
            </a:r>
            <a:r>
              <a:rPr lang="en-US" altLang="cs-CZ" dirty="0"/>
              <a:t> </a:t>
            </a:r>
            <a:r>
              <a:rPr lang="en-US" altLang="cs-CZ" dirty="0" err="1"/>
              <a:t>druhých</a:t>
            </a:r>
            <a:r>
              <a:rPr lang="en-US" altLang="cs-CZ" dirty="0"/>
              <a:t> </a:t>
            </a:r>
            <a:r>
              <a:rPr lang="en-US" altLang="cs-CZ" dirty="0" err="1"/>
              <a:t>jako</a:t>
            </a:r>
            <a:r>
              <a:rPr lang="en-US" altLang="cs-CZ" dirty="0"/>
              <a:t> </a:t>
            </a:r>
            <a:r>
              <a:rPr lang="en-US" altLang="cs-CZ" dirty="0" err="1"/>
              <a:t>ohrožující</a:t>
            </a:r>
            <a:r>
              <a:rPr lang="cs-CZ" altLang="cs-CZ" dirty="0"/>
              <a:t> - </a:t>
            </a:r>
            <a:r>
              <a:rPr lang="en-US" altLang="cs-CZ" dirty="0"/>
              <a:t>&gt;</a:t>
            </a:r>
            <a:r>
              <a:rPr lang="cs-CZ" altLang="cs-CZ" dirty="0"/>
              <a:t> </a:t>
            </a:r>
            <a:r>
              <a:rPr lang="en-US" altLang="cs-CZ" dirty="0" err="1"/>
              <a:t>agresivn</a:t>
            </a:r>
            <a:r>
              <a:rPr lang="cs-CZ" altLang="cs-CZ" dirty="0"/>
              <a:t>í</a:t>
            </a:r>
            <a:r>
              <a:rPr lang="en-US" altLang="cs-CZ" dirty="0"/>
              <a:t> </a:t>
            </a:r>
            <a:r>
              <a:rPr lang="en-US" altLang="cs-CZ" dirty="0" err="1"/>
              <a:t>dožadov</a:t>
            </a:r>
            <a:r>
              <a:rPr lang="cs-CZ" altLang="cs-CZ" dirty="0" err="1"/>
              <a:t>ání</a:t>
            </a:r>
            <a:r>
              <a:rPr lang="en-US" altLang="cs-CZ" dirty="0"/>
              <a:t> </a:t>
            </a:r>
            <a:r>
              <a:rPr lang="en-US" altLang="cs-CZ" dirty="0" err="1"/>
              <a:t>svých</a:t>
            </a:r>
            <a:r>
              <a:rPr lang="en-US" altLang="cs-CZ" dirty="0"/>
              <a:t> </a:t>
            </a:r>
            <a:r>
              <a:rPr lang="en-US" altLang="cs-CZ" dirty="0" err="1"/>
              <a:t>domnělých</a:t>
            </a:r>
            <a:r>
              <a:rPr lang="en-US" altLang="cs-CZ" dirty="0"/>
              <a:t> </a:t>
            </a:r>
            <a:r>
              <a:rPr lang="en-US" altLang="cs-CZ" dirty="0" err="1"/>
              <a:t>práv</a:t>
            </a:r>
            <a:r>
              <a:rPr lang="en-US" altLang="cs-CZ" dirty="0"/>
              <a:t> </a:t>
            </a:r>
            <a:r>
              <a:rPr lang="cs-CZ" altLang="cs-CZ" dirty="0"/>
              <a:t>- </a:t>
            </a:r>
            <a:r>
              <a:rPr lang="en-US" altLang="cs-CZ" dirty="0"/>
              <a:t>&gt;</a:t>
            </a:r>
            <a:r>
              <a:rPr lang="cs-CZ" altLang="cs-CZ" dirty="0"/>
              <a:t>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potížích</a:t>
            </a:r>
            <a:r>
              <a:rPr lang="en-US" altLang="cs-CZ" dirty="0"/>
              <a:t>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zcela</a:t>
            </a:r>
            <a:r>
              <a:rPr lang="en-US" altLang="cs-CZ" dirty="0"/>
              <a:t> </a:t>
            </a:r>
            <a:r>
              <a:rPr lang="en-US" altLang="cs-CZ" dirty="0" err="1"/>
              <a:t>nepřiměřen</a:t>
            </a:r>
            <a:r>
              <a:rPr lang="cs-CZ" altLang="cs-CZ" dirty="0"/>
              <a:t>é reakce</a:t>
            </a:r>
          </a:p>
          <a:p>
            <a:pPr>
              <a:lnSpc>
                <a:spcPct val="95000"/>
              </a:lnSpc>
            </a:pPr>
            <a:r>
              <a:rPr lang="en-US" altLang="cs-CZ" dirty="0" err="1"/>
              <a:t>neustále</a:t>
            </a:r>
            <a:r>
              <a:rPr lang="en-US" altLang="cs-CZ" dirty="0"/>
              <a:t> </a:t>
            </a:r>
            <a:r>
              <a:rPr lang="cs-CZ" altLang="cs-CZ" dirty="0"/>
              <a:t>se </a:t>
            </a:r>
            <a:r>
              <a:rPr lang="en-US" altLang="cs-CZ" dirty="0" err="1"/>
              <a:t>brání</a:t>
            </a:r>
            <a:r>
              <a:rPr lang="en-US" altLang="cs-CZ" dirty="0"/>
              <a:t> </a:t>
            </a:r>
            <a:r>
              <a:rPr lang="en-US" altLang="cs-CZ" dirty="0" err="1"/>
              <a:t>pomyslným</a:t>
            </a:r>
            <a:r>
              <a:rPr lang="en-US" altLang="cs-CZ" dirty="0"/>
              <a:t> </a:t>
            </a:r>
            <a:r>
              <a:rPr lang="en-US" altLang="cs-CZ" dirty="0" err="1"/>
              <a:t>útokům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existenci</a:t>
            </a:r>
            <a:endParaRPr lang="cs-CZ" altLang="cs-CZ" dirty="0"/>
          </a:p>
          <a:p>
            <a:pPr>
              <a:lnSpc>
                <a:spcPct val="95000"/>
              </a:lnSpc>
            </a:pPr>
            <a:r>
              <a:rPr lang="cs-CZ" altLang="cs-CZ" dirty="0"/>
              <a:t>n</a:t>
            </a:r>
            <a:r>
              <a:rPr lang="en-US" altLang="cs-CZ" dirty="0" err="1"/>
              <a:t>ěkdy</a:t>
            </a:r>
            <a:r>
              <a:rPr lang="en-US" altLang="cs-CZ" dirty="0"/>
              <a:t>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en-US" altLang="cs-CZ" dirty="0" err="1"/>
              <a:t>žít</a:t>
            </a:r>
            <a:r>
              <a:rPr lang="en-US" altLang="cs-CZ" dirty="0"/>
              <a:t>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vztahu</a:t>
            </a:r>
            <a:r>
              <a:rPr lang="en-US" altLang="cs-CZ" dirty="0"/>
              <a:t>, </a:t>
            </a:r>
            <a:r>
              <a:rPr lang="en-US" altLang="cs-CZ" dirty="0" err="1"/>
              <a:t>partnera</a:t>
            </a:r>
            <a:r>
              <a:rPr lang="en-US" altLang="cs-CZ" dirty="0"/>
              <a:t>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také</a:t>
            </a:r>
            <a:r>
              <a:rPr lang="en-US" altLang="cs-CZ" dirty="0"/>
              <a:t> </a:t>
            </a:r>
            <a:r>
              <a:rPr lang="en-US" altLang="cs-CZ" dirty="0" err="1"/>
              <a:t>podezírají</a:t>
            </a:r>
            <a:endParaRPr lang="cs-CZ" altLang="cs-CZ" dirty="0"/>
          </a:p>
          <a:p>
            <a:pPr lvl="1">
              <a:lnSpc>
                <a:spcPct val="95000"/>
              </a:lnSpc>
            </a:pPr>
            <a:r>
              <a:rPr lang="cs-CZ" altLang="cs-CZ" dirty="0"/>
              <a:t>j</a:t>
            </a:r>
            <a:r>
              <a:rPr lang="en-US" altLang="cs-CZ" dirty="0"/>
              <a:t>e-li partner </a:t>
            </a:r>
            <a:r>
              <a:rPr lang="en-US" altLang="cs-CZ" dirty="0" err="1"/>
              <a:t>submisivní</a:t>
            </a:r>
            <a:r>
              <a:rPr lang="en-US" altLang="cs-CZ" dirty="0"/>
              <a:t>,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některé</a:t>
            </a:r>
            <a:r>
              <a:rPr lang="en-US" altLang="cs-CZ" dirty="0"/>
              <a:t> </a:t>
            </a:r>
            <a:r>
              <a:rPr lang="en-US" altLang="cs-CZ" dirty="0" err="1"/>
              <a:t>paranoidní</a:t>
            </a:r>
            <a:r>
              <a:rPr lang="en-US" altLang="cs-CZ" dirty="0"/>
              <a:t> </a:t>
            </a:r>
            <a:r>
              <a:rPr lang="en-US" altLang="cs-CZ" dirty="0" err="1"/>
              <a:t>schémata</a:t>
            </a:r>
            <a:r>
              <a:rPr lang="en-US" altLang="cs-CZ" dirty="0"/>
              <a:t> </a:t>
            </a:r>
            <a:r>
              <a:rPr lang="en-US" altLang="cs-CZ" dirty="0" err="1"/>
              <a:t>převzít</a:t>
            </a:r>
            <a:endParaRPr lang="cs-CZ" altLang="cs-CZ" dirty="0"/>
          </a:p>
          <a:p>
            <a:pPr lvl="1">
              <a:lnSpc>
                <a:spcPct val="95000"/>
              </a:lnSpc>
            </a:pPr>
            <a:r>
              <a:rPr lang="cs-CZ" altLang="cs-CZ" sz="1600" dirty="0"/>
              <a:t>kazuistika: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kdy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žili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otec</a:t>
            </a:r>
            <a:r>
              <a:rPr lang="en-US" altLang="cs-CZ" sz="1600" dirty="0"/>
              <a:t> a syn </a:t>
            </a:r>
            <a:r>
              <a:rPr lang="en-US" altLang="cs-CZ" sz="1600" dirty="0" err="1"/>
              <a:t>sami</a:t>
            </a:r>
            <a:r>
              <a:rPr lang="en-US" altLang="cs-CZ" sz="1600" dirty="0"/>
              <a:t> v </a:t>
            </a:r>
            <a:r>
              <a:rPr lang="en-US" altLang="cs-CZ" sz="1600" dirty="0" err="1"/>
              <a:t>jedné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domácnosti</a:t>
            </a:r>
            <a:r>
              <a:rPr lang="en-US" altLang="cs-CZ" sz="1600" dirty="0"/>
              <a:t>. </a:t>
            </a:r>
            <a:r>
              <a:rPr lang="en-US" altLang="cs-CZ" sz="1600" dirty="0" err="1"/>
              <a:t>Paranoidní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otec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viděl</a:t>
            </a:r>
            <a:r>
              <a:rPr lang="en-US" altLang="cs-CZ" sz="1600" dirty="0"/>
              <a:t> v </a:t>
            </a:r>
            <a:r>
              <a:rPr lang="en-US" altLang="cs-CZ" sz="1600" dirty="0" err="1"/>
              <a:t>lidech</a:t>
            </a:r>
            <a:r>
              <a:rPr lang="en-US" altLang="cs-CZ" sz="1600" dirty="0"/>
              <a:t> z </a:t>
            </a:r>
            <a:r>
              <a:rPr lang="en-US" altLang="cs-CZ" sz="1600" dirty="0" err="1"/>
              <a:t>okolí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nepřátele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soustavně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ně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úřadech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písemně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stěžoval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došlo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i</a:t>
            </a:r>
            <a:r>
              <a:rPr lang="en-US" altLang="cs-CZ" sz="1600" dirty="0"/>
              <a:t> k </a:t>
            </a:r>
            <a:r>
              <a:rPr lang="en-US" altLang="cs-CZ" sz="1600" dirty="0" err="1"/>
              <a:t>fyzické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agresi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namířené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proti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sousedovi</a:t>
            </a:r>
            <a:r>
              <a:rPr lang="en-US" altLang="cs-CZ" sz="1600" dirty="0"/>
              <a:t>. Syn </a:t>
            </a:r>
            <a:r>
              <a:rPr lang="en-US" altLang="cs-CZ" sz="1600" dirty="0" err="1"/>
              <a:t>jeho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myšlení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přijal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společně</a:t>
            </a:r>
            <a:r>
              <a:rPr lang="en-US" altLang="cs-CZ" sz="1600" dirty="0"/>
              <a:t> s </a:t>
            </a:r>
            <a:r>
              <a:rPr lang="en-US" altLang="cs-CZ" sz="1600" dirty="0" err="1"/>
              <a:t>otcem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vybudovali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důmyslný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systém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pastí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obklopujících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jejich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dům</a:t>
            </a:r>
            <a:r>
              <a:rPr lang="en-US" altLang="cs-CZ" sz="1600" dirty="0"/>
              <a:t>, aby se k nim </a:t>
            </a:r>
            <a:r>
              <a:rPr lang="en-US" altLang="cs-CZ" sz="1600" dirty="0" err="1"/>
              <a:t>nedostal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nikdo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nežádoucí</a:t>
            </a:r>
            <a:r>
              <a:rPr lang="en-US" altLang="cs-CZ" sz="1600" dirty="0"/>
              <a:t>. </a:t>
            </a:r>
            <a:r>
              <a:rPr lang="en-US" altLang="cs-CZ" sz="1600" dirty="0" err="1"/>
              <a:t>Poté</a:t>
            </a:r>
            <a:r>
              <a:rPr lang="en-US" altLang="cs-CZ" sz="1600" dirty="0"/>
              <a:t>, co </a:t>
            </a:r>
            <a:r>
              <a:rPr lang="en-US" altLang="cs-CZ" sz="1600" dirty="0" err="1"/>
              <a:t>byl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otec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soudním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nařízením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hospitalizován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psychiatrii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došlo</a:t>
            </a:r>
            <a:r>
              <a:rPr lang="en-US" altLang="cs-CZ" sz="1600" dirty="0"/>
              <a:t> u </a:t>
            </a:r>
            <a:r>
              <a:rPr lang="en-US" altLang="cs-CZ" sz="1600" dirty="0" err="1"/>
              <a:t>syna</a:t>
            </a:r>
            <a:r>
              <a:rPr lang="en-US" altLang="cs-CZ" sz="1600" dirty="0"/>
              <a:t> k </a:t>
            </a:r>
            <a:r>
              <a:rPr lang="en-US" altLang="cs-CZ" sz="1600" dirty="0" err="1"/>
              <a:t>ústupu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příznaků</a:t>
            </a:r>
            <a:r>
              <a:rPr lang="en-US" altLang="cs-CZ" sz="1600" dirty="0"/>
              <a:t>, ten </a:t>
            </a:r>
            <a:r>
              <a:rPr lang="en-US" altLang="cs-CZ" sz="1600" dirty="0" err="1"/>
              <a:t>pak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opět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navázal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vztahy</a:t>
            </a:r>
            <a:r>
              <a:rPr lang="en-US" altLang="cs-CZ" sz="1600" dirty="0"/>
              <a:t> s </a:t>
            </a:r>
            <a:r>
              <a:rPr lang="en-US" altLang="cs-CZ" sz="1600" dirty="0" err="1"/>
              <a:t>matkou</a:t>
            </a:r>
            <a:r>
              <a:rPr lang="en-US" altLang="cs-CZ" sz="1600" dirty="0"/>
              <a:t>, se </a:t>
            </a:r>
            <a:r>
              <a:rPr lang="en-US" altLang="cs-CZ" sz="1600" dirty="0" err="1"/>
              <a:t>kterou</a:t>
            </a:r>
            <a:r>
              <a:rPr lang="en-US" altLang="cs-CZ" sz="1600" dirty="0"/>
              <a:t> se </a:t>
            </a:r>
            <a:r>
              <a:rPr lang="en-US" altLang="cs-CZ" sz="1600" dirty="0" err="1"/>
              <a:t>otec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před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časem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rozvedl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která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byla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též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předmětem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jeho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paranoidních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představ</a:t>
            </a:r>
            <a:r>
              <a:rPr lang="en-US" altLang="cs-CZ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1583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Paranoidní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44099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943100"/>
            <a:ext cx="8316912" cy="5157788"/>
          </a:xfrm>
        </p:spPr>
        <p:txBody>
          <a:bodyPr>
            <a:normAutofit fontScale="92500" lnSpcReduction="10000"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dirty="0" err="1"/>
              <a:t>dle</a:t>
            </a:r>
            <a:r>
              <a:rPr lang="en-US" altLang="cs-CZ" sz="1800" dirty="0"/>
              <a:t> DSM-IV </a:t>
            </a:r>
            <a:r>
              <a:rPr lang="en-US" altLang="cs-CZ" sz="1800" dirty="0" err="1"/>
              <a:t>musí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jedinec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splňovat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nejméně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čtyři</a:t>
            </a:r>
            <a:r>
              <a:rPr lang="en-US" altLang="cs-CZ" sz="1800" dirty="0"/>
              <a:t> z </a:t>
            </a:r>
            <a:r>
              <a:rPr lang="en-US" altLang="cs-CZ" sz="1800" dirty="0" err="1"/>
              <a:t>následujících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kriterií</a:t>
            </a:r>
            <a:r>
              <a:rPr lang="en-US" altLang="cs-CZ" sz="1800" dirty="0"/>
              <a:t>: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bezdůvodné</a:t>
            </a:r>
            <a:r>
              <a:rPr lang="en-US" altLang="cs-CZ" dirty="0"/>
              <a:t> a </a:t>
            </a:r>
            <a:r>
              <a:rPr lang="en-US" altLang="cs-CZ" dirty="0" err="1"/>
              <a:t>nepodložené</a:t>
            </a:r>
            <a:r>
              <a:rPr lang="en-US" altLang="cs-CZ" dirty="0"/>
              <a:t> </a:t>
            </a:r>
            <a:r>
              <a:rPr lang="en-US" altLang="cs-CZ" dirty="0" err="1"/>
              <a:t>podezírání</a:t>
            </a:r>
            <a:r>
              <a:rPr lang="en-US" altLang="cs-CZ" dirty="0"/>
              <a:t> </a:t>
            </a:r>
            <a:r>
              <a:rPr lang="en-US" altLang="cs-CZ" dirty="0" err="1"/>
              <a:t>druhých</a:t>
            </a:r>
            <a:r>
              <a:rPr lang="en-US" altLang="cs-CZ" dirty="0"/>
              <a:t> z </a:t>
            </a:r>
            <a:r>
              <a:rPr lang="en-US" altLang="cs-CZ" dirty="0" err="1"/>
              <a:t>využívání</a:t>
            </a:r>
            <a:r>
              <a:rPr lang="en-US" altLang="cs-CZ" dirty="0"/>
              <a:t>, </a:t>
            </a:r>
            <a:r>
              <a:rPr lang="en-US" altLang="cs-CZ" dirty="0" err="1"/>
              <a:t>ubližování</a:t>
            </a:r>
            <a:r>
              <a:rPr lang="en-US" altLang="cs-CZ" dirty="0"/>
              <a:t>, </a:t>
            </a:r>
            <a:r>
              <a:rPr lang="en-US" altLang="cs-CZ" dirty="0" err="1"/>
              <a:t>podvádění</a:t>
            </a:r>
            <a:r>
              <a:rPr lang="en-US" altLang="cs-CZ" dirty="0"/>
              <a:t> </a:t>
            </a:r>
            <a:r>
              <a:rPr lang="en-US" altLang="cs-CZ" dirty="0" err="1"/>
              <a:t>apod</a:t>
            </a:r>
            <a:r>
              <a:rPr lang="en-US" altLang="cs-CZ" dirty="0"/>
              <a:t>.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neustálé</a:t>
            </a:r>
            <a:r>
              <a:rPr lang="en-US" altLang="cs-CZ" dirty="0"/>
              <a:t> </a:t>
            </a:r>
            <a:r>
              <a:rPr lang="en-US" altLang="cs-CZ" dirty="0" err="1"/>
              <a:t>zabývání</a:t>
            </a:r>
            <a:r>
              <a:rPr lang="en-US" altLang="cs-CZ" dirty="0"/>
              <a:t> se </a:t>
            </a:r>
            <a:r>
              <a:rPr lang="en-US" altLang="cs-CZ" dirty="0" err="1"/>
              <a:t>neopodstatněnými</a:t>
            </a:r>
            <a:r>
              <a:rPr lang="en-US" altLang="cs-CZ" dirty="0"/>
              <a:t> </a:t>
            </a:r>
            <a:r>
              <a:rPr lang="en-US" altLang="cs-CZ" dirty="0" err="1"/>
              <a:t>myšlenkami</a:t>
            </a:r>
            <a:r>
              <a:rPr lang="en-US" altLang="cs-CZ" dirty="0"/>
              <a:t> o </a:t>
            </a:r>
            <a:r>
              <a:rPr lang="en-US" altLang="cs-CZ" dirty="0" err="1"/>
              <a:t>věrnosti</a:t>
            </a:r>
            <a:r>
              <a:rPr lang="en-US" altLang="cs-CZ" dirty="0"/>
              <a:t> </a:t>
            </a:r>
            <a:r>
              <a:rPr lang="cs-CZ" altLang="cs-CZ" dirty="0"/>
              <a:t>                   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loajalitě</a:t>
            </a:r>
            <a:r>
              <a:rPr lang="en-US" altLang="cs-CZ" dirty="0"/>
              <a:t> </a:t>
            </a:r>
            <a:r>
              <a:rPr lang="en-US" altLang="cs-CZ" dirty="0" err="1"/>
              <a:t>přátel</a:t>
            </a:r>
            <a:r>
              <a:rPr lang="en-US" altLang="cs-CZ" dirty="0"/>
              <a:t> a </a:t>
            </a:r>
            <a:r>
              <a:rPr lang="en-US" altLang="cs-CZ" dirty="0" err="1"/>
              <a:t>blízkých</a:t>
            </a:r>
            <a:r>
              <a:rPr lang="en-US" altLang="cs-CZ" dirty="0"/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neochota</a:t>
            </a:r>
            <a:r>
              <a:rPr lang="en-US" altLang="cs-CZ" dirty="0"/>
              <a:t>, </a:t>
            </a:r>
            <a:r>
              <a:rPr lang="en-US" altLang="cs-CZ" dirty="0" err="1"/>
              <a:t>váhání</a:t>
            </a:r>
            <a:r>
              <a:rPr lang="en-US" altLang="cs-CZ" dirty="0"/>
              <a:t> </a:t>
            </a:r>
            <a:r>
              <a:rPr lang="en-US" altLang="cs-CZ" dirty="0" err="1"/>
              <a:t>důvěřovat</a:t>
            </a:r>
            <a:r>
              <a:rPr lang="en-US" altLang="cs-CZ" dirty="0"/>
              <a:t> </a:t>
            </a:r>
            <a:r>
              <a:rPr lang="en-US" altLang="cs-CZ" dirty="0" err="1"/>
              <a:t>ostatním</a:t>
            </a:r>
            <a:r>
              <a:rPr lang="en-US" altLang="cs-CZ" dirty="0"/>
              <a:t> z </a:t>
            </a:r>
            <a:r>
              <a:rPr lang="en-US" altLang="cs-CZ" dirty="0" err="1"/>
              <a:t>důvodu</a:t>
            </a:r>
            <a:r>
              <a:rPr lang="en-US" altLang="cs-CZ" dirty="0"/>
              <a:t> </a:t>
            </a:r>
            <a:r>
              <a:rPr lang="en-US" altLang="cs-CZ" dirty="0" err="1"/>
              <a:t>neopodstatněného</a:t>
            </a:r>
            <a:r>
              <a:rPr lang="en-US" altLang="cs-CZ" dirty="0"/>
              <a:t> </a:t>
            </a:r>
            <a:r>
              <a:rPr lang="en-US" altLang="cs-CZ" dirty="0" err="1"/>
              <a:t>strachu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určitá</a:t>
            </a:r>
            <a:r>
              <a:rPr lang="en-US" altLang="cs-CZ" dirty="0"/>
              <a:t> </a:t>
            </a:r>
            <a:r>
              <a:rPr lang="en-US" altLang="cs-CZ" dirty="0" err="1"/>
              <a:t>informace</a:t>
            </a:r>
            <a:r>
              <a:rPr lang="en-US" altLang="cs-CZ" dirty="0"/>
              <a:t> </a:t>
            </a:r>
            <a:r>
              <a:rPr lang="en-US" altLang="cs-CZ" dirty="0" err="1"/>
              <a:t>bude</a:t>
            </a:r>
            <a:r>
              <a:rPr lang="en-US" altLang="cs-CZ" dirty="0"/>
              <a:t> </a:t>
            </a:r>
            <a:r>
              <a:rPr lang="en-US" altLang="cs-CZ" dirty="0" err="1"/>
              <a:t>použita</a:t>
            </a:r>
            <a:r>
              <a:rPr lang="en-US" altLang="cs-CZ" dirty="0"/>
              <a:t> </a:t>
            </a:r>
            <a:r>
              <a:rPr lang="en-US" altLang="cs-CZ" dirty="0" err="1"/>
              <a:t>proti</a:t>
            </a:r>
            <a:r>
              <a:rPr lang="en-US" altLang="cs-CZ" dirty="0"/>
              <a:t> </a:t>
            </a:r>
            <a:r>
              <a:rPr lang="en-US" altLang="cs-CZ" dirty="0" err="1"/>
              <a:t>němu</a:t>
            </a:r>
            <a:r>
              <a:rPr lang="en-US" altLang="cs-CZ" dirty="0"/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hledání</a:t>
            </a:r>
            <a:r>
              <a:rPr lang="en-US" altLang="cs-CZ" dirty="0"/>
              <a:t> </a:t>
            </a:r>
            <a:r>
              <a:rPr lang="en-US" altLang="cs-CZ" dirty="0" err="1"/>
              <a:t>skrytých</a:t>
            </a:r>
            <a:r>
              <a:rPr lang="en-US" altLang="cs-CZ" dirty="0"/>
              <a:t> </a:t>
            </a:r>
            <a:r>
              <a:rPr lang="en-US" altLang="cs-CZ" dirty="0" err="1"/>
              <a:t>významů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ohro</a:t>
            </a:r>
            <a:r>
              <a:rPr lang="cs-CZ" altLang="cs-CZ" dirty="0"/>
              <a:t>ž</a:t>
            </a:r>
            <a:r>
              <a:rPr lang="en-US" altLang="cs-CZ" dirty="0" err="1"/>
              <a:t>ení</a:t>
            </a:r>
            <a:r>
              <a:rPr lang="en-US" altLang="cs-CZ" dirty="0"/>
              <a:t> v </a:t>
            </a:r>
            <a:r>
              <a:rPr lang="en-US" altLang="cs-CZ" dirty="0" err="1"/>
              <a:t>jinak</a:t>
            </a:r>
            <a:r>
              <a:rPr lang="en-US" altLang="cs-CZ" dirty="0"/>
              <a:t> </a:t>
            </a:r>
            <a:r>
              <a:rPr lang="en-US" altLang="cs-CZ" dirty="0" err="1"/>
              <a:t>vlídných</a:t>
            </a:r>
            <a:r>
              <a:rPr lang="en-US" altLang="cs-CZ" dirty="0"/>
              <a:t> </a:t>
            </a:r>
            <a:r>
              <a:rPr lang="en-US" altLang="cs-CZ" dirty="0" err="1"/>
              <a:t>sděleních</a:t>
            </a:r>
            <a:r>
              <a:rPr lang="en-US" altLang="cs-CZ" dirty="0"/>
              <a:t> </a:t>
            </a:r>
            <a:r>
              <a:rPr lang="cs-CZ" altLang="cs-CZ" dirty="0"/>
              <a:t>                                 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situacích</a:t>
            </a:r>
            <a:r>
              <a:rPr lang="en-US" altLang="cs-CZ" dirty="0"/>
              <a:t> od </a:t>
            </a:r>
            <a:r>
              <a:rPr lang="en-US" altLang="cs-CZ" dirty="0" err="1"/>
              <a:t>blízkých</a:t>
            </a:r>
            <a:r>
              <a:rPr lang="en-US" altLang="cs-CZ" dirty="0"/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přetrvávající</a:t>
            </a:r>
            <a:r>
              <a:rPr lang="en-US" altLang="cs-CZ" dirty="0"/>
              <a:t> </a:t>
            </a:r>
            <a:r>
              <a:rPr lang="en-US" altLang="cs-CZ" dirty="0" err="1"/>
              <a:t>zášť</a:t>
            </a:r>
            <a:r>
              <a:rPr lang="en-US" altLang="cs-CZ" dirty="0"/>
              <a:t>, </a:t>
            </a:r>
            <a:r>
              <a:rPr lang="en-US" altLang="cs-CZ" dirty="0" err="1"/>
              <a:t>odpor</a:t>
            </a:r>
            <a:r>
              <a:rPr lang="en-US" altLang="cs-CZ" dirty="0"/>
              <a:t> a </a:t>
            </a:r>
            <a:r>
              <a:rPr lang="en-US" altLang="cs-CZ" dirty="0" err="1"/>
              <a:t>nevraživost</a:t>
            </a:r>
            <a:r>
              <a:rPr lang="en-US" altLang="cs-CZ" dirty="0"/>
              <a:t> k </a:t>
            </a:r>
            <a:r>
              <a:rPr lang="en-US" altLang="cs-CZ" dirty="0" err="1"/>
              <a:t>druhým</a:t>
            </a:r>
            <a:r>
              <a:rPr lang="en-US" altLang="cs-CZ" dirty="0"/>
              <a:t>, </a:t>
            </a:r>
            <a:r>
              <a:rPr lang="en-US" altLang="cs-CZ" dirty="0" err="1"/>
              <a:t>neochota</a:t>
            </a:r>
            <a:r>
              <a:rPr lang="en-US" altLang="cs-CZ" dirty="0"/>
              <a:t> </a:t>
            </a:r>
            <a:r>
              <a:rPr lang="en-US" altLang="cs-CZ" dirty="0" err="1"/>
              <a:t>odpouštět</a:t>
            </a:r>
            <a:r>
              <a:rPr lang="en-US" altLang="cs-CZ" dirty="0"/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časté</a:t>
            </a:r>
            <a:r>
              <a:rPr lang="en-US" altLang="cs-CZ" dirty="0"/>
              <a:t> </a:t>
            </a:r>
            <a:r>
              <a:rPr lang="en-US" altLang="cs-CZ" dirty="0" err="1"/>
              <a:t>pocity</a:t>
            </a:r>
            <a:r>
              <a:rPr lang="en-US" altLang="cs-CZ" dirty="0"/>
              <a:t> </a:t>
            </a:r>
            <a:r>
              <a:rPr lang="en-US" altLang="cs-CZ" dirty="0" err="1"/>
              <a:t>útočení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jeho</a:t>
            </a:r>
            <a:r>
              <a:rPr lang="cs-CZ" altLang="cs-CZ" dirty="0"/>
              <a:t>/</a:t>
            </a:r>
            <a:r>
              <a:rPr lang="en-US" altLang="cs-CZ" dirty="0" err="1"/>
              <a:t>její</a:t>
            </a:r>
            <a:r>
              <a:rPr lang="en-US" altLang="cs-CZ" dirty="0"/>
              <a:t> </a:t>
            </a:r>
            <a:r>
              <a:rPr lang="en-US" altLang="cs-CZ" dirty="0" err="1"/>
              <a:t>osobu</a:t>
            </a:r>
            <a:r>
              <a:rPr lang="en-US" altLang="cs-CZ" dirty="0"/>
              <a:t> a </a:t>
            </a:r>
            <a:r>
              <a:rPr lang="en-US" altLang="cs-CZ" dirty="0" err="1"/>
              <a:t>potažmo</a:t>
            </a:r>
            <a:r>
              <a:rPr lang="en-US" altLang="cs-CZ" dirty="0"/>
              <a:t> </a:t>
            </a:r>
            <a:r>
              <a:rPr lang="en-US" altLang="cs-CZ" dirty="0" err="1"/>
              <a:t>reakce</a:t>
            </a:r>
            <a:r>
              <a:rPr lang="en-US" altLang="cs-CZ" dirty="0"/>
              <a:t> </a:t>
            </a:r>
            <a:r>
              <a:rPr lang="en-US" altLang="cs-CZ" dirty="0" err="1"/>
              <a:t>hněvu</a:t>
            </a:r>
            <a:r>
              <a:rPr lang="en-US" altLang="cs-CZ" dirty="0"/>
              <a:t> </a:t>
            </a:r>
            <a:r>
              <a:rPr lang="en-US" altLang="cs-CZ" dirty="0" err="1"/>
              <a:t>jako</a:t>
            </a:r>
            <a:r>
              <a:rPr lang="en-US" altLang="cs-CZ" dirty="0"/>
              <a:t> </a:t>
            </a:r>
            <a:r>
              <a:rPr lang="en-US" altLang="cs-CZ" dirty="0" err="1"/>
              <a:t>protiútok</a:t>
            </a:r>
            <a:r>
              <a:rPr lang="en-US" altLang="cs-CZ" dirty="0"/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neopodstatněné</a:t>
            </a:r>
            <a:r>
              <a:rPr lang="en-US" altLang="cs-CZ" dirty="0"/>
              <a:t> </a:t>
            </a:r>
            <a:r>
              <a:rPr lang="en-US" altLang="cs-CZ" dirty="0" err="1"/>
              <a:t>podezírání</a:t>
            </a:r>
            <a:r>
              <a:rPr lang="en-US" altLang="cs-CZ" dirty="0"/>
              <a:t> </a:t>
            </a:r>
            <a:r>
              <a:rPr lang="en-US" altLang="cs-CZ" dirty="0" err="1"/>
              <a:t>ohledně</a:t>
            </a:r>
            <a:r>
              <a:rPr lang="en-US" altLang="cs-CZ" dirty="0"/>
              <a:t> </a:t>
            </a:r>
            <a:r>
              <a:rPr lang="en-US" altLang="cs-CZ" dirty="0" err="1"/>
              <a:t>věrnosti</a:t>
            </a:r>
            <a:r>
              <a:rPr lang="en-US" altLang="cs-CZ" dirty="0"/>
              <a:t> </a:t>
            </a:r>
            <a:r>
              <a:rPr lang="en-US" altLang="cs-CZ" dirty="0" err="1"/>
              <a:t>jeho</a:t>
            </a:r>
            <a:r>
              <a:rPr lang="en-US" altLang="cs-CZ" dirty="0"/>
              <a:t> </a:t>
            </a:r>
            <a:r>
              <a:rPr lang="en-US" altLang="cs-CZ" dirty="0" err="1"/>
              <a:t>životn</a:t>
            </a:r>
            <a:r>
              <a:rPr lang="cs-CZ" altLang="cs-CZ" dirty="0"/>
              <a:t>í</a:t>
            </a:r>
            <a:r>
              <a:rPr lang="en-US" altLang="cs-CZ" dirty="0"/>
              <a:t>ho/ </a:t>
            </a:r>
            <a:r>
              <a:rPr lang="en-US" altLang="cs-CZ" dirty="0" err="1"/>
              <a:t>sexuálního</a:t>
            </a:r>
            <a:r>
              <a:rPr lang="en-US" altLang="cs-CZ" dirty="0"/>
              <a:t> </a:t>
            </a:r>
            <a:r>
              <a:rPr lang="en-US" altLang="cs-CZ" dirty="0" err="1"/>
              <a:t>partnera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výskyt </a:t>
            </a:r>
            <a:r>
              <a:rPr lang="en-US" altLang="cs-CZ" sz="1800" dirty="0"/>
              <a:t>v </a:t>
            </a:r>
            <a:r>
              <a:rPr lang="en-US" altLang="cs-CZ" sz="1800" dirty="0" err="1"/>
              <a:t>populaci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zhruba</a:t>
            </a:r>
            <a:r>
              <a:rPr lang="en-US" altLang="cs-CZ" sz="1800" dirty="0"/>
              <a:t> v</a:t>
            </a:r>
            <a:r>
              <a:rPr lang="cs-CZ" altLang="cs-CZ" sz="1800" dirty="0"/>
              <a:t>4%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více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objevuje</a:t>
            </a:r>
            <a:r>
              <a:rPr lang="en-US" altLang="cs-CZ" sz="1800" dirty="0"/>
              <a:t> u </a:t>
            </a:r>
            <a:r>
              <a:rPr lang="en-US" altLang="cs-CZ" sz="1800" dirty="0" err="1"/>
              <a:t>mužů</a:t>
            </a:r>
            <a:endParaRPr lang="cs-CZ" altLang="cs-CZ" sz="1800" dirty="0"/>
          </a:p>
          <a:p>
            <a:pPr marL="448056" indent="-384048">
              <a:buNone/>
              <a:defRPr/>
            </a:pPr>
            <a:br>
              <a:rPr lang="en-US" altLang="cs-CZ" sz="1000" dirty="0"/>
            </a:br>
            <a:endParaRPr lang="en-US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716981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>
                <a:solidFill>
                  <a:schemeClr val="accent1">
                    <a:tint val="83000"/>
                    <a:satMod val="150000"/>
                  </a:schemeClr>
                </a:solidFill>
              </a:rPr>
              <a:t>Paranoidní porucha osobnosti</a:t>
            </a:r>
            <a:endParaRPr lang="en-US" altLang="cs-CZ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989139"/>
            <a:ext cx="8316912" cy="5157787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říčiny</a:t>
            </a:r>
            <a:r>
              <a:rPr lang="en-US" altLang="cs-CZ" dirty="0"/>
              <a:t> </a:t>
            </a:r>
            <a:r>
              <a:rPr lang="en-US" altLang="cs-CZ" dirty="0" err="1"/>
              <a:t>nejsou</a:t>
            </a:r>
            <a:r>
              <a:rPr lang="en-US" altLang="cs-CZ" dirty="0"/>
              <a:t> </a:t>
            </a:r>
            <a:r>
              <a:rPr lang="en-US" altLang="cs-CZ" dirty="0" err="1"/>
              <a:t>zatím</a:t>
            </a:r>
            <a:r>
              <a:rPr lang="en-US" altLang="cs-CZ" dirty="0"/>
              <a:t> </a:t>
            </a:r>
            <a:r>
              <a:rPr lang="en-US" altLang="cs-CZ" dirty="0" err="1"/>
              <a:t>zcela</a:t>
            </a:r>
            <a:r>
              <a:rPr lang="en-US" altLang="cs-CZ" dirty="0"/>
              <a:t> </a:t>
            </a:r>
            <a:r>
              <a:rPr lang="en-US" altLang="cs-CZ" dirty="0" err="1"/>
              <a:t>známé</a:t>
            </a:r>
            <a:endParaRPr lang="cs-CZ" altLang="cs-CZ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sz="2000" dirty="0" err="1"/>
              <a:t>některé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teorie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tvrdí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že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ohrožující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domácí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atmosféra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ve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které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jedinec</a:t>
            </a:r>
            <a:r>
              <a:rPr lang="en-US" altLang="cs-CZ" sz="2000" dirty="0"/>
              <a:t> v </a:t>
            </a:r>
            <a:r>
              <a:rPr lang="en-US" altLang="cs-CZ" sz="2000" dirty="0" err="1"/>
              <a:t>dětství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vyrůstal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může</a:t>
            </a:r>
            <a:r>
              <a:rPr lang="en-US" altLang="cs-CZ" sz="2000" dirty="0"/>
              <a:t> </a:t>
            </a:r>
            <a:r>
              <a:rPr lang="cs-CZ" altLang="cs-CZ" sz="2000" dirty="0"/>
              <a:t>způsobit </a:t>
            </a:r>
            <a:r>
              <a:rPr lang="en-US" altLang="cs-CZ" sz="2000" dirty="0" err="1"/>
              <a:t>vznik</a:t>
            </a:r>
            <a:r>
              <a:rPr lang="en-US" altLang="cs-CZ" sz="2000" dirty="0"/>
              <a:t> a</a:t>
            </a:r>
            <a:r>
              <a:rPr lang="cs-CZ" altLang="cs-CZ" sz="2000" dirty="0"/>
              <a:t> položit základy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pocitů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nejistoty</a:t>
            </a:r>
            <a:r>
              <a:rPr lang="en-US" altLang="cs-CZ" sz="2000" dirty="0"/>
              <a:t> a </a:t>
            </a:r>
            <a:r>
              <a:rPr lang="en-US" altLang="cs-CZ" sz="2000" dirty="0" err="1"/>
              <a:t>nestálosti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kter</a:t>
            </a:r>
            <a:r>
              <a:rPr lang="cs-CZ" altLang="cs-CZ" sz="2000" dirty="0"/>
              <a:t>é</a:t>
            </a:r>
            <a:r>
              <a:rPr lang="en-US" altLang="cs-CZ" sz="2000" dirty="0"/>
              <a:t> se </a:t>
            </a:r>
            <a:r>
              <a:rPr lang="en-US" altLang="cs-CZ" sz="2000" dirty="0" err="1"/>
              <a:t>později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rozvin</a:t>
            </a:r>
            <a:r>
              <a:rPr lang="cs-CZ" altLang="cs-CZ" sz="2000" dirty="0"/>
              <a:t>ou</a:t>
            </a:r>
            <a:r>
              <a:rPr lang="en-US" altLang="cs-CZ" sz="2000" dirty="0"/>
              <a:t> do </a:t>
            </a:r>
            <a:r>
              <a:rPr lang="en-US" altLang="cs-CZ" sz="2000" dirty="0" err="1"/>
              <a:t>paranoidní</a:t>
            </a:r>
            <a:r>
              <a:rPr lang="en-US" altLang="cs-CZ" sz="2000" dirty="0"/>
              <a:t> </a:t>
            </a:r>
            <a:r>
              <a:rPr lang="cs-CZ" altLang="cs-CZ" sz="2000" dirty="0"/>
              <a:t>PO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000" dirty="0"/>
              <a:t>d</a:t>
            </a:r>
            <a:r>
              <a:rPr lang="en-US" altLang="cs-CZ" sz="2000" dirty="0" err="1"/>
              <a:t>ítě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které</a:t>
            </a:r>
            <a:r>
              <a:rPr lang="en-US" altLang="cs-CZ" sz="2000" dirty="0"/>
              <a:t> se v </a:t>
            </a:r>
            <a:r>
              <a:rPr lang="en-US" altLang="cs-CZ" sz="2000" dirty="0" err="1"/>
              <a:t>dětství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neustále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obává</a:t>
            </a:r>
            <a:r>
              <a:rPr lang="en-US" altLang="cs-CZ" sz="2000" dirty="0"/>
              <a:t> </a:t>
            </a:r>
            <a:r>
              <a:rPr lang="en-US" altLang="cs-CZ" sz="2000" dirty="0" err="1"/>
              <a:t>určité</a:t>
            </a:r>
            <a:r>
              <a:rPr lang="en-US" altLang="cs-CZ" sz="2000" dirty="0"/>
              <a:t> </a:t>
            </a:r>
            <a:r>
              <a:rPr lang="en-US" altLang="cs-CZ" sz="2000" dirty="0" err="1"/>
              <a:t>ztráty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není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jisté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ničím</a:t>
            </a:r>
            <a:r>
              <a:rPr lang="en-US" altLang="cs-CZ" sz="2000" dirty="0"/>
              <a:t>, v </a:t>
            </a:r>
            <a:r>
              <a:rPr lang="en-US" altLang="cs-CZ" sz="2000" dirty="0" err="1"/>
              <a:t>jednu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chvíli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něco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má</a:t>
            </a:r>
            <a:r>
              <a:rPr lang="en-US" altLang="cs-CZ" sz="2000" dirty="0"/>
              <a:t>, v </a:t>
            </a:r>
            <a:r>
              <a:rPr lang="en-US" altLang="cs-CZ" sz="2000" dirty="0" err="1"/>
              <a:t>druhou</a:t>
            </a:r>
            <a:r>
              <a:rPr lang="en-US" altLang="cs-CZ" sz="2000" dirty="0"/>
              <a:t> ne, se </a:t>
            </a:r>
            <a:r>
              <a:rPr lang="en-US" altLang="cs-CZ" sz="2000" dirty="0" err="1"/>
              <a:t>naučí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nedůvěřovat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tomu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že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něco</a:t>
            </a:r>
            <a:r>
              <a:rPr lang="en-US" altLang="cs-CZ" sz="2000" dirty="0"/>
              <a:t> je </a:t>
            </a:r>
            <a:r>
              <a:rPr lang="en-US" altLang="cs-CZ" sz="2000" dirty="0" err="1"/>
              <a:t>stálé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že</a:t>
            </a:r>
            <a:r>
              <a:rPr lang="en-US" altLang="cs-CZ" sz="2000" dirty="0"/>
              <a:t> je to </a:t>
            </a:r>
            <a:r>
              <a:rPr lang="en-US" altLang="cs-CZ" sz="2000" dirty="0" err="1"/>
              <a:t>tu</a:t>
            </a:r>
            <a:r>
              <a:rPr lang="en-US" altLang="cs-CZ" sz="2000" dirty="0"/>
              <a:t> pro </a:t>
            </a:r>
            <a:r>
              <a:rPr lang="en-US" altLang="cs-CZ" sz="2000" dirty="0" err="1"/>
              <a:t>ně</a:t>
            </a:r>
            <a:r>
              <a:rPr lang="en-US" altLang="cs-CZ" sz="2000" dirty="0"/>
              <a:t> a v </a:t>
            </a:r>
            <a:r>
              <a:rPr lang="en-US" altLang="cs-CZ" sz="2000" dirty="0" err="1"/>
              <a:t>bezpečí</a:t>
            </a:r>
            <a:endParaRPr lang="cs-CZ" altLang="cs-CZ" sz="2000" dirty="0"/>
          </a:p>
          <a:p>
            <a:pPr marL="822960" lvl="1">
              <a:buFont typeface="Verdana"/>
              <a:buChar char="›"/>
              <a:defRPr/>
            </a:pPr>
            <a:r>
              <a:rPr lang="cs-CZ" altLang="cs-CZ" sz="2000" dirty="0"/>
              <a:t>p</a:t>
            </a:r>
            <a:r>
              <a:rPr lang="en-US" altLang="cs-CZ" sz="2000" dirty="0"/>
              <a:t>roto v </a:t>
            </a:r>
            <a:r>
              <a:rPr lang="en-US" altLang="cs-CZ" sz="2000" dirty="0" err="1"/>
              <a:t>dospělosti</a:t>
            </a:r>
            <a:r>
              <a:rPr lang="en-US" altLang="cs-CZ" sz="2000" dirty="0"/>
              <a:t> se </a:t>
            </a:r>
            <a:r>
              <a:rPr lang="en-US" altLang="cs-CZ" sz="2000" dirty="0" err="1"/>
              <a:t>pak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jedinec</a:t>
            </a:r>
            <a:r>
              <a:rPr lang="en-US" altLang="cs-CZ" sz="2000" dirty="0"/>
              <a:t> </a:t>
            </a:r>
            <a:r>
              <a:rPr lang="en-US" altLang="cs-CZ" sz="2000" dirty="0" err="1"/>
              <a:t>bojí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že</a:t>
            </a:r>
            <a:r>
              <a:rPr lang="en-US" altLang="cs-CZ" sz="2000" dirty="0"/>
              <a:t> </a:t>
            </a:r>
            <a:r>
              <a:rPr lang="cs-CZ" altLang="cs-CZ" sz="2000" dirty="0"/>
              <a:t>není </a:t>
            </a:r>
            <a:r>
              <a:rPr lang="en-US" altLang="cs-CZ" sz="2000" dirty="0" err="1"/>
              <a:t>nic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na</a:t>
            </a:r>
            <a:r>
              <a:rPr lang="en-US" altLang="cs-CZ" sz="2000" dirty="0"/>
              <a:t> co se </a:t>
            </a:r>
            <a:r>
              <a:rPr lang="en-US" altLang="cs-CZ" sz="2000" dirty="0" err="1"/>
              <a:t>může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spolehnout</a:t>
            </a:r>
            <a:r>
              <a:rPr lang="cs-CZ" altLang="cs-CZ" sz="2000" dirty="0"/>
              <a:t>, </a:t>
            </a:r>
            <a:r>
              <a:rPr lang="en-US" altLang="cs-CZ" sz="2000" dirty="0" err="1"/>
              <a:t>nic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stálé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protože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i</a:t>
            </a:r>
            <a:r>
              <a:rPr lang="en-US" altLang="cs-CZ" sz="2000" dirty="0"/>
              <a:t> v </a:t>
            </a:r>
            <a:r>
              <a:rPr lang="en-US" altLang="cs-CZ" sz="2000" dirty="0" err="1"/>
              <a:t>dětství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nic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nebylo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trvalé</a:t>
            </a:r>
            <a:endParaRPr lang="cs-CZ" altLang="cs-CZ" sz="2000" dirty="0"/>
          </a:p>
          <a:p>
            <a:pPr marL="822960" lvl="1">
              <a:buFont typeface="Verdana"/>
              <a:buChar char="›"/>
              <a:defRPr/>
            </a:pPr>
            <a:r>
              <a:rPr lang="cs-CZ" altLang="cs-CZ" sz="2000" dirty="0"/>
              <a:t>p</a:t>
            </a:r>
            <a:r>
              <a:rPr lang="en-US" altLang="cs-CZ" sz="2000" dirty="0" err="1"/>
              <a:t>rávě</a:t>
            </a:r>
            <a:r>
              <a:rPr lang="en-US" altLang="cs-CZ" sz="2000" dirty="0"/>
              <a:t> z </a:t>
            </a:r>
            <a:r>
              <a:rPr lang="en-US" altLang="cs-CZ" sz="2000" dirty="0" err="1"/>
              <a:t>těchto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důvodů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jsou</a:t>
            </a:r>
            <a:r>
              <a:rPr lang="en-US" altLang="cs-CZ" sz="2000" dirty="0"/>
              <a:t> v </a:t>
            </a:r>
            <a:r>
              <a:rPr lang="en-US" altLang="cs-CZ" sz="2000" dirty="0" err="1"/>
              <a:t>první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linii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právě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nejbližší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příbuzní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jedince</a:t>
            </a:r>
            <a:r>
              <a:rPr lang="en-US" altLang="cs-CZ" sz="2000" dirty="0"/>
              <a:t> s </a:t>
            </a:r>
            <a:r>
              <a:rPr lang="en-US" altLang="cs-CZ" sz="2000" dirty="0" err="1"/>
              <a:t>touto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poruchou</a:t>
            </a:r>
            <a:r>
              <a:rPr lang="cs-CZ" altLang="cs-CZ" sz="2000" dirty="0"/>
              <a:t> - t</a:t>
            </a:r>
            <a:r>
              <a:rPr lang="en-US" altLang="cs-CZ" sz="2000" dirty="0" err="1"/>
              <a:t>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podezírání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trpí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nejvíce</a:t>
            </a:r>
            <a:r>
              <a:rPr lang="en-US" altLang="cs-CZ" sz="1400" dirty="0"/>
              <a:t> </a:t>
            </a:r>
            <a:br>
              <a:rPr lang="en-US" altLang="cs-CZ" sz="1400" dirty="0"/>
            </a:br>
            <a:br>
              <a:rPr lang="en-US" altLang="cs-CZ" sz="900" dirty="0"/>
            </a:br>
            <a:endParaRPr lang="en-US" altLang="cs-CZ" sz="900" dirty="0"/>
          </a:p>
        </p:txBody>
      </p:sp>
    </p:spTree>
    <p:extLst>
      <p:ext uri="{BB962C8B-B14F-4D97-AF65-F5344CB8AC3E}">
        <p14:creationId xmlns:p14="http://schemas.microsoft.com/office/powerpoint/2010/main" val="3252746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1" y="333376"/>
            <a:ext cx="8785225" cy="11398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Schizoidní porucha osobnosti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341563" y="2160589"/>
            <a:ext cx="8507412" cy="5589587"/>
          </a:xfrm>
        </p:spPr>
        <p:txBody>
          <a:bodyPr/>
          <a:lstStyle/>
          <a:p>
            <a:pPr lvl="1"/>
            <a:r>
              <a:rPr lang="cs-CZ" altLang="cs-CZ"/>
              <a:t>citový chlad, uzavřenost, nesdílnost, neschopnost prožívat radost (anhedonie), oploštělá afektivita, autismus, …</a:t>
            </a:r>
          </a:p>
          <a:p>
            <a:pPr lvl="1"/>
            <a:r>
              <a:rPr lang="cs-CZ" altLang="cs-CZ"/>
              <a:t>RS: autonomie</a:t>
            </a:r>
          </a:p>
          <a:p>
            <a:pPr lvl="1"/>
            <a:r>
              <a:rPr lang="cs-CZ" altLang="cs-CZ"/>
              <a:t>NRS: vzájemnost, intimita</a:t>
            </a:r>
          </a:p>
          <a:p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032749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D0AA6-1F0A-AA23-8844-66A35E3BB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5273A-957F-F58A-C834-7F8929855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A.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obecná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kritéria</a:t>
            </a:r>
            <a:r>
              <a:rPr lang="en-GB" b="0" i="0" dirty="0">
                <a:effectLst/>
                <a:latin typeface="+mn-lt"/>
              </a:rPr>
              <a:t> pro </a:t>
            </a:r>
            <a:r>
              <a:rPr lang="en-GB" b="0" i="0" dirty="0" err="1">
                <a:effectLst/>
                <a:latin typeface="+mn-lt"/>
              </a:rPr>
              <a:t>poruchu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osobnosti</a:t>
            </a:r>
            <a:r>
              <a:rPr lang="en-GB" b="0" i="0" dirty="0">
                <a:effectLst/>
                <a:latin typeface="+mn-lt"/>
              </a:rPr>
              <a:t> F60 (viz </a:t>
            </a:r>
            <a:r>
              <a:rPr lang="en-GB" b="0" i="0" dirty="0" err="1">
                <a:effectLst/>
                <a:latin typeface="+mn-lt"/>
              </a:rPr>
              <a:t>výše</a:t>
            </a:r>
            <a:r>
              <a:rPr lang="en-GB" b="0" i="0" dirty="0">
                <a:effectLst/>
                <a:latin typeface="+mn-lt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alespoň</a:t>
            </a:r>
            <a:r>
              <a:rPr lang="en-GB" b="0" i="0" dirty="0">
                <a:effectLst/>
                <a:latin typeface="+mn-lt"/>
              </a:rPr>
              <a:t> 4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málo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činností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skrývá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potěšení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emoční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chlad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odstup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oploštělá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emotivita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omezená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schopnost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vyjadřovat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vřelé</a:t>
            </a:r>
            <a:r>
              <a:rPr lang="en-GB" b="0" i="0" dirty="0">
                <a:effectLst/>
                <a:latin typeface="+mn-lt"/>
              </a:rPr>
              <a:t> city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zlobu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vůči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druhým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zjevná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lhostejnost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chvále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kritice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malý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zájem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sexuální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zážitky</a:t>
            </a:r>
            <a:r>
              <a:rPr lang="en-GB" b="0" i="0" dirty="0">
                <a:effectLst/>
                <a:latin typeface="+mn-lt"/>
              </a:rPr>
              <a:t> s </a:t>
            </a:r>
            <a:r>
              <a:rPr lang="en-GB" b="0" i="0" dirty="0" err="1">
                <a:effectLst/>
                <a:latin typeface="+mn-lt"/>
              </a:rPr>
              <a:t>jinou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osobou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téměř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trvalá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obliba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samotářských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činností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nadměrná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pozornost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věnovaná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fantazii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introspekci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nedostatek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blízkých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přátel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důvěrných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vztahů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výrazná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necitlivost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společenským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normám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konvencím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87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404665"/>
            <a:ext cx="7543800" cy="1431925"/>
          </a:xfrm>
        </p:spPr>
        <p:txBody>
          <a:bodyPr>
            <a:normAutofit/>
          </a:bodyPr>
          <a:lstStyle/>
          <a:p>
            <a:pPr marL="484632" algn="ctr">
              <a:defRPr/>
            </a:pPr>
            <a:r>
              <a:rPr lang="en-US" altLang="cs-CZ" sz="48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Společenští</a:t>
            </a:r>
            <a:r>
              <a:rPr lang="en-US" altLang="cs-CZ" sz="48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altLang="cs-CZ" sz="48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outsideři</a:t>
            </a:r>
            <a:br>
              <a:rPr lang="en-US" altLang="cs-CZ" sz="48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n-US" altLang="cs-CZ" sz="48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865313"/>
            <a:ext cx="8437562" cy="4876800"/>
          </a:xfrm>
        </p:spPr>
        <p:txBody>
          <a:bodyPr>
            <a:normAutofit lnSpcReduction="10000"/>
          </a:bodyPr>
          <a:lstStyle/>
          <a:p>
            <a:r>
              <a:rPr lang="cs-CZ" altLang="cs-CZ"/>
              <a:t>k</a:t>
            </a:r>
            <a:r>
              <a:rPr lang="en-US" altLang="cs-CZ"/>
              <a:t>dyby člověk s </a:t>
            </a:r>
            <a:r>
              <a:rPr lang="cs-CZ" altLang="cs-CZ"/>
              <a:t>PO</a:t>
            </a:r>
            <a:r>
              <a:rPr lang="en-US" altLang="cs-CZ"/>
              <a:t> žil na pustém ostrově, asi by se nikdy nedozvěděl, že </a:t>
            </a:r>
            <a:r>
              <a:rPr lang="cs-CZ" altLang="cs-CZ"/>
              <a:t>PO</a:t>
            </a:r>
            <a:r>
              <a:rPr lang="en-US" altLang="cs-CZ"/>
              <a:t> má</a:t>
            </a:r>
            <a:endParaRPr lang="cs-CZ" altLang="cs-CZ"/>
          </a:p>
          <a:p>
            <a:r>
              <a:rPr lang="cs-CZ" altLang="cs-CZ"/>
              <a:t>k</a:t>
            </a:r>
            <a:r>
              <a:rPr lang="en-US" altLang="cs-CZ"/>
              <a:t> problémům totiž dochází zásadně v kontaktu s okolím</a:t>
            </a:r>
            <a:endParaRPr lang="cs-CZ" altLang="cs-CZ"/>
          </a:p>
          <a:p>
            <a:pPr lvl="1"/>
            <a:r>
              <a:rPr lang="en-US" altLang="cs-CZ"/>
              <a:t>ve větší či menší míře</a:t>
            </a:r>
            <a:endParaRPr lang="cs-CZ" altLang="cs-CZ"/>
          </a:p>
          <a:p>
            <a:r>
              <a:rPr lang="cs-CZ" altLang="cs-CZ"/>
              <a:t>e</a:t>
            </a:r>
            <a:r>
              <a:rPr lang="en-US" altLang="cs-CZ"/>
              <a:t>xtrém tvoří jedinci, kteří se nedokáží začlenit do společnosti a respektovat její pravidla např. lidé mající problémy se zákonem</a:t>
            </a:r>
            <a:endParaRPr lang="cs-CZ" altLang="cs-CZ"/>
          </a:p>
          <a:p>
            <a:r>
              <a:rPr lang="cs-CZ" altLang="cs-CZ"/>
              <a:t>v</a:t>
            </a:r>
            <a:r>
              <a:rPr lang="en-US" altLang="cs-CZ"/>
              <a:t>ětšinu tvoří lidé do jisté míry do společnosti zapadající - do jisté míry</a:t>
            </a:r>
            <a:r>
              <a:rPr lang="cs-CZ" altLang="cs-CZ"/>
              <a:t>….</a:t>
            </a:r>
          </a:p>
          <a:p>
            <a:pPr lvl="1"/>
            <a:r>
              <a:rPr lang="cs-CZ" altLang="cs-CZ"/>
              <a:t>c</a:t>
            </a:r>
            <a:r>
              <a:rPr lang="en-US" altLang="cs-CZ"/>
              <a:t>hodí kupříkladu do práce, ALE</a:t>
            </a:r>
            <a:r>
              <a:rPr lang="cs-CZ" altLang="cs-CZ"/>
              <a:t> …..</a:t>
            </a:r>
          </a:p>
          <a:p>
            <a:pPr lvl="2"/>
            <a:r>
              <a:rPr lang="cs-CZ" altLang="cs-CZ"/>
              <a:t>j</a:t>
            </a:r>
            <a:r>
              <a:rPr lang="en-US" altLang="cs-CZ"/>
              <a:t>ste třeba šéfem někoho, kdo sice do práce chodí, ale tehdy, kdy to uzná za vhodné tedy třeba na devátou</a:t>
            </a:r>
            <a:endParaRPr lang="cs-CZ" altLang="cs-CZ"/>
          </a:p>
          <a:p>
            <a:pPr lvl="2"/>
            <a:r>
              <a:rPr lang="cs-CZ" altLang="cs-CZ"/>
              <a:t>n</a:t>
            </a:r>
            <a:r>
              <a:rPr lang="en-US" altLang="cs-CZ"/>
              <a:t>ezabírají domluvy, prosby ani hrozby</a:t>
            </a:r>
            <a:r>
              <a:rPr lang="cs-CZ" altLang="cs-CZ"/>
              <a:t>, j</a:t>
            </a:r>
            <a:r>
              <a:rPr lang="en-US" altLang="cs-CZ"/>
              <a:t>ste bezmocní</a:t>
            </a:r>
            <a:endParaRPr lang="cs-CZ" altLang="cs-CZ"/>
          </a:p>
          <a:p>
            <a:pPr lvl="2"/>
            <a:r>
              <a:rPr lang="cs-CZ" altLang="cs-CZ"/>
              <a:t>l</a:t>
            </a:r>
            <a:r>
              <a:rPr lang="en-US" altLang="cs-CZ"/>
              <a:t>idé s </a:t>
            </a:r>
            <a:r>
              <a:rPr lang="cs-CZ" altLang="cs-CZ"/>
              <a:t>PO</a:t>
            </a:r>
            <a:r>
              <a:rPr lang="en-US" altLang="cs-CZ"/>
              <a:t> mají problémy s kolektivem, okolí je hodnotí jako „podivínské“</a:t>
            </a:r>
            <a:endParaRPr lang="cs-CZ" altLang="cs-CZ"/>
          </a:p>
          <a:p>
            <a:pPr lvl="1"/>
            <a:r>
              <a:rPr lang="cs-CZ" altLang="cs-CZ"/>
              <a:t>ž</a:t>
            </a:r>
            <a:r>
              <a:rPr lang="en-US" altLang="cs-CZ"/>
              <a:t>ijí </a:t>
            </a:r>
            <a:r>
              <a:rPr lang="cs-CZ" altLang="cs-CZ"/>
              <a:t>např.</a:t>
            </a:r>
            <a:r>
              <a:rPr lang="en-US" altLang="cs-CZ"/>
              <a:t> ve vztahu, ale jen jejich partner ví, jak je soužití s nimi náročné</a:t>
            </a:r>
          </a:p>
        </p:txBody>
      </p:sp>
    </p:spTree>
    <p:extLst>
      <p:ext uri="{BB962C8B-B14F-4D97-AF65-F5344CB8AC3E}">
        <p14:creationId xmlns:p14="http://schemas.microsoft.com/office/powerpoint/2010/main" val="30509377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4624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Schizoidní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773238"/>
            <a:ext cx="8604250" cy="5300662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sociální</a:t>
            </a:r>
            <a:r>
              <a:rPr lang="en-US" altLang="cs-CZ" dirty="0"/>
              <a:t> </a:t>
            </a:r>
            <a:r>
              <a:rPr lang="en-US" altLang="cs-CZ" dirty="0" err="1"/>
              <a:t>izolac</a:t>
            </a:r>
            <a:r>
              <a:rPr lang="cs-CZ" altLang="cs-CZ" dirty="0"/>
              <a:t>e</a:t>
            </a:r>
            <a:r>
              <a:rPr lang="en-US" altLang="cs-CZ" dirty="0"/>
              <a:t>, </a:t>
            </a:r>
            <a:r>
              <a:rPr lang="en-US" altLang="cs-CZ" dirty="0" err="1"/>
              <a:t>vztahující</a:t>
            </a:r>
            <a:r>
              <a:rPr lang="en-US" altLang="cs-CZ" dirty="0"/>
              <a:t> se </a:t>
            </a:r>
            <a:r>
              <a:rPr lang="en-US" altLang="cs-CZ" dirty="0" err="1"/>
              <a:t>často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členy</a:t>
            </a:r>
            <a:r>
              <a:rPr lang="en-US" altLang="cs-CZ" dirty="0"/>
              <a:t> </a:t>
            </a:r>
            <a:r>
              <a:rPr lang="en-US" altLang="cs-CZ" dirty="0" err="1"/>
              <a:t>rodiny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omezený</a:t>
            </a:r>
            <a:r>
              <a:rPr lang="en-US" altLang="cs-CZ" dirty="0"/>
              <a:t> </a:t>
            </a:r>
            <a:r>
              <a:rPr lang="en-US" altLang="cs-CZ" dirty="0" err="1"/>
              <a:t>rozsah</a:t>
            </a:r>
            <a:r>
              <a:rPr lang="en-US" altLang="cs-CZ" dirty="0"/>
              <a:t> </a:t>
            </a:r>
            <a:r>
              <a:rPr lang="en-US" altLang="cs-CZ" dirty="0" err="1"/>
              <a:t>emočního</a:t>
            </a:r>
            <a:r>
              <a:rPr lang="en-US" altLang="cs-CZ" dirty="0"/>
              <a:t> </a:t>
            </a:r>
            <a:r>
              <a:rPr lang="en-US" altLang="cs-CZ" dirty="0" err="1"/>
              <a:t>vyjadřování</a:t>
            </a:r>
            <a:r>
              <a:rPr lang="en-US" altLang="cs-CZ" dirty="0"/>
              <a:t>, </a:t>
            </a:r>
            <a:r>
              <a:rPr lang="en-US" altLang="cs-CZ" dirty="0" err="1"/>
              <a:t>chybění</a:t>
            </a:r>
            <a:r>
              <a:rPr lang="en-US" altLang="cs-CZ" dirty="0"/>
              <a:t> </a:t>
            </a:r>
            <a:r>
              <a:rPr lang="en-US" altLang="cs-CZ" dirty="0" err="1"/>
              <a:t>zájmu</a:t>
            </a:r>
            <a:r>
              <a:rPr lang="cs-CZ" altLang="cs-CZ" dirty="0"/>
              <a:t> </a:t>
            </a:r>
            <a:r>
              <a:rPr lang="en-US" altLang="cs-CZ" dirty="0"/>
              <a:t>o </a:t>
            </a:r>
            <a:r>
              <a:rPr lang="en-US" altLang="cs-CZ" dirty="0" err="1"/>
              <a:t>navazování</a:t>
            </a:r>
            <a:r>
              <a:rPr lang="en-US" altLang="cs-CZ" dirty="0"/>
              <a:t> </a:t>
            </a:r>
            <a:r>
              <a:rPr lang="en-US" altLang="cs-CZ" dirty="0" err="1"/>
              <a:t>vztahů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působí</a:t>
            </a:r>
            <a:r>
              <a:rPr lang="en-US" altLang="cs-CZ" dirty="0"/>
              <a:t> </a:t>
            </a:r>
            <a:r>
              <a:rPr lang="en-US" altLang="cs-CZ" dirty="0" err="1"/>
              <a:t>chladně</a:t>
            </a:r>
            <a:r>
              <a:rPr lang="en-US" altLang="cs-CZ" dirty="0"/>
              <a:t> a </a:t>
            </a:r>
            <a:r>
              <a:rPr lang="en-US" altLang="cs-CZ" dirty="0" err="1"/>
              <a:t>zdrženlivě</a:t>
            </a:r>
            <a:r>
              <a:rPr lang="en-US" altLang="cs-CZ" dirty="0"/>
              <a:t>, </a:t>
            </a:r>
            <a:r>
              <a:rPr lang="en-US" altLang="cs-CZ" dirty="0" err="1"/>
              <a:t>což</a:t>
            </a:r>
            <a:r>
              <a:rPr lang="en-US" altLang="cs-CZ" dirty="0"/>
              <a:t> </a:t>
            </a:r>
            <a:r>
              <a:rPr lang="en-US" altLang="cs-CZ" dirty="0" err="1"/>
              <a:t>druhé</a:t>
            </a:r>
            <a:r>
              <a:rPr lang="en-US" altLang="cs-CZ" dirty="0"/>
              <a:t> </a:t>
            </a:r>
            <a:r>
              <a:rPr lang="en-US" altLang="cs-CZ" dirty="0" err="1"/>
              <a:t>lidi</a:t>
            </a:r>
            <a:r>
              <a:rPr lang="en-US" altLang="cs-CZ" dirty="0"/>
              <a:t> </a:t>
            </a:r>
            <a:r>
              <a:rPr lang="en-US" altLang="cs-CZ" dirty="0" err="1"/>
              <a:t>většinou</a:t>
            </a:r>
            <a:r>
              <a:rPr lang="en-US" altLang="cs-CZ" dirty="0"/>
              <a:t> </a:t>
            </a:r>
            <a:r>
              <a:rPr lang="en-US" altLang="cs-CZ" dirty="0" err="1"/>
              <a:t>také</a:t>
            </a:r>
            <a:r>
              <a:rPr lang="en-US" altLang="cs-CZ" dirty="0"/>
              <a:t> </a:t>
            </a:r>
            <a:r>
              <a:rPr lang="en-US" altLang="cs-CZ" dirty="0" err="1"/>
              <a:t>odradí</a:t>
            </a:r>
            <a:r>
              <a:rPr lang="en-US" altLang="cs-CZ" dirty="0"/>
              <a:t> od </a:t>
            </a:r>
            <a:r>
              <a:rPr lang="en-US" altLang="cs-CZ" dirty="0" err="1"/>
              <a:t>pokusů</a:t>
            </a:r>
            <a:r>
              <a:rPr lang="en-US" altLang="cs-CZ" dirty="0"/>
              <a:t> </a:t>
            </a:r>
            <a:r>
              <a:rPr lang="en-US" altLang="cs-CZ" dirty="0" err="1"/>
              <a:t>navázat</a:t>
            </a:r>
            <a:r>
              <a:rPr lang="en-US" altLang="cs-CZ" dirty="0"/>
              <a:t> s </a:t>
            </a:r>
            <a:r>
              <a:rPr lang="en-US" altLang="cs-CZ" dirty="0" err="1"/>
              <a:t>nimi</a:t>
            </a:r>
            <a:r>
              <a:rPr lang="en-US" altLang="cs-CZ" dirty="0"/>
              <a:t> </a:t>
            </a:r>
            <a:r>
              <a:rPr lang="en-US" altLang="cs-CZ" dirty="0" err="1"/>
              <a:t>vztah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referují</a:t>
            </a:r>
            <a:r>
              <a:rPr lang="en-US" altLang="cs-CZ" dirty="0"/>
              <a:t> </a:t>
            </a:r>
            <a:r>
              <a:rPr lang="en-US" altLang="cs-CZ" dirty="0" err="1"/>
              <a:t>samotářské</a:t>
            </a:r>
            <a:r>
              <a:rPr lang="en-US" altLang="cs-CZ" dirty="0"/>
              <a:t> </a:t>
            </a:r>
            <a:r>
              <a:rPr lang="en-US" altLang="cs-CZ" dirty="0" err="1"/>
              <a:t>činnosti</a:t>
            </a:r>
            <a:r>
              <a:rPr lang="en-US" altLang="cs-CZ" dirty="0"/>
              <a:t> a </a:t>
            </a:r>
            <a:r>
              <a:rPr lang="en-US" altLang="cs-CZ" dirty="0" err="1"/>
              <a:t>realizují</a:t>
            </a:r>
            <a:r>
              <a:rPr lang="en-US" altLang="cs-CZ" dirty="0"/>
              <a:t> se v </a:t>
            </a:r>
            <a:r>
              <a:rPr lang="en-US" altLang="cs-CZ" dirty="0" err="1"/>
              <a:t>oborech</a:t>
            </a:r>
            <a:r>
              <a:rPr lang="en-US" altLang="cs-CZ" dirty="0"/>
              <a:t>, </a:t>
            </a:r>
            <a:r>
              <a:rPr lang="en-US" altLang="cs-CZ" dirty="0" err="1"/>
              <a:t>kde</a:t>
            </a:r>
            <a:r>
              <a:rPr lang="en-US" altLang="cs-CZ" dirty="0"/>
              <a:t> je </a:t>
            </a:r>
            <a:r>
              <a:rPr lang="en-US" altLang="cs-CZ" dirty="0" err="1"/>
              <a:t>důležitá</a:t>
            </a:r>
            <a:r>
              <a:rPr lang="en-US" altLang="cs-CZ" dirty="0"/>
              <a:t> </a:t>
            </a:r>
            <a:r>
              <a:rPr lang="en-US" altLang="cs-CZ" dirty="0" err="1"/>
              <a:t>především</a:t>
            </a:r>
            <a:r>
              <a:rPr lang="en-US" altLang="cs-CZ" dirty="0"/>
              <a:t> </a:t>
            </a:r>
            <a:r>
              <a:rPr lang="en-US" altLang="cs-CZ" dirty="0" err="1"/>
              <a:t>technická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logická</a:t>
            </a:r>
            <a:r>
              <a:rPr lang="en-US" altLang="cs-CZ" dirty="0"/>
              <a:t> </a:t>
            </a:r>
            <a:r>
              <a:rPr lang="en-US" altLang="cs-CZ" dirty="0" err="1"/>
              <a:t>stránka</a:t>
            </a:r>
            <a:r>
              <a:rPr lang="en-US" altLang="cs-CZ" dirty="0"/>
              <a:t> </a:t>
            </a:r>
            <a:r>
              <a:rPr lang="en-US" altLang="cs-CZ" dirty="0" err="1"/>
              <a:t>věci</a:t>
            </a:r>
            <a:r>
              <a:rPr lang="en-US" altLang="cs-CZ" dirty="0"/>
              <a:t> (</a:t>
            </a:r>
            <a:r>
              <a:rPr lang="en-US" altLang="cs-CZ" dirty="0" err="1"/>
              <a:t>matematika</a:t>
            </a:r>
            <a:r>
              <a:rPr lang="en-US" altLang="cs-CZ" dirty="0"/>
              <a:t>, </a:t>
            </a:r>
            <a:r>
              <a:rPr lang="en-US" altLang="cs-CZ" dirty="0" err="1"/>
              <a:t>počítače</a:t>
            </a:r>
            <a:r>
              <a:rPr lang="en-US" altLang="cs-CZ" dirty="0"/>
              <a:t>, </a:t>
            </a:r>
            <a:r>
              <a:rPr lang="en-US" altLang="cs-CZ" dirty="0" err="1"/>
              <a:t>elektronika</a:t>
            </a:r>
            <a:r>
              <a:rPr lang="en-US" altLang="cs-CZ" dirty="0"/>
              <a:t>) a </a:t>
            </a:r>
            <a:r>
              <a:rPr lang="en-US" altLang="cs-CZ" dirty="0" err="1"/>
              <a:t>kde</a:t>
            </a:r>
            <a:r>
              <a:rPr lang="en-US" altLang="cs-CZ" dirty="0"/>
              <a:t> </a:t>
            </a:r>
            <a:r>
              <a:rPr lang="en-US" altLang="cs-CZ" dirty="0" err="1"/>
              <a:t>nemusí</a:t>
            </a:r>
            <a:r>
              <a:rPr lang="en-US" altLang="cs-CZ" dirty="0"/>
              <a:t> </a:t>
            </a:r>
            <a:r>
              <a:rPr lang="en-US" altLang="cs-CZ" dirty="0" err="1"/>
              <a:t>příliš</a:t>
            </a:r>
            <a:r>
              <a:rPr lang="en-US" altLang="cs-CZ" dirty="0"/>
              <a:t> </a:t>
            </a:r>
            <a:r>
              <a:rPr lang="en-US" altLang="cs-CZ" dirty="0" err="1"/>
              <a:t>komunikovat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vztahový</a:t>
            </a:r>
            <a:r>
              <a:rPr lang="en-US" altLang="cs-CZ" dirty="0"/>
              <a:t> </a:t>
            </a:r>
            <a:r>
              <a:rPr lang="en-US" altLang="cs-CZ" dirty="0" err="1"/>
              <a:t>svět</a:t>
            </a:r>
            <a:r>
              <a:rPr lang="en-US" altLang="cs-CZ" dirty="0"/>
              <a:t> </a:t>
            </a:r>
            <a:r>
              <a:rPr lang="cs-CZ" altLang="cs-CZ" dirty="0"/>
              <a:t>se jim jeví </a:t>
            </a:r>
            <a:r>
              <a:rPr lang="en-US" altLang="cs-CZ" dirty="0" err="1"/>
              <a:t>jako</a:t>
            </a:r>
            <a:r>
              <a:rPr lang="en-US" altLang="cs-CZ" dirty="0"/>
              <a:t> </a:t>
            </a:r>
            <a:r>
              <a:rPr lang="en-US" altLang="cs-CZ" dirty="0" err="1"/>
              <a:t>něco</a:t>
            </a:r>
            <a:r>
              <a:rPr lang="en-US" altLang="cs-CZ" dirty="0"/>
              <a:t>, co je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pohltit</a:t>
            </a:r>
            <a:r>
              <a:rPr lang="en-US" altLang="cs-CZ" dirty="0"/>
              <a:t>, </a:t>
            </a:r>
            <a:r>
              <a:rPr lang="en-US" altLang="cs-CZ" dirty="0" err="1"/>
              <a:t>emocionální</a:t>
            </a:r>
            <a:r>
              <a:rPr lang="en-US" altLang="cs-CZ" dirty="0"/>
              <a:t> </a:t>
            </a:r>
            <a:r>
              <a:rPr lang="en-US" altLang="cs-CZ" dirty="0" err="1"/>
              <a:t>projevy</a:t>
            </a:r>
            <a:r>
              <a:rPr lang="en-US" altLang="cs-CZ" dirty="0"/>
              <a:t> </a:t>
            </a:r>
            <a:r>
              <a:rPr lang="en-US" altLang="cs-CZ" dirty="0" err="1"/>
              <a:t>vyvolávají</a:t>
            </a:r>
            <a:r>
              <a:rPr lang="en-US" altLang="cs-CZ" dirty="0"/>
              <a:t> </a:t>
            </a:r>
            <a:r>
              <a:rPr lang="en-US" altLang="cs-CZ" dirty="0" err="1"/>
              <a:t>úzkost</a:t>
            </a:r>
            <a:r>
              <a:rPr lang="en-US" altLang="cs-CZ" dirty="0"/>
              <a:t> a </a:t>
            </a:r>
            <a:r>
              <a:rPr lang="en-US" altLang="cs-CZ" dirty="0" err="1"/>
              <a:t>nejistotu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o</a:t>
            </a:r>
            <a:r>
              <a:rPr lang="en-US" altLang="cs-CZ" dirty="0" err="1"/>
              <a:t>dstup</a:t>
            </a:r>
            <a:r>
              <a:rPr lang="en-US" altLang="cs-CZ" dirty="0"/>
              <a:t> a </a:t>
            </a:r>
            <a:r>
              <a:rPr lang="en-US" altLang="cs-CZ" dirty="0" err="1"/>
              <a:t>izolace</a:t>
            </a:r>
            <a:r>
              <a:rPr lang="en-US" altLang="cs-CZ" dirty="0"/>
              <a:t> </a:t>
            </a:r>
            <a:r>
              <a:rPr lang="en-US" altLang="cs-CZ" dirty="0" err="1"/>
              <a:t>přináší</a:t>
            </a:r>
            <a:r>
              <a:rPr lang="en-US" altLang="cs-CZ" dirty="0"/>
              <a:t> </a:t>
            </a:r>
            <a:r>
              <a:rPr lang="en-US" altLang="cs-CZ" dirty="0" err="1"/>
              <a:t>bezpečí</a:t>
            </a:r>
            <a:r>
              <a:rPr lang="en-US" altLang="cs-CZ" dirty="0"/>
              <a:t>, proto </a:t>
            </a:r>
            <a:r>
              <a:rPr lang="en-US" altLang="cs-CZ" dirty="0" err="1"/>
              <a:t>nevytváří</a:t>
            </a:r>
            <a:r>
              <a:rPr lang="en-US" altLang="cs-CZ" dirty="0"/>
              <a:t> </a:t>
            </a:r>
            <a:r>
              <a:rPr lang="en-US" altLang="cs-CZ" dirty="0" err="1"/>
              <a:t>vztahy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k</a:t>
            </a:r>
            <a:r>
              <a:rPr lang="en-US" altLang="cs-CZ" dirty="0"/>
              <a:t> </a:t>
            </a:r>
            <a:r>
              <a:rPr lang="en-US" altLang="cs-CZ" dirty="0" err="1"/>
              <a:t>existenci</a:t>
            </a:r>
            <a:r>
              <a:rPr lang="en-US" altLang="cs-CZ" dirty="0"/>
              <a:t> v </a:t>
            </a:r>
            <a:r>
              <a:rPr lang="en-US" altLang="cs-CZ" dirty="0" err="1"/>
              <a:t>lidské</a:t>
            </a:r>
            <a:r>
              <a:rPr lang="en-US" altLang="cs-CZ" dirty="0"/>
              <a:t> </a:t>
            </a:r>
            <a:r>
              <a:rPr lang="en-US" altLang="cs-CZ" dirty="0" err="1"/>
              <a:t>společnosti</a:t>
            </a:r>
            <a:r>
              <a:rPr lang="en-US" altLang="cs-CZ" dirty="0"/>
              <a:t> je </a:t>
            </a:r>
            <a:r>
              <a:rPr lang="en-US" altLang="cs-CZ" dirty="0" err="1"/>
              <a:t>však</a:t>
            </a:r>
            <a:r>
              <a:rPr lang="en-US" altLang="cs-CZ" dirty="0"/>
              <a:t> </a:t>
            </a:r>
            <a:r>
              <a:rPr lang="en-US" altLang="cs-CZ" dirty="0" err="1"/>
              <a:t>aspoň</a:t>
            </a:r>
            <a:r>
              <a:rPr lang="en-US" altLang="cs-CZ" dirty="0"/>
              <a:t> </a:t>
            </a:r>
            <a:r>
              <a:rPr lang="en-US" altLang="cs-CZ" dirty="0" err="1"/>
              <a:t>nějaký</a:t>
            </a:r>
            <a:r>
              <a:rPr lang="en-US" altLang="cs-CZ" dirty="0"/>
              <a:t> </a:t>
            </a:r>
            <a:r>
              <a:rPr lang="en-US" altLang="cs-CZ" dirty="0" err="1"/>
              <a:t>kontakt</a:t>
            </a:r>
            <a:r>
              <a:rPr lang="en-US" altLang="cs-CZ" dirty="0"/>
              <a:t> s </a:t>
            </a:r>
            <a:r>
              <a:rPr lang="en-US" altLang="cs-CZ" dirty="0" err="1"/>
              <a:t>druhými</a:t>
            </a:r>
            <a:r>
              <a:rPr lang="en-US" altLang="cs-CZ" dirty="0"/>
              <a:t> </a:t>
            </a:r>
            <a:r>
              <a:rPr lang="en-US" altLang="cs-CZ" dirty="0" err="1"/>
              <a:t>nezbytný</a:t>
            </a:r>
            <a:r>
              <a:rPr lang="en-US" altLang="cs-CZ" dirty="0"/>
              <a:t> a v </a:t>
            </a:r>
            <a:r>
              <a:rPr lang="en-US" altLang="cs-CZ" dirty="0" err="1"/>
              <a:t>takových</a:t>
            </a:r>
            <a:r>
              <a:rPr lang="en-US" altLang="cs-CZ" dirty="0"/>
              <a:t> </a:t>
            </a:r>
            <a:r>
              <a:rPr lang="en-US" altLang="cs-CZ" dirty="0" err="1"/>
              <a:t>situacích</a:t>
            </a:r>
            <a:r>
              <a:rPr lang="en-US" altLang="cs-CZ" dirty="0"/>
              <a:t> se </a:t>
            </a:r>
            <a:r>
              <a:rPr lang="en-US" altLang="cs-CZ" dirty="0" err="1"/>
              <a:t>tito</a:t>
            </a:r>
            <a:r>
              <a:rPr lang="en-US" altLang="cs-CZ" dirty="0"/>
              <a:t> </a:t>
            </a:r>
            <a:r>
              <a:rPr lang="en-US" altLang="cs-CZ" dirty="0" err="1"/>
              <a:t>lidé</a:t>
            </a:r>
            <a:r>
              <a:rPr lang="en-US" altLang="cs-CZ" dirty="0"/>
              <a:t> </a:t>
            </a:r>
            <a:r>
              <a:rPr lang="cs-CZ" altLang="cs-CZ" dirty="0"/>
              <a:t>d</a:t>
            </a:r>
            <a:r>
              <a:rPr lang="en-US" altLang="cs-CZ" dirty="0" err="1"/>
              <a:t>ost</a:t>
            </a:r>
            <a:r>
              <a:rPr lang="cs-CZ" altLang="cs-CZ" dirty="0" err="1"/>
              <a:t>ávají</a:t>
            </a:r>
            <a:r>
              <a:rPr lang="en-US" altLang="cs-CZ" dirty="0"/>
              <a:t> do </a:t>
            </a:r>
            <a:r>
              <a:rPr lang="en-US" altLang="cs-CZ" dirty="0" err="1"/>
              <a:t>problémů</a:t>
            </a:r>
            <a:endParaRPr lang="cs-CZ" altLang="cs-CZ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dirty="0"/>
              <a:t>m</a:t>
            </a:r>
            <a:r>
              <a:rPr lang="en-US" altLang="cs-CZ" dirty="0" err="1"/>
              <a:t>ůže</a:t>
            </a:r>
            <a:r>
              <a:rPr lang="en-US" altLang="cs-CZ" dirty="0"/>
              <a:t> se u </a:t>
            </a:r>
            <a:r>
              <a:rPr lang="en-US" altLang="cs-CZ" dirty="0" err="1"/>
              <a:t>nich</a:t>
            </a:r>
            <a:r>
              <a:rPr lang="en-US" altLang="cs-CZ" dirty="0"/>
              <a:t> </a:t>
            </a:r>
            <a:r>
              <a:rPr lang="en-US" altLang="cs-CZ" dirty="0" err="1"/>
              <a:t>objevit</a:t>
            </a:r>
            <a:r>
              <a:rPr lang="en-US" altLang="cs-CZ" dirty="0"/>
              <a:t> </a:t>
            </a:r>
            <a:r>
              <a:rPr lang="en-US" altLang="cs-CZ" dirty="0" err="1"/>
              <a:t>bezradnost</a:t>
            </a:r>
            <a:r>
              <a:rPr lang="en-US" altLang="cs-CZ" dirty="0"/>
              <a:t>, </a:t>
            </a:r>
            <a:r>
              <a:rPr lang="en-US" altLang="cs-CZ" dirty="0" err="1"/>
              <a:t>vztahovačnost</a:t>
            </a:r>
            <a:r>
              <a:rPr lang="en-US" altLang="cs-CZ" dirty="0"/>
              <a:t> a </a:t>
            </a:r>
            <a:r>
              <a:rPr lang="en-US" altLang="cs-CZ" dirty="0" err="1"/>
              <a:t>neschopnost</a:t>
            </a:r>
            <a:r>
              <a:rPr lang="en-US" altLang="cs-CZ" dirty="0"/>
              <a:t> </a:t>
            </a:r>
            <a:r>
              <a:rPr lang="en-US" altLang="cs-CZ" dirty="0" err="1"/>
              <a:t>postarat</a:t>
            </a:r>
            <a:r>
              <a:rPr lang="en-US" altLang="cs-CZ" dirty="0"/>
              <a:t> se o </a:t>
            </a:r>
            <a:r>
              <a:rPr lang="en-US" altLang="cs-CZ" dirty="0" err="1"/>
              <a:t>sebe</a:t>
            </a:r>
            <a:r>
              <a:rPr lang="en-US" altLang="cs-CZ" dirty="0"/>
              <a:t> v </a:t>
            </a:r>
            <a:r>
              <a:rPr lang="en-US" altLang="cs-CZ" dirty="0" err="1"/>
              <a:t>základních</a:t>
            </a:r>
            <a:r>
              <a:rPr lang="en-US" altLang="cs-CZ" dirty="0"/>
              <a:t> </a:t>
            </a:r>
            <a:r>
              <a:rPr lang="en-US" altLang="cs-CZ" dirty="0" err="1"/>
              <a:t>věcech</a:t>
            </a:r>
            <a:r>
              <a:rPr lang="cs-CZ" altLang="cs-CZ" dirty="0"/>
              <a:t> - </a:t>
            </a:r>
            <a:r>
              <a:rPr lang="en-US" altLang="cs-CZ" dirty="0" err="1"/>
              <a:t>kontakt</a:t>
            </a:r>
            <a:r>
              <a:rPr lang="en-US" altLang="cs-CZ" dirty="0"/>
              <a:t> s </a:t>
            </a:r>
            <a:r>
              <a:rPr lang="en-US" altLang="cs-CZ" dirty="0" err="1"/>
              <a:t>psychiatrií</a:t>
            </a:r>
            <a:r>
              <a:rPr lang="en-US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569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9" y="188641"/>
            <a:ext cx="8785225" cy="11398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Disociální porucha osobnosti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871664"/>
            <a:ext cx="8507412" cy="5589587"/>
          </a:xfrm>
        </p:spPr>
        <p:txBody>
          <a:bodyPr/>
          <a:lstStyle/>
          <a:p>
            <a:pPr lvl="1">
              <a:lnSpc>
                <a:spcPct val="95000"/>
              </a:lnSpc>
            </a:pPr>
            <a:r>
              <a:rPr lang="cs-CZ" altLang="cs-CZ" dirty="0"/>
              <a:t>sklon k protispolečenskému chování (opakovaná trestná činnost), neprožívají pocit viny, neschopnost empatie, </a:t>
            </a:r>
            <a:r>
              <a:rPr lang="cs-CZ" altLang="cs-CZ" dirty="0" err="1"/>
              <a:t>moral</a:t>
            </a:r>
            <a:r>
              <a:rPr lang="cs-CZ" altLang="cs-CZ" dirty="0"/>
              <a:t> insanity (nedostatečný rozvoj vyšších citů), společensky nejnebezpečnější, recidivisté, za opakovaná selhání obviňují lidi kolem; v dětství  často záškoláctví, krádeže, šikana; nevydrží v pracovním poměru, časté týrání dětí, …</a:t>
            </a:r>
          </a:p>
          <a:p>
            <a:pPr lvl="1">
              <a:lnSpc>
                <a:spcPct val="95000"/>
              </a:lnSpc>
            </a:pPr>
            <a:r>
              <a:rPr lang="cs-CZ" altLang="cs-CZ" dirty="0"/>
              <a:t>RS: bojovnost, expanzivita</a:t>
            </a:r>
          </a:p>
          <a:p>
            <a:pPr lvl="1">
              <a:lnSpc>
                <a:spcPct val="95000"/>
              </a:lnSpc>
            </a:pPr>
            <a:r>
              <a:rPr lang="cs-CZ" altLang="cs-CZ" dirty="0"/>
              <a:t>NRS: empatie, sociální citlivost</a:t>
            </a:r>
          </a:p>
        </p:txBody>
      </p:sp>
    </p:spTree>
    <p:extLst>
      <p:ext uri="{BB962C8B-B14F-4D97-AF65-F5344CB8AC3E}">
        <p14:creationId xmlns:p14="http://schemas.microsoft.com/office/powerpoint/2010/main" val="2665736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1F228-6F69-B9D5-E3D8-3DE2BD4D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162E5-EB0E-A914-8F0E-C4B55ED0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A.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obecná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kritéria</a:t>
            </a:r>
            <a:r>
              <a:rPr lang="en-GB" b="0" i="0" dirty="0">
                <a:effectLst/>
                <a:latin typeface="+mn-lt"/>
              </a:rPr>
              <a:t> pro </a:t>
            </a:r>
            <a:r>
              <a:rPr lang="en-GB" b="0" i="0" dirty="0" err="1">
                <a:effectLst/>
                <a:latin typeface="+mn-lt"/>
              </a:rPr>
              <a:t>poruchu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osobnosti</a:t>
            </a:r>
            <a:r>
              <a:rPr lang="en-GB" b="0" i="0" dirty="0">
                <a:effectLst/>
                <a:latin typeface="+mn-lt"/>
              </a:rPr>
              <a:t> F60 (viz </a:t>
            </a:r>
            <a:r>
              <a:rPr lang="en-GB" b="0" i="0" dirty="0" err="1">
                <a:effectLst/>
                <a:latin typeface="+mn-lt"/>
              </a:rPr>
              <a:t>výše</a:t>
            </a:r>
            <a:r>
              <a:rPr lang="en-GB" b="0" i="0" dirty="0">
                <a:effectLst/>
                <a:latin typeface="+mn-lt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3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chladný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nezájem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cítění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druhých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hrubý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trvalý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postoj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nezodpovědnosti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bezohlednosti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vůči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společenským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normám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pravidlům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zákazům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neschopnost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udržet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trvalé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nedotčené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schopnosti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takové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vztahy</a:t>
            </a:r>
            <a:r>
              <a:rPr lang="en-GB" b="0" i="0" dirty="0">
                <a:effectLst/>
                <a:latin typeface="+mn-lt"/>
              </a:rPr>
              <a:t> bez </a:t>
            </a:r>
            <a:r>
              <a:rPr lang="en-GB" b="0" i="0" dirty="0" err="1">
                <a:effectLst/>
                <a:latin typeface="+mn-lt"/>
              </a:rPr>
              <a:t>obtíží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vytvářet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velmi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nízká</a:t>
            </a:r>
            <a:r>
              <a:rPr lang="en-GB" b="0" i="0" dirty="0">
                <a:effectLst/>
                <a:latin typeface="+mn-lt"/>
              </a:rPr>
              <a:t> tolerance k </a:t>
            </a:r>
            <a:r>
              <a:rPr lang="en-GB" b="0" i="0" dirty="0" err="1">
                <a:effectLst/>
                <a:latin typeface="+mn-lt"/>
              </a:rPr>
              <a:t>frustraci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nízký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práh</a:t>
            </a:r>
            <a:r>
              <a:rPr lang="en-GB" b="0" i="0" dirty="0">
                <a:effectLst/>
                <a:latin typeface="+mn-lt"/>
              </a:rPr>
              <a:t> pro </a:t>
            </a:r>
            <a:r>
              <a:rPr lang="en-GB" b="0" i="0" dirty="0" err="1">
                <a:effectLst/>
                <a:latin typeface="+mn-lt"/>
              </a:rPr>
              <a:t>uvolnění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agrese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včetně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násilí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neschopnost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zakoušet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vinu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poučit</a:t>
            </a:r>
            <a:r>
              <a:rPr lang="en-GB" b="0" i="0" dirty="0">
                <a:effectLst/>
                <a:latin typeface="+mn-lt"/>
              </a:rPr>
              <a:t> se ze </a:t>
            </a:r>
            <a:r>
              <a:rPr lang="en-GB" b="0" i="0" dirty="0" err="1">
                <a:effectLst/>
                <a:latin typeface="+mn-lt"/>
              </a:rPr>
              <a:t>zkušenosti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zvláště</a:t>
            </a:r>
            <a:r>
              <a:rPr lang="en-GB" b="0" i="0" dirty="0">
                <a:effectLst/>
                <a:latin typeface="+mn-lt"/>
              </a:rPr>
              <a:t> z </a:t>
            </a:r>
            <a:r>
              <a:rPr lang="en-GB" b="0" i="0" dirty="0" err="1">
                <a:effectLst/>
                <a:latin typeface="+mn-lt"/>
              </a:rPr>
              <a:t>trestu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výrazná</a:t>
            </a:r>
            <a:r>
              <a:rPr lang="en-GB" b="0" i="0" dirty="0">
                <a:effectLst/>
                <a:latin typeface="+mn-lt"/>
              </a:rPr>
              <a:t> tendence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svádění</a:t>
            </a:r>
            <a:r>
              <a:rPr lang="en-GB" b="0" i="0" dirty="0">
                <a:effectLst/>
                <a:latin typeface="+mn-lt"/>
              </a:rPr>
              <a:t> viny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k </a:t>
            </a:r>
            <a:r>
              <a:rPr lang="en-GB" b="0" i="0" dirty="0" err="1">
                <a:effectLst/>
                <a:latin typeface="+mn-lt"/>
              </a:rPr>
              <a:t>uvádění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racionálních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vysvětlení</a:t>
            </a:r>
            <a:r>
              <a:rPr lang="en-GB" b="0" i="0" dirty="0">
                <a:effectLst/>
                <a:latin typeface="+mn-lt"/>
              </a:rPr>
              <a:t> pro </a:t>
            </a:r>
            <a:r>
              <a:rPr lang="en-GB" b="0" i="0" dirty="0" err="1">
                <a:effectLst/>
                <a:latin typeface="+mn-lt"/>
              </a:rPr>
              <a:t>chování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které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jedince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přivádí</a:t>
            </a:r>
            <a:r>
              <a:rPr lang="en-GB" b="0" i="0" dirty="0">
                <a:effectLst/>
                <a:latin typeface="+mn-lt"/>
              </a:rPr>
              <a:t> do </a:t>
            </a:r>
            <a:r>
              <a:rPr lang="en-GB" b="0" i="0" dirty="0" err="1">
                <a:effectLst/>
                <a:latin typeface="+mn-lt"/>
              </a:rPr>
              <a:t>konfliktu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společností</a:t>
            </a:r>
            <a:endParaRPr lang="en-GB" b="0" i="0" dirty="0">
              <a:effectLst/>
              <a:latin typeface="+mn-lt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625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Disociální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0547" name="Rectangle 3"/>
          <p:cNvSpPr>
            <a:spLocks noGrp="1" noChangeArrowheads="1"/>
          </p:cNvSpPr>
          <p:nvPr>
            <p:ph idx="1"/>
          </p:nvPr>
        </p:nvSpPr>
        <p:spPr>
          <a:xfrm>
            <a:off x="2279650" y="1773239"/>
            <a:ext cx="8077200" cy="5157787"/>
          </a:xfrm>
        </p:spPr>
        <p:txBody>
          <a:bodyPr>
            <a:normAutofit fontScale="92500"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sz="1800" dirty="0" err="1"/>
              <a:t>neberou</a:t>
            </a:r>
            <a:r>
              <a:rPr lang="en-US" altLang="cs-CZ" sz="1800" dirty="0"/>
              <a:t> v </a:t>
            </a:r>
            <a:r>
              <a:rPr lang="en-US" altLang="cs-CZ" sz="1800" dirty="0" err="1"/>
              <a:t>potaz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práva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druhých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nemají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schopnost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empatie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j</a:t>
            </a:r>
            <a:r>
              <a:rPr lang="en-US" altLang="cs-CZ" sz="1800" dirty="0" err="1"/>
              <a:t>ednají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jen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směrem</a:t>
            </a:r>
            <a:r>
              <a:rPr lang="en-US" altLang="cs-CZ" sz="1800" dirty="0"/>
              <a:t> k </a:t>
            </a:r>
            <a:r>
              <a:rPr lang="en-US" altLang="cs-CZ" sz="1800" dirty="0" err="1"/>
              <a:t>dosažení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vlastního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prospěchu</a:t>
            </a:r>
            <a:r>
              <a:rPr lang="en-US" altLang="cs-CZ" sz="1800" dirty="0"/>
              <a:t> bez </a:t>
            </a:r>
            <a:r>
              <a:rPr lang="en-US" altLang="cs-CZ" sz="1800" dirty="0" err="1"/>
              <a:t>ohledu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to, </a:t>
            </a:r>
            <a:r>
              <a:rPr lang="en-US" altLang="cs-CZ" sz="1800" dirty="0" err="1"/>
              <a:t>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druhým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tom </a:t>
            </a:r>
            <a:r>
              <a:rPr lang="en-US" altLang="cs-CZ" sz="1800" dirty="0" err="1"/>
              <a:t>ubližují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a</a:t>
            </a:r>
            <a:r>
              <a:rPr lang="en-US" altLang="cs-CZ" sz="1800" dirty="0" err="1"/>
              <a:t>gresiv</a:t>
            </a:r>
            <a:r>
              <a:rPr lang="cs-CZ" altLang="cs-CZ" sz="1800" dirty="0" err="1"/>
              <a:t>ita</a:t>
            </a:r>
            <a:r>
              <a:rPr lang="cs-CZ" altLang="cs-CZ" sz="1800" dirty="0"/>
              <a:t>,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neznají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pocity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viny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fenomén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svědomí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ne</a:t>
            </a:r>
            <a:r>
              <a:rPr lang="en-US" altLang="cs-CZ" sz="1800" dirty="0" err="1"/>
              <a:t>schopn</a:t>
            </a:r>
            <a:r>
              <a:rPr lang="cs-CZ" altLang="cs-CZ" sz="1800" dirty="0" err="1"/>
              <a:t>ost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přizpůsobit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pravidlům</a:t>
            </a:r>
            <a:r>
              <a:rPr lang="en-US" altLang="cs-CZ" sz="1800" dirty="0"/>
              <a:t>, ale </a:t>
            </a:r>
            <a:r>
              <a:rPr lang="en-US" altLang="cs-CZ" sz="1800" dirty="0" err="1"/>
              <a:t>vyžaduje</a:t>
            </a:r>
            <a:r>
              <a:rPr lang="en-US" altLang="cs-CZ" sz="1800" dirty="0"/>
              <a:t>-li to </a:t>
            </a:r>
            <a:r>
              <a:rPr lang="en-US" altLang="cs-CZ" sz="1800" dirty="0" err="1"/>
              <a:t>dosažení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jejich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potřeb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schopni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okolí</a:t>
            </a:r>
            <a:r>
              <a:rPr lang="cs-CZ" altLang="cs-CZ" sz="1800" dirty="0"/>
              <a:t>,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včetně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klinických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odborníků</a:t>
            </a:r>
            <a:r>
              <a:rPr lang="cs-CZ" altLang="cs-CZ" sz="1800" dirty="0"/>
              <a:t>,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dlouho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klamat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mistrnou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přetvářkou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často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mezi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chladnokrevnými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pachateli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kriminálních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činů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z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vývojového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pohledu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jít</a:t>
            </a:r>
            <a:r>
              <a:rPr lang="en-US" altLang="cs-CZ" sz="1800" dirty="0"/>
              <a:t> o </a:t>
            </a:r>
            <a:r>
              <a:rPr lang="en-US" altLang="cs-CZ" sz="1800" dirty="0" err="1"/>
              <a:t>kompenzaci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zranitelnosti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osamělosti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vzniklé</a:t>
            </a:r>
            <a:r>
              <a:rPr lang="en-US" altLang="cs-CZ" sz="1800" dirty="0"/>
              <a:t> v </a:t>
            </a:r>
            <a:r>
              <a:rPr lang="en-US" altLang="cs-CZ" sz="1800" dirty="0" err="1"/>
              <a:t>dětství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bylo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doprovázeno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nesmyslně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krutou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výchovou</a:t>
            </a:r>
            <a:r>
              <a:rPr lang="cs-CZ" altLang="cs-CZ" sz="1800" dirty="0"/>
              <a:t> či </a:t>
            </a:r>
            <a:r>
              <a:rPr lang="en-US" altLang="cs-CZ" sz="1800" dirty="0"/>
              <a:t>absence </a:t>
            </a:r>
            <a:r>
              <a:rPr lang="en-US" altLang="cs-CZ" sz="1800" dirty="0" err="1"/>
              <a:t>blízkých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vztahů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nastat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třeba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ústavní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výchově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sz="1800" dirty="0" err="1"/>
              <a:t>často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nazývána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též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sociopatií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d</a:t>
            </a:r>
            <a:r>
              <a:rPr lang="en-US" altLang="cs-CZ" sz="1800" dirty="0"/>
              <a:t>o </a:t>
            </a:r>
            <a:r>
              <a:rPr lang="en-US" altLang="cs-CZ" sz="1800" dirty="0" err="1"/>
              <a:t>styku</a:t>
            </a:r>
            <a:r>
              <a:rPr lang="en-US" altLang="cs-CZ" sz="1800" dirty="0"/>
              <a:t> s </a:t>
            </a:r>
            <a:r>
              <a:rPr lang="en-US" altLang="cs-CZ" sz="1800" dirty="0" err="1"/>
              <a:t>psychiatrií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přichází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především</a:t>
            </a:r>
            <a:r>
              <a:rPr lang="en-US" altLang="cs-CZ" sz="1800" dirty="0"/>
              <a:t> z </a:t>
            </a:r>
            <a:r>
              <a:rPr lang="en-US" altLang="cs-CZ" sz="1800" dirty="0" err="1"/>
              <a:t>forenzních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soudních</a:t>
            </a:r>
            <a:r>
              <a:rPr lang="en-US" altLang="cs-CZ" sz="1800" dirty="0"/>
              <a:t>) </a:t>
            </a:r>
            <a:r>
              <a:rPr lang="en-US" altLang="cs-CZ" sz="1800" dirty="0" err="1"/>
              <a:t>důvodů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detoxifikaci</a:t>
            </a:r>
            <a:r>
              <a:rPr lang="en-US" altLang="cs-CZ" sz="1800" dirty="0"/>
              <a:t> u </a:t>
            </a:r>
            <a:r>
              <a:rPr lang="en-US" altLang="cs-CZ" sz="1800" dirty="0" err="1"/>
              <a:t>drogové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závislosti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tuto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poruchu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doprovázet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1800" dirty="0"/>
              <a:t>s</a:t>
            </a:r>
            <a:r>
              <a:rPr lang="en-US" altLang="cs-CZ" sz="1800" dirty="0" err="1"/>
              <a:t>ami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vyhledají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pomoc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tehdy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mohou</a:t>
            </a:r>
            <a:r>
              <a:rPr lang="en-US" altLang="cs-CZ" sz="1800" dirty="0"/>
              <a:t>-li </a:t>
            </a:r>
            <a:r>
              <a:rPr lang="en-US" altLang="cs-CZ" sz="1800" dirty="0" err="1"/>
              <a:t>tím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něco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získat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lékařskou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zprávu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zbavující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odpovědnosti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předpis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návykových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léků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podobně</a:t>
            </a:r>
            <a:r>
              <a:rPr lang="en-US" altLang="cs-CZ" sz="1800" dirty="0"/>
              <a:t>)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sz="1800" dirty="0" err="1"/>
              <a:t>třikrát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častější</a:t>
            </a:r>
            <a:r>
              <a:rPr lang="en-US" altLang="cs-CZ" sz="1800" dirty="0"/>
              <a:t> u </a:t>
            </a:r>
            <a:r>
              <a:rPr lang="en-US" altLang="cs-CZ" sz="1800" dirty="0" err="1"/>
              <a:t>mužů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než</a:t>
            </a:r>
            <a:r>
              <a:rPr lang="en-US" altLang="cs-CZ" sz="1800" dirty="0"/>
              <a:t> u </a:t>
            </a:r>
            <a:r>
              <a:rPr lang="en-US" altLang="cs-CZ" sz="1800" dirty="0" err="1"/>
              <a:t>žen</a:t>
            </a:r>
            <a:r>
              <a:rPr lang="en-US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40750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9" y="333376"/>
            <a:ext cx="8785225" cy="1139825"/>
          </a:xfrm>
        </p:spPr>
        <p:txBody>
          <a:bodyPr>
            <a:normAutofit fontScale="90000"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Emočně nestabilní porucha osobnosti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063751" y="2519364"/>
            <a:ext cx="8507413" cy="5589587"/>
          </a:xfrm>
        </p:spPr>
        <p:txBody>
          <a:bodyPr/>
          <a:lstStyle/>
          <a:p>
            <a:pPr lvl="1">
              <a:lnSpc>
                <a:spcPct val="95000"/>
              </a:lnSpc>
            </a:pPr>
            <a:r>
              <a:rPr lang="cs-CZ" altLang="cs-CZ"/>
              <a:t>povaha cholerická se silnými, málo zvladatelnými afekty a sklonem ke zkratkovému jednání agresivního rázu, emoční nevyrovnanost, přelétavost, střídání partnerů, abúzus,..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RS: upoutávání pozornosti, manipulace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NRS: zvládání emocí</a:t>
            </a:r>
          </a:p>
          <a:p>
            <a:pPr lvl="1">
              <a:lnSpc>
                <a:spcPct val="95000"/>
              </a:lnSpc>
            </a:pPr>
            <a:r>
              <a:rPr lang="cs-CZ" altLang="cs-CZ"/>
              <a:t>2 podtypy: 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hraniční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impulzivní</a:t>
            </a:r>
          </a:p>
        </p:txBody>
      </p:sp>
    </p:spTree>
    <p:extLst>
      <p:ext uri="{BB962C8B-B14F-4D97-AF65-F5344CB8AC3E}">
        <p14:creationId xmlns:p14="http://schemas.microsoft.com/office/powerpoint/2010/main" val="4420256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9" y="116633"/>
            <a:ext cx="8243887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Emočně nestabilní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628775"/>
            <a:ext cx="8509000" cy="5759450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altLang="cs-CZ" sz="1600" dirty="0" err="1"/>
              <a:t>emoční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nestálost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která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vede</a:t>
            </a:r>
            <a:r>
              <a:rPr lang="en-US" altLang="cs-CZ" sz="1600" dirty="0"/>
              <a:t> k </a:t>
            </a:r>
            <a:r>
              <a:rPr lang="en-US" altLang="cs-CZ" sz="1600" dirty="0" err="1"/>
              <a:t>častému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rychlému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střídání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nálad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nestálým</a:t>
            </a:r>
            <a:r>
              <a:rPr lang="cs-CZ" altLang="cs-CZ" sz="1600" dirty="0"/>
              <a:t> </a:t>
            </a:r>
            <a:r>
              <a:rPr lang="en-US" altLang="cs-CZ" sz="1600" dirty="0"/>
              <a:t>a </a:t>
            </a:r>
            <a:r>
              <a:rPr lang="en-US" altLang="cs-CZ" sz="1600" dirty="0" err="1"/>
              <a:t>narušeným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vnímáním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sebe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sama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jsem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divný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vadný</a:t>
            </a:r>
            <a:r>
              <a:rPr lang="en-US" altLang="cs-CZ" sz="1600" dirty="0"/>
              <a:t>) a </a:t>
            </a:r>
            <a:r>
              <a:rPr lang="en-US" altLang="cs-CZ" sz="1600" dirty="0" err="1"/>
              <a:t>podobně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nestálým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vnímáním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vztahů</a:t>
            </a:r>
            <a:r>
              <a:rPr lang="en-US" altLang="cs-CZ" sz="1600" dirty="0"/>
              <a:t> k </a:t>
            </a:r>
            <a:r>
              <a:rPr lang="en-US" altLang="cs-CZ" sz="1600" dirty="0" err="1"/>
              <a:t>druhým</a:t>
            </a:r>
            <a:endParaRPr lang="cs-CZ" altLang="cs-CZ" sz="1600" dirty="0"/>
          </a:p>
          <a:p>
            <a:pPr>
              <a:lnSpc>
                <a:spcPct val="95000"/>
              </a:lnSpc>
            </a:pPr>
            <a:r>
              <a:rPr lang="en-US" altLang="cs-CZ" sz="1600" dirty="0"/>
              <a:t>„</a:t>
            </a:r>
            <a:r>
              <a:rPr lang="en-US" altLang="cs-CZ" sz="1600" dirty="0" err="1"/>
              <a:t>hraniční</a:t>
            </a:r>
            <a:r>
              <a:rPr lang="en-US" altLang="cs-CZ" sz="1600" dirty="0"/>
              <a:t>“</a:t>
            </a:r>
            <a:r>
              <a:rPr lang="cs-CZ" altLang="cs-CZ" sz="1600" dirty="0"/>
              <a:t> - 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vyjadřuje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hranici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mezi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psychózou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narušené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vnímání</a:t>
            </a:r>
            <a:r>
              <a:rPr lang="en-US" altLang="cs-CZ" sz="1600" dirty="0"/>
              <a:t> reality) a </a:t>
            </a:r>
            <a:r>
              <a:rPr lang="en-US" altLang="cs-CZ" sz="1600" dirty="0" err="1"/>
              <a:t>neurózou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úzkosti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deprese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impulzivita</a:t>
            </a:r>
            <a:r>
              <a:rPr lang="en-US" altLang="cs-CZ" sz="1600" dirty="0"/>
              <a:t>)</a:t>
            </a:r>
            <a:r>
              <a:rPr lang="cs-CZ" altLang="cs-CZ" sz="1600" dirty="0"/>
              <a:t> - připomínají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symptomy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psychózy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neurózy</a:t>
            </a:r>
            <a:r>
              <a:rPr lang="en-US" altLang="cs-CZ" sz="1600" dirty="0"/>
              <a:t> </a:t>
            </a:r>
            <a:endParaRPr lang="cs-CZ" altLang="cs-CZ" sz="1600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dříve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často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přiřazováni</a:t>
            </a:r>
            <a:r>
              <a:rPr lang="en-US" altLang="cs-CZ" sz="1400" dirty="0"/>
              <a:t> k </a:t>
            </a:r>
            <a:r>
              <a:rPr lang="en-US" altLang="cs-CZ" sz="1400" dirty="0" err="1"/>
              <a:t>atypickým</a:t>
            </a:r>
            <a:r>
              <a:rPr lang="en-US" altLang="cs-CZ" sz="1400" dirty="0"/>
              <a:t> </a:t>
            </a:r>
            <a:r>
              <a:rPr lang="en-US" altLang="cs-CZ" sz="1400" dirty="0" err="1"/>
              <a:t>formám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schizofrenie</a:t>
            </a:r>
            <a:endParaRPr lang="cs-CZ" altLang="cs-CZ" sz="1400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p</a:t>
            </a:r>
            <a:r>
              <a:rPr lang="en-US" altLang="cs-CZ" sz="1400" dirty="0" err="1"/>
              <a:t>rojevy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však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vyplývají</a:t>
            </a:r>
            <a:r>
              <a:rPr lang="en-US" altLang="cs-CZ" sz="1400" dirty="0"/>
              <a:t> z </a:t>
            </a:r>
            <a:r>
              <a:rPr lang="en-US" altLang="cs-CZ" sz="1400" dirty="0" err="1"/>
              <a:t>výše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uvedeného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narušeného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vnímání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vlastní</a:t>
            </a:r>
            <a:r>
              <a:rPr lang="en-US" altLang="cs-CZ" sz="1400" dirty="0"/>
              <a:t> identity a </a:t>
            </a:r>
            <a:r>
              <a:rPr lang="en-US" altLang="cs-CZ" sz="1400" dirty="0" err="1"/>
              <a:t>dále</a:t>
            </a:r>
            <a:r>
              <a:rPr lang="en-US" altLang="cs-CZ" sz="1400" dirty="0"/>
              <a:t> z </a:t>
            </a:r>
            <a:r>
              <a:rPr lang="en-US" altLang="cs-CZ" sz="1400" dirty="0" err="1"/>
              <a:t>toho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že</a:t>
            </a:r>
            <a:r>
              <a:rPr lang="en-US" altLang="cs-CZ" sz="1400" dirty="0"/>
              <a:t> se </a:t>
            </a:r>
            <a:r>
              <a:rPr lang="en-US" altLang="cs-CZ" sz="1400" dirty="0" err="1"/>
              <a:t>těmto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lidem</a:t>
            </a:r>
            <a:r>
              <a:rPr lang="en-US" altLang="cs-CZ" sz="1400" dirty="0"/>
              <a:t> z </a:t>
            </a:r>
            <a:r>
              <a:rPr lang="en-US" altLang="cs-CZ" sz="1400" dirty="0" err="1"/>
              <a:t>nějakého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důvodu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nepodařilo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dosáhnout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takzvané</a:t>
            </a:r>
            <a:r>
              <a:rPr lang="en-US" altLang="cs-CZ" sz="1400" dirty="0"/>
              <a:t> </a:t>
            </a:r>
            <a:r>
              <a:rPr lang="en-US" altLang="cs-CZ" sz="1400" b="1" u="sng" dirty="0" err="1"/>
              <a:t>objektní</a:t>
            </a:r>
            <a:r>
              <a:rPr lang="en-US" altLang="cs-CZ" sz="1400" b="1" u="sng" dirty="0"/>
              <a:t> </a:t>
            </a:r>
            <a:r>
              <a:rPr lang="en-US" altLang="cs-CZ" sz="1400" b="1" u="sng" dirty="0" err="1"/>
              <a:t>stálosti</a:t>
            </a:r>
            <a:endParaRPr lang="cs-CZ" altLang="cs-CZ" sz="1400" b="1" u="sng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t</a:t>
            </a:r>
            <a:r>
              <a:rPr lang="en-US" altLang="cs-CZ" sz="1400" dirty="0"/>
              <a:t>o </a:t>
            </a:r>
            <a:r>
              <a:rPr lang="en-US" altLang="cs-CZ" sz="1400" dirty="0" err="1"/>
              <a:t>znamená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že</a:t>
            </a:r>
            <a:r>
              <a:rPr lang="en-US" altLang="cs-CZ" sz="1400" dirty="0"/>
              <a:t> se </a:t>
            </a:r>
            <a:r>
              <a:rPr lang="en-US" altLang="cs-CZ" sz="1400" dirty="0" err="1"/>
              <a:t>dítěti</a:t>
            </a:r>
            <a:r>
              <a:rPr lang="en-US" altLang="cs-CZ" sz="1400" dirty="0"/>
              <a:t> v </a:t>
            </a:r>
            <a:r>
              <a:rPr lang="en-US" altLang="cs-CZ" sz="1400" dirty="0" err="1"/>
              <a:t>době</a:t>
            </a:r>
            <a:r>
              <a:rPr lang="en-US" altLang="cs-CZ" sz="1400" dirty="0"/>
              <a:t> </a:t>
            </a:r>
            <a:r>
              <a:rPr lang="en-US" altLang="cs-CZ" sz="1400" dirty="0" err="1"/>
              <a:t>časného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vývoje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kdy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zkoumá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svět</a:t>
            </a:r>
            <a:r>
              <a:rPr lang="en-US" altLang="cs-CZ" sz="1400" dirty="0"/>
              <a:t> a </a:t>
            </a:r>
            <a:r>
              <a:rPr lang="en-US" altLang="cs-CZ" sz="1400" dirty="0" err="1"/>
              <a:t>učí</a:t>
            </a:r>
            <a:r>
              <a:rPr lang="en-US" altLang="cs-CZ" sz="1400" dirty="0"/>
              <a:t> se </a:t>
            </a:r>
            <a:r>
              <a:rPr lang="en-US" altLang="cs-CZ" sz="1400" dirty="0" err="1"/>
              <a:t>vzdalovat</a:t>
            </a:r>
            <a:r>
              <a:rPr lang="en-US" altLang="cs-CZ" sz="1400" dirty="0"/>
              <a:t> od </a:t>
            </a:r>
            <a:r>
              <a:rPr lang="en-US" altLang="cs-CZ" sz="1400" dirty="0" err="1"/>
              <a:t>rodičů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nepodařilo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dosáhnout</a:t>
            </a:r>
            <a:r>
              <a:rPr lang="en-US" altLang="cs-CZ" sz="1400" dirty="0"/>
              <a:t> </a:t>
            </a:r>
            <a:r>
              <a:rPr lang="en-US" altLang="cs-CZ" sz="1400" dirty="0" err="1"/>
              <a:t>jistoty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že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blízká</a:t>
            </a:r>
            <a:r>
              <a:rPr lang="en-US" altLang="cs-CZ" sz="1400" dirty="0"/>
              <a:t> </a:t>
            </a:r>
            <a:r>
              <a:rPr lang="en-US" altLang="cs-CZ" sz="1400" dirty="0" err="1"/>
              <a:t>osoba</a:t>
            </a:r>
            <a:r>
              <a:rPr lang="en-US" altLang="cs-CZ" sz="1400" dirty="0"/>
              <a:t> (</a:t>
            </a:r>
            <a:r>
              <a:rPr lang="en-US" altLang="cs-CZ" sz="1400" dirty="0" err="1"/>
              <a:t>objekt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rodič</a:t>
            </a:r>
            <a:r>
              <a:rPr lang="en-US" altLang="cs-CZ" sz="1400" dirty="0"/>
              <a:t>) pro </a:t>
            </a:r>
            <a:r>
              <a:rPr lang="en-US" altLang="cs-CZ" sz="1400" dirty="0" err="1"/>
              <a:t>něj</a:t>
            </a:r>
            <a:r>
              <a:rPr lang="en-US" altLang="cs-CZ" sz="1400" dirty="0"/>
              <a:t> </a:t>
            </a:r>
            <a:r>
              <a:rPr lang="en-US" altLang="cs-CZ" sz="1400" dirty="0" err="1"/>
              <a:t>kdykoli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existuje</a:t>
            </a:r>
            <a:r>
              <a:rPr lang="en-US" altLang="cs-CZ" sz="1400" dirty="0"/>
              <a:t> a </a:t>
            </a:r>
            <a:r>
              <a:rPr lang="en-US" altLang="cs-CZ" sz="1400" dirty="0" err="1"/>
              <a:t>poskytuje</a:t>
            </a:r>
            <a:r>
              <a:rPr lang="en-US" altLang="cs-CZ" sz="1400" dirty="0"/>
              <a:t> mu </a:t>
            </a:r>
            <a:r>
              <a:rPr lang="en-US" altLang="cs-CZ" sz="1400" dirty="0" err="1"/>
              <a:t>bezpečí</a:t>
            </a:r>
            <a:endParaRPr lang="cs-CZ" altLang="cs-CZ" sz="1400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d</a:t>
            </a:r>
            <a:r>
              <a:rPr lang="en-US" altLang="cs-CZ" sz="1400" dirty="0" err="1"/>
              <a:t>ůsledkem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toho</a:t>
            </a:r>
            <a:r>
              <a:rPr lang="en-US" altLang="cs-CZ" sz="1400" dirty="0"/>
              <a:t> je </a:t>
            </a:r>
            <a:r>
              <a:rPr lang="en-US" altLang="cs-CZ" sz="1400" dirty="0" err="1"/>
              <a:t>zafixovaný</a:t>
            </a:r>
            <a:r>
              <a:rPr lang="en-US" altLang="cs-CZ" sz="1400" dirty="0"/>
              <a:t> </a:t>
            </a:r>
            <a:r>
              <a:rPr lang="en-US" altLang="cs-CZ" sz="1400" dirty="0" err="1"/>
              <a:t>obranný</a:t>
            </a:r>
            <a:r>
              <a:rPr lang="en-US" altLang="cs-CZ" sz="1400" dirty="0"/>
              <a:t> </a:t>
            </a:r>
            <a:r>
              <a:rPr lang="en-US" altLang="cs-CZ" sz="1400" dirty="0" err="1"/>
              <a:t>mechanismus</a:t>
            </a:r>
            <a:r>
              <a:rPr lang="en-US" altLang="cs-CZ" sz="1400" dirty="0"/>
              <a:t> </a:t>
            </a:r>
            <a:r>
              <a:rPr lang="en-US" altLang="cs-CZ" sz="1400" dirty="0" err="1"/>
              <a:t>zvaný</a:t>
            </a:r>
            <a:r>
              <a:rPr lang="en-US" altLang="cs-CZ" sz="1400" dirty="0"/>
              <a:t> </a:t>
            </a:r>
            <a:r>
              <a:rPr lang="en-US" altLang="cs-CZ" sz="1400" b="1" u="sng" dirty="0" err="1"/>
              <a:t>štěpení</a:t>
            </a:r>
            <a:r>
              <a:rPr lang="en-US" altLang="cs-CZ" sz="1400" dirty="0"/>
              <a:t> (splitting). </a:t>
            </a:r>
            <a:r>
              <a:rPr lang="en-US" altLang="cs-CZ" sz="1400" dirty="0" err="1"/>
              <a:t>Díky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tomu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nejsou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tito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pacienti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schopni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přijmout</a:t>
            </a:r>
            <a:r>
              <a:rPr lang="en-US" altLang="cs-CZ" sz="1400" dirty="0"/>
              <a:t> </a:t>
            </a:r>
            <a:r>
              <a:rPr lang="en-US" altLang="cs-CZ" sz="1400" dirty="0" err="1"/>
              <a:t>ostatní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lidi</a:t>
            </a:r>
            <a:r>
              <a:rPr lang="en-US" altLang="cs-CZ" sz="1400" dirty="0"/>
              <a:t> (</a:t>
            </a:r>
            <a:r>
              <a:rPr lang="en-US" altLang="cs-CZ" sz="1400" dirty="0" err="1"/>
              <a:t>objekty</a:t>
            </a:r>
            <a:r>
              <a:rPr lang="en-US" altLang="cs-CZ" sz="1400" dirty="0"/>
              <a:t>) v </a:t>
            </a:r>
            <a:r>
              <a:rPr lang="en-US" altLang="cs-CZ" sz="1400" dirty="0" err="1"/>
              <a:t>jejich</a:t>
            </a:r>
            <a:r>
              <a:rPr lang="en-US" altLang="cs-CZ" sz="1400" dirty="0"/>
              <a:t> </a:t>
            </a:r>
            <a:r>
              <a:rPr lang="en-US" altLang="cs-CZ" sz="1400" dirty="0" err="1"/>
              <a:t>celistvosti</a:t>
            </a:r>
            <a:r>
              <a:rPr lang="en-US" altLang="cs-CZ" sz="1400" dirty="0"/>
              <a:t>, ale </a:t>
            </a:r>
            <a:r>
              <a:rPr lang="en-US" altLang="cs-CZ" sz="1400" dirty="0" err="1"/>
              <a:t>vidí</a:t>
            </a:r>
            <a:r>
              <a:rPr lang="en-US" altLang="cs-CZ" sz="1400" dirty="0"/>
              <a:t> je </a:t>
            </a:r>
            <a:r>
              <a:rPr lang="en-US" altLang="cs-CZ" sz="1400" dirty="0" err="1"/>
              <a:t>buď</a:t>
            </a:r>
            <a:r>
              <a:rPr lang="en-US" altLang="cs-CZ" sz="1400" dirty="0"/>
              <a:t> s </a:t>
            </a:r>
            <a:r>
              <a:rPr lang="en-US" altLang="cs-CZ" sz="1400" dirty="0" err="1"/>
              <a:t>nekritickou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idealizací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jako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úplně</a:t>
            </a:r>
            <a:r>
              <a:rPr lang="en-US" altLang="cs-CZ" sz="1400" dirty="0"/>
              <a:t> </a:t>
            </a:r>
            <a:r>
              <a:rPr lang="en-US" altLang="cs-CZ" sz="1400" dirty="0" err="1"/>
              <a:t>dobré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nebo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jako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zcela</a:t>
            </a:r>
            <a:r>
              <a:rPr lang="en-US" altLang="cs-CZ" sz="1400" dirty="0"/>
              <a:t> </a:t>
            </a:r>
            <a:r>
              <a:rPr lang="en-US" altLang="cs-CZ" sz="1400" dirty="0" err="1"/>
              <a:t>špatné</a:t>
            </a:r>
            <a:endParaRPr lang="cs-CZ" altLang="cs-CZ" sz="1400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m</a:t>
            </a:r>
            <a:r>
              <a:rPr lang="en-US" altLang="cs-CZ" sz="1400" dirty="0" err="1"/>
              <a:t>ezi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těmito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polaritami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pak</a:t>
            </a:r>
            <a:r>
              <a:rPr lang="en-US" altLang="cs-CZ" sz="1400" dirty="0"/>
              <a:t> </a:t>
            </a:r>
            <a:r>
              <a:rPr lang="en-US" altLang="cs-CZ" sz="1400" dirty="0" err="1"/>
              <a:t>může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kolísat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vztah</a:t>
            </a:r>
            <a:r>
              <a:rPr lang="en-US" altLang="cs-CZ" sz="1400" dirty="0"/>
              <a:t> k </a:t>
            </a:r>
            <a:r>
              <a:rPr lang="en-US" altLang="cs-CZ" sz="1400" dirty="0" err="1"/>
              <a:t>jednomu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člověku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podle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toho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jak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pacientovi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jeho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vhledu</a:t>
            </a:r>
            <a:r>
              <a:rPr lang="en-US" altLang="cs-CZ" sz="1400" dirty="0"/>
              <a:t> </a:t>
            </a:r>
            <a:r>
              <a:rPr lang="en-US" altLang="cs-CZ" sz="1400" dirty="0" err="1"/>
              <a:t>zbavené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nezvládnutelné</a:t>
            </a:r>
            <a:r>
              <a:rPr lang="en-US" altLang="cs-CZ" sz="1400" dirty="0"/>
              <a:t> </a:t>
            </a:r>
            <a:r>
              <a:rPr lang="en-US" altLang="cs-CZ" sz="1400" dirty="0" err="1"/>
              <a:t>emoce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velí</a:t>
            </a:r>
            <a:endParaRPr lang="cs-CZ" altLang="cs-CZ" sz="1400" dirty="0"/>
          </a:p>
          <a:p>
            <a:pPr lvl="1">
              <a:lnSpc>
                <a:spcPct val="95000"/>
              </a:lnSpc>
            </a:pPr>
            <a:r>
              <a:rPr lang="cs-CZ" altLang="cs-CZ" sz="1400" dirty="0"/>
              <a:t>d</a:t>
            </a:r>
            <a:r>
              <a:rPr lang="en-US" altLang="cs-CZ" sz="1400" dirty="0" err="1"/>
              <a:t>íky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těmto</a:t>
            </a:r>
            <a:r>
              <a:rPr lang="en-US" altLang="cs-CZ" sz="1400" dirty="0"/>
              <a:t> </a:t>
            </a:r>
            <a:r>
              <a:rPr lang="en-US" altLang="cs-CZ" sz="1400" dirty="0" err="1"/>
              <a:t>mechanismům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stav</a:t>
            </a:r>
            <a:r>
              <a:rPr lang="en-US" altLang="cs-CZ" sz="1400" dirty="0"/>
              <a:t> </a:t>
            </a:r>
            <a:r>
              <a:rPr lang="en-US" altLang="cs-CZ" sz="1400" dirty="0" err="1"/>
              <a:t>kolísá</a:t>
            </a:r>
            <a:r>
              <a:rPr lang="en-US" altLang="cs-CZ" sz="1400" dirty="0"/>
              <a:t> </a:t>
            </a:r>
            <a:r>
              <a:rPr lang="en-US" altLang="cs-CZ" sz="1400" dirty="0" err="1"/>
              <a:t>mezi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pocity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prázdnoty</a:t>
            </a:r>
            <a:r>
              <a:rPr lang="en-US" altLang="cs-CZ" sz="1400" dirty="0"/>
              <a:t> a </a:t>
            </a:r>
            <a:r>
              <a:rPr lang="en-US" altLang="cs-CZ" sz="1400" dirty="0" err="1"/>
              <a:t>neprožívání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na</a:t>
            </a:r>
            <a:r>
              <a:rPr lang="en-US" altLang="cs-CZ" sz="1400" dirty="0"/>
              <a:t> </a:t>
            </a:r>
            <a:r>
              <a:rPr lang="en-US" altLang="cs-CZ" sz="1400" dirty="0" err="1"/>
              <a:t>jedné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straně</a:t>
            </a:r>
            <a:r>
              <a:rPr lang="en-US" altLang="cs-CZ" sz="1400" dirty="0"/>
              <a:t> a </a:t>
            </a:r>
            <a:r>
              <a:rPr lang="en-US" altLang="cs-CZ" sz="1400" dirty="0" err="1"/>
              <a:t>stavy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nekontrolovaných</a:t>
            </a:r>
            <a:r>
              <a:rPr lang="en-US" altLang="cs-CZ" sz="1400" dirty="0"/>
              <a:t> </a:t>
            </a:r>
            <a:r>
              <a:rPr lang="en-US" altLang="cs-CZ" sz="1400" dirty="0" err="1"/>
              <a:t>emocí</a:t>
            </a:r>
            <a:r>
              <a:rPr lang="en-US" altLang="cs-CZ" sz="1400" dirty="0"/>
              <a:t> a </a:t>
            </a:r>
            <a:r>
              <a:rPr lang="en-US" altLang="cs-CZ" sz="1400" dirty="0" err="1"/>
              <a:t>impulzů</a:t>
            </a:r>
            <a:r>
              <a:rPr lang="en-US" altLang="cs-CZ" sz="1400" dirty="0"/>
              <a:t> </a:t>
            </a:r>
            <a:r>
              <a:rPr lang="en-US" altLang="cs-CZ" sz="1400" dirty="0" err="1"/>
              <a:t>na</a:t>
            </a:r>
            <a:r>
              <a:rPr lang="en-US" altLang="cs-CZ" sz="1400" dirty="0"/>
              <a:t> </a:t>
            </a:r>
            <a:r>
              <a:rPr lang="en-US" altLang="cs-CZ" sz="1400" dirty="0" err="1"/>
              <a:t>straně</a:t>
            </a:r>
            <a:r>
              <a:rPr lang="en-US" altLang="cs-CZ" sz="1400" dirty="0"/>
              <a:t> </a:t>
            </a:r>
            <a:r>
              <a:rPr lang="en-US" altLang="cs-CZ" sz="1400" dirty="0" err="1"/>
              <a:t>druhé</a:t>
            </a:r>
            <a:endParaRPr lang="cs-CZ" altLang="cs-CZ" sz="1400" dirty="0"/>
          </a:p>
          <a:p>
            <a:pPr>
              <a:lnSpc>
                <a:spcPct val="95000"/>
              </a:lnSpc>
            </a:pPr>
            <a:r>
              <a:rPr lang="cs-CZ" altLang="cs-CZ" sz="1600" dirty="0"/>
              <a:t>ž</a:t>
            </a:r>
            <a:r>
              <a:rPr lang="en-US" altLang="cs-CZ" sz="1600" dirty="0" err="1"/>
              <a:t>ivot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takových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lidí</a:t>
            </a:r>
            <a:r>
              <a:rPr lang="en-US" altLang="cs-CZ" sz="1600" dirty="0"/>
              <a:t> je </a:t>
            </a:r>
            <a:r>
              <a:rPr lang="en-US" altLang="cs-CZ" sz="1600" dirty="0" err="1"/>
              <a:t>plný</a:t>
            </a:r>
            <a:r>
              <a:rPr lang="en-US" altLang="cs-CZ" sz="1600" dirty="0"/>
              <a:t> </a:t>
            </a:r>
            <a:r>
              <a:rPr lang="en-US" altLang="cs-CZ" sz="1600" dirty="0" err="1"/>
              <a:t>excesů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mají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tendenci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zneužívání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drog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promiskuitě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bouřlivým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konfliktům</a:t>
            </a:r>
            <a:r>
              <a:rPr lang="en-US" alt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0797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41C57-9BCB-DFFA-0C53-9E3D362D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 Impulzivní typ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A7AA4B-A545-36E3-AD03-E9ACA8DCB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alespoň</a:t>
            </a:r>
            <a:r>
              <a:rPr lang="en-GB" b="0" i="0" dirty="0">
                <a:effectLst/>
                <a:latin typeface="+mn-lt"/>
              </a:rPr>
              <a:t> 3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charakteristik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jedním</a:t>
            </a:r>
            <a:r>
              <a:rPr lang="en-GB" b="0" i="0" dirty="0">
                <a:effectLst/>
                <a:latin typeface="+mn-lt"/>
              </a:rPr>
              <a:t> z </a:t>
            </a:r>
            <a:r>
              <a:rPr lang="en-GB" b="0" i="0" dirty="0" err="1">
                <a:effectLst/>
                <a:latin typeface="+mn-lt"/>
              </a:rPr>
              <a:t>nich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(2)</a:t>
            </a:r>
            <a:endParaRPr lang="cs-CZ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zřetelná</a:t>
            </a:r>
            <a:r>
              <a:rPr lang="en-GB" b="0" i="0" dirty="0">
                <a:effectLst/>
                <a:latin typeface="+mn-lt"/>
              </a:rPr>
              <a:t> tendence </a:t>
            </a:r>
            <a:r>
              <a:rPr lang="en-GB" b="0" i="0" dirty="0" err="1">
                <a:effectLst/>
                <a:latin typeface="+mn-lt"/>
              </a:rPr>
              <a:t>jednat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neočekávaně</a:t>
            </a:r>
            <a:r>
              <a:rPr lang="en-GB" b="0" i="0" dirty="0">
                <a:effectLst/>
                <a:latin typeface="+mn-lt"/>
              </a:rPr>
              <a:t> a bez </a:t>
            </a:r>
            <a:r>
              <a:rPr lang="en-GB" b="0" i="0" dirty="0" err="1">
                <a:effectLst/>
                <a:latin typeface="+mn-lt"/>
              </a:rPr>
              <a:t>uvážení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následků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zřetelná</a:t>
            </a:r>
            <a:r>
              <a:rPr lang="en-GB" b="0" i="0" dirty="0">
                <a:effectLst/>
                <a:latin typeface="+mn-lt"/>
              </a:rPr>
              <a:t> tendence k </a:t>
            </a:r>
            <a:r>
              <a:rPr lang="en-GB" b="0" i="0" dirty="0" err="1">
                <a:effectLst/>
                <a:latin typeface="+mn-lt"/>
              </a:rPr>
              <a:t>nesnášenlivému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chování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konfliktům</a:t>
            </a:r>
            <a:r>
              <a:rPr lang="en-GB" b="0" i="0" dirty="0">
                <a:effectLst/>
                <a:latin typeface="+mn-lt"/>
              </a:rPr>
              <a:t> s </a:t>
            </a:r>
            <a:r>
              <a:rPr lang="en-GB" b="0" i="0" dirty="0" err="1">
                <a:effectLst/>
                <a:latin typeface="+mn-lt"/>
              </a:rPr>
              <a:t>ostatními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zvláště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když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impulzivní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chování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někým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přerušeno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kritizováno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sklon</a:t>
            </a:r>
            <a:r>
              <a:rPr lang="en-GB" b="0" i="0" dirty="0">
                <a:effectLst/>
                <a:latin typeface="+mn-lt"/>
              </a:rPr>
              <a:t> k </a:t>
            </a:r>
            <a:r>
              <a:rPr lang="en-GB" b="0" i="0" dirty="0" err="1">
                <a:effectLst/>
                <a:latin typeface="+mn-lt"/>
              </a:rPr>
              <a:t>výbuchům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hněvu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zuřivosti</a:t>
            </a:r>
            <a:r>
              <a:rPr lang="en-GB" b="0" i="0" dirty="0">
                <a:effectLst/>
                <a:latin typeface="+mn-lt"/>
              </a:rPr>
              <a:t> s </a:t>
            </a:r>
            <a:r>
              <a:rPr lang="en-GB" b="0" i="0" dirty="0" err="1">
                <a:effectLst/>
                <a:latin typeface="+mn-lt"/>
              </a:rPr>
              <a:t>neschopností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kontrolovat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následné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explozivní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chování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obtíže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setrváním</a:t>
            </a:r>
            <a:r>
              <a:rPr lang="en-GB" b="0" i="0" dirty="0">
                <a:effectLst/>
                <a:latin typeface="+mn-lt"/>
              </a:rPr>
              <a:t> u </a:t>
            </a:r>
            <a:r>
              <a:rPr lang="en-GB" b="0" i="0" dirty="0" err="1">
                <a:effectLst/>
                <a:latin typeface="+mn-lt"/>
              </a:rPr>
              <a:t>jakékoliv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činnosti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která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nenabízí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okamžitý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zisk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nestálá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nevypočitatelná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nálada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8599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0EC2B-79AC-2672-36D6-396A09DB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 hraniční typ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95AF2-6191-5871-ACB3-277BFD9D5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A.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obecná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kritéria</a:t>
            </a:r>
            <a:r>
              <a:rPr lang="en-GB" b="0" i="0" dirty="0">
                <a:effectLst/>
                <a:latin typeface="+mn-lt"/>
              </a:rPr>
              <a:t> pro </a:t>
            </a:r>
            <a:r>
              <a:rPr lang="en-GB" b="0" i="0" dirty="0" err="1">
                <a:effectLst/>
                <a:latin typeface="+mn-lt"/>
              </a:rPr>
              <a:t>poruchu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osobnosti</a:t>
            </a:r>
            <a:r>
              <a:rPr lang="en-GB" b="0" i="0" dirty="0">
                <a:effectLst/>
                <a:latin typeface="+mn-lt"/>
              </a:rPr>
              <a:t> F60 (viz </a:t>
            </a:r>
            <a:r>
              <a:rPr lang="en-GB" b="0" i="0" dirty="0" err="1">
                <a:effectLst/>
                <a:latin typeface="+mn-lt"/>
              </a:rPr>
              <a:t>výše</a:t>
            </a:r>
            <a:r>
              <a:rPr lang="en-GB" b="0" i="0" dirty="0">
                <a:effectLst/>
                <a:latin typeface="+mn-lt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3 </a:t>
            </a:r>
            <a:r>
              <a:rPr lang="en-GB" b="0" i="0" dirty="0" err="1">
                <a:effectLst/>
                <a:latin typeface="+mn-lt"/>
              </a:rPr>
              <a:t>příznaky</a:t>
            </a:r>
            <a:r>
              <a:rPr lang="en-GB" b="0" i="0" dirty="0">
                <a:effectLst/>
                <a:latin typeface="+mn-lt"/>
              </a:rPr>
              <a:t> z </a:t>
            </a:r>
            <a:r>
              <a:rPr lang="en-GB" b="0" i="0" dirty="0" err="1">
                <a:effectLst/>
                <a:latin typeface="+mn-lt"/>
              </a:rPr>
              <a:t>kritéria</a:t>
            </a:r>
            <a:r>
              <a:rPr lang="en-GB" b="0" i="0" dirty="0">
                <a:effectLst/>
                <a:latin typeface="+mn-lt"/>
              </a:rPr>
              <a:t> B pro F60.30 </a:t>
            </a:r>
            <a:r>
              <a:rPr lang="en-GB" b="0" i="0" dirty="0" err="1">
                <a:effectLst/>
                <a:latin typeface="+mn-lt"/>
              </a:rPr>
              <a:t>spolu</a:t>
            </a:r>
            <a:r>
              <a:rPr lang="en-GB" b="0" i="0" dirty="0">
                <a:effectLst/>
                <a:latin typeface="+mn-lt"/>
              </a:rPr>
              <a:t> s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2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narušená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nejistá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představa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sobě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samém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cílech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vnitřních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preferencích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včetně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sexuálních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sklon</a:t>
            </a:r>
            <a:r>
              <a:rPr lang="en-GB" b="0" i="0" dirty="0">
                <a:effectLst/>
                <a:latin typeface="+mn-lt"/>
              </a:rPr>
              <a:t> k </a:t>
            </a:r>
            <a:r>
              <a:rPr lang="en-GB" b="0" i="0" dirty="0" err="1">
                <a:effectLst/>
                <a:latin typeface="+mn-lt"/>
              </a:rPr>
              <a:t>zaplétání</a:t>
            </a:r>
            <a:r>
              <a:rPr lang="en-GB" b="0" i="0" dirty="0">
                <a:effectLst/>
                <a:latin typeface="+mn-lt"/>
              </a:rPr>
              <a:t> se do </a:t>
            </a:r>
            <a:r>
              <a:rPr lang="en-GB" b="0" i="0" dirty="0" err="1">
                <a:effectLst/>
                <a:latin typeface="+mn-lt"/>
              </a:rPr>
              <a:t>intenzivních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nestálých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vztahů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které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často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vedou</a:t>
            </a:r>
            <a:r>
              <a:rPr lang="en-GB" b="0" i="0" dirty="0">
                <a:effectLst/>
                <a:latin typeface="+mn-lt"/>
              </a:rPr>
              <a:t> k </a:t>
            </a:r>
            <a:r>
              <a:rPr lang="en-GB" b="0" i="0" dirty="0" err="1">
                <a:effectLst/>
                <a:latin typeface="+mn-lt"/>
              </a:rPr>
              <a:t>emočním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krizím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přehnaná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snaha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vyhnout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odmítnutí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opakované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nebezpečí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realizace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sebepoškození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chronické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pocity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prázdnoty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0845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Grp="1" noChangeArrowheads="1"/>
          </p:cNvSpPr>
          <p:nvPr>
            <p:ph type="title"/>
          </p:nvPr>
        </p:nvSpPr>
        <p:spPr>
          <a:xfrm>
            <a:off x="2135561" y="188641"/>
            <a:ext cx="8243887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Emočně nestabilní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1944689"/>
            <a:ext cx="8435975" cy="5229225"/>
          </a:xfrm>
        </p:spPr>
        <p:txBody>
          <a:bodyPr>
            <a:normAutofit lnSpcReduction="10000"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ocity</a:t>
            </a:r>
            <a:r>
              <a:rPr lang="en-US" altLang="cs-CZ" dirty="0"/>
              <a:t> </a:t>
            </a:r>
            <a:r>
              <a:rPr lang="en-US" altLang="cs-CZ" dirty="0" err="1"/>
              <a:t>prázdnoty</a:t>
            </a:r>
            <a:r>
              <a:rPr lang="en-US" altLang="cs-CZ" dirty="0"/>
              <a:t> </a:t>
            </a:r>
            <a:r>
              <a:rPr lang="en-US" altLang="cs-CZ" dirty="0" err="1"/>
              <a:t>střídá</a:t>
            </a:r>
            <a:r>
              <a:rPr lang="en-US" altLang="cs-CZ" dirty="0"/>
              <a:t> </a:t>
            </a:r>
            <a:r>
              <a:rPr lang="en-US" altLang="cs-CZ" dirty="0" err="1"/>
              <a:t>nesnesitelné</a:t>
            </a:r>
            <a:r>
              <a:rPr lang="en-US" altLang="cs-CZ" dirty="0"/>
              <a:t> </a:t>
            </a:r>
            <a:r>
              <a:rPr lang="en-US" altLang="cs-CZ" dirty="0" err="1"/>
              <a:t>napětí</a:t>
            </a:r>
            <a:r>
              <a:rPr lang="en-US" altLang="cs-CZ" dirty="0"/>
              <a:t>, </a:t>
            </a:r>
            <a:r>
              <a:rPr lang="en-US" altLang="cs-CZ" dirty="0" err="1"/>
              <a:t>kterého</a:t>
            </a:r>
            <a:r>
              <a:rPr lang="en-US" altLang="cs-CZ" dirty="0"/>
              <a:t> se </a:t>
            </a:r>
            <a:r>
              <a:rPr lang="en-US" altLang="cs-CZ" dirty="0" err="1"/>
              <a:t>někdy</a:t>
            </a:r>
            <a:r>
              <a:rPr lang="en-US" altLang="cs-CZ" dirty="0"/>
              <a:t> </a:t>
            </a:r>
            <a:r>
              <a:rPr lang="en-US" altLang="cs-CZ" dirty="0" err="1"/>
              <a:t>zbavují</a:t>
            </a:r>
            <a:r>
              <a:rPr lang="en-US" altLang="cs-CZ" dirty="0"/>
              <a:t> </a:t>
            </a:r>
            <a:r>
              <a:rPr lang="en-US" altLang="cs-CZ" dirty="0" err="1"/>
              <a:t>sebepoškozovánín</a:t>
            </a:r>
            <a:endParaRPr lang="cs-CZ" altLang="cs-CZ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často</a:t>
            </a:r>
            <a:r>
              <a:rPr lang="en-US" altLang="cs-CZ" dirty="0"/>
              <a:t> </a:t>
            </a:r>
            <a:r>
              <a:rPr lang="en-US" altLang="cs-CZ" dirty="0" err="1"/>
              <a:t>mnohočetné</a:t>
            </a:r>
            <a:r>
              <a:rPr lang="en-US" altLang="cs-CZ" dirty="0"/>
              <a:t> </a:t>
            </a:r>
            <a:r>
              <a:rPr lang="en-US" altLang="cs-CZ" dirty="0" err="1"/>
              <a:t>jizvy</a:t>
            </a:r>
            <a:r>
              <a:rPr lang="en-US" altLang="cs-CZ" dirty="0"/>
              <a:t> </a:t>
            </a:r>
            <a:r>
              <a:rPr lang="en-US" altLang="cs-CZ" dirty="0" err="1"/>
              <a:t>po</a:t>
            </a:r>
            <a:r>
              <a:rPr lang="en-US" altLang="cs-CZ" dirty="0"/>
              <a:t> </a:t>
            </a:r>
            <a:r>
              <a:rPr lang="en-US" altLang="cs-CZ" dirty="0" err="1"/>
              <a:t>řezných</a:t>
            </a:r>
            <a:r>
              <a:rPr lang="en-US" altLang="cs-CZ" dirty="0"/>
              <a:t> </a:t>
            </a:r>
            <a:r>
              <a:rPr lang="en-US" altLang="cs-CZ" dirty="0" err="1"/>
              <a:t>ranách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pálení</a:t>
            </a:r>
            <a:r>
              <a:rPr lang="en-US" altLang="cs-CZ" dirty="0"/>
              <a:t> </a:t>
            </a:r>
            <a:r>
              <a:rPr lang="en-US" altLang="cs-CZ" dirty="0" err="1"/>
              <a:t>cigaretou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různých</a:t>
            </a:r>
            <a:r>
              <a:rPr lang="en-US" altLang="cs-CZ" dirty="0"/>
              <a:t> </a:t>
            </a:r>
            <a:r>
              <a:rPr lang="en-US" altLang="cs-CZ" dirty="0" err="1"/>
              <a:t>částech</a:t>
            </a:r>
            <a:r>
              <a:rPr lang="en-US" altLang="cs-CZ" dirty="0"/>
              <a:t> </a:t>
            </a:r>
            <a:r>
              <a:rPr lang="en-US" altLang="cs-CZ" dirty="0" err="1"/>
              <a:t>těla</a:t>
            </a:r>
            <a:endParaRPr lang="cs-CZ" altLang="cs-CZ" dirty="0"/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/>
              <a:t>t</a:t>
            </a:r>
            <a:r>
              <a:rPr lang="en-US" altLang="cs-CZ" dirty="0" err="1"/>
              <a:t>endence</a:t>
            </a:r>
            <a:r>
              <a:rPr lang="en-US" altLang="cs-CZ" dirty="0"/>
              <a:t> k </a:t>
            </a:r>
            <a:r>
              <a:rPr lang="en-US" altLang="cs-CZ" dirty="0" err="1"/>
              <a:t>sebepoškozování</a:t>
            </a:r>
            <a:r>
              <a:rPr lang="en-US" altLang="cs-CZ" dirty="0"/>
              <a:t> </a:t>
            </a:r>
            <a:r>
              <a:rPr lang="en-US" altLang="cs-CZ" dirty="0" err="1"/>
              <a:t>připomíná</a:t>
            </a:r>
            <a:r>
              <a:rPr lang="en-US" altLang="cs-CZ" dirty="0"/>
              <a:t> </a:t>
            </a:r>
            <a:r>
              <a:rPr lang="en-US" altLang="cs-CZ" dirty="0" err="1"/>
              <a:t>závislost</a:t>
            </a:r>
            <a:r>
              <a:rPr lang="en-US" altLang="cs-CZ" dirty="0"/>
              <a:t>, </a:t>
            </a:r>
            <a:r>
              <a:rPr lang="en-US" altLang="cs-CZ" dirty="0" err="1"/>
              <a:t>protože</a:t>
            </a:r>
            <a:r>
              <a:rPr lang="en-US" altLang="cs-CZ" dirty="0"/>
              <a:t> </a:t>
            </a:r>
            <a:r>
              <a:rPr lang="en-US" altLang="cs-CZ" dirty="0" err="1"/>
              <a:t>po</a:t>
            </a:r>
            <a:r>
              <a:rPr lang="en-US" altLang="cs-CZ" dirty="0"/>
              <a:t> </a:t>
            </a:r>
            <a:r>
              <a:rPr lang="en-US" altLang="cs-CZ" dirty="0" err="1"/>
              <a:t>něm</a:t>
            </a:r>
            <a:r>
              <a:rPr lang="en-US" altLang="cs-CZ" dirty="0"/>
              <a:t> </a:t>
            </a:r>
            <a:r>
              <a:rPr lang="en-US" altLang="cs-CZ" dirty="0" err="1"/>
              <a:t>dochází</a:t>
            </a:r>
            <a:r>
              <a:rPr lang="en-US" altLang="cs-CZ" dirty="0"/>
              <a:t> </a:t>
            </a:r>
            <a:r>
              <a:rPr lang="en-US" altLang="cs-CZ" dirty="0" err="1"/>
              <a:t>nakrátko</a:t>
            </a:r>
            <a:r>
              <a:rPr lang="en-US" altLang="cs-CZ" dirty="0"/>
              <a:t> k </a:t>
            </a:r>
            <a:r>
              <a:rPr lang="en-US" altLang="cs-CZ" dirty="0" err="1"/>
              <a:t>pocitu</a:t>
            </a:r>
            <a:r>
              <a:rPr lang="en-US" altLang="cs-CZ" dirty="0"/>
              <a:t> </a:t>
            </a:r>
            <a:r>
              <a:rPr lang="en-US" altLang="cs-CZ" dirty="0" err="1"/>
              <a:t>uvolnění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dirty="0" err="1"/>
              <a:t>nestabilita</a:t>
            </a:r>
            <a:r>
              <a:rPr lang="en-US" altLang="cs-CZ" dirty="0"/>
              <a:t> </a:t>
            </a:r>
            <a:r>
              <a:rPr lang="en-US" altLang="cs-CZ" dirty="0" err="1"/>
              <a:t>pacientů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v </a:t>
            </a:r>
            <a:r>
              <a:rPr lang="en-US" altLang="cs-CZ" dirty="0" err="1"/>
              <a:t>léčbě</a:t>
            </a:r>
            <a:endParaRPr lang="cs-CZ" altLang="cs-CZ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dirty="0" err="1"/>
              <a:t>pacientka</a:t>
            </a:r>
            <a:r>
              <a:rPr lang="en-US" altLang="cs-CZ" dirty="0"/>
              <a:t>, </a:t>
            </a:r>
            <a:r>
              <a:rPr lang="en-US" altLang="cs-CZ" dirty="0" err="1"/>
              <a:t>která</a:t>
            </a:r>
            <a:r>
              <a:rPr lang="en-US" altLang="cs-CZ" dirty="0"/>
              <a:t> </a:t>
            </a:r>
            <a:r>
              <a:rPr lang="en-US" altLang="cs-CZ" dirty="0" err="1"/>
              <a:t>lékaře</a:t>
            </a:r>
            <a:r>
              <a:rPr lang="en-US" altLang="cs-CZ" dirty="0"/>
              <a:t> </a:t>
            </a:r>
            <a:r>
              <a:rPr lang="en-US" altLang="cs-CZ" dirty="0" err="1"/>
              <a:t>bezvýhradně</a:t>
            </a:r>
            <a:r>
              <a:rPr lang="en-US" altLang="cs-CZ" dirty="0"/>
              <a:t> </a:t>
            </a:r>
            <a:r>
              <a:rPr lang="en-US" altLang="cs-CZ" dirty="0" err="1"/>
              <a:t>uznávala</a:t>
            </a:r>
            <a:r>
              <a:rPr lang="en-US" altLang="cs-CZ" dirty="0"/>
              <a:t> </a:t>
            </a:r>
            <a:r>
              <a:rPr lang="en-US" altLang="cs-CZ" dirty="0" err="1"/>
              <a:t>přišla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sezení</a:t>
            </a:r>
            <a:r>
              <a:rPr lang="en-US" altLang="cs-CZ" dirty="0"/>
              <a:t> o </a:t>
            </a:r>
            <a:r>
              <a:rPr lang="en-US" altLang="cs-CZ" dirty="0" err="1"/>
              <a:t>půl</a:t>
            </a:r>
            <a:r>
              <a:rPr lang="en-US" altLang="cs-CZ" dirty="0"/>
              <a:t> </a:t>
            </a:r>
            <a:r>
              <a:rPr lang="en-US" altLang="cs-CZ" dirty="0" err="1"/>
              <a:t>hodiny</a:t>
            </a:r>
            <a:r>
              <a:rPr lang="en-US" altLang="cs-CZ" dirty="0"/>
              <a:t> </a:t>
            </a:r>
            <a:r>
              <a:rPr lang="en-US" altLang="cs-CZ" dirty="0" err="1"/>
              <a:t>později</a:t>
            </a:r>
            <a:r>
              <a:rPr lang="en-US" altLang="cs-CZ" dirty="0"/>
              <a:t> s </a:t>
            </a:r>
            <a:r>
              <a:rPr lang="en-US" altLang="cs-CZ" dirty="0" err="1"/>
              <a:t>tím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jí</a:t>
            </a:r>
            <a:r>
              <a:rPr lang="en-US" altLang="cs-CZ" dirty="0"/>
              <a:t> </a:t>
            </a:r>
            <a:r>
              <a:rPr lang="en-US" altLang="cs-CZ" dirty="0" err="1"/>
              <a:t>ujel</a:t>
            </a:r>
            <a:r>
              <a:rPr lang="en-US" altLang="cs-CZ" dirty="0"/>
              <a:t> autobus. </a:t>
            </a:r>
            <a:r>
              <a:rPr lang="en-US" altLang="cs-CZ" dirty="0" err="1"/>
              <a:t>Lékař</a:t>
            </a:r>
            <a:r>
              <a:rPr lang="en-US" altLang="cs-CZ" dirty="0"/>
              <a:t> </a:t>
            </a:r>
            <a:r>
              <a:rPr lang="en-US" altLang="cs-CZ" dirty="0" err="1"/>
              <a:t>namítl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cesta</a:t>
            </a:r>
            <a:r>
              <a:rPr lang="en-US" altLang="cs-CZ" dirty="0"/>
              <a:t> </a:t>
            </a:r>
            <a:r>
              <a:rPr lang="en-US" altLang="cs-CZ" dirty="0" err="1"/>
              <a:t>pěšky</a:t>
            </a:r>
            <a:r>
              <a:rPr lang="en-US" altLang="cs-CZ" dirty="0"/>
              <a:t> </a:t>
            </a:r>
            <a:r>
              <a:rPr lang="en-US" altLang="cs-CZ" dirty="0" err="1"/>
              <a:t>trvá</a:t>
            </a:r>
            <a:r>
              <a:rPr lang="en-US" altLang="cs-CZ" dirty="0"/>
              <a:t> </a:t>
            </a:r>
            <a:r>
              <a:rPr lang="en-US" altLang="cs-CZ" dirty="0" err="1"/>
              <a:t>deset</a:t>
            </a:r>
            <a:r>
              <a:rPr lang="en-US" altLang="cs-CZ" dirty="0"/>
              <a:t> </a:t>
            </a:r>
            <a:r>
              <a:rPr lang="en-US" altLang="cs-CZ" dirty="0" err="1"/>
              <a:t>minut</a:t>
            </a:r>
            <a:r>
              <a:rPr lang="en-US" altLang="cs-CZ" dirty="0"/>
              <a:t>, </a:t>
            </a:r>
            <a:r>
              <a:rPr lang="en-US" altLang="cs-CZ" dirty="0" err="1"/>
              <a:t>čímž</a:t>
            </a:r>
            <a:r>
              <a:rPr lang="en-US" altLang="cs-CZ" dirty="0"/>
              <a:t> </a:t>
            </a:r>
            <a:r>
              <a:rPr lang="en-US" altLang="cs-CZ" dirty="0" err="1"/>
              <a:t>učinil</a:t>
            </a:r>
            <a:r>
              <a:rPr lang="en-US" altLang="cs-CZ" dirty="0"/>
              <a:t> </a:t>
            </a:r>
            <a:r>
              <a:rPr lang="en-US" altLang="cs-CZ" dirty="0" err="1"/>
              <a:t>dotyčnou</a:t>
            </a:r>
            <a:r>
              <a:rPr lang="en-US" altLang="cs-CZ" dirty="0"/>
              <a:t>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zpoždění</a:t>
            </a:r>
            <a:r>
              <a:rPr lang="en-US" altLang="cs-CZ" dirty="0"/>
              <a:t> </a:t>
            </a:r>
            <a:r>
              <a:rPr lang="en-US" altLang="cs-CZ" dirty="0" err="1"/>
              <a:t>odpovědnou</a:t>
            </a:r>
            <a:r>
              <a:rPr lang="en-US" altLang="cs-CZ" dirty="0"/>
              <a:t>. </a:t>
            </a:r>
            <a:r>
              <a:rPr lang="en-US" altLang="cs-CZ" dirty="0" err="1"/>
              <a:t>Pacientka</a:t>
            </a:r>
            <a:r>
              <a:rPr lang="en-US" altLang="cs-CZ" dirty="0"/>
              <a:t> </a:t>
            </a:r>
            <a:r>
              <a:rPr lang="en-US" altLang="cs-CZ" dirty="0" err="1"/>
              <a:t>toto</a:t>
            </a:r>
            <a:r>
              <a:rPr lang="en-US" altLang="cs-CZ" dirty="0"/>
              <a:t> </a:t>
            </a:r>
            <a:r>
              <a:rPr lang="en-US" altLang="cs-CZ" dirty="0" err="1"/>
              <a:t>neunesla</a:t>
            </a:r>
            <a:r>
              <a:rPr lang="en-US" altLang="cs-CZ" dirty="0"/>
              <a:t> a v </a:t>
            </a:r>
            <a:r>
              <a:rPr lang="en-US" altLang="cs-CZ" dirty="0" err="1"/>
              <a:t>tu</a:t>
            </a:r>
            <a:r>
              <a:rPr lang="en-US" altLang="cs-CZ" dirty="0"/>
              <a:t> </a:t>
            </a:r>
            <a:r>
              <a:rPr lang="en-US" altLang="cs-CZ" dirty="0" err="1"/>
              <a:t>chvíli</a:t>
            </a:r>
            <a:r>
              <a:rPr lang="en-US" altLang="cs-CZ" dirty="0"/>
              <a:t> </a:t>
            </a:r>
            <a:r>
              <a:rPr lang="en-US" altLang="cs-CZ" dirty="0" err="1"/>
              <a:t>byl</a:t>
            </a:r>
            <a:r>
              <a:rPr lang="en-US" altLang="cs-CZ" dirty="0"/>
              <a:t> pro </a:t>
            </a:r>
            <a:r>
              <a:rPr lang="en-US" altLang="cs-CZ" dirty="0" err="1"/>
              <a:t>ni</a:t>
            </a:r>
            <a:r>
              <a:rPr lang="en-US" altLang="cs-CZ" dirty="0"/>
              <a:t> </a:t>
            </a:r>
            <a:r>
              <a:rPr lang="en-US" altLang="cs-CZ" dirty="0" err="1"/>
              <a:t>její</a:t>
            </a:r>
            <a:r>
              <a:rPr lang="en-US" altLang="cs-CZ" dirty="0"/>
              <a:t> </a:t>
            </a:r>
            <a:r>
              <a:rPr lang="en-US" altLang="cs-CZ" dirty="0" err="1"/>
              <a:t>dříve</a:t>
            </a:r>
            <a:r>
              <a:rPr lang="en-US" altLang="cs-CZ" dirty="0"/>
              <a:t> </a:t>
            </a:r>
            <a:r>
              <a:rPr lang="en-US" altLang="cs-CZ" dirty="0" err="1"/>
              <a:t>hodný</a:t>
            </a:r>
            <a:r>
              <a:rPr lang="en-US" altLang="cs-CZ" dirty="0"/>
              <a:t> </a:t>
            </a:r>
            <a:r>
              <a:rPr lang="en-US" altLang="cs-CZ" dirty="0" err="1"/>
              <a:t>doktor</a:t>
            </a:r>
            <a:r>
              <a:rPr lang="en-US" altLang="cs-CZ" dirty="0"/>
              <a:t> </a:t>
            </a:r>
            <a:r>
              <a:rPr lang="en-US" altLang="cs-CZ" dirty="0" err="1"/>
              <a:t>bezvýhradně</a:t>
            </a:r>
            <a:r>
              <a:rPr lang="en-US" altLang="cs-CZ" dirty="0"/>
              <a:t> </a:t>
            </a:r>
            <a:r>
              <a:rPr lang="en-US" altLang="cs-CZ" dirty="0" err="1"/>
              <a:t>zlý</a:t>
            </a:r>
            <a:r>
              <a:rPr lang="en-US" altLang="cs-CZ" dirty="0"/>
              <a:t>. </a:t>
            </a:r>
            <a:r>
              <a:rPr lang="en-US" altLang="cs-CZ" dirty="0" err="1"/>
              <a:t>Ztropila</a:t>
            </a:r>
            <a:r>
              <a:rPr lang="en-US" altLang="cs-CZ" dirty="0"/>
              <a:t> </a:t>
            </a:r>
            <a:r>
              <a:rPr lang="en-US" altLang="cs-CZ" dirty="0" err="1"/>
              <a:t>výbušnou</a:t>
            </a:r>
            <a:r>
              <a:rPr lang="en-US" altLang="cs-CZ" dirty="0"/>
              <a:t> </a:t>
            </a:r>
            <a:r>
              <a:rPr lang="en-US" altLang="cs-CZ" dirty="0" err="1"/>
              <a:t>scénu</a:t>
            </a:r>
            <a:r>
              <a:rPr lang="en-US" altLang="cs-CZ" dirty="0"/>
              <a:t> </a:t>
            </a:r>
            <a:r>
              <a:rPr lang="en-US" altLang="cs-CZ" dirty="0" err="1"/>
              <a:t>plnou</a:t>
            </a:r>
            <a:r>
              <a:rPr lang="en-US" altLang="cs-CZ" dirty="0"/>
              <a:t> </a:t>
            </a:r>
            <a:r>
              <a:rPr lang="en-US" altLang="cs-CZ" dirty="0" err="1"/>
              <a:t>sprostých</a:t>
            </a:r>
            <a:r>
              <a:rPr lang="en-US" altLang="cs-CZ" dirty="0"/>
              <a:t> </a:t>
            </a:r>
            <a:r>
              <a:rPr lang="en-US" altLang="cs-CZ" dirty="0" err="1"/>
              <a:t>nadávek</a:t>
            </a:r>
            <a:r>
              <a:rPr lang="en-US" altLang="cs-CZ" dirty="0"/>
              <a:t>,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které</a:t>
            </a:r>
            <a:r>
              <a:rPr lang="en-US" altLang="cs-CZ" dirty="0"/>
              <a:t> by se </a:t>
            </a:r>
            <a:r>
              <a:rPr lang="en-US" altLang="cs-CZ" dirty="0" err="1"/>
              <a:t>nemusel</a:t>
            </a:r>
            <a:r>
              <a:rPr lang="en-US" altLang="cs-CZ" dirty="0"/>
              <a:t> </a:t>
            </a:r>
            <a:r>
              <a:rPr lang="en-US" altLang="cs-CZ" dirty="0" err="1"/>
              <a:t>stydět</a:t>
            </a:r>
            <a:r>
              <a:rPr lang="en-US" altLang="cs-CZ" dirty="0"/>
              <a:t> </a:t>
            </a:r>
            <a:r>
              <a:rPr lang="en-US" altLang="cs-CZ" dirty="0" err="1"/>
              <a:t>zákazník</a:t>
            </a:r>
            <a:r>
              <a:rPr lang="en-US" altLang="cs-CZ" dirty="0"/>
              <a:t> </a:t>
            </a:r>
            <a:r>
              <a:rPr lang="en-US" altLang="cs-CZ" dirty="0" err="1"/>
              <a:t>hospod</a:t>
            </a:r>
            <a:r>
              <a:rPr lang="en-US" altLang="cs-CZ" dirty="0"/>
              <a:t> </a:t>
            </a:r>
            <a:r>
              <a:rPr lang="en-US" altLang="cs-CZ" dirty="0" err="1"/>
              <a:t>nejnižší</a:t>
            </a:r>
            <a:r>
              <a:rPr lang="en-US" altLang="cs-CZ" dirty="0"/>
              <a:t> </a:t>
            </a:r>
            <a:r>
              <a:rPr lang="en-US" altLang="cs-CZ" dirty="0" err="1"/>
              <a:t>kategorie</a:t>
            </a:r>
            <a:r>
              <a:rPr lang="en-US" altLang="cs-CZ" dirty="0"/>
              <a:t>. </a:t>
            </a:r>
            <a:r>
              <a:rPr lang="en-US" altLang="cs-CZ" dirty="0" err="1"/>
              <a:t>Práskla</a:t>
            </a:r>
            <a:r>
              <a:rPr lang="en-US" altLang="cs-CZ" dirty="0"/>
              <a:t> </a:t>
            </a:r>
            <a:r>
              <a:rPr lang="en-US" altLang="cs-CZ" dirty="0" err="1"/>
              <a:t>dveřmi</a:t>
            </a:r>
            <a:r>
              <a:rPr lang="en-US" altLang="cs-CZ" dirty="0"/>
              <a:t> a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zeď</a:t>
            </a:r>
            <a:r>
              <a:rPr lang="en-US" altLang="cs-CZ" dirty="0"/>
              <a:t> </a:t>
            </a:r>
            <a:r>
              <a:rPr lang="en-US" altLang="cs-CZ" dirty="0" err="1"/>
              <a:t>čekárny</a:t>
            </a:r>
            <a:r>
              <a:rPr lang="en-US" altLang="cs-CZ" dirty="0"/>
              <a:t> </a:t>
            </a:r>
            <a:r>
              <a:rPr lang="en-US" altLang="cs-CZ" dirty="0" err="1"/>
              <a:t>klíči</a:t>
            </a:r>
            <a:r>
              <a:rPr lang="en-US" altLang="cs-CZ" dirty="0"/>
              <a:t> </a:t>
            </a:r>
            <a:r>
              <a:rPr lang="en-US" altLang="cs-CZ" dirty="0" err="1"/>
              <a:t>vyryla</a:t>
            </a:r>
            <a:r>
              <a:rPr lang="en-US" altLang="cs-CZ" dirty="0"/>
              <a:t> </a:t>
            </a:r>
            <a:r>
              <a:rPr lang="en-US" altLang="cs-CZ" dirty="0" err="1"/>
              <a:t>sdělení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dotyčný</a:t>
            </a:r>
            <a:r>
              <a:rPr lang="en-US" altLang="cs-CZ" dirty="0"/>
              <a:t> je </a:t>
            </a:r>
            <a:r>
              <a:rPr lang="cs-CZ" altLang="cs-CZ" dirty="0"/>
              <a:t>……</a:t>
            </a:r>
            <a:r>
              <a:rPr lang="en-US" altLang="cs-CZ" dirty="0"/>
              <a:t>. </a:t>
            </a:r>
            <a:r>
              <a:rPr lang="en-US" altLang="cs-CZ" dirty="0" err="1"/>
              <a:t>Několik</a:t>
            </a:r>
            <a:r>
              <a:rPr lang="en-US" altLang="cs-CZ" dirty="0"/>
              <a:t> </a:t>
            </a:r>
            <a:r>
              <a:rPr lang="en-US" altLang="cs-CZ" dirty="0" err="1"/>
              <a:t>týdnů</a:t>
            </a:r>
            <a:r>
              <a:rPr lang="en-US" altLang="cs-CZ" dirty="0"/>
              <a:t> se </a:t>
            </a:r>
            <a:r>
              <a:rPr lang="en-US" altLang="cs-CZ" dirty="0" err="1"/>
              <a:t>neukázala</a:t>
            </a:r>
            <a:r>
              <a:rPr lang="en-US" altLang="cs-CZ" dirty="0"/>
              <a:t>,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přišla</a:t>
            </a:r>
            <a:r>
              <a:rPr lang="en-US" altLang="cs-CZ" dirty="0"/>
              <a:t>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zbědovaném</a:t>
            </a:r>
            <a:r>
              <a:rPr lang="en-US" altLang="cs-CZ" dirty="0"/>
              <a:t> </a:t>
            </a:r>
            <a:r>
              <a:rPr lang="en-US" altLang="cs-CZ" dirty="0" err="1"/>
              <a:t>stavu</a:t>
            </a:r>
            <a:r>
              <a:rPr lang="en-US" altLang="cs-CZ" dirty="0"/>
              <a:t>, </a:t>
            </a:r>
            <a:r>
              <a:rPr lang="en-US" altLang="cs-CZ" dirty="0" err="1"/>
              <a:t>ruce</a:t>
            </a:r>
            <a:r>
              <a:rPr lang="en-US" altLang="cs-CZ" dirty="0"/>
              <a:t> </a:t>
            </a:r>
            <a:r>
              <a:rPr lang="en-US" altLang="cs-CZ" dirty="0" err="1"/>
              <a:t>plné</a:t>
            </a:r>
            <a:r>
              <a:rPr lang="en-US" altLang="cs-CZ" dirty="0"/>
              <a:t> </a:t>
            </a:r>
            <a:r>
              <a:rPr lang="en-US" altLang="cs-CZ" dirty="0" err="1"/>
              <a:t>čerstvých</a:t>
            </a:r>
            <a:r>
              <a:rPr lang="en-US" altLang="cs-CZ" dirty="0"/>
              <a:t> </a:t>
            </a:r>
            <a:r>
              <a:rPr lang="en-US" altLang="cs-CZ" dirty="0" err="1"/>
              <a:t>jizev</a:t>
            </a:r>
            <a:r>
              <a:rPr lang="en-US" altLang="cs-CZ" dirty="0"/>
              <a:t> </a:t>
            </a:r>
            <a:r>
              <a:rPr lang="en-US" altLang="cs-CZ" dirty="0" err="1"/>
              <a:t>po</a:t>
            </a:r>
            <a:r>
              <a:rPr lang="en-US" altLang="cs-CZ" dirty="0"/>
              <a:t> </a:t>
            </a:r>
            <a:r>
              <a:rPr lang="en-US" altLang="cs-CZ" dirty="0" err="1"/>
              <a:t>řezných</a:t>
            </a:r>
            <a:r>
              <a:rPr lang="en-US" altLang="cs-CZ" dirty="0"/>
              <a:t> </a:t>
            </a:r>
            <a:r>
              <a:rPr lang="en-US" altLang="cs-CZ" dirty="0" err="1"/>
              <a:t>ranách</a:t>
            </a:r>
            <a:r>
              <a:rPr lang="en-US" altLang="cs-CZ" dirty="0"/>
              <a:t>.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sebou</a:t>
            </a:r>
            <a:r>
              <a:rPr lang="en-US" altLang="cs-CZ" dirty="0"/>
              <a:t> </a:t>
            </a:r>
            <a:r>
              <a:rPr lang="en-US" altLang="cs-CZ" dirty="0" err="1"/>
              <a:t>měla</a:t>
            </a:r>
            <a:r>
              <a:rPr lang="en-US" altLang="cs-CZ" dirty="0"/>
              <a:t> </a:t>
            </a:r>
            <a:r>
              <a:rPr lang="en-US" altLang="cs-CZ" dirty="0" err="1"/>
              <a:t>opakované</a:t>
            </a:r>
            <a:r>
              <a:rPr lang="en-US" altLang="cs-CZ" dirty="0"/>
              <a:t> </a:t>
            </a:r>
            <a:r>
              <a:rPr lang="en-US" altLang="cs-CZ" dirty="0" err="1"/>
              <a:t>drogové</a:t>
            </a:r>
            <a:r>
              <a:rPr lang="en-US" altLang="cs-CZ" dirty="0"/>
              <a:t> </a:t>
            </a:r>
            <a:r>
              <a:rPr lang="en-US" altLang="cs-CZ" dirty="0" err="1"/>
              <a:t>excesy</a:t>
            </a:r>
            <a:r>
              <a:rPr lang="en-US" altLang="cs-CZ" dirty="0"/>
              <a:t>. </a:t>
            </a:r>
            <a:r>
              <a:rPr lang="en-US" altLang="cs-CZ" dirty="0" err="1"/>
              <a:t>Ptá</a:t>
            </a:r>
            <a:r>
              <a:rPr lang="en-US" altLang="cs-CZ" dirty="0"/>
              <a:t> se </a:t>
            </a:r>
            <a:r>
              <a:rPr lang="en-US" altLang="cs-CZ" dirty="0" err="1"/>
              <a:t>lékaře</a:t>
            </a:r>
            <a:r>
              <a:rPr lang="en-US" altLang="cs-CZ" dirty="0"/>
              <a:t>, </a:t>
            </a:r>
            <a:r>
              <a:rPr lang="en-US" altLang="cs-CZ" dirty="0" err="1"/>
              <a:t>proč</a:t>
            </a:r>
            <a:r>
              <a:rPr lang="en-US" altLang="cs-CZ" dirty="0"/>
              <a:t> </a:t>
            </a:r>
            <a:r>
              <a:rPr lang="en-US" altLang="cs-CZ" dirty="0" err="1"/>
              <a:t>ji</a:t>
            </a:r>
            <a:r>
              <a:rPr lang="en-US" altLang="cs-CZ" dirty="0"/>
              <a:t> </a:t>
            </a:r>
            <a:r>
              <a:rPr lang="en-US" altLang="cs-CZ" dirty="0" err="1"/>
              <a:t>nemá</a:t>
            </a:r>
            <a:r>
              <a:rPr lang="en-US" altLang="cs-CZ" dirty="0"/>
              <a:t> </a:t>
            </a:r>
            <a:r>
              <a:rPr lang="en-US" altLang="cs-CZ" dirty="0" err="1"/>
              <a:t>rád</a:t>
            </a:r>
            <a:r>
              <a:rPr lang="en-US" altLang="cs-CZ" dirty="0"/>
              <a:t>.... </a:t>
            </a:r>
          </a:p>
        </p:txBody>
      </p:sp>
    </p:spTree>
    <p:extLst>
      <p:ext uri="{BB962C8B-B14F-4D97-AF65-F5344CB8AC3E}">
        <p14:creationId xmlns:p14="http://schemas.microsoft.com/office/powerpoint/2010/main" val="4203134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Emočně nestabilní porucha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133600"/>
            <a:ext cx="8229600" cy="4751388"/>
          </a:xfrm>
        </p:spPr>
        <p:txBody>
          <a:bodyPr>
            <a:normAutofit fontScale="92500" lnSpcReduction="20000"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Každý drobný životní problém je pro ně „krizí“. 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Tito pacienti jsou velmi často hospitalizováni na psychiatriích pro zvládnutí této krize s hrozícím či reálným sebepoškozením či sebevražedným pokusem. 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Vyskytuje se u nich, mimo poruchy osobnosti, veliké množství psychiatrických diagnóz. </a:t>
            </a:r>
          </a:p>
          <a:p>
            <a:pPr marL="448056" indent="-384048">
              <a:buFont typeface="Wingdings 2"/>
              <a:buChar char=""/>
              <a:defRPr/>
            </a:pPr>
            <a:endParaRPr 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Etiologicky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dirty="0"/>
              <a:t>velký význam mají nepříznivé okolnosti dětství </a:t>
            </a:r>
          </a:p>
          <a:p>
            <a:pPr marL="448056" indent="-384048">
              <a:buFont typeface="Wingdings 2"/>
              <a:buChar char=""/>
              <a:defRPr/>
            </a:pPr>
            <a:endParaRPr 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V populaci postihuje porucha asi 2-3% lidí a častější je u žen. 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U psychiatrických pacientů, bez ohledu na základní diagnózu, bývá přítomna ve více než 25% případech. 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dirty="0"/>
              <a:t>Průběh je stabilní od adolescence do mladé dospělosti, později (obvykle po 40.roce) se projevy zmírňují. </a:t>
            </a:r>
          </a:p>
        </p:txBody>
      </p:sp>
    </p:spTree>
    <p:extLst>
      <p:ext uri="{BB962C8B-B14F-4D97-AF65-F5344CB8AC3E}">
        <p14:creationId xmlns:p14="http://schemas.microsoft.com/office/powerpoint/2010/main" val="260005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1916114"/>
            <a:ext cx="7913688" cy="4897437"/>
          </a:xfrm>
        </p:spPr>
        <p:txBody>
          <a:bodyPr rtlCol="0">
            <a:normAutofit/>
          </a:bodyPr>
          <a:lstStyle/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altLang="cs-CZ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sobnost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dirty="0"/>
              <a:t>– </a:t>
            </a:r>
            <a:r>
              <a:rPr lang="en-US" altLang="cs-CZ" dirty="0" err="1"/>
              <a:t>duševní</a:t>
            </a:r>
            <a:r>
              <a:rPr lang="en-US" altLang="cs-CZ" dirty="0"/>
              <a:t> </a:t>
            </a:r>
            <a:r>
              <a:rPr lang="en-US" altLang="cs-CZ" dirty="0" err="1"/>
              <a:t>celek</a:t>
            </a:r>
            <a:r>
              <a:rPr lang="en-US" altLang="cs-CZ" dirty="0"/>
              <a:t> </a:t>
            </a:r>
            <a:r>
              <a:rPr lang="en-US" altLang="cs-CZ" dirty="0" err="1"/>
              <a:t>charakteristický</a:t>
            </a:r>
            <a:r>
              <a:rPr lang="en-US" altLang="cs-CZ" dirty="0"/>
              <a:t>: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altLang="cs-CZ" sz="2000" dirty="0"/>
              <a:t>v</a:t>
            </a:r>
            <a:r>
              <a:rPr lang="en-US" altLang="cs-CZ" sz="2000" dirty="0" err="1"/>
              <a:t>nitřní</a:t>
            </a:r>
            <a:r>
              <a:rPr lang="en-US" altLang="cs-CZ" sz="2000" dirty="0"/>
              <a:t> </a:t>
            </a:r>
            <a:r>
              <a:rPr lang="cs-CZ" altLang="cs-CZ" sz="2000" dirty="0"/>
              <a:t> </a:t>
            </a:r>
            <a:r>
              <a:rPr lang="en-US" altLang="cs-CZ" sz="2000" dirty="0" err="1"/>
              <a:t>jednotou</a:t>
            </a:r>
            <a:r>
              <a:rPr lang="en-US" altLang="cs-CZ" sz="2000" dirty="0"/>
              <a:t> a </a:t>
            </a:r>
            <a:r>
              <a:rPr lang="en-US" altLang="cs-CZ" sz="2000" dirty="0" err="1"/>
              <a:t>strukturovaností</a:t>
            </a:r>
            <a:r>
              <a:rPr lang="en-US" altLang="cs-CZ" sz="2000" dirty="0"/>
              <a:t> </a:t>
            </a:r>
            <a:r>
              <a:rPr lang="cs-CZ" altLang="cs-CZ" sz="2000" dirty="0"/>
              <a:t> </a:t>
            </a:r>
            <a:r>
              <a:rPr lang="en-US" altLang="cs-CZ" sz="2000" dirty="0" err="1"/>
              <a:t>jeho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dílčích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složek</a:t>
            </a:r>
            <a:endParaRPr lang="en-US" altLang="cs-CZ" sz="2000" dirty="0"/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altLang="cs-CZ" sz="2000" dirty="0"/>
              <a:t>i</a:t>
            </a:r>
            <a:r>
              <a:rPr lang="en-US" altLang="cs-CZ" sz="2000" dirty="0" err="1"/>
              <a:t>ndividuální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specifičností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odlišností</a:t>
            </a:r>
            <a:r>
              <a:rPr lang="en-US" altLang="cs-CZ" sz="2000" dirty="0"/>
              <a:t> od </a:t>
            </a:r>
            <a:r>
              <a:rPr lang="en-US" altLang="cs-CZ" sz="2000" dirty="0" err="1"/>
              <a:t>jiných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osobností</a:t>
            </a:r>
            <a:endParaRPr lang="en-US" altLang="cs-CZ" sz="2000" dirty="0"/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altLang="cs-CZ" sz="2000" dirty="0"/>
              <a:t>v</a:t>
            </a:r>
            <a:r>
              <a:rPr lang="en-US" altLang="cs-CZ" sz="2000" dirty="0" err="1"/>
              <a:t>ývojovou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kontinuitou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tj</a:t>
            </a:r>
            <a:r>
              <a:rPr lang="en-US" altLang="cs-CZ" sz="2000" dirty="0"/>
              <a:t>. </a:t>
            </a:r>
            <a:r>
              <a:rPr lang="en-US" altLang="cs-CZ" sz="2000" dirty="0" err="1"/>
              <a:t>relativní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stálostí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konstelace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psychických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vlastností</a:t>
            </a:r>
            <a:r>
              <a:rPr lang="cs-CZ" altLang="cs-CZ" sz="2000" dirty="0"/>
              <a:t> </a:t>
            </a:r>
            <a:r>
              <a:rPr lang="en-US" altLang="cs-CZ" sz="2000" dirty="0"/>
              <a:t>v </a:t>
            </a:r>
            <a:r>
              <a:rPr lang="en-US" altLang="cs-CZ" sz="2000" dirty="0" err="1"/>
              <a:t>průběhu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vývoje</a:t>
            </a:r>
            <a:endParaRPr lang="en-US" altLang="cs-CZ" sz="2000" dirty="0"/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altLang="cs-CZ" dirty="0"/>
              <a:t>Z</a:t>
            </a:r>
            <a:r>
              <a:rPr lang="en-US" altLang="cs-CZ" dirty="0"/>
              <a:t>a </a:t>
            </a:r>
            <a:r>
              <a:rPr lang="en-US" altLang="cs-CZ" dirty="0" err="1"/>
              <a:t>normálních</a:t>
            </a:r>
            <a:r>
              <a:rPr lang="en-US" altLang="cs-CZ" dirty="0"/>
              <a:t> </a:t>
            </a:r>
            <a:r>
              <a:rPr lang="en-US" altLang="cs-CZ" dirty="0" err="1"/>
              <a:t>okolností</a:t>
            </a:r>
            <a:r>
              <a:rPr lang="en-US" altLang="cs-CZ" dirty="0"/>
              <a:t> </a:t>
            </a:r>
            <a:r>
              <a:rPr lang="en-US" altLang="cs-CZ" dirty="0" err="1"/>
              <a:t>jde</a:t>
            </a:r>
            <a:r>
              <a:rPr lang="en-US" altLang="cs-CZ" dirty="0"/>
              <a:t> o </a:t>
            </a:r>
            <a:r>
              <a:rPr lang="en-US" altLang="cs-CZ" dirty="0" err="1"/>
              <a:t>integrovaný</a:t>
            </a:r>
            <a:r>
              <a:rPr lang="en-US" altLang="cs-CZ" dirty="0"/>
              <a:t> </a:t>
            </a:r>
            <a:r>
              <a:rPr lang="en-US" altLang="cs-CZ" dirty="0" err="1"/>
              <a:t>komplex</a:t>
            </a:r>
            <a:r>
              <a:rPr lang="en-US" altLang="cs-CZ" dirty="0"/>
              <a:t> </a:t>
            </a:r>
            <a:r>
              <a:rPr lang="en-US" altLang="cs-CZ" dirty="0" err="1"/>
              <a:t>všech</a:t>
            </a:r>
            <a:r>
              <a:rPr lang="en-US" altLang="cs-CZ" dirty="0"/>
              <a:t> </a:t>
            </a:r>
            <a:r>
              <a:rPr lang="en-US" altLang="cs-CZ" dirty="0" err="1"/>
              <a:t>psychických</a:t>
            </a:r>
            <a:r>
              <a:rPr lang="en-US" altLang="cs-CZ" dirty="0"/>
              <a:t> </a:t>
            </a:r>
            <a:r>
              <a:rPr lang="en-US" altLang="cs-CZ" dirty="0" err="1"/>
              <a:t>projevů</a:t>
            </a:r>
            <a:r>
              <a:rPr lang="cs-CZ" altLang="cs-CZ" dirty="0"/>
              <a:t> </a:t>
            </a:r>
            <a:r>
              <a:rPr lang="cs-CZ" dirty="0"/>
              <a:t>chování, prožívání či vnímání, který je typický vždy pro konkrétního člověka</a:t>
            </a:r>
            <a:endParaRPr lang="en-US" altLang="cs-CZ" dirty="0"/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dirty="0"/>
              <a:t>Projevuje se způsoby jednání v různých situacích, které jsou dlouhodobě stabilní (tím se liší od jednání u duševních poruch, kde existuje rozdíl oproti stavu premorbidnímu)</a:t>
            </a:r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0658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260649"/>
            <a:ext cx="8686800" cy="11398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Histriónská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porucha osobnosti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773239"/>
            <a:ext cx="8651875" cy="5589587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cs-CZ" altLang="cs-CZ" sz="2400" dirty="0"/>
              <a:t>infantilní, hysterická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sklon k teatrálnosti a dramatizování, labilní a povrchní emotivita, infantilní projevy a touha být středem pozornosti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zahrnuje i příznaky poruchy dříve označované jako hysterická psychopatie - pocit trvalého napětí a neuspokojení vedoucí                     k vyvolání scén s prudkými afekty, sklony k vyčítání, obviňování druhých osob a manipulování s nimi, neztišitelný pláč, záliba v tajemných náznacích, pomstychtivost, sklon k bájivé lhavosti,  účelové reakce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narušení partnerských vztahů, zneužívání psychoaktivních látek, časté střídání partnerů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někdy schopnost sebeobětování, neodolatelný šarm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RS: dramatizace, předvádění se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cs-CZ" altLang="cs-CZ" sz="2000" dirty="0"/>
              <a:t>NRS: kontrola, 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3283606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7FE41-100E-FACA-CDD0-4D725E147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164AB-48E4-3D22-A901-16BE1CEE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4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endParaRPr lang="cs-CZ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sebedramatizace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teatrálnost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přehnané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emoční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projevy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sugestibilita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snadno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ovlivnitelná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lidmi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okolnostmi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mělká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labilní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emotivita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neustálé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vyhledávání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vzrušení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činností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při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kterých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jedinec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středem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pozornosti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nepřiměřené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koketérie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vzhledu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chování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nadměrná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pozornost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věnovaná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vlastní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fyzické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přitažlivosti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520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Histriónská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464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981200"/>
            <a:ext cx="8077200" cy="4876800"/>
          </a:xfrm>
        </p:spPr>
        <p:txBody>
          <a:bodyPr>
            <a:normAutofit fontScale="92500"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ojem</a:t>
            </a:r>
            <a:r>
              <a:rPr lang="en-US" altLang="cs-CZ" dirty="0"/>
              <a:t> </a:t>
            </a:r>
            <a:r>
              <a:rPr lang="en-US" altLang="cs-CZ" dirty="0" err="1"/>
              <a:t>histrionský</a:t>
            </a:r>
            <a:r>
              <a:rPr lang="en-US" altLang="cs-CZ" dirty="0"/>
              <a:t> je </a:t>
            </a:r>
            <a:r>
              <a:rPr lang="en-US" altLang="cs-CZ" dirty="0" err="1"/>
              <a:t>odvozen</a:t>
            </a:r>
            <a:r>
              <a:rPr lang="en-US" altLang="cs-CZ" dirty="0"/>
              <a:t> od </a:t>
            </a:r>
            <a:r>
              <a:rPr lang="en-US" altLang="cs-CZ" dirty="0" err="1"/>
              <a:t>slova</a:t>
            </a:r>
            <a:r>
              <a:rPr lang="en-US" altLang="cs-CZ" dirty="0"/>
              <a:t> </a:t>
            </a:r>
            <a:r>
              <a:rPr lang="en-US" altLang="cs-CZ" dirty="0" err="1"/>
              <a:t>histrion</a:t>
            </a:r>
            <a:r>
              <a:rPr lang="en-US" altLang="cs-CZ" dirty="0"/>
              <a:t>, </a:t>
            </a:r>
            <a:r>
              <a:rPr lang="en-US" altLang="cs-CZ" dirty="0" err="1"/>
              <a:t>což</a:t>
            </a:r>
            <a:r>
              <a:rPr lang="en-US" altLang="cs-CZ" dirty="0"/>
              <a:t> </a:t>
            </a:r>
            <a:r>
              <a:rPr lang="en-US" altLang="cs-CZ" dirty="0" err="1"/>
              <a:t>byl</a:t>
            </a:r>
            <a:r>
              <a:rPr lang="en-US" altLang="cs-CZ" dirty="0"/>
              <a:t> </a:t>
            </a:r>
            <a:r>
              <a:rPr lang="en-US" altLang="cs-CZ" dirty="0" err="1"/>
              <a:t>starověký</a:t>
            </a:r>
            <a:r>
              <a:rPr lang="en-US" altLang="cs-CZ" dirty="0"/>
              <a:t> </a:t>
            </a:r>
            <a:r>
              <a:rPr lang="en-US" altLang="cs-CZ" dirty="0" err="1"/>
              <a:t>herec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kejklíř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typická</a:t>
            </a:r>
            <a:r>
              <a:rPr lang="en-US" altLang="cs-CZ" dirty="0"/>
              <a:t> </a:t>
            </a:r>
            <a:r>
              <a:rPr lang="en-US" altLang="cs-CZ" dirty="0" err="1"/>
              <a:t>snaha</a:t>
            </a:r>
            <a:r>
              <a:rPr lang="en-US" altLang="cs-CZ" dirty="0"/>
              <a:t> </a:t>
            </a:r>
            <a:r>
              <a:rPr lang="en-US" altLang="cs-CZ" dirty="0" err="1"/>
              <a:t>upoutat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sebe</a:t>
            </a:r>
            <a:r>
              <a:rPr lang="en-US" altLang="cs-CZ" dirty="0"/>
              <a:t> </a:t>
            </a:r>
            <a:r>
              <a:rPr lang="en-US" altLang="cs-CZ" dirty="0" err="1"/>
              <a:t>pozornost</a:t>
            </a:r>
            <a:r>
              <a:rPr lang="en-US" altLang="cs-CZ" dirty="0"/>
              <a:t> a </a:t>
            </a:r>
            <a:r>
              <a:rPr lang="en-US" altLang="cs-CZ" dirty="0" err="1"/>
              <a:t>být</a:t>
            </a:r>
            <a:r>
              <a:rPr lang="en-US" altLang="cs-CZ" dirty="0"/>
              <a:t> v </a:t>
            </a:r>
            <a:r>
              <a:rPr lang="en-US" altLang="cs-CZ" dirty="0" err="1"/>
              <a:t>jejím</a:t>
            </a:r>
            <a:r>
              <a:rPr lang="en-US" altLang="cs-CZ" dirty="0"/>
              <a:t> </a:t>
            </a:r>
            <a:r>
              <a:rPr lang="en-US" altLang="cs-CZ" dirty="0" err="1"/>
              <a:t>středu</a:t>
            </a:r>
            <a:r>
              <a:rPr lang="en-US" altLang="cs-CZ" dirty="0"/>
              <a:t>, </a:t>
            </a:r>
            <a:r>
              <a:rPr lang="en-US" altLang="cs-CZ" dirty="0" err="1"/>
              <a:t>což</a:t>
            </a:r>
            <a:r>
              <a:rPr lang="en-US" altLang="cs-CZ" dirty="0"/>
              <a:t> je </a:t>
            </a:r>
            <a:r>
              <a:rPr lang="en-US" altLang="cs-CZ" dirty="0" err="1"/>
              <a:t>pravděpodobně</a:t>
            </a:r>
            <a:r>
              <a:rPr lang="en-US" altLang="cs-CZ" dirty="0"/>
              <a:t> </a:t>
            </a:r>
            <a:r>
              <a:rPr lang="en-US" altLang="cs-CZ" dirty="0" err="1"/>
              <a:t>kompenzační</a:t>
            </a:r>
            <a:r>
              <a:rPr lang="en-US" altLang="cs-CZ" dirty="0"/>
              <a:t> </a:t>
            </a:r>
            <a:r>
              <a:rPr lang="en-US" altLang="cs-CZ" dirty="0" err="1"/>
              <a:t>mechanismus</a:t>
            </a:r>
            <a:r>
              <a:rPr lang="en-US" altLang="cs-CZ" dirty="0"/>
              <a:t> </a:t>
            </a:r>
            <a:r>
              <a:rPr lang="en-US" altLang="cs-CZ" dirty="0" err="1"/>
              <a:t>problému</a:t>
            </a:r>
            <a:r>
              <a:rPr lang="cs-CZ" altLang="cs-CZ" dirty="0"/>
              <a:t>  </a:t>
            </a:r>
            <a:r>
              <a:rPr lang="en-US" altLang="cs-CZ" dirty="0"/>
              <a:t> s </a:t>
            </a:r>
            <a:r>
              <a:rPr lang="en-US" altLang="cs-CZ" dirty="0" err="1"/>
              <a:t>vlastním</a:t>
            </a:r>
            <a:r>
              <a:rPr lang="en-US" altLang="cs-CZ" dirty="0"/>
              <a:t> </a:t>
            </a:r>
            <a:r>
              <a:rPr lang="en-US" altLang="cs-CZ" dirty="0" err="1"/>
              <a:t>sebehodnocením</a:t>
            </a:r>
            <a:r>
              <a:rPr lang="en-US" altLang="cs-CZ" dirty="0"/>
              <a:t> a </a:t>
            </a:r>
            <a:r>
              <a:rPr lang="en-US" altLang="cs-CZ" dirty="0" err="1"/>
              <a:t>přesvědčením</a:t>
            </a:r>
            <a:r>
              <a:rPr lang="en-US" altLang="cs-CZ" dirty="0"/>
              <a:t> o </a:t>
            </a:r>
            <a:r>
              <a:rPr lang="en-US" altLang="cs-CZ" dirty="0" err="1"/>
              <a:t>sobě</a:t>
            </a:r>
            <a:endParaRPr lang="cs-CZ" altLang="cs-CZ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dirty="0"/>
              <a:t>t</a:t>
            </a:r>
            <a:r>
              <a:rPr lang="en-US" altLang="cs-CZ" dirty="0"/>
              <a:t>o je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skutečnosti</a:t>
            </a:r>
            <a:r>
              <a:rPr lang="en-US" altLang="cs-CZ" dirty="0"/>
              <a:t> </a:t>
            </a:r>
            <a:r>
              <a:rPr lang="en-US" altLang="cs-CZ" dirty="0" err="1"/>
              <a:t>nízké</a:t>
            </a:r>
            <a:r>
              <a:rPr lang="en-US" altLang="cs-CZ" dirty="0"/>
              <a:t> (</a:t>
            </a:r>
            <a:r>
              <a:rPr lang="en-US" altLang="cs-CZ" dirty="0" err="1"/>
              <a:t>nejsem</a:t>
            </a:r>
            <a:r>
              <a:rPr lang="en-US" altLang="cs-CZ" dirty="0"/>
              <a:t> </a:t>
            </a:r>
            <a:r>
              <a:rPr lang="en-US" altLang="cs-CZ" dirty="0" err="1"/>
              <a:t>nic</a:t>
            </a:r>
            <a:r>
              <a:rPr lang="en-US" altLang="cs-CZ" dirty="0"/>
              <a:t>), </a:t>
            </a:r>
            <a:r>
              <a:rPr lang="en-US" altLang="cs-CZ" dirty="0" err="1"/>
              <a:t>což</a:t>
            </a:r>
            <a:r>
              <a:rPr lang="en-US" altLang="cs-CZ" dirty="0"/>
              <a:t> </a:t>
            </a:r>
            <a:r>
              <a:rPr lang="en-US" altLang="cs-CZ" dirty="0" err="1"/>
              <a:t>nemusí</a:t>
            </a:r>
            <a:r>
              <a:rPr lang="en-US" altLang="cs-CZ" dirty="0"/>
              <a:t> </a:t>
            </a:r>
            <a:r>
              <a:rPr lang="en-US" altLang="cs-CZ" dirty="0" err="1"/>
              <a:t>být</a:t>
            </a:r>
            <a:r>
              <a:rPr lang="en-US" altLang="cs-CZ" dirty="0"/>
              <a:t> </a:t>
            </a:r>
            <a:r>
              <a:rPr lang="en-US" altLang="cs-CZ" dirty="0" err="1"/>
              <a:t>uvědomované</a:t>
            </a:r>
            <a:endParaRPr lang="cs-CZ" altLang="cs-CZ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dirty="0"/>
              <a:t>k</a:t>
            </a:r>
            <a:r>
              <a:rPr lang="en-US" altLang="cs-CZ" dirty="0" err="1"/>
              <a:t>ompenzace</a:t>
            </a:r>
            <a:r>
              <a:rPr lang="en-US" altLang="cs-CZ" dirty="0"/>
              <a:t> je </a:t>
            </a:r>
            <a:r>
              <a:rPr lang="en-US" altLang="cs-CZ" dirty="0" err="1"/>
              <a:t>dosahováno</a:t>
            </a:r>
            <a:r>
              <a:rPr lang="en-US" altLang="cs-CZ" dirty="0"/>
              <a:t> </a:t>
            </a:r>
            <a:r>
              <a:rPr lang="en-US" altLang="cs-CZ" dirty="0" err="1"/>
              <a:t>dramatizací</a:t>
            </a:r>
            <a:r>
              <a:rPr lang="en-US" altLang="cs-CZ" dirty="0"/>
              <a:t>, </a:t>
            </a:r>
            <a:r>
              <a:rPr lang="en-US" altLang="cs-CZ" dirty="0" err="1"/>
              <a:t>exhibicionismem</a:t>
            </a:r>
            <a:r>
              <a:rPr lang="en-US" altLang="cs-CZ" dirty="0"/>
              <a:t>, </a:t>
            </a:r>
            <a:r>
              <a:rPr lang="en-US" altLang="cs-CZ" dirty="0" err="1"/>
              <a:t>koketérií</a:t>
            </a:r>
            <a:r>
              <a:rPr lang="en-US" altLang="cs-CZ" dirty="0"/>
              <a:t>, </a:t>
            </a:r>
            <a:r>
              <a:rPr lang="en-US" altLang="cs-CZ" dirty="0" err="1"/>
              <a:t>širokým</a:t>
            </a:r>
            <a:r>
              <a:rPr lang="en-US" altLang="cs-CZ" dirty="0"/>
              <a:t> </a:t>
            </a:r>
            <a:r>
              <a:rPr lang="en-US" altLang="cs-CZ" dirty="0" err="1"/>
              <a:t>rozsahem</a:t>
            </a:r>
            <a:r>
              <a:rPr lang="en-US" altLang="cs-CZ" dirty="0"/>
              <a:t> </a:t>
            </a:r>
            <a:r>
              <a:rPr lang="en-US" altLang="cs-CZ" dirty="0" err="1"/>
              <a:t>afektů</a:t>
            </a:r>
            <a:r>
              <a:rPr lang="en-US" altLang="cs-CZ" dirty="0"/>
              <a:t> a </a:t>
            </a:r>
            <a:r>
              <a:rPr lang="en-US" altLang="cs-CZ" dirty="0" err="1"/>
              <a:t>emocí</a:t>
            </a:r>
            <a:r>
              <a:rPr lang="en-US" altLang="cs-CZ" dirty="0"/>
              <a:t>, </a:t>
            </a:r>
            <a:r>
              <a:rPr lang="en-US" altLang="cs-CZ" dirty="0" err="1"/>
              <a:t>které</a:t>
            </a:r>
            <a:r>
              <a:rPr lang="en-US" altLang="cs-CZ" dirty="0"/>
              <a:t> </a:t>
            </a:r>
            <a:r>
              <a:rPr lang="en-US" altLang="cs-CZ" dirty="0" err="1"/>
              <a:t>bývají</a:t>
            </a:r>
            <a:r>
              <a:rPr lang="en-US" altLang="cs-CZ" dirty="0"/>
              <a:t> </a:t>
            </a:r>
            <a:r>
              <a:rPr lang="en-US" altLang="cs-CZ" dirty="0" err="1"/>
              <a:t>přehnaně</a:t>
            </a:r>
            <a:r>
              <a:rPr lang="en-US" altLang="cs-CZ" dirty="0"/>
              <a:t> a </a:t>
            </a:r>
            <a:r>
              <a:rPr lang="en-US" altLang="cs-CZ" dirty="0" err="1"/>
              <a:t>barvitě</a:t>
            </a:r>
            <a:r>
              <a:rPr lang="en-US" altLang="cs-CZ" dirty="0"/>
              <a:t> </a:t>
            </a:r>
            <a:r>
              <a:rPr lang="en-US" altLang="cs-CZ" dirty="0" err="1"/>
              <a:t>vyjádřeny</a:t>
            </a:r>
            <a:r>
              <a:rPr lang="en-US" altLang="cs-CZ" dirty="0"/>
              <a:t>, </a:t>
            </a:r>
            <a:r>
              <a:rPr lang="en-US" altLang="cs-CZ" dirty="0" err="1"/>
              <a:t>přestože</a:t>
            </a:r>
            <a:r>
              <a:rPr lang="en-US" altLang="cs-CZ" dirty="0"/>
              <a:t> </a:t>
            </a:r>
            <a:r>
              <a:rPr lang="en-US" altLang="cs-CZ" dirty="0" err="1"/>
              <a:t>situace</a:t>
            </a:r>
            <a:r>
              <a:rPr lang="en-US" altLang="cs-CZ" dirty="0"/>
              <a:t> </a:t>
            </a:r>
            <a:r>
              <a:rPr lang="en-US" altLang="cs-CZ" dirty="0" err="1"/>
              <a:t>tomu</a:t>
            </a:r>
            <a:r>
              <a:rPr lang="en-US" altLang="cs-CZ" dirty="0"/>
              <a:t> </a:t>
            </a:r>
            <a:r>
              <a:rPr lang="en-US" altLang="cs-CZ" dirty="0" err="1"/>
              <a:t>zdaleka</a:t>
            </a:r>
            <a:r>
              <a:rPr lang="en-US" altLang="cs-CZ" dirty="0"/>
              <a:t> </a:t>
            </a:r>
            <a:r>
              <a:rPr lang="en-US" altLang="cs-CZ" dirty="0" err="1"/>
              <a:t>neodpovídá</a:t>
            </a:r>
            <a:endParaRPr lang="cs-CZ" altLang="cs-CZ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dirty="0"/>
              <a:t>r</a:t>
            </a:r>
            <a:r>
              <a:rPr lang="en-US" altLang="cs-CZ" dirty="0" err="1"/>
              <a:t>ychle</a:t>
            </a:r>
            <a:r>
              <a:rPr lang="en-US" altLang="cs-CZ" dirty="0"/>
              <a:t>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odeznívají</a:t>
            </a:r>
            <a:r>
              <a:rPr lang="en-US" altLang="cs-CZ" dirty="0"/>
              <a:t> k </a:t>
            </a:r>
            <a:r>
              <a:rPr lang="en-US" altLang="cs-CZ" dirty="0" err="1"/>
              <a:t>překvapení</a:t>
            </a:r>
            <a:r>
              <a:rPr lang="en-US" altLang="cs-CZ" dirty="0"/>
              <a:t> </a:t>
            </a:r>
            <a:r>
              <a:rPr lang="en-US" altLang="cs-CZ" dirty="0" err="1"/>
              <a:t>publika</a:t>
            </a:r>
            <a:r>
              <a:rPr lang="cs-CZ" altLang="cs-CZ" dirty="0"/>
              <a:t> - o</a:t>
            </a:r>
            <a:r>
              <a:rPr lang="en-US" altLang="cs-CZ" dirty="0" err="1"/>
              <a:t>bličej</a:t>
            </a:r>
            <a:r>
              <a:rPr lang="en-US" altLang="cs-CZ" dirty="0"/>
              <a:t> je </a:t>
            </a:r>
            <a:r>
              <a:rPr lang="en-US" altLang="cs-CZ" dirty="0" err="1"/>
              <a:t>zalit</a:t>
            </a:r>
            <a:r>
              <a:rPr lang="en-US" altLang="cs-CZ" dirty="0"/>
              <a:t> </a:t>
            </a:r>
            <a:r>
              <a:rPr lang="en-US" altLang="cs-CZ" dirty="0" err="1"/>
              <a:t>slzami</a:t>
            </a:r>
            <a:r>
              <a:rPr lang="en-US" altLang="cs-CZ" dirty="0"/>
              <a:t>, </a:t>
            </a:r>
            <a:r>
              <a:rPr lang="en-US" altLang="cs-CZ" dirty="0" err="1"/>
              <a:t>oči</a:t>
            </a:r>
            <a:r>
              <a:rPr lang="en-US" altLang="cs-CZ" dirty="0"/>
              <a:t>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ještě</a:t>
            </a:r>
            <a:r>
              <a:rPr lang="en-US" altLang="cs-CZ" dirty="0"/>
              <a:t> </a:t>
            </a:r>
            <a:r>
              <a:rPr lang="en-US" altLang="cs-CZ" dirty="0" err="1"/>
              <a:t>zrudlé</a:t>
            </a:r>
            <a:r>
              <a:rPr lang="en-US" altLang="cs-CZ" dirty="0"/>
              <a:t> </a:t>
            </a:r>
            <a:r>
              <a:rPr lang="en-US" altLang="cs-CZ" dirty="0" err="1"/>
              <a:t>zoufalým</a:t>
            </a:r>
            <a:r>
              <a:rPr lang="en-US" altLang="cs-CZ" dirty="0"/>
              <a:t> </a:t>
            </a:r>
            <a:r>
              <a:rPr lang="en-US" altLang="cs-CZ" dirty="0" err="1"/>
              <a:t>pláčem</a:t>
            </a:r>
            <a:r>
              <a:rPr lang="en-US" altLang="cs-CZ" dirty="0"/>
              <a:t>, </a:t>
            </a:r>
            <a:r>
              <a:rPr lang="en-US" altLang="cs-CZ" dirty="0" err="1"/>
              <a:t>přitom</a:t>
            </a:r>
            <a:r>
              <a:rPr lang="en-US" altLang="cs-CZ" dirty="0"/>
              <a:t> </a:t>
            </a:r>
            <a:r>
              <a:rPr lang="en-US" altLang="cs-CZ" dirty="0" err="1"/>
              <a:t>pohled</a:t>
            </a:r>
            <a:r>
              <a:rPr lang="en-US" altLang="cs-CZ" dirty="0"/>
              <a:t> v </a:t>
            </a:r>
            <a:r>
              <a:rPr lang="en-US" altLang="cs-CZ" dirty="0" err="1"/>
              <a:t>nich</a:t>
            </a:r>
            <a:r>
              <a:rPr lang="en-US" altLang="cs-CZ" dirty="0"/>
              <a:t> </a:t>
            </a:r>
            <a:r>
              <a:rPr lang="en-US" altLang="cs-CZ" dirty="0" err="1"/>
              <a:t>již</a:t>
            </a:r>
            <a:r>
              <a:rPr lang="en-US" altLang="cs-CZ" dirty="0"/>
              <a:t> </a:t>
            </a:r>
            <a:r>
              <a:rPr lang="en-US" altLang="cs-CZ" dirty="0" err="1"/>
              <a:t>signalizuje</a:t>
            </a:r>
            <a:r>
              <a:rPr lang="en-US" altLang="cs-CZ" dirty="0"/>
              <a:t> </a:t>
            </a:r>
            <a:r>
              <a:rPr lang="en-US" altLang="cs-CZ" dirty="0" err="1"/>
              <a:t>testování</a:t>
            </a:r>
            <a:r>
              <a:rPr lang="en-US" altLang="cs-CZ" dirty="0"/>
              <a:t> </a:t>
            </a:r>
            <a:r>
              <a:rPr lang="en-US" altLang="cs-CZ" dirty="0" err="1"/>
              <a:t>situace</a:t>
            </a:r>
            <a:r>
              <a:rPr lang="en-US" altLang="cs-CZ" dirty="0"/>
              <a:t>, </a:t>
            </a:r>
            <a:r>
              <a:rPr lang="en-US" altLang="cs-CZ" dirty="0" err="1"/>
              <a:t>očekávání</a:t>
            </a:r>
            <a:r>
              <a:rPr lang="en-US" altLang="cs-CZ" dirty="0"/>
              <a:t> </a:t>
            </a:r>
            <a:r>
              <a:rPr lang="en-US" altLang="cs-CZ" dirty="0" err="1"/>
              <a:t>nového</a:t>
            </a:r>
            <a:r>
              <a:rPr lang="en-US" altLang="cs-CZ" dirty="0"/>
              <a:t> a </a:t>
            </a:r>
            <a:r>
              <a:rPr lang="en-US" altLang="cs-CZ" dirty="0" err="1"/>
              <a:t>po</a:t>
            </a:r>
            <a:r>
              <a:rPr lang="en-US" altLang="cs-CZ" dirty="0"/>
              <a:t> </a:t>
            </a:r>
            <a:r>
              <a:rPr lang="en-US" altLang="cs-CZ" dirty="0" err="1"/>
              <a:t>smutku</a:t>
            </a:r>
            <a:r>
              <a:rPr lang="en-US" altLang="cs-CZ" dirty="0"/>
              <a:t> v </a:t>
            </a:r>
            <a:r>
              <a:rPr lang="en-US" altLang="cs-CZ" dirty="0" err="1"/>
              <a:t>něm</a:t>
            </a:r>
            <a:r>
              <a:rPr lang="en-US" altLang="cs-CZ" dirty="0"/>
              <a:t> </a:t>
            </a:r>
            <a:r>
              <a:rPr lang="en-US" altLang="cs-CZ" dirty="0" err="1"/>
              <a:t>velmi</a:t>
            </a:r>
            <a:r>
              <a:rPr lang="en-US" altLang="cs-CZ" dirty="0"/>
              <a:t> </a:t>
            </a:r>
            <a:r>
              <a:rPr lang="en-US" altLang="cs-CZ" dirty="0" err="1"/>
              <a:t>záhy</a:t>
            </a:r>
            <a:r>
              <a:rPr lang="en-US" altLang="cs-CZ" dirty="0"/>
              <a:t> </a:t>
            </a:r>
            <a:r>
              <a:rPr lang="en-US" altLang="cs-CZ" dirty="0" err="1"/>
              <a:t>není</a:t>
            </a:r>
            <a:r>
              <a:rPr lang="en-US" altLang="cs-CZ" dirty="0"/>
              <a:t> </a:t>
            </a:r>
            <a:r>
              <a:rPr lang="en-US" altLang="cs-CZ" dirty="0" err="1"/>
              <a:t>ani</a:t>
            </a:r>
            <a:r>
              <a:rPr lang="en-US" altLang="cs-CZ" dirty="0"/>
              <a:t> </a:t>
            </a:r>
            <a:r>
              <a:rPr lang="en-US" altLang="cs-CZ" dirty="0" err="1"/>
              <a:t>stopa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v</a:t>
            </a:r>
            <a:r>
              <a:rPr lang="en-US" altLang="cs-CZ" dirty="0"/>
              <a:t> </a:t>
            </a:r>
            <a:r>
              <a:rPr lang="en-US" altLang="cs-CZ" dirty="0" err="1"/>
              <a:t>rozhovoru</a:t>
            </a:r>
            <a:r>
              <a:rPr lang="en-US" altLang="cs-CZ" dirty="0"/>
              <a:t> </a:t>
            </a:r>
            <a:r>
              <a:rPr lang="en-US" altLang="cs-CZ" dirty="0" err="1"/>
              <a:t>tito</a:t>
            </a:r>
            <a:r>
              <a:rPr lang="en-US" altLang="cs-CZ" dirty="0"/>
              <a:t> </a:t>
            </a:r>
            <a:r>
              <a:rPr lang="en-US" altLang="cs-CZ" dirty="0" err="1"/>
              <a:t>lidé</a:t>
            </a:r>
            <a:r>
              <a:rPr lang="en-US" altLang="cs-CZ" dirty="0"/>
              <a:t> </a:t>
            </a:r>
            <a:r>
              <a:rPr lang="en-US" altLang="cs-CZ" dirty="0" err="1"/>
              <a:t>používají</a:t>
            </a:r>
            <a:r>
              <a:rPr lang="en-US" altLang="cs-CZ" dirty="0"/>
              <a:t> </a:t>
            </a:r>
            <a:r>
              <a:rPr lang="en-US" altLang="cs-CZ" dirty="0" err="1"/>
              <a:t>květnatých</a:t>
            </a:r>
            <a:r>
              <a:rPr lang="en-US" altLang="cs-CZ" dirty="0"/>
              <a:t> </a:t>
            </a:r>
            <a:r>
              <a:rPr lang="en-US" altLang="cs-CZ" dirty="0" err="1"/>
              <a:t>přívlastků</a:t>
            </a:r>
            <a:r>
              <a:rPr lang="en-US" altLang="cs-CZ" dirty="0"/>
              <a:t>, </a:t>
            </a:r>
            <a:r>
              <a:rPr lang="en-US" altLang="cs-CZ" dirty="0" err="1"/>
              <a:t>slovních</a:t>
            </a:r>
            <a:r>
              <a:rPr lang="en-US" altLang="cs-CZ" dirty="0"/>
              <a:t> </a:t>
            </a:r>
            <a:r>
              <a:rPr lang="en-US" altLang="cs-CZ" dirty="0" err="1"/>
              <a:t>spojení</a:t>
            </a:r>
            <a:r>
              <a:rPr lang="en-US" altLang="cs-CZ" dirty="0"/>
              <a:t> a </a:t>
            </a:r>
            <a:r>
              <a:rPr lang="en-US" altLang="cs-CZ" dirty="0" err="1"/>
              <a:t>barvitých</a:t>
            </a:r>
            <a:r>
              <a:rPr lang="en-US" altLang="cs-CZ" dirty="0"/>
              <a:t> gest, </a:t>
            </a:r>
            <a:r>
              <a:rPr lang="en-US" altLang="cs-CZ" dirty="0" err="1"/>
              <a:t>nejsou</a:t>
            </a:r>
            <a:r>
              <a:rPr lang="en-US" altLang="cs-CZ" dirty="0"/>
              <a:t> </a:t>
            </a:r>
            <a:r>
              <a:rPr lang="en-US" altLang="cs-CZ" dirty="0" err="1"/>
              <a:t>však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en-US" altLang="cs-CZ" dirty="0" err="1"/>
              <a:t>vnímat</a:t>
            </a:r>
            <a:r>
              <a:rPr lang="en-US" altLang="cs-CZ" dirty="0"/>
              <a:t> </a:t>
            </a:r>
            <a:r>
              <a:rPr lang="en-US" altLang="cs-CZ" dirty="0" err="1"/>
              <a:t>detaily</a:t>
            </a:r>
            <a:r>
              <a:rPr lang="en-US" altLang="cs-CZ" dirty="0"/>
              <a:t> a </a:t>
            </a:r>
            <a:r>
              <a:rPr lang="en-US" altLang="cs-CZ" dirty="0" err="1"/>
              <a:t>jít</a:t>
            </a:r>
            <a:r>
              <a:rPr lang="cs-CZ" altLang="cs-CZ" dirty="0"/>
              <a:t> </a:t>
            </a:r>
            <a:r>
              <a:rPr lang="en-US" altLang="cs-CZ" dirty="0"/>
              <a:t>k </a:t>
            </a:r>
            <a:r>
              <a:rPr lang="en-US" altLang="cs-CZ" dirty="0" err="1"/>
              <a:t>jádru</a:t>
            </a:r>
            <a:r>
              <a:rPr lang="en-US" altLang="cs-CZ" dirty="0"/>
              <a:t> </a:t>
            </a:r>
            <a:r>
              <a:rPr lang="en-US" altLang="cs-CZ" dirty="0" err="1"/>
              <a:t>věci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6262825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Histriónská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916113"/>
            <a:ext cx="8185150" cy="5084762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cs-CZ" altLang="cs-CZ" sz="1800"/>
              <a:t>j</a:t>
            </a:r>
            <a:r>
              <a:rPr lang="en-US" altLang="cs-CZ" sz="1800"/>
              <a:t>sou schopni si ve svých fantaziích vysnít ideál (např. ve vztahu), aby jej pak vystřídala frustrace</a:t>
            </a:r>
            <a:r>
              <a:rPr lang="cs-CZ" altLang="cs-CZ" sz="1800"/>
              <a:t> - </a:t>
            </a:r>
            <a:r>
              <a:rPr lang="en-US" altLang="cs-CZ" sz="1800"/>
              <a:t>vyhledávají stále nové vztahy, ve kterých nikdy nedosáhnou uspokojení</a:t>
            </a:r>
            <a:endParaRPr lang="cs-CZ" altLang="cs-CZ" sz="1800"/>
          </a:p>
          <a:p>
            <a:pPr lvl="1">
              <a:lnSpc>
                <a:spcPct val="105000"/>
              </a:lnSpc>
            </a:pPr>
            <a:r>
              <a:rPr lang="cs-CZ" altLang="cs-CZ" sz="1600"/>
              <a:t>týka se i</a:t>
            </a:r>
            <a:r>
              <a:rPr lang="en-US" altLang="cs-CZ" sz="1600"/>
              <a:t> uspokojení fyzického, např</a:t>
            </a:r>
            <a:r>
              <a:rPr lang="cs-CZ" altLang="cs-CZ" sz="1600"/>
              <a:t>.</a:t>
            </a:r>
            <a:r>
              <a:rPr lang="en-US" altLang="cs-CZ" sz="1600"/>
              <a:t> ženy s těmito rysy mohou mít přes svou zdánlivou náruživost potíže s prožitím orgasmu, popřípadě trpět úplnou anorgasmií</a:t>
            </a:r>
            <a:endParaRPr lang="cs-CZ" altLang="cs-CZ" sz="1600"/>
          </a:p>
          <a:p>
            <a:pPr>
              <a:lnSpc>
                <a:spcPct val="105000"/>
              </a:lnSpc>
            </a:pPr>
            <a:r>
              <a:rPr lang="en-US" altLang="cs-CZ" sz="1800"/>
              <a:t>porucha je častější u žen</a:t>
            </a:r>
            <a:endParaRPr lang="cs-CZ" altLang="cs-CZ" sz="1800"/>
          </a:p>
          <a:p>
            <a:pPr lvl="1">
              <a:lnSpc>
                <a:spcPct val="105000"/>
              </a:lnSpc>
            </a:pPr>
            <a:r>
              <a:rPr lang="en-US" altLang="cs-CZ" sz="1600"/>
              <a:t>v povědomí lidí představuje histrionství či hysterie jakousi karikaturu feminity, která se projevuje marnivostí, dramatizací, hašteřivostí a závislostí</a:t>
            </a:r>
            <a:endParaRPr lang="cs-CZ" altLang="cs-CZ" sz="1600"/>
          </a:p>
          <a:p>
            <a:pPr>
              <a:lnSpc>
                <a:spcPct val="105000"/>
              </a:lnSpc>
            </a:pPr>
            <a:r>
              <a:rPr lang="cs-CZ" altLang="cs-CZ" sz="1800"/>
              <a:t>u</a:t>
            </a:r>
            <a:r>
              <a:rPr lang="en-US" altLang="cs-CZ" sz="1800"/>
              <a:t> mužů se však projevy mohou odlišovat</a:t>
            </a:r>
            <a:endParaRPr lang="cs-CZ" altLang="cs-CZ" sz="1800"/>
          </a:p>
          <a:p>
            <a:pPr lvl="1">
              <a:lnSpc>
                <a:spcPct val="105000"/>
              </a:lnSpc>
            </a:pPr>
            <a:r>
              <a:rPr lang="cs-CZ" altLang="cs-CZ" sz="1600"/>
              <a:t>muži </a:t>
            </a:r>
            <a:r>
              <a:rPr lang="en-US" altLang="cs-CZ" sz="1600"/>
              <a:t>hodně investují do vzhledu, mají potíže se stárnutím, sebeúctu si zvyšují hazardérstvím a spouštěním děsivých situací (tzv. kontrafobický postoj), které potom ve středu pozornosti řeší, přičemž nejsou schopni nahlédnout na své meze (například týkající se fyzické zdatnosti a zdraví)</a:t>
            </a:r>
            <a:endParaRPr lang="cs-CZ" altLang="cs-CZ" sz="1600"/>
          </a:p>
          <a:p>
            <a:pPr>
              <a:lnSpc>
                <a:spcPct val="105000"/>
              </a:lnSpc>
            </a:pPr>
            <a:r>
              <a:rPr lang="cs-CZ" altLang="cs-CZ" sz="1800"/>
              <a:t>v</a:t>
            </a:r>
            <a:r>
              <a:rPr lang="en-US" altLang="cs-CZ" sz="1800"/>
              <a:t>ztahy těchto pacientů kopírují výše popsané projevy, bývají bouřlivé, plné krizí a udobřování, jsou nestálé a střídají se </a:t>
            </a:r>
          </a:p>
        </p:txBody>
      </p:sp>
    </p:spTree>
    <p:extLst>
      <p:ext uri="{BB962C8B-B14F-4D97-AF65-F5344CB8AC3E}">
        <p14:creationId xmlns:p14="http://schemas.microsoft.com/office/powerpoint/2010/main" val="1315781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344489"/>
            <a:ext cx="8686800" cy="1139825"/>
          </a:xfrm>
        </p:spPr>
        <p:txBody>
          <a:bodyPr>
            <a:normAutofit/>
          </a:bodyPr>
          <a:lstStyle/>
          <a:p>
            <a:pPr marL="484632" algn="ctr">
              <a:defRPr/>
            </a:pP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Anankastická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porucha osobnosti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063751" y="2232025"/>
            <a:ext cx="8435975" cy="5589588"/>
          </a:xfrm>
        </p:spPr>
        <p:txBody>
          <a:bodyPr/>
          <a:lstStyle/>
          <a:p>
            <a:pPr lvl="1"/>
            <a:r>
              <a:rPr lang="cs-CZ" altLang="cs-CZ"/>
              <a:t>vtíravé pochybování o vlastních schopnostech, nerozhodnost, vnitřní nejistota</a:t>
            </a:r>
          </a:p>
          <a:p>
            <a:pPr lvl="1"/>
            <a:r>
              <a:rPr lang="cs-CZ" altLang="cs-CZ"/>
              <a:t>kompenzace </a:t>
            </a:r>
            <a:r>
              <a:rPr lang="cs-CZ" altLang="cs-CZ">
                <a:sym typeface="Wingdings" panose="05000000000000000000" pitchFamily="2" charset="2"/>
              </a:rPr>
              <a:t> </a:t>
            </a:r>
            <a:r>
              <a:rPr lang="cs-CZ" altLang="cs-CZ"/>
              <a:t>sklon k perfekcionismu</a:t>
            </a:r>
          </a:p>
          <a:p>
            <a:pPr lvl="1"/>
            <a:r>
              <a:rPr lang="cs-CZ" altLang="cs-CZ"/>
              <a:t>RS: kontrola, odpovědnost</a:t>
            </a:r>
          </a:p>
          <a:p>
            <a:pPr lvl="1"/>
            <a:r>
              <a:rPr lang="cs-CZ" altLang="cs-CZ"/>
              <a:t>NRS: spontánnost, flexibilita</a:t>
            </a:r>
          </a:p>
          <a:p>
            <a:pPr lvl="1"/>
            <a:endParaRPr lang="cs-CZ" altLang="cs-CZ"/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70139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FF8AB-26D8-E93B-13C1-0B4C897C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84F65-F97A-D264-3173-D0C3C6EF4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4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endParaRPr lang="cs-CZ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pocity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přehnaných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pochyb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opatrnosti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přehnané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zabývání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detaily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pravidly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seznamy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pořádkem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organizací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plánem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perfekcionismus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který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úkor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úkolu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přehnaná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svědomitost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puntičkářství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přehnané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zabývání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produktivitou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úkor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spokojenosti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interpersonálních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vztahů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přehnané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pedantství</a:t>
            </a:r>
            <a:r>
              <a:rPr lang="en-GB" b="0" i="0" dirty="0">
                <a:effectLst/>
                <a:latin typeface="+mn-lt"/>
              </a:rPr>
              <a:t> a tendence k </a:t>
            </a:r>
            <a:r>
              <a:rPr lang="en-GB" b="0" i="0" dirty="0" err="1">
                <a:effectLst/>
                <a:latin typeface="+mn-lt"/>
              </a:rPr>
              <a:t>sociální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konvenčnosti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rigidita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paličatost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nerozumné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vyžadování</a:t>
            </a:r>
            <a:r>
              <a:rPr lang="en-GB" b="0" i="0" dirty="0">
                <a:effectLst/>
                <a:latin typeface="+mn-lt"/>
              </a:rPr>
              <a:t>, aby se </a:t>
            </a:r>
            <a:r>
              <a:rPr lang="en-GB" b="0" i="0" dirty="0" err="1">
                <a:effectLst/>
                <a:latin typeface="+mn-lt"/>
              </a:rPr>
              <a:t>jiní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přesně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podřizovali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způsobu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práce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jedince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nerozumný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odpor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způsobu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práce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druhých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0899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42864" y="188640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Anankastická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6691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981200"/>
            <a:ext cx="8172450" cy="4876800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en-US" altLang="cs-CZ" sz="1800" dirty="0" err="1"/>
              <a:t>bývá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nazývána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též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obsedantně-kompulzivní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osobností</a:t>
            </a:r>
            <a:endParaRPr lang="cs-CZ" altLang="cs-CZ" sz="18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lidé jsou </a:t>
            </a:r>
            <a:r>
              <a:rPr lang="en-US" altLang="cs-CZ" sz="1800" dirty="0" err="1"/>
              <a:t>perfekcionističní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úzkostně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visí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pravidlech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nesnáší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změny</a:t>
            </a:r>
            <a:endParaRPr lang="cs-CZ" altLang="cs-CZ" sz="18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b</a:t>
            </a:r>
            <a:r>
              <a:rPr lang="en-US" altLang="cs-CZ" sz="1800" dirty="0" err="1"/>
              <a:t>ývají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šetrní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lakomí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nepružní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nedokážou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vzdát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svých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věcí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což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vést</a:t>
            </a:r>
            <a:r>
              <a:rPr lang="en-US" altLang="cs-CZ" sz="1800" dirty="0"/>
              <a:t> k </a:t>
            </a:r>
            <a:r>
              <a:rPr lang="en-US" altLang="cs-CZ" sz="1800" dirty="0" err="1"/>
              <a:t>jejich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nadměrnému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shromažďování</a:t>
            </a:r>
            <a:endParaRPr lang="cs-CZ" altLang="cs-CZ" sz="18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n</a:t>
            </a:r>
            <a:r>
              <a:rPr lang="en-US" altLang="cs-CZ" sz="1800" dirty="0" err="1"/>
              <a:t>emají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smysl</a:t>
            </a:r>
            <a:r>
              <a:rPr lang="en-US" altLang="cs-CZ" sz="1800" dirty="0"/>
              <a:t> pro humor a </a:t>
            </a:r>
            <a:r>
              <a:rPr lang="en-US" altLang="cs-CZ" sz="1800" dirty="0" err="1"/>
              <a:t>nedávají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najevo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emoce</a:t>
            </a:r>
            <a:endParaRPr lang="cs-CZ" altLang="cs-CZ" sz="18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j</a:t>
            </a:r>
            <a:r>
              <a:rPr lang="en-US" altLang="cs-CZ" sz="1800" dirty="0" err="1"/>
              <a:t>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pečliví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svědomití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což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projevit</a:t>
            </a:r>
            <a:r>
              <a:rPr lang="en-US" altLang="cs-CZ" sz="1800" dirty="0"/>
              <a:t> v </a:t>
            </a:r>
            <a:r>
              <a:rPr lang="en-US" altLang="cs-CZ" sz="1800" dirty="0" err="1"/>
              <a:t>nadměrné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oddanosti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práci</a:t>
            </a:r>
            <a:endParaRPr lang="cs-CZ" altLang="cs-CZ" sz="1800" dirty="0"/>
          </a:p>
          <a:p>
            <a:pPr marL="822960" lvl="1">
              <a:buFont typeface="Verdana"/>
              <a:buChar char="›"/>
              <a:defRPr/>
            </a:pPr>
            <a:r>
              <a:rPr lang="cs-CZ" altLang="cs-CZ" sz="1600" dirty="0"/>
              <a:t>p</a:t>
            </a:r>
            <a:r>
              <a:rPr lang="en-US" altLang="cs-CZ" sz="1600" dirty="0" err="1"/>
              <a:t>ro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svůj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perfekcionismus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mají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problém</a:t>
            </a:r>
            <a:r>
              <a:rPr lang="en-US" altLang="cs-CZ" sz="1600" dirty="0"/>
              <a:t> s </a:t>
            </a:r>
            <a:r>
              <a:rPr lang="en-US" altLang="cs-CZ" sz="1600" dirty="0" err="1"/>
              <a:t>dokončováním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úkolů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protože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stále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nejsou</a:t>
            </a:r>
            <a:r>
              <a:rPr lang="en-US" altLang="cs-CZ" sz="1600" dirty="0"/>
              <a:t> s </a:t>
            </a:r>
            <a:r>
              <a:rPr lang="en-US" altLang="cs-CZ" sz="1600" dirty="0" err="1"/>
              <a:t>finálním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produktem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spokojen</a:t>
            </a:r>
            <a:r>
              <a:rPr lang="cs-CZ" altLang="cs-CZ" sz="1600" dirty="0"/>
              <a:t>i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sz="1600" dirty="0"/>
              <a:t>n</a:t>
            </a:r>
            <a:r>
              <a:rPr lang="en-US" altLang="cs-CZ" sz="1600" dirty="0" err="1"/>
              <a:t>ejsou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schopni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delegovat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úkoly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jiné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lidi</a:t>
            </a:r>
            <a:endParaRPr lang="cs-CZ" altLang="cs-CZ" sz="1600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sz="1600" dirty="0" err="1"/>
              <a:t>strach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ztráty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kontroly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nad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svým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světem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úzkostlivě</a:t>
            </a:r>
            <a:r>
              <a:rPr lang="en-US" altLang="cs-CZ" sz="1600" dirty="0"/>
              <a:t> </a:t>
            </a:r>
            <a:r>
              <a:rPr lang="en-US" altLang="cs-CZ" sz="1600" dirty="0" err="1"/>
              <a:t>lpí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detailech</a:t>
            </a:r>
            <a:endParaRPr lang="cs-CZ" altLang="cs-CZ" sz="1600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sz="1600" dirty="0" err="1"/>
              <a:t>často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nejsou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schopni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vidět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věci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celkovým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pohledem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jakoby</a:t>
            </a:r>
            <a:r>
              <a:rPr lang="en-US" altLang="cs-CZ" sz="1600" dirty="0"/>
              <a:t> se </a:t>
            </a:r>
            <a:r>
              <a:rPr lang="en-US" altLang="cs-CZ" sz="1600" dirty="0" err="1"/>
              <a:t>řídili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pořekadlem</a:t>
            </a:r>
            <a:r>
              <a:rPr lang="en-US" altLang="cs-CZ" sz="1600" dirty="0"/>
              <a:t> „pro </a:t>
            </a:r>
            <a:r>
              <a:rPr lang="en-US" altLang="cs-CZ" sz="1600" dirty="0" err="1"/>
              <a:t>stromy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nevidí</a:t>
            </a:r>
            <a:r>
              <a:rPr lang="en-US" altLang="cs-CZ" sz="1600" dirty="0"/>
              <a:t> les“</a:t>
            </a:r>
            <a:endParaRPr lang="cs-CZ" altLang="cs-CZ" sz="16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1800" dirty="0"/>
              <a:t>v</a:t>
            </a:r>
            <a:r>
              <a:rPr lang="en-US" altLang="cs-CZ" sz="1800" dirty="0" err="1"/>
              <a:t>znik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bývá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spojován</a:t>
            </a:r>
            <a:r>
              <a:rPr lang="en-US" altLang="cs-CZ" sz="1800" dirty="0"/>
              <a:t> s </a:t>
            </a:r>
            <a:r>
              <a:rPr lang="en-US" altLang="cs-CZ" sz="1800" dirty="0" err="1"/>
              <a:t>náročnou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kontrolující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výchovou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díky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níž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dítě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nabylo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pocitu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milováno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055894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344489"/>
            <a:ext cx="8686800" cy="1139825"/>
          </a:xfrm>
        </p:spPr>
        <p:txBody>
          <a:bodyPr>
            <a:normAutofit fontScale="90000"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Anxiózní/vyhýbavá porucha osobnosti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484439" y="2303464"/>
            <a:ext cx="8435975" cy="5589587"/>
          </a:xfrm>
        </p:spPr>
        <p:txBody>
          <a:bodyPr/>
          <a:lstStyle/>
          <a:p>
            <a:pPr lvl="1"/>
            <a:r>
              <a:rPr lang="cs-CZ" altLang="cs-CZ" sz="2400" dirty="0"/>
              <a:t>trvalý nedostatek sebedůvěry spojený  s nepříjemnými pocity úzkostného napětí a obav</a:t>
            </a:r>
          </a:p>
          <a:p>
            <a:pPr lvl="1"/>
            <a:r>
              <a:rPr lang="cs-CZ" altLang="cs-CZ" sz="2400" dirty="0"/>
              <a:t>RS: vstřícnost</a:t>
            </a:r>
          </a:p>
          <a:p>
            <a:pPr lvl="1"/>
            <a:r>
              <a:rPr lang="cs-CZ" altLang="cs-CZ" sz="2400" dirty="0"/>
              <a:t>NRS: asertivita, sebedůvěra</a:t>
            </a:r>
          </a:p>
          <a:p>
            <a:pPr lvl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094466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B0C61-694B-CE68-023C-8FA4CC7C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A9D28-A7C8-BCE9-DE4E-078452B77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4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trvalé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pronikavé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pocity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napětí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obav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přesvědčení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vlastní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sociální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nešikovnosti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nedostatku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přitažlivosti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vlastní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neschopnosti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srovnání</a:t>
            </a:r>
            <a:r>
              <a:rPr lang="en-GB" b="0" i="0" dirty="0">
                <a:effectLst/>
                <a:latin typeface="+mn-lt"/>
              </a:rPr>
              <a:t> s </a:t>
            </a:r>
            <a:r>
              <a:rPr lang="en-GB" b="0" i="0" dirty="0" err="1">
                <a:effectLst/>
                <a:latin typeface="+mn-lt"/>
              </a:rPr>
              <a:t>jinými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nadměrné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zabývání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tím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bude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kritizován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odmítnut</a:t>
            </a:r>
            <a:r>
              <a:rPr lang="en-GB" b="0" i="0" dirty="0">
                <a:effectLst/>
                <a:latin typeface="+mn-lt"/>
              </a:rPr>
              <a:t> v </a:t>
            </a:r>
            <a:r>
              <a:rPr lang="en-GB" b="0" i="0" dirty="0" err="1">
                <a:effectLst/>
                <a:latin typeface="+mn-lt"/>
              </a:rPr>
              <a:t>sociálních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situacích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nechuť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stýkat</a:t>
            </a:r>
            <a:r>
              <a:rPr lang="en-GB" b="0" i="0" dirty="0">
                <a:effectLst/>
                <a:latin typeface="+mn-lt"/>
              </a:rPr>
              <a:t> se s </a:t>
            </a:r>
            <a:r>
              <a:rPr lang="en-GB" b="0" i="0" dirty="0" err="1">
                <a:effectLst/>
                <a:latin typeface="+mn-lt"/>
              </a:rPr>
              <a:t>lidmi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pokud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jisté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bude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oblíben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omezení</a:t>
            </a:r>
            <a:r>
              <a:rPr lang="en-GB" b="0" i="0" dirty="0">
                <a:effectLst/>
                <a:latin typeface="+mn-lt"/>
              </a:rPr>
              <a:t> v </a:t>
            </a:r>
            <a:r>
              <a:rPr lang="en-GB" b="0" i="0" dirty="0" err="1">
                <a:effectLst/>
                <a:latin typeface="+mn-lt"/>
              </a:rPr>
              <a:t>životním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stylu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kvůli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potřebě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fyzické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jistoty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vyhýbání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sociálním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pracovním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činnostem</a:t>
            </a:r>
            <a:r>
              <a:rPr lang="en-GB" b="0" i="0" dirty="0">
                <a:effectLst/>
                <a:latin typeface="+mn-lt"/>
              </a:rPr>
              <a:t>, pro </a:t>
            </a:r>
            <a:r>
              <a:rPr lang="en-GB" b="0" i="0" dirty="0" err="1">
                <a:effectLst/>
                <a:latin typeface="+mn-lt"/>
              </a:rPr>
              <a:t>něž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jsou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významné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meziosobní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kontakty</a:t>
            </a:r>
            <a:r>
              <a:rPr lang="en-GB" b="0" i="0" dirty="0">
                <a:effectLst/>
                <a:latin typeface="+mn-lt"/>
              </a:rPr>
              <a:t>, ze </a:t>
            </a:r>
            <a:r>
              <a:rPr lang="en-GB" b="0" i="0" dirty="0" err="1">
                <a:effectLst/>
                <a:latin typeface="+mn-lt"/>
              </a:rPr>
              <a:t>strachu</a:t>
            </a:r>
            <a:r>
              <a:rPr lang="en-GB" b="0" i="0" dirty="0">
                <a:effectLst/>
                <a:latin typeface="+mn-lt"/>
              </a:rPr>
              <a:t> z </a:t>
            </a:r>
            <a:r>
              <a:rPr lang="en-GB" b="0" i="0" dirty="0" err="1">
                <a:effectLst/>
                <a:latin typeface="+mn-lt"/>
              </a:rPr>
              <a:t>kritiky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nesouhlasu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odmítnutí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2323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260649"/>
            <a:ext cx="8077200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Anxiózní/vyhýbavá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944689"/>
            <a:ext cx="8364538" cy="5013325"/>
          </a:xfrm>
        </p:spPr>
        <p:txBody>
          <a:bodyPr/>
          <a:lstStyle/>
          <a:p>
            <a:r>
              <a:rPr lang="en-US" altLang="cs-CZ" sz="1800" dirty="0" err="1"/>
              <a:t>extrémní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strach</a:t>
            </a:r>
            <a:r>
              <a:rPr lang="en-US" altLang="cs-CZ" sz="1800" dirty="0"/>
              <a:t> z </a:t>
            </a:r>
            <a:r>
              <a:rPr lang="en-US" altLang="cs-CZ" sz="1800" dirty="0" err="1"/>
              <a:t>odmítnutí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hodnocení</a:t>
            </a:r>
            <a:endParaRPr lang="cs-CZ" altLang="cs-CZ" sz="1800" dirty="0"/>
          </a:p>
          <a:p>
            <a:r>
              <a:rPr lang="cs-CZ" altLang="cs-CZ" sz="1800" dirty="0"/>
              <a:t>l</a:t>
            </a:r>
            <a:r>
              <a:rPr lang="en-US" altLang="cs-CZ" sz="1800" dirty="0" err="1"/>
              <a:t>idé</a:t>
            </a:r>
            <a:r>
              <a:rPr lang="en-US" altLang="cs-CZ" sz="1800" dirty="0"/>
              <a:t> s </a:t>
            </a:r>
            <a:r>
              <a:rPr lang="en-US" altLang="cs-CZ" sz="1800" dirty="0" err="1"/>
              <a:t>těmito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rysy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sami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sebe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hodnotí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nízko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jsem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méně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druzí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nekompetentní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nešikovný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nepohotový</a:t>
            </a:r>
            <a:r>
              <a:rPr lang="en-US" altLang="cs-CZ" sz="1800" dirty="0"/>
              <a:t>...),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plaší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úzkostní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ostýchaví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introvertní</a:t>
            </a:r>
            <a:endParaRPr lang="cs-CZ" altLang="cs-CZ" sz="1800" dirty="0"/>
          </a:p>
          <a:p>
            <a:r>
              <a:rPr lang="en-US" altLang="cs-CZ" sz="1800" dirty="0" err="1"/>
              <a:t>vlastnosti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snaží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maskovat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protože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přesvědčeni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kdyby</a:t>
            </a:r>
            <a:r>
              <a:rPr lang="en-US" altLang="cs-CZ" sz="1800" dirty="0"/>
              <a:t> je </a:t>
            </a:r>
            <a:r>
              <a:rPr lang="en-US" altLang="cs-CZ" sz="1800" dirty="0" err="1"/>
              <a:t>někdo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poznal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takové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jací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opravdu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odmítl</a:t>
            </a:r>
            <a:r>
              <a:rPr lang="en-US" altLang="cs-CZ" sz="1800" dirty="0"/>
              <a:t> by je</a:t>
            </a:r>
            <a:endParaRPr lang="cs-CZ" altLang="cs-CZ" sz="1800" dirty="0"/>
          </a:p>
          <a:p>
            <a:r>
              <a:rPr lang="en-US" altLang="cs-CZ" sz="1800" dirty="0" err="1"/>
              <a:t>strach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hodnocením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kritikou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protože</a:t>
            </a:r>
            <a:r>
              <a:rPr lang="en-US" altLang="cs-CZ" sz="1800" dirty="0"/>
              <a:t> ty </a:t>
            </a:r>
            <a:r>
              <a:rPr lang="en-US" altLang="cs-CZ" sz="1800" dirty="0" err="1"/>
              <a:t>většinou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odmítnutí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předcházejí</a:t>
            </a:r>
            <a:endParaRPr lang="cs-CZ" altLang="cs-CZ" sz="1800" dirty="0"/>
          </a:p>
          <a:p>
            <a:r>
              <a:rPr lang="en-US" altLang="cs-CZ" sz="1800" dirty="0" err="1"/>
              <a:t>programově</a:t>
            </a:r>
            <a:r>
              <a:rPr lang="en-US" altLang="cs-CZ" sz="1800" dirty="0"/>
              <a:t> </a:t>
            </a:r>
            <a:r>
              <a:rPr lang="cs-CZ" altLang="cs-CZ" sz="1800" dirty="0"/>
              <a:t>se </a:t>
            </a:r>
            <a:r>
              <a:rPr lang="en-US" altLang="cs-CZ" sz="1800" dirty="0" err="1"/>
              <a:t>vyhýbají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všem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situacím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kde</a:t>
            </a:r>
            <a:r>
              <a:rPr lang="en-US" altLang="cs-CZ" sz="1800" dirty="0"/>
              <a:t> by k </a:t>
            </a:r>
            <a:r>
              <a:rPr lang="en-US" altLang="cs-CZ" sz="1800" dirty="0" err="1"/>
              <a:t>hodnocení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kritice</a:t>
            </a:r>
            <a:r>
              <a:rPr lang="cs-CZ" altLang="cs-CZ" sz="1800" dirty="0"/>
              <a:t> </a:t>
            </a:r>
            <a:r>
              <a:rPr lang="en-US" altLang="cs-CZ" sz="1800" dirty="0"/>
              <a:t>a </a:t>
            </a:r>
            <a:r>
              <a:rPr lang="en-US" altLang="cs-CZ" sz="1800" dirty="0" err="1"/>
              <a:t>následnému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odmítnutí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mohlo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dojít</a:t>
            </a:r>
            <a:endParaRPr lang="cs-CZ" altLang="cs-CZ" sz="1800" dirty="0"/>
          </a:p>
          <a:p>
            <a:r>
              <a:rPr lang="cs-CZ" altLang="cs-CZ" sz="1800" dirty="0"/>
              <a:t>v</a:t>
            </a:r>
            <a:r>
              <a:rPr lang="en-US" altLang="cs-CZ" sz="1800" dirty="0" err="1"/>
              <a:t>elké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problémy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navazování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vztahů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nebo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kariéry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přestože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mohou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být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talentovaní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inteligentní</a:t>
            </a:r>
            <a:endParaRPr lang="cs-CZ" altLang="cs-CZ" sz="1800" dirty="0"/>
          </a:p>
          <a:p>
            <a:r>
              <a:rPr lang="cs-CZ" altLang="cs-CZ" sz="1800" dirty="0"/>
              <a:t>n</a:t>
            </a:r>
            <a:r>
              <a:rPr lang="en-US" altLang="cs-CZ" sz="1800" dirty="0"/>
              <a:t>a </a:t>
            </a:r>
            <a:r>
              <a:rPr lang="en-US" altLang="cs-CZ" sz="1800" dirty="0" err="1"/>
              <a:t>rozdíl</a:t>
            </a:r>
            <a:r>
              <a:rPr lang="en-US" altLang="cs-CZ" sz="1800" dirty="0"/>
              <a:t> od </a:t>
            </a:r>
            <a:r>
              <a:rPr lang="en-US" altLang="cs-CZ" sz="1800" dirty="0" err="1"/>
              <a:t>člověka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schizoidního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vyhýbavý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pacient</a:t>
            </a:r>
            <a:r>
              <a:rPr lang="en-US" altLang="cs-CZ" sz="1800" dirty="0"/>
              <a:t> po </a:t>
            </a:r>
            <a:r>
              <a:rPr lang="en-US" altLang="cs-CZ" sz="1800" dirty="0" err="1"/>
              <a:t>těchto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hodnotách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touží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což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může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vést</a:t>
            </a:r>
            <a:r>
              <a:rPr lang="en-US" altLang="cs-CZ" sz="1800" dirty="0"/>
              <a:t> k </a:t>
            </a:r>
            <a:r>
              <a:rPr lang="en-US" altLang="cs-CZ" sz="1800" dirty="0" err="1"/>
              <a:t>dlouhodobým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pocitům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frustrace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úzkosti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pesimismu</a:t>
            </a:r>
            <a:r>
              <a:rPr lang="en-US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430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2286000" y="404665"/>
            <a:ext cx="6781800" cy="115887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Osobnost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981200" y="2205039"/>
            <a:ext cx="8229600" cy="4249737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Struktura osobnosti je pro každého člověka charakteristická. </a:t>
            </a:r>
          </a:p>
          <a:p>
            <a:pPr marL="448056" indent="-384048">
              <a:buFont typeface="Wingdings 2"/>
              <a:buChar char=""/>
              <a:defRPr/>
            </a:pP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Vrozené vlastnosti = </a:t>
            </a:r>
            <a:r>
              <a:rPr lang="cs-CZ" altLang="cs-CZ" i="1" dirty="0">
                <a:solidFill>
                  <a:schemeClr val="tx1"/>
                </a:solidFill>
              </a:rPr>
              <a:t>temperament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Získané vlastnosti = </a:t>
            </a:r>
            <a:r>
              <a:rPr lang="cs-CZ" altLang="cs-CZ" i="1" dirty="0">
                <a:solidFill>
                  <a:schemeClr val="tx1"/>
                </a:solidFill>
              </a:rPr>
              <a:t>charakter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383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332657"/>
            <a:ext cx="8686800" cy="11398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Závislá porucha osobnosti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2232025"/>
            <a:ext cx="8435975" cy="5589588"/>
          </a:xfrm>
        </p:spPr>
        <p:txBody>
          <a:bodyPr/>
          <a:lstStyle/>
          <a:p>
            <a:pPr lvl="1"/>
            <a:r>
              <a:rPr lang="cs-CZ" altLang="cs-CZ" sz="2400" dirty="0"/>
              <a:t>touha být ve společnosti druhých lidí, byť  v subalterním postavení</a:t>
            </a:r>
          </a:p>
          <a:p>
            <a:pPr lvl="1"/>
            <a:r>
              <a:rPr lang="cs-CZ" altLang="cs-CZ" sz="2400" dirty="0"/>
              <a:t>synonyma: astenická, pasivní, sebepoškozující osobnost</a:t>
            </a:r>
          </a:p>
          <a:p>
            <a:pPr lvl="1"/>
            <a:r>
              <a:rPr lang="cs-CZ" altLang="cs-CZ" sz="2400" dirty="0"/>
              <a:t>RS: vyhledávání pomoci, vazba</a:t>
            </a:r>
          </a:p>
          <a:p>
            <a:pPr lvl="1"/>
            <a:r>
              <a:rPr lang="cs-CZ" altLang="cs-CZ" sz="2400" dirty="0"/>
              <a:t>NRS: soběstačnost, rozhodnost</a:t>
            </a:r>
          </a:p>
          <a:p>
            <a:pPr lvl="1"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8324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48196-BB00-7D90-2984-A6AA8AAF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75B4E-DFDC-F7CA-A0BA-A8DF93A3A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4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příznaků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vybízení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lidí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dovolování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jim</a:t>
            </a:r>
            <a:r>
              <a:rPr lang="en-GB" b="0" i="0" dirty="0">
                <a:effectLst/>
                <a:latin typeface="+mn-lt"/>
              </a:rPr>
              <a:t>, aby za </a:t>
            </a:r>
            <a:r>
              <a:rPr lang="en-GB" b="0" i="0" dirty="0" err="1">
                <a:effectLst/>
                <a:latin typeface="+mn-lt"/>
              </a:rPr>
              <a:t>jedince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přebírali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odpovědnost</a:t>
            </a:r>
            <a:r>
              <a:rPr lang="en-GB" b="0" i="0" dirty="0">
                <a:effectLst/>
                <a:latin typeface="+mn-lt"/>
              </a:rPr>
              <a:t> za </a:t>
            </a:r>
            <a:r>
              <a:rPr lang="en-GB" b="0" i="0" dirty="0" err="1">
                <a:effectLst/>
                <a:latin typeface="+mn-lt"/>
              </a:rPr>
              <a:t>důležitá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životní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rozhodnutí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podřizování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vlastních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potřeb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osobám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nichž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jedinec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závislý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přílišné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vyhovování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jejich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přáním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neochota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vznášet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rozumné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požadavky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nichž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jedinec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závislý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pocity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své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kůži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neboť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trpí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obavami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nebude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schopen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postarat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sám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sebe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stálé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obavy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bude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opuštěn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osobou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které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těsný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bude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muset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starat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sám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sebe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omezená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schopnost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dělat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běžná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rozhodnutí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aniž</a:t>
            </a:r>
            <a:r>
              <a:rPr lang="en-GB" b="0" i="0" dirty="0">
                <a:effectLst/>
                <a:latin typeface="+mn-lt"/>
              </a:rPr>
              <a:t> by se </a:t>
            </a:r>
            <a:r>
              <a:rPr lang="en-GB" b="0" i="0" dirty="0" err="1">
                <a:effectLst/>
                <a:latin typeface="+mn-lt"/>
              </a:rPr>
              <a:t>poradili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si</a:t>
            </a:r>
            <a:r>
              <a:rPr lang="en-GB" b="0" i="0" dirty="0">
                <a:effectLst/>
                <a:latin typeface="+mn-lt"/>
              </a:rPr>
              <a:t> je </a:t>
            </a:r>
            <a:r>
              <a:rPr lang="en-GB" b="0" i="0" dirty="0" err="1">
                <a:effectLst/>
                <a:latin typeface="+mn-lt"/>
              </a:rPr>
              <a:t>nechali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schválit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729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116633"/>
            <a:ext cx="7753350" cy="1431925"/>
          </a:xfrm>
        </p:spPr>
        <p:txBody>
          <a:bodyPr/>
          <a:lstStyle/>
          <a:p>
            <a:pPr marL="484632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Závislá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976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773238"/>
            <a:ext cx="8459788" cy="5084762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potřebují</a:t>
            </a:r>
            <a:r>
              <a:rPr lang="en-US" altLang="cs-CZ" dirty="0"/>
              <a:t> </a:t>
            </a:r>
            <a:r>
              <a:rPr lang="en-US" altLang="cs-CZ" dirty="0" err="1"/>
              <a:t>druhé</a:t>
            </a:r>
            <a:r>
              <a:rPr lang="en-US" altLang="cs-CZ" dirty="0"/>
              <a:t>, aby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ně</a:t>
            </a:r>
            <a:r>
              <a:rPr lang="en-US" altLang="cs-CZ" dirty="0"/>
              <a:t> </a:t>
            </a:r>
            <a:r>
              <a:rPr lang="en-US" altLang="cs-CZ" dirty="0" err="1"/>
              <a:t>dělali</a:t>
            </a:r>
            <a:r>
              <a:rPr lang="en-US" altLang="cs-CZ" dirty="0"/>
              <a:t> </a:t>
            </a:r>
            <a:r>
              <a:rPr lang="en-US" altLang="cs-CZ" dirty="0" err="1"/>
              <a:t>rozhodnutí</a:t>
            </a:r>
            <a:r>
              <a:rPr lang="en-US" altLang="cs-CZ" dirty="0"/>
              <a:t> a </a:t>
            </a:r>
            <a:r>
              <a:rPr lang="en-US" altLang="cs-CZ" dirty="0" err="1"/>
              <a:t>převzali</a:t>
            </a:r>
            <a:r>
              <a:rPr lang="en-US" altLang="cs-CZ" dirty="0"/>
              <a:t> </a:t>
            </a:r>
            <a:r>
              <a:rPr lang="en-US" altLang="cs-CZ" dirty="0" err="1"/>
              <a:t>tak</a:t>
            </a:r>
            <a:r>
              <a:rPr lang="en-US" altLang="cs-CZ" dirty="0"/>
              <a:t> </a:t>
            </a:r>
            <a:r>
              <a:rPr lang="en-US" altLang="cs-CZ" dirty="0" err="1"/>
              <a:t>zodpovědnost</a:t>
            </a:r>
            <a:r>
              <a:rPr lang="en-US" altLang="cs-CZ" dirty="0"/>
              <a:t>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mnoho</a:t>
            </a:r>
            <a:r>
              <a:rPr lang="en-US" altLang="cs-CZ" dirty="0"/>
              <a:t> </a:t>
            </a:r>
            <a:r>
              <a:rPr lang="en-US" altLang="cs-CZ" dirty="0" err="1"/>
              <a:t>oblastí</a:t>
            </a:r>
            <a:r>
              <a:rPr lang="en-US" altLang="cs-CZ" dirty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života</a:t>
            </a:r>
            <a:r>
              <a:rPr lang="en-US" altLang="cs-CZ" dirty="0"/>
              <a:t>, </a:t>
            </a:r>
            <a:r>
              <a:rPr lang="en-US" altLang="cs-CZ" dirty="0" err="1"/>
              <a:t>protože</a:t>
            </a:r>
            <a:r>
              <a:rPr lang="en-US" altLang="cs-CZ" dirty="0"/>
              <a:t> </a:t>
            </a:r>
            <a:r>
              <a:rPr lang="en-US" altLang="cs-CZ" dirty="0" err="1"/>
              <a:t>jinak</a:t>
            </a:r>
            <a:r>
              <a:rPr lang="en-US" altLang="cs-CZ" dirty="0"/>
              <a:t> </a:t>
            </a:r>
            <a:r>
              <a:rPr lang="en-US" altLang="cs-CZ" dirty="0" err="1"/>
              <a:t>si</a:t>
            </a:r>
            <a:r>
              <a:rPr lang="en-US" altLang="cs-CZ" dirty="0"/>
              <a:t> </a:t>
            </a:r>
            <a:r>
              <a:rPr lang="en-US" altLang="cs-CZ" dirty="0" err="1"/>
              <a:t>připadají</a:t>
            </a:r>
            <a:r>
              <a:rPr lang="en-US" altLang="cs-CZ" dirty="0"/>
              <a:t> </a:t>
            </a:r>
            <a:r>
              <a:rPr lang="en-US" altLang="cs-CZ" dirty="0" err="1"/>
              <a:t>bezmocní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edokáží</a:t>
            </a:r>
            <a:r>
              <a:rPr lang="en-US" altLang="cs-CZ" dirty="0"/>
              <a:t> </a:t>
            </a:r>
            <a:r>
              <a:rPr lang="en-US" altLang="cs-CZ" dirty="0" err="1"/>
              <a:t>být</a:t>
            </a:r>
            <a:r>
              <a:rPr lang="en-US" altLang="cs-CZ" dirty="0"/>
              <a:t> </a:t>
            </a:r>
            <a:r>
              <a:rPr lang="en-US" altLang="cs-CZ" dirty="0" err="1"/>
              <a:t>sami</a:t>
            </a:r>
            <a:r>
              <a:rPr lang="en-US" altLang="cs-CZ" dirty="0"/>
              <a:t>, </a:t>
            </a:r>
            <a:r>
              <a:rPr lang="en-US" altLang="cs-CZ" dirty="0" err="1"/>
              <a:t>snadno</a:t>
            </a:r>
            <a:r>
              <a:rPr lang="en-US" altLang="cs-CZ" dirty="0"/>
              <a:t> se </a:t>
            </a:r>
            <a:r>
              <a:rPr lang="en-US" altLang="cs-CZ" dirty="0" err="1"/>
              <a:t>podřizují</a:t>
            </a:r>
            <a:r>
              <a:rPr lang="en-US" altLang="cs-CZ" dirty="0"/>
              <a:t> a </a:t>
            </a:r>
            <a:r>
              <a:rPr lang="en-US" altLang="cs-CZ" dirty="0" err="1"/>
              <a:t>odevzdávají</a:t>
            </a:r>
            <a:r>
              <a:rPr lang="en-US" altLang="cs-CZ" dirty="0"/>
              <a:t> </a:t>
            </a:r>
            <a:r>
              <a:rPr lang="en-US" altLang="cs-CZ" dirty="0" err="1"/>
              <a:t>tak</a:t>
            </a:r>
            <a:r>
              <a:rPr lang="en-US" altLang="cs-CZ" dirty="0"/>
              <a:t> </a:t>
            </a:r>
            <a:r>
              <a:rPr lang="en-US" altLang="cs-CZ" dirty="0" err="1"/>
              <a:t>plnou</a:t>
            </a:r>
            <a:r>
              <a:rPr lang="en-US" altLang="cs-CZ" dirty="0"/>
              <a:t> </a:t>
            </a:r>
            <a:r>
              <a:rPr lang="en-US" altLang="cs-CZ" dirty="0" err="1"/>
              <a:t>moc</a:t>
            </a:r>
            <a:r>
              <a:rPr lang="en-US" altLang="cs-CZ" dirty="0"/>
              <a:t> </a:t>
            </a:r>
            <a:r>
              <a:rPr lang="en-US" altLang="cs-CZ" dirty="0" err="1"/>
              <a:t>autoritě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epřekonatelné</a:t>
            </a:r>
            <a:r>
              <a:rPr lang="en-US" altLang="cs-CZ" dirty="0"/>
              <a:t> </a:t>
            </a:r>
            <a:r>
              <a:rPr lang="en-US" altLang="cs-CZ" dirty="0" err="1"/>
              <a:t>potíže</a:t>
            </a:r>
            <a:r>
              <a:rPr lang="en-US" altLang="cs-CZ" dirty="0"/>
              <a:t> </a:t>
            </a:r>
            <a:r>
              <a:rPr lang="en-US" altLang="cs-CZ" dirty="0" err="1"/>
              <a:t>jim</a:t>
            </a:r>
            <a:r>
              <a:rPr lang="en-US" altLang="cs-CZ" dirty="0"/>
              <a:t> </a:t>
            </a:r>
            <a:r>
              <a:rPr lang="en-US" altLang="cs-CZ" dirty="0" err="1"/>
              <a:t>dělá</a:t>
            </a:r>
            <a:r>
              <a:rPr lang="en-US" altLang="cs-CZ" dirty="0"/>
              <a:t> </a:t>
            </a:r>
            <a:r>
              <a:rPr lang="en-US" altLang="cs-CZ" dirty="0" err="1"/>
              <a:t>rozhodování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ejsou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en-US" altLang="cs-CZ" dirty="0" err="1"/>
              <a:t>ukončovat</a:t>
            </a:r>
            <a:r>
              <a:rPr lang="en-US" altLang="cs-CZ" dirty="0"/>
              <a:t> </a:t>
            </a:r>
            <a:r>
              <a:rPr lang="en-US" altLang="cs-CZ" dirty="0" err="1"/>
              <a:t>své</a:t>
            </a:r>
            <a:r>
              <a:rPr lang="en-US" altLang="cs-CZ" dirty="0"/>
              <a:t> </a:t>
            </a:r>
            <a:r>
              <a:rPr lang="en-US" altLang="cs-CZ" dirty="0" err="1"/>
              <a:t>vztahy</a:t>
            </a:r>
            <a:r>
              <a:rPr lang="en-US" altLang="cs-CZ" dirty="0"/>
              <a:t> a </a:t>
            </a:r>
            <a:r>
              <a:rPr lang="en-US" altLang="cs-CZ" dirty="0" err="1"/>
              <a:t>stane</a:t>
            </a:r>
            <a:r>
              <a:rPr lang="en-US" altLang="cs-CZ" dirty="0"/>
              <a:t>-li se </a:t>
            </a:r>
            <a:r>
              <a:rPr lang="en-US" altLang="cs-CZ" dirty="0" err="1"/>
              <a:t>tak</a:t>
            </a:r>
            <a:r>
              <a:rPr lang="en-US" altLang="cs-CZ" dirty="0"/>
              <a:t>, </a:t>
            </a:r>
            <a:r>
              <a:rPr lang="en-US" altLang="cs-CZ" dirty="0" err="1"/>
              <a:t>úzkostlivě</a:t>
            </a:r>
            <a:r>
              <a:rPr lang="en-US" altLang="cs-CZ" dirty="0"/>
              <a:t> </a:t>
            </a:r>
            <a:r>
              <a:rPr lang="en-US" altLang="cs-CZ" dirty="0" err="1"/>
              <a:t>vyhledávají</a:t>
            </a:r>
            <a:r>
              <a:rPr lang="en-US" altLang="cs-CZ" dirty="0"/>
              <a:t> </a:t>
            </a:r>
            <a:r>
              <a:rPr lang="en-US" altLang="cs-CZ" dirty="0" err="1"/>
              <a:t>vztahy</a:t>
            </a:r>
            <a:r>
              <a:rPr lang="en-US" altLang="cs-CZ" dirty="0"/>
              <a:t> </a:t>
            </a:r>
            <a:r>
              <a:rPr lang="en-US" altLang="cs-CZ" dirty="0" err="1"/>
              <a:t>nové</a:t>
            </a:r>
            <a:r>
              <a:rPr lang="en-US" altLang="cs-CZ" dirty="0"/>
              <a:t> </a:t>
            </a:r>
            <a:r>
              <a:rPr lang="en-US" altLang="cs-CZ" dirty="0" err="1"/>
              <a:t>za</a:t>
            </a:r>
            <a:r>
              <a:rPr lang="en-US" altLang="cs-CZ" dirty="0"/>
              <a:t> </a:t>
            </a:r>
            <a:r>
              <a:rPr lang="en-US" altLang="cs-CZ" dirty="0" err="1"/>
              <a:t>jakoukoliv</a:t>
            </a:r>
            <a:r>
              <a:rPr lang="en-US" altLang="cs-CZ" dirty="0"/>
              <a:t> </a:t>
            </a:r>
            <a:r>
              <a:rPr lang="en-US" altLang="cs-CZ" dirty="0" err="1"/>
              <a:t>cenu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en-US" altLang="cs-CZ" dirty="0" err="1"/>
              <a:t>realizují</a:t>
            </a:r>
            <a:r>
              <a:rPr lang="en-US" altLang="cs-CZ" dirty="0"/>
              <a:t> </a:t>
            </a:r>
            <a:r>
              <a:rPr lang="cs-CZ" altLang="cs-CZ" dirty="0"/>
              <a:t>se </a:t>
            </a:r>
            <a:r>
              <a:rPr lang="en-US" altLang="cs-CZ" dirty="0"/>
              <a:t>pod </a:t>
            </a:r>
            <a:r>
              <a:rPr lang="en-US" altLang="cs-CZ" dirty="0" err="1"/>
              <a:t>úrovní</a:t>
            </a:r>
            <a:r>
              <a:rPr lang="en-US" altLang="cs-CZ" dirty="0"/>
              <a:t> </a:t>
            </a:r>
            <a:r>
              <a:rPr lang="en-US" altLang="cs-CZ" dirty="0" err="1"/>
              <a:t>svých</a:t>
            </a:r>
            <a:r>
              <a:rPr lang="en-US" altLang="cs-CZ" dirty="0"/>
              <a:t> </a:t>
            </a:r>
            <a:r>
              <a:rPr lang="en-US" altLang="cs-CZ" dirty="0" err="1"/>
              <a:t>schopností</a:t>
            </a:r>
            <a:r>
              <a:rPr lang="en-US" altLang="cs-CZ" dirty="0"/>
              <a:t> a </a:t>
            </a:r>
            <a:r>
              <a:rPr lang="en-US" altLang="cs-CZ" dirty="0" err="1"/>
              <a:t>díky</a:t>
            </a:r>
            <a:r>
              <a:rPr lang="en-US" altLang="cs-CZ" dirty="0"/>
              <a:t> </a:t>
            </a:r>
            <a:r>
              <a:rPr lang="en-US" altLang="cs-CZ" dirty="0" err="1"/>
              <a:t>své</a:t>
            </a:r>
            <a:r>
              <a:rPr lang="en-US" altLang="cs-CZ" dirty="0"/>
              <a:t> </a:t>
            </a:r>
            <a:r>
              <a:rPr lang="en-US" altLang="cs-CZ" dirty="0" err="1"/>
              <a:t>submisivitě</a:t>
            </a:r>
            <a:r>
              <a:rPr lang="en-US" altLang="cs-CZ" dirty="0"/>
              <a:t> </a:t>
            </a:r>
            <a:r>
              <a:rPr lang="en-US" altLang="cs-CZ" dirty="0" err="1"/>
              <a:t>bývají</a:t>
            </a:r>
            <a:r>
              <a:rPr lang="en-US" altLang="cs-CZ" dirty="0"/>
              <a:t> </a:t>
            </a:r>
            <a:r>
              <a:rPr lang="en-US" altLang="cs-CZ" dirty="0" err="1"/>
              <a:t>šikanováni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m</a:t>
            </a:r>
            <a:r>
              <a:rPr lang="en-US" altLang="cs-CZ" dirty="0" err="1"/>
              <a:t>ají</a:t>
            </a:r>
            <a:r>
              <a:rPr lang="en-US" altLang="cs-CZ" dirty="0"/>
              <a:t> </a:t>
            </a:r>
            <a:r>
              <a:rPr lang="en-US" altLang="cs-CZ" dirty="0" err="1"/>
              <a:t>nezvládnutelnou</a:t>
            </a:r>
            <a:r>
              <a:rPr lang="en-US" altLang="cs-CZ" dirty="0"/>
              <a:t> </a:t>
            </a:r>
            <a:r>
              <a:rPr lang="en-US" altLang="cs-CZ" dirty="0" err="1"/>
              <a:t>potřebu</a:t>
            </a:r>
            <a:r>
              <a:rPr lang="en-US" altLang="cs-CZ" dirty="0"/>
              <a:t>, aby </a:t>
            </a:r>
            <a:r>
              <a:rPr lang="en-US" altLang="cs-CZ" dirty="0" err="1"/>
              <a:t>jim</a:t>
            </a:r>
            <a:r>
              <a:rPr lang="en-US" altLang="cs-CZ" dirty="0"/>
              <a:t> </a:t>
            </a:r>
            <a:r>
              <a:rPr lang="en-US" altLang="cs-CZ" dirty="0" err="1"/>
              <a:t>někdo</a:t>
            </a:r>
            <a:r>
              <a:rPr lang="en-US" altLang="cs-CZ" dirty="0"/>
              <a:t> </a:t>
            </a:r>
            <a:r>
              <a:rPr lang="en-US" altLang="cs-CZ" dirty="0" err="1"/>
              <a:t>radil</a:t>
            </a:r>
            <a:r>
              <a:rPr lang="en-US" altLang="cs-CZ" dirty="0"/>
              <a:t> a </a:t>
            </a:r>
            <a:r>
              <a:rPr lang="en-US" altLang="cs-CZ" dirty="0" err="1"/>
              <a:t>staral</a:t>
            </a:r>
            <a:r>
              <a:rPr lang="en-US" altLang="cs-CZ" dirty="0"/>
              <a:t> se o </a:t>
            </a:r>
            <a:r>
              <a:rPr lang="en-US" altLang="cs-CZ" dirty="0" err="1"/>
              <a:t>ně</a:t>
            </a:r>
            <a:endParaRPr lang="cs-CZ" altLang="cs-CZ" dirty="0"/>
          </a:p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dirty="0"/>
              <a:t>v</a:t>
            </a:r>
            <a:r>
              <a:rPr lang="en-US" altLang="cs-CZ" dirty="0"/>
              <a:t> </a:t>
            </a:r>
            <a:r>
              <a:rPr lang="en-US" altLang="cs-CZ" dirty="0" err="1"/>
              <a:t>rodinách</a:t>
            </a:r>
            <a:r>
              <a:rPr lang="en-US" altLang="cs-CZ" dirty="0"/>
              <a:t> </a:t>
            </a:r>
            <a:r>
              <a:rPr lang="en-US" altLang="cs-CZ" dirty="0" err="1"/>
              <a:t>nacházíme</a:t>
            </a:r>
            <a:r>
              <a:rPr lang="en-US" altLang="cs-CZ" dirty="0"/>
              <a:t> </a:t>
            </a:r>
            <a:r>
              <a:rPr lang="en-US" altLang="cs-CZ" dirty="0" err="1"/>
              <a:t>nadměrně</a:t>
            </a:r>
            <a:r>
              <a:rPr lang="en-US" altLang="cs-CZ" dirty="0"/>
              <a:t> </a:t>
            </a:r>
            <a:r>
              <a:rPr lang="en-US" altLang="cs-CZ" dirty="0" err="1"/>
              <a:t>kontrolující</a:t>
            </a:r>
            <a:r>
              <a:rPr lang="en-US" altLang="cs-CZ" dirty="0"/>
              <a:t> </a:t>
            </a:r>
            <a:r>
              <a:rPr lang="en-US" altLang="cs-CZ" dirty="0" err="1"/>
              <a:t>rodiče</a:t>
            </a:r>
            <a:r>
              <a:rPr lang="en-US" altLang="cs-CZ" dirty="0"/>
              <a:t>, </a:t>
            </a:r>
            <a:r>
              <a:rPr lang="en-US" altLang="cs-CZ" dirty="0" err="1"/>
              <a:t>kteří</a:t>
            </a:r>
            <a:r>
              <a:rPr lang="en-US" altLang="cs-CZ" dirty="0"/>
              <a:t> </a:t>
            </a:r>
            <a:r>
              <a:rPr lang="en-US" altLang="cs-CZ" dirty="0" err="1"/>
              <a:t>nebyli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u </a:t>
            </a:r>
            <a:r>
              <a:rPr lang="en-US" altLang="cs-CZ" dirty="0" err="1"/>
              <a:t>dítěte</a:t>
            </a:r>
            <a:r>
              <a:rPr lang="en-US" altLang="cs-CZ" dirty="0"/>
              <a:t> </a:t>
            </a:r>
            <a:r>
              <a:rPr lang="en-US" altLang="cs-CZ" dirty="0" err="1"/>
              <a:t>podpořit</a:t>
            </a:r>
            <a:r>
              <a:rPr lang="en-US" altLang="cs-CZ" dirty="0"/>
              <a:t> </a:t>
            </a:r>
            <a:r>
              <a:rPr lang="en-US" altLang="cs-CZ" dirty="0" err="1"/>
              <a:t>jeho</a:t>
            </a:r>
            <a:r>
              <a:rPr lang="en-US" altLang="cs-CZ" dirty="0"/>
              <a:t> </a:t>
            </a:r>
            <a:r>
              <a:rPr lang="en-US" altLang="cs-CZ" dirty="0" err="1"/>
              <a:t>pokusy</a:t>
            </a:r>
            <a:r>
              <a:rPr lang="en-US" altLang="cs-CZ" dirty="0"/>
              <a:t> o </a:t>
            </a:r>
            <a:r>
              <a:rPr lang="en-US" altLang="cs-CZ" dirty="0" err="1"/>
              <a:t>autonomii</a:t>
            </a:r>
            <a:r>
              <a:rPr lang="en-US" altLang="cs-CZ" dirty="0"/>
              <a:t>,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dokonce</a:t>
            </a:r>
            <a:r>
              <a:rPr lang="en-US" altLang="cs-CZ" dirty="0"/>
              <a:t> </a:t>
            </a:r>
            <a:r>
              <a:rPr lang="en-US" altLang="cs-CZ" dirty="0" err="1"/>
              <a:t>tyto</a:t>
            </a:r>
            <a:r>
              <a:rPr lang="en-US" altLang="cs-CZ" dirty="0"/>
              <a:t> </a:t>
            </a:r>
            <a:r>
              <a:rPr lang="en-US" altLang="cs-CZ" dirty="0" err="1"/>
              <a:t>pokusy</a:t>
            </a:r>
            <a:r>
              <a:rPr lang="en-US" altLang="cs-CZ" dirty="0"/>
              <a:t> </a:t>
            </a:r>
            <a:r>
              <a:rPr lang="en-US" altLang="cs-CZ" dirty="0" err="1"/>
              <a:t>trestali</a:t>
            </a:r>
            <a:endParaRPr lang="cs-CZ" altLang="cs-CZ" dirty="0"/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říkladem</a:t>
            </a:r>
            <a:r>
              <a:rPr lang="en-US" altLang="cs-CZ" dirty="0"/>
              <a:t>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být</a:t>
            </a:r>
            <a:r>
              <a:rPr lang="en-US" altLang="cs-CZ" dirty="0"/>
              <a:t> </a:t>
            </a:r>
            <a:r>
              <a:rPr lang="en-US" altLang="cs-CZ" dirty="0" err="1"/>
              <a:t>nešťastná</a:t>
            </a:r>
            <a:r>
              <a:rPr lang="en-US" altLang="cs-CZ" dirty="0"/>
              <a:t> </a:t>
            </a:r>
            <a:r>
              <a:rPr lang="en-US" altLang="cs-CZ" dirty="0" err="1"/>
              <a:t>žena</a:t>
            </a:r>
            <a:r>
              <a:rPr lang="en-US" altLang="cs-CZ" dirty="0"/>
              <a:t>, </a:t>
            </a:r>
            <a:r>
              <a:rPr lang="en-US" altLang="cs-CZ" dirty="0" err="1"/>
              <a:t>která</a:t>
            </a:r>
            <a:r>
              <a:rPr lang="en-US" altLang="cs-CZ" dirty="0"/>
              <a:t> </a:t>
            </a:r>
            <a:r>
              <a:rPr lang="en-US" altLang="cs-CZ" dirty="0" err="1"/>
              <a:t>není</a:t>
            </a:r>
            <a:r>
              <a:rPr lang="en-US" altLang="cs-CZ" dirty="0"/>
              <a:t> </a:t>
            </a:r>
            <a:r>
              <a:rPr lang="en-US" altLang="cs-CZ" dirty="0" err="1"/>
              <a:t>schopna</a:t>
            </a:r>
            <a:r>
              <a:rPr lang="en-US" altLang="cs-CZ" dirty="0"/>
              <a:t> </a:t>
            </a:r>
            <a:r>
              <a:rPr lang="en-US" altLang="cs-CZ" dirty="0" err="1"/>
              <a:t>opustit</a:t>
            </a:r>
            <a:r>
              <a:rPr lang="en-US" altLang="cs-CZ" dirty="0"/>
              <a:t> </a:t>
            </a:r>
            <a:r>
              <a:rPr lang="en-US" altLang="cs-CZ" dirty="0" err="1"/>
              <a:t>svého</a:t>
            </a:r>
            <a:r>
              <a:rPr lang="en-US" altLang="cs-CZ" dirty="0"/>
              <a:t> </a:t>
            </a:r>
            <a:r>
              <a:rPr lang="en-US" altLang="cs-CZ" dirty="0" err="1"/>
              <a:t>partnera</a:t>
            </a:r>
            <a:r>
              <a:rPr lang="en-US" altLang="cs-CZ" dirty="0"/>
              <a:t>, </a:t>
            </a:r>
            <a:r>
              <a:rPr lang="en-US" altLang="cs-CZ" dirty="0" err="1"/>
              <a:t>přestože</a:t>
            </a:r>
            <a:r>
              <a:rPr lang="en-US" altLang="cs-CZ" dirty="0"/>
              <a:t> </a:t>
            </a:r>
            <a:r>
              <a:rPr lang="en-US" altLang="cs-CZ" dirty="0" err="1"/>
              <a:t>ji</a:t>
            </a:r>
            <a:r>
              <a:rPr lang="en-US" altLang="cs-CZ" dirty="0"/>
              <a:t> </a:t>
            </a:r>
            <a:r>
              <a:rPr lang="en-US" altLang="cs-CZ" dirty="0" err="1"/>
              <a:t>krutě</a:t>
            </a:r>
            <a:r>
              <a:rPr lang="en-US" altLang="cs-CZ" dirty="0"/>
              <a:t>, </a:t>
            </a:r>
            <a:r>
              <a:rPr lang="en-US" altLang="cs-CZ" dirty="0" err="1"/>
              <a:t>třeba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</a:t>
            </a:r>
            <a:r>
              <a:rPr lang="en-US" altLang="cs-CZ" dirty="0" err="1"/>
              <a:t>fyzicky</a:t>
            </a:r>
            <a:r>
              <a:rPr lang="en-US" altLang="cs-CZ" dirty="0"/>
              <a:t> </a:t>
            </a:r>
            <a:r>
              <a:rPr lang="en-US" altLang="cs-CZ" dirty="0" err="1"/>
              <a:t>týrá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260531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Narcistická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0787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844676"/>
            <a:ext cx="8293100" cy="5013325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en-US" altLang="cs-CZ" dirty="0"/>
              <a:t>je </a:t>
            </a:r>
            <a:r>
              <a:rPr lang="en-US" altLang="cs-CZ" dirty="0" err="1"/>
              <a:t>charakterizovaná</a:t>
            </a:r>
            <a:r>
              <a:rPr lang="en-US" altLang="cs-CZ" dirty="0"/>
              <a:t> </a:t>
            </a:r>
            <a:r>
              <a:rPr lang="en-US" altLang="cs-CZ" dirty="0" err="1"/>
              <a:t>grandiozitou</a:t>
            </a:r>
            <a:r>
              <a:rPr lang="en-US" altLang="cs-CZ" dirty="0"/>
              <a:t> (</a:t>
            </a:r>
            <a:r>
              <a:rPr lang="en-US" altLang="cs-CZ" dirty="0" err="1"/>
              <a:t>velikášstvím</a:t>
            </a:r>
            <a:r>
              <a:rPr lang="en-US" altLang="cs-CZ" dirty="0"/>
              <a:t>), </a:t>
            </a:r>
            <a:r>
              <a:rPr lang="en-US" altLang="cs-CZ" dirty="0" err="1"/>
              <a:t>pocitem</a:t>
            </a:r>
            <a:r>
              <a:rPr lang="en-US" altLang="cs-CZ" dirty="0"/>
              <a:t> </a:t>
            </a:r>
            <a:r>
              <a:rPr lang="en-US" altLang="cs-CZ" dirty="0" err="1"/>
              <a:t>jedinečnosti</a:t>
            </a:r>
            <a:r>
              <a:rPr lang="en-US" altLang="cs-CZ" dirty="0"/>
              <a:t>, </a:t>
            </a:r>
            <a:r>
              <a:rPr lang="en-US" altLang="cs-CZ" dirty="0" err="1"/>
              <a:t>chyběním</a:t>
            </a:r>
            <a:r>
              <a:rPr lang="en-US" altLang="cs-CZ" dirty="0"/>
              <a:t> </a:t>
            </a:r>
            <a:r>
              <a:rPr lang="en-US" altLang="cs-CZ" dirty="0" err="1"/>
              <a:t>empatie</a:t>
            </a:r>
            <a:r>
              <a:rPr lang="en-US" altLang="cs-CZ" dirty="0"/>
              <a:t>, </a:t>
            </a:r>
            <a:r>
              <a:rPr lang="en-US" altLang="cs-CZ" dirty="0" err="1"/>
              <a:t>potřebou</a:t>
            </a:r>
            <a:r>
              <a:rPr lang="en-US" altLang="cs-CZ" dirty="0"/>
              <a:t> </a:t>
            </a:r>
            <a:r>
              <a:rPr lang="en-US" altLang="cs-CZ" dirty="0" err="1"/>
              <a:t>obdivu</a:t>
            </a:r>
            <a:r>
              <a:rPr lang="en-US" altLang="cs-CZ" dirty="0"/>
              <a:t>, </a:t>
            </a:r>
            <a:r>
              <a:rPr lang="en-US" altLang="cs-CZ" dirty="0" err="1"/>
              <a:t>sebeláskou</a:t>
            </a:r>
            <a:r>
              <a:rPr lang="en-US" altLang="cs-CZ" dirty="0"/>
              <a:t> </a:t>
            </a:r>
            <a:r>
              <a:rPr lang="cs-CZ" altLang="cs-CZ" dirty="0"/>
              <a:t>      </a:t>
            </a:r>
            <a:r>
              <a:rPr lang="en-US" altLang="cs-CZ" dirty="0"/>
              <a:t>a </a:t>
            </a:r>
            <a:r>
              <a:rPr lang="en-US" altLang="cs-CZ" dirty="0" err="1"/>
              <a:t>neschopností</a:t>
            </a:r>
            <a:r>
              <a:rPr lang="en-US" altLang="cs-CZ" dirty="0"/>
              <a:t> </a:t>
            </a:r>
            <a:r>
              <a:rPr lang="en-US" altLang="cs-CZ" dirty="0" err="1"/>
              <a:t>akceptovat</a:t>
            </a:r>
            <a:r>
              <a:rPr lang="en-US" altLang="cs-CZ" dirty="0"/>
              <a:t> </a:t>
            </a:r>
            <a:r>
              <a:rPr lang="en-US" altLang="cs-CZ" dirty="0" err="1"/>
              <a:t>druhé</a:t>
            </a:r>
            <a:r>
              <a:rPr lang="en-US" altLang="cs-CZ" dirty="0"/>
              <a:t> </a:t>
            </a:r>
            <a:r>
              <a:rPr lang="en-US" altLang="cs-CZ" dirty="0" err="1"/>
              <a:t>lidi</a:t>
            </a:r>
            <a:r>
              <a:rPr lang="en-US" altLang="cs-CZ" dirty="0"/>
              <a:t> </a:t>
            </a:r>
            <a:r>
              <a:rPr lang="en-US" altLang="cs-CZ" dirty="0" err="1"/>
              <a:t>jako</a:t>
            </a:r>
            <a:r>
              <a:rPr lang="en-US" altLang="cs-CZ" dirty="0"/>
              <a:t> </a:t>
            </a:r>
            <a:r>
              <a:rPr lang="en-US" altLang="cs-CZ" dirty="0" err="1"/>
              <a:t>sobě</a:t>
            </a:r>
            <a:r>
              <a:rPr lang="en-US" altLang="cs-CZ" dirty="0"/>
              <a:t> </a:t>
            </a:r>
            <a:r>
              <a:rPr lang="en-US" altLang="cs-CZ" dirty="0" err="1"/>
              <a:t>rovné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eunesou</a:t>
            </a:r>
            <a:r>
              <a:rPr lang="en-US" altLang="cs-CZ" dirty="0"/>
              <a:t> </a:t>
            </a:r>
            <a:r>
              <a:rPr lang="en-US" altLang="cs-CZ" dirty="0" err="1"/>
              <a:t>kritiku</a:t>
            </a:r>
            <a:r>
              <a:rPr lang="en-US" altLang="cs-CZ" dirty="0"/>
              <a:t>, </a:t>
            </a:r>
            <a:r>
              <a:rPr lang="en-US" altLang="cs-CZ" dirty="0" err="1"/>
              <a:t>pohotově</a:t>
            </a:r>
            <a:r>
              <a:rPr lang="en-US" altLang="cs-CZ" dirty="0"/>
              <a:t> </a:t>
            </a:r>
            <a:r>
              <a:rPr lang="en-US" altLang="cs-CZ" dirty="0" err="1"/>
              <a:t>obviňují</a:t>
            </a:r>
            <a:r>
              <a:rPr lang="en-US" altLang="cs-CZ" dirty="0"/>
              <a:t> </a:t>
            </a:r>
            <a:r>
              <a:rPr lang="en-US" altLang="cs-CZ" dirty="0" err="1"/>
              <a:t>druhé</a:t>
            </a:r>
            <a:r>
              <a:rPr lang="en-US" altLang="cs-CZ" dirty="0"/>
              <a:t>, v </a:t>
            </a:r>
            <a:r>
              <a:rPr lang="en-US" altLang="cs-CZ" dirty="0" err="1"/>
              <a:t>konfrontačních</a:t>
            </a:r>
            <a:r>
              <a:rPr lang="en-US" altLang="cs-CZ" dirty="0"/>
              <a:t> </a:t>
            </a:r>
            <a:r>
              <a:rPr lang="en-US" altLang="cs-CZ" dirty="0" err="1"/>
              <a:t>situacích</a:t>
            </a:r>
            <a:r>
              <a:rPr lang="en-US" altLang="cs-CZ" dirty="0"/>
              <a:t>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arogantní</a:t>
            </a:r>
            <a:r>
              <a:rPr lang="en-US" altLang="cs-CZ" dirty="0"/>
              <a:t> a </a:t>
            </a:r>
            <a:r>
              <a:rPr lang="en-US" altLang="cs-CZ" dirty="0" err="1"/>
              <a:t>své</a:t>
            </a:r>
            <a:r>
              <a:rPr lang="en-US" altLang="cs-CZ" dirty="0"/>
              <a:t> </a:t>
            </a:r>
            <a:r>
              <a:rPr lang="en-US" altLang="cs-CZ" dirty="0" err="1"/>
              <a:t>soky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oponenty</a:t>
            </a:r>
            <a:r>
              <a:rPr lang="en-US" altLang="cs-CZ" dirty="0"/>
              <a:t> se </a:t>
            </a:r>
            <a:r>
              <a:rPr lang="en-US" altLang="cs-CZ" dirty="0" err="1"/>
              <a:t>snaží</a:t>
            </a:r>
            <a:r>
              <a:rPr lang="en-US" altLang="cs-CZ" dirty="0"/>
              <a:t> </a:t>
            </a:r>
            <a:r>
              <a:rPr lang="en-US" altLang="cs-CZ" dirty="0" err="1"/>
              <a:t>devalvovat</a:t>
            </a:r>
            <a:r>
              <a:rPr lang="en-US" altLang="cs-CZ" dirty="0"/>
              <a:t> a </a:t>
            </a:r>
            <a:r>
              <a:rPr lang="en-US" altLang="cs-CZ" dirty="0" err="1"/>
              <a:t>znemožnit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/>
              <a:t>a </a:t>
            </a:r>
            <a:r>
              <a:rPr lang="en-US" altLang="cs-CZ" dirty="0" err="1"/>
              <a:t>okolí</a:t>
            </a:r>
            <a:r>
              <a:rPr lang="en-US" altLang="cs-CZ" dirty="0"/>
              <a:t> </a:t>
            </a:r>
            <a:r>
              <a:rPr lang="en-US" altLang="cs-CZ" dirty="0" err="1"/>
              <a:t>mívají</a:t>
            </a:r>
            <a:r>
              <a:rPr lang="en-US" altLang="cs-CZ" dirty="0"/>
              <a:t> </a:t>
            </a:r>
            <a:r>
              <a:rPr lang="en-US" altLang="cs-CZ" dirty="0" err="1"/>
              <a:t>přemrštěné</a:t>
            </a:r>
            <a:r>
              <a:rPr lang="en-US" altLang="cs-CZ" dirty="0"/>
              <a:t> </a:t>
            </a:r>
            <a:r>
              <a:rPr lang="en-US" altLang="cs-CZ" dirty="0" err="1"/>
              <a:t>požadavky</a:t>
            </a:r>
            <a:r>
              <a:rPr lang="en-US" altLang="cs-CZ" dirty="0"/>
              <a:t> a </a:t>
            </a:r>
            <a:r>
              <a:rPr lang="en-US" altLang="cs-CZ" dirty="0" err="1"/>
              <a:t>očekávají</a:t>
            </a:r>
            <a:r>
              <a:rPr lang="en-US" altLang="cs-CZ" dirty="0"/>
              <a:t> od </a:t>
            </a:r>
            <a:r>
              <a:rPr lang="en-US" altLang="cs-CZ" dirty="0" err="1"/>
              <a:t>něj</a:t>
            </a:r>
            <a:r>
              <a:rPr lang="en-US" altLang="cs-CZ" dirty="0"/>
              <a:t> </a:t>
            </a:r>
            <a:r>
              <a:rPr lang="en-US" altLang="cs-CZ" dirty="0" err="1"/>
              <a:t>přednostní</a:t>
            </a:r>
            <a:r>
              <a:rPr lang="en-US" altLang="cs-CZ" dirty="0"/>
              <a:t> </a:t>
            </a:r>
            <a:r>
              <a:rPr lang="en-US" altLang="cs-CZ" dirty="0" err="1"/>
              <a:t>zacházení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ro</a:t>
            </a:r>
            <a:r>
              <a:rPr lang="en-US" altLang="cs-CZ" dirty="0"/>
              <a:t> </a:t>
            </a:r>
            <a:r>
              <a:rPr lang="en-US" altLang="cs-CZ" dirty="0" err="1"/>
              <a:t>dosažení</a:t>
            </a:r>
            <a:r>
              <a:rPr lang="en-US" altLang="cs-CZ" dirty="0"/>
              <a:t> </a:t>
            </a:r>
            <a:r>
              <a:rPr lang="en-US" altLang="cs-CZ" dirty="0" err="1"/>
              <a:t>obdivu</a:t>
            </a:r>
            <a:r>
              <a:rPr lang="en-US" altLang="cs-CZ" dirty="0"/>
              <a:t>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en-US" altLang="cs-CZ" dirty="0" err="1"/>
              <a:t>udělat</a:t>
            </a:r>
            <a:r>
              <a:rPr lang="en-US" altLang="cs-CZ" dirty="0"/>
              <a:t> </a:t>
            </a:r>
            <a:r>
              <a:rPr lang="en-US" altLang="cs-CZ" dirty="0" err="1"/>
              <a:t>cokoli</a:t>
            </a:r>
            <a:r>
              <a:rPr lang="en-US" altLang="cs-CZ" dirty="0"/>
              <a:t>, v </a:t>
            </a:r>
            <a:r>
              <a:rPr lang="en-US" altLang="cs-CZ" dirty="0" err="1"/>
              <a:t>tomto</a:t>
            </a:r>
            <a:r>
              <a:rPr lang="en-US" altLang="cs-CZ" dirty="0"/>
              <a:t> </a:t>
            </a:r>
            <a:r>
              <a:rPr lang="en-US" altLang="cs-CZ" dirty="0" err="1"/>
              <a:t>bývají</a:t>
            </a:r>
            <a:r>
              <a:rPr lang="en-US" altLang="cs-CZ" dirty="0"/>
              <a:t> </a:t>
            </a:r>
            <a:r>
              <a:rPr lang="en-US" altLang="cs-CZ" dirty="0" err="1"/>
              <a:t>odvážní</a:t>
            </a:r>
            <a:r>
              <a:rPr lang="en-US" altLang="cs-CZ" dirty="0"/>
              <a:t> a </a:t>
            </a:r>
            <a:r>
              <a:rPr lang="en-US" altLang="cs-CZ" dirty="0" err="1"/>
              <a:t>často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</a:t>
            </a:r>
            <a:r>
              <a:rPr lang="en-US" altLang="cs-CZ" dirty="0" err="1"/>
              <a:t>úspěšní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ezřídka</a:t>
            </a:r>
            <a:r>
              <a:rPr lang="en-US" altLang="cs-CZ" dirty="0"/>
              <a:t> </a:t>
            </a:r>
            <a:r>
              <a:rPr lang="en-US" altLang="cs-CZ" dirty="0" err="1"/>
              <a:t>jim</a:t>
            </a:r>
            <a:r>
              <a:rPr lang="en-US" altLang="cs-CZ" dirty="0"/>
              <a:t> v </a:t>
            </a:r>
            <a:r>
              <a:rPr lang="en-US" altLang="cs-CZ" dirty="0" err="1"/>
              <a:t>tomto</a:t>
            </a:r>
            <a:r>
              <a:rPr lang="en-US" altLang="cs-CZ" dirty="0"/>
              <a:t> </a:t>
            </a:r>
            <a:r>
              <a:rPr lang="en-US" altLang="cs-CZ" dirty="0" err="1"/>
              <a:t>pomáhá</a:t>
            </a:r>
            <a:r>
              <a:rPr lang="en-US" altLang="cs-CZ" dirty="0"/>
              <a:t> talent, </a:t>
            </a:r>
            <a:r>
              <a:rPr lang="en-US" altLang="cs-CZ" dirty="0" err="1"/>
              <a:t>inteligence</a:t>
            </a:r>
            <a:r>
              <a:rPr lang="en-US" altLang="cs-CZ" dirty="0"/>
              <a:t> a </a:t>
            </a:r>
            <a:r>
              <a:rPr lang="en-US" altLang="cs-CZ" dirty="0" err="1"/>
              <a:t>dobrý</a:t>
            </a:r>
            <a:r>
              <a:rPr lang="en-US" altLang="cs-CZ" dirty="0"/>
              <a:t> </a:t>
            </a:r>
            <a:r>
              <a:rPr lang="en-US" altLang="cs-CZ" dirty="0" err="1"/>
              <a:t>vzhled</a:t>
            </a:r>
            <a:r>
              <a:rPr lang="en-US" altLang="cs-CZ" dirty="0"/>
              <a:t>, </a:t>
            </a:r>
            <a:r>
              <a:rPr lang="en-US" altLang="cs-CZ" dirty="0" err="1"/>
              <a:t>kterými</a:t>
            </a:r>
            <a:r>
              <a:rPr lang="en-US" altLang="cs-CZ" dirty="0"/>
              <a:t>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dle</a:t>
            </a:r>
            <a:r>
              <a:rPr lang="en-US" altLang="cs-CZ" dirty="0"/>
              <a:t> </a:t>
            </a:r>
            <a:r>
              <a:rPr lang="en-US" altLang="cs-CZ" dirty="0" err="1"/>
              <a:t>některých</a:t>
            </a:r>
            <a:r>
              <a:rPr lang="en-US" altLang="cs-CZ" dirty="0"/>
              <a:t> </a:t>
            </a:r>
            <a:r>
              <a:rPr lang="en-US" altLang="cs-CZ" dirty="0" err="1"/>
              <a:t>pozorování</a:t>
            </a:r>
            <a:r>
              <a:rPr lang="en-US" altLang="cs-CZ" dirty="0"/>
              <a:t> </a:t>
            </a:r>
            <a:r>
              <a:rPr lang="en-US" altLang="cs-CZ" dirty="0" err="1"/>
              <a:t>často</a:t>
            </a:r>
            <a:r>
              <a:rPr lang="en-US" altLang="cs-CZ" dirty="0"/>
              <a:t> </a:t>
            </a:r>
            <a:r>
              <a:rPr lang="en-US" altLang="cs-CZ" dirty="0" err="1"/>
              <a:t>obdařeni</a:t>
            </a:r>
            <a:r>
              <a:rPr lang="en-US" altLang="cs-CZ" dirty="0"/>
              <a:t> a </a:t>
            </a:r>
            <a:r>
              <a:rPr lang="en-US" altLang="cs-CZ" dirty="0" err="1"/>
              <a:t>které</a:t>
            </a:r>
            <a:r>
              <a:rPr lang="en-US" altLang="cs-CZ" dirty="0"/>
              <a:t> </a:t>
            </a:r>
            <a:r>
              <a:rPr lang="en-US" altLang="cs-CZ" dirty="0" err="1"/>
              <a:t>rozvoj</a:t>
            </a:r>
            <a:r>
              <a:rPr lang="en-US" altLang="cs-CZ" dirty="0"/>
              <a:t> </a:t>
            </a:r>
            <a:r>
              <a:rPr lang="en-US" altLang="cs-CZ" dirty="0" err="1"/>
              <a:t>poruchy</a:t>
            </a:r>
            <a:r>
              <a:rPr lang="en-US" altLang="cs-CZ" dirty="0"/>
              <a:t> </a:t>
            </a:r>
            <a:r>
              <a:rPr lang="en-US" altLang="cs-CZ" dirty="0" err="1"/>
              <a:t>dále</a:t>
            </a:r>
            <a:r>
              <a:rPr lang="en-US" altLang="cs-CZ" dirty="0"/>
              <a:t> </a:t>
            </a:r>
            <a:r>
              <a:rPr lang="en-US" altLang="cs-CZ" dirty="0" err="1"/>
              <a:t>posilují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d</a:t>
            </a:r>
            <a:r>
              <a:rPr lang="en-US" altLang="cs-CZ" dirty="0" err="1"/>
              <a:t>osáhnou</a:t>
            </a:r>
            <a:r>
              <a:rPr lang="en-US" altLang="cs-CZ" dirty="0"/>
              <a:t>-li </a:t>
            </a:r>
            <a:r>
              <a:rPr lang="en-US" altLang="cs-CZ" dirty="0" err="1"/>
              <a:t>úspěchu</a:t>
            </a:r>
            <a:r>
              <a:rPr lang="en-US" altLang="cs-CZ" dirty="0"/>
              <a:t>, je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grandiozita</a:t>
            </a:r>
            <a:r>
              <a:rPr lang="en-US" altLang="cs-CZ" dirty="0"/>
              <a:t> </a:t>
            </a:r>
            <a:r>
              <a:rPr lang="en-US" altLang="cs-CZ" dirty="0" err="1"/>
              <a:t>úspěšně</a:t>
            </a:r>
            <a:r>
              <a:rPr lang="en-US" altLang="cs-CZ" dirty="0"/>
              <a:t> </a:t>
            </a:r>
            <a:r>
              <a:rPr lang="en-US" altLang="cs-CZ" dirty="0" err="1"/>
              <a:t>přiživována</a:t>
            </a:r>
            <a:r>
              <a:rPr lang="en-US" altLang="cs-CZ" dirty="0"/>
              <a:t>, </a:t>
            </a:r>
            <a:r>
              <a:rPr lang="en-US" altLang="cs-CZ" dirty="0" err="1"/>
              <a:t>tehdy</a:t>
            </a:r>
            <a:r>
              <a:rPr lang="en-US" altLang="cs-CZ" dirty="0"/>
              <a:t> </a:t>
            </a:r>
            <a:r>
              <a:rPr lang="en-US" altLang="cs-CZ" dirty="0" err="1"/>
              <a:t>mohou</a:t>
            </a:r>
            <a:r>
              <a:rPr lang="en-US" altLang="cs-CZ" dirty="0"/>
              <a:t> </a:t>
            </a:r>
            <a:r>
              <a:rPr lang="en-US" altLang="cs-CZ" dirty="0" err="1"/>
              <a:t>zažívat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</a:t>
            </a:r>
            <a:r>
              <a:rPr lang="en-US" altLang="cs-CZ" dirty="0" err="1"/>
              <a:t>uspokojení</a:t>
            </a:r>
            <a:r>
              <a:rPr lang="en-US" altLang="cs-CZ" dirty="0"/>
              <a:t> </a:t>
            </a:r>
            <a:r>
              <a:rPr lang="en-US" altLang="cs-CZ" dirty="0" err="1"/>
              <a:t>nad</a:t>
            </a:r>
            <a:r>
              <a:rPr lang="en-US" altLang="cs-CZ" dirty="0"/>
              <a:t> </a:t>
            </a:r>
            <a:r>
              <a:rPr lang="en-US" altLang="cs-CZ" dirty="0" err="1"/>
              <a:t>sebou</a:t>
            </a:r>
            <a:r>
              <a:rPr lang="en-US" altLang="cs-CZ" dirty="0"/>
              <a:t> </a:t>
            </a:r>
            <a:r>
              <a:rPr lang="en-US" altLang="cs-CZ" dirty="0" err="1"/>
              <a:t>samým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206822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2E5D2-812D-28B7-7231-3B278006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6E872-9A74-A307-922D-A46B4FA1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8581"/>
            <a:ext cx="9601200" cy="5056909"/>
          </a:xfrm>
        </p:spPr>
        <p:txBody>
          <a:bodyPr>
            <a:normAutofit fontScale="92500" lnSpcReduction="10000"/>
          </a:bodyPr>
          <a:lstStyle/>
          <a:p>
            <a:r>
              <a:rPr lang="en-GB" b="0" i="0" dirty="0">
                <a:effectLst/>
                <a:latin typeface="+mn-lt"/>
              </a:rPr>
              <a:t>B. </a:t>
            </a:r>
            <a:r>
              <a:rPr lang="en-GB" b="0" i="0" dirty="0" err="1">
                <a:effectLst/>
                <a:latin typeface="+mn-lt"/>
              </a:rPr>
              <a:t>Jedinec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musí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vykazovat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nejméně</a:t>
            </a:r>
            <a:r>
              <a:rPr lang="en-GB" b="0" i="0" dirty="0">
                <a:effectLst/>
                <a:latin typeface="+mn-lt"/>
              </a:rPr>
              <a:t> 5 z </a:t>
            </a:r>
            <a:r>
              <a:rPr lang="en-GB" b="0" i="0" dirty="0" err="1">
                <a:effectLst/>
                <a:latin typeface="+mn-lt"/>
              </a:rPr>
              <a:t>následujících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charakteristik</a:t>
            </a:r>
            <a:r>
              <a:rPr lang="en-GB" b="0" i="0" dirty="0">
                <a:effectLst/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velikášská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představa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vlastní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důležitosti</a:t>
            </a:r>
            <a:r>
              <a:rPr lang="en-GB" b="0" i="0" dirty="0">
                <a:effectLst/>
                <a:latin typeface="+mn-lt"/>
              </a:rPr>
              <a:t> (</a:t>
            </a:r>
            <a:r>
              <a:rPr lang="en-GB" b="0" i="0" dirty="0" err="1">
                <a:effectLst/>
                <a:latin typeface="+mn-lt"/>
              </a:rPr>
              <a:t>např</a:t>
            </a:r>
            <a:r>
              <a:rPr lang="en-GB" b="0" i="0" dirty="0">
                <a:effectLst/>
                <a:latin typeface="+mn-lt"/>
              </a:rPr>
              <a:t>. </a:t>
            </a:r>
            <a:r>
              <a:rPr lang="en-GB" b="0" i="0" dirty="0" err="1">
                <a:effectLst/>
                <a:latin typeface="+mn-lt"/>
              </a:rPr>
              <a:t>jedinec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přeceňuje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dosažené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úspěchy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svoje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vlohy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atd</a:t>
            </a:r>
            <a:r>
              <a:rPr lang="en-GB" b="0" i="0" dirty="0">
                <a:effectLst/>
                <a:latin typeface="+mn-lt"/>
              </a:rPr>
              <a:t>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zaujetí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fantaziemi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absolutním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úspěchu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moci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vlastní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skvělosti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kráse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ideální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lásce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víra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je „</a:t>
            </a:r>
            <a:r>
              <a:rPr lang="en-GB" b="0" i="0" dirty="0" err="1">
                <a:effectLst/>
                <a:latin typeface="+mn-lt"/>
              </a:rPr>
              <a:t>zvláštní</a:t>
            </a:r>
            <a:r>
              <a:rPr lang="en-GB" b="0" i="0" dirty="0">
                <a:effectLst/>
                <a:latin typeface="+mn-lt"/>
              </a:rPr>
              <a:t>“ a </a:t>
            </a:r>
            <a:r>
              <a:rPr lang="en-GB" b="0" i="0" dirty="0" err="1">
                <a:effectLst/>
                <a:latin typeface="+mn-lt"/>
              </a:rPr>
              <a:t>jedinečný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může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pochopen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být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spojení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opět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pouze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zvláštními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vysoce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postavenými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lidmi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institucemi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potřeba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nekonečného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obdivu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představa</a:t>
            </a:r>
            <a:r>
              <a:rPr lang="en-GB" b="0" i="0" dirty="0">
                <a:effectLst/>
                <a:latin typeface="+mn-lt"/>
              </a:rPr>
              <a:t> o </a:t>
            </a:r>
            <a:r>
              <a:rPr lang="en-GB" b="0" i="0" dirty="0" err="1">
                <a:effectLst/>
                <a:latin typeface="+mn-lt"/>
              </a:rPr>
              <a:t>zvláštní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privilegovanosti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neoprávněné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očekávání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zvláště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slibného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způsobu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léčby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automatického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splnění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jeho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přání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očekávání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využívání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interpersonálních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vztahů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svůj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prospěch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tak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využívá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výsledků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osob</a:t>
            </a:r>
            <a:r>
              <a:rPr lang="en-GB" b="0" i="0" dirty="0">
                <a:effectLst/>
                <a:latin typeface="+mn-lt"/>
              </a:rPr>
              <a:t> k </a:t>
            </a:r>
            <a:r>
              <a:rPr lang="en-GB" b="0" i="0" dirty="0" err="1">
                <a:effectLst/>
                <a:latin typeface="+mn-lt"/>
              </a:rPr>
              <a:t>dosažení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vlastních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cílů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chybění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empatie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váhavost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neochota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rozpoznat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se </a:t>
            </a:r>
            <a:r>
              <a:rPr lang="en-GB" b="0" i="0" dirty="0" err="1">
                <a:effectLst/>
                <a:latin typeface="+mn-lt"/>
              </a:rPr>
              <a:t>vžít</a:t>
            </a:r>
            <a:r>
              <a:rPr lang="en-GB" b="0" i="0" dirty="0">
                <a:effectLst/>
                <a:latin typeface="+mn-lt"/>
              </a:rPr>
              <a:t> do </a:t>
            </a:r>
            <a:r>
              <a:rPr lang="en-GB" b="0" i="0" dirty="0" err="1">
                <a:effectLst/>
                <a:latin typeface="+mn-lt"/>
              </a:rPr>
              <a:t>pocitů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potřeb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jiných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lidí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často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závidí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jiným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nebo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věří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že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jiní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závidí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jemu</a:t>
            </a:r>
            <a:endParaRPr lang="en-GB" b="0" i="0" dirty="0"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 err="1">
                <a:effectLst/>
                <a:latin typeface="+mn-lt"/>
              </a:rPr>
              <a:t>arogantní</a:t>
            </a:r>
            <a:r>
              <a:rPr lang="en-GB" b="0" i="0" dirty="0">
                <a:effectLst/>
                <a:latin typeface="+mn-lt"/>
              </a:rPr>
              <a:t>, </a:t>
            </a:r>
            <a:r>
              <a:rPr lang="en-GB" b="0" i="0" dirty="0" err="1">
                <a:effectLst/>
                <a:latin typeface="+mn-lt"/>
              </a:rPr>
              <a:t>zpupné</a:t>
            </a:r>
            <a:r>
              <a:rPr lang="en-GB" b="0" i="0" dirty="0">
                <a:effectLst/>
                <a:latin typeface="+mn-lt"/>
              </a:rPr>
              <a:t> </a:t>
            </a:r>
            <a:r>
              <a:rPr lang="en-GB" b="0" i="0" dirty="0" err="1">
                <a:effectLst/>
                <a:latin typeface="+mn-lt"/>
              </a:rPr>
              <a:t>chování</a:t>
            </a:r>
            <a:r>
              <a:rPr lang="en-GB" b="0" i="0" dirty="0">
                <a:effectLst/>
                <a:latin typeface="+mn-lt"/>
              </a:rPr>
              <a:t> a </a:t>
            </a:r>
            <a:r>
              <a:rPr lang="en-GB" b="0" i="0" dirty="0" err="1">
                <a:effectLst/>
                <a:latin typeface="+mn-lt"/>
              </a:rPr>
              <a:t>přístupy</a:t>
            </a:r>
            <a:endParaRPr lang="en-GB" b="0" i="0" dirty="0">
              <a:effectLst/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0781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>
                <a:solidFill>
                  <a:schemeClr val="accent1">
                    <a:tint val="83000"/>
                    <a:satMod val="150000"/>
                  </a:schemeClr>
                </a:solidFill>
              </a:rPr>
              <a:t>Narcistická porucha osobnosti</a:t>
            </a:r>
            <a:endParaRPr lang="en-US" altLang="cs-CZ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1811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871664"/>
            <a:ext cx="8077200" cy="5157787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sz="2400" dirty="0"/>
              <a:t>j</a:t>
            </a:r>
            <a:r>
              <a:rPr lang="en-US" altLang="cs-CZ" sz="2400" dirty="0" err="1"/>
              <a:t>inak</a:t>
            </a:r>
            <a:r>
              <a:rPr lang="en-US" altLang="cs-CZ" sz="2400" dirty="0"/>
              <a:t> je </a:t>
            </a:r>
            <a:r>
              <a:rPr lang="en-US" altLang="cs-CZ" sz="2400" dirty="0" err="1"/>
              <a:t>tomu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pokud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tohoto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uspokojení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nedosáhnou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úspěch</a:t>
            </a:r>
            <a:r>
              <a:rPr lang="en-US" altLang="cs-CZ" sz="2400" dirty="0"/>
              <a:t> ho </a:t>
            </a:r>
            <a:r>
              <a:rPr lang="en-US" altLang="cs-CZ" sz="2400" dirty="0" err="1"/>
              <a:t>zaručit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zdaleka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nemusí</a:t>
            </a:r>
            <a:r>
              <a:rPr lang="en-US" altLang="cs-CZ" sz="2400" dirty="0"/>
              <a:t>),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pokud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jsou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konfrontováni</a:t>
            </a:r>
            <a:r>
              <a:rPr lang="en-US" altLang="cs-CZ" sz="2400" dirty="0"/>
              <a:t> s </a:t>
            </a:r>
            <a:r>
              <a:rPr lang="en-US" altLang="cs-CZ" sz="2400" dirty="0" err="1"/>
              <a:t>realitou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například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psychoterapii</a:t>
            </a:r>
            <a:r>
              <a:rPr lang="en-US" altLang="cs-CZ" sz="2400" dirty="0"/>
              <a:t>)</a:t>
            </a:r>
            <a:endParaRPr lang="cs-CZ" altLang="cs-CZ" sz="2400" dirty="0"/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sz="2400" dirty="0" err="1"/>
              <a:t>může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dojít</a:t>
            </a:r>
            <a:r>
              <a:rPr lang="en-US" altLang="cs-CZ" sz="2400" dirty="0"/>
              <a:t> k </a:t>
            </a:r>
            <a:r>
              <a:rPr lang="en-US" altLang="cs-CZ" sz="2400" dirty="0" err="1"/>
              <a:t>tzv</a:t>
            </a:r>
            <a:r>
              <a:rPr lang="en-US" altLang="cs-CZ" sz="2400" dirty="0"/>
              <a:t>. </a:t>
            </a:r>
            <a:r>
              <a:rPr lang="en-US" altLang="cs-CZ" sz="2400" dirty="0" err="1"/>
              <a:t>narcistickému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zranění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které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projeví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zhroucením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pocity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prázdnoty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depresemi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excesy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někdy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sebevražednými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tendencemi</a:t>
            </a:r>
            <a:r>
              <a:rPr lang="en-US" altLang="cs-CZ" sz="2400" dirty="0"/>
              <a:t> </a:t>
            </a:r>
            <a:endParaRPr lang="cs-CZ" altLang="cs-CZ" sz="2400" dirty="0"/>
          </a:p>
          <a:p>
            <a:pPr marL="822960" lvl="1">
              <a:buFont typeface="Verdana"/>
              <a:buChar char="›"/>
              <a:defRPr/>
            </a:pPr>
            <a:r>
              <a:rPr lang="en-US" altLang="cs-CZ" sz="2000" dirty="0"/>
              <a:t>Martin Eden, </a:t>
            </a:r>
            <a:r>
              <a:rPr lang="en-US" altLang="cs-CZ" sz="2000" dirty="0" err="1"/>
              <a:t>hrdina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stejnojmenného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románu</a:t>
            </a:r>
            <a:r>
              <a:rPr lang="en-US" altLang="cs-CZ" sz="2000" dirty="0"/>
              <a:t> J. </a:t>
            </a:r>
            <a:r>
              <a:rPr lang="en-US" altLang="cs-CZ" sz="2000" dirty="0" err="1"/>
              <a:t>Londona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kterému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ani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úspěch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nepřinesl</a:t>
            </a:r>
            <a:r>
              <a:rPr lang="en-US" altLang="cs-CZ" sz="2000" dirty="0"/>
              <a:t> </a:t>
            </a:r>
            <a:r>
              <a:rPr lang="en-US" altLang="cs-CZ" sz="2000" dirty="0" err="1"/>
              <a:t>uspokojení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končí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život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sebevraždou</a:t>
            </a:r>
            <a:r>
              <a:rPr lang="en-US" altLang="cs-CZ" sz="2000" dirty="0"/>
              <a:t> </a:t>
            </a:r>
            <a:endParaRPr lang="cs-CZ" altLang="cs-CZ" sz="20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2400" dirty="0"/>
              <a:t>j</a:t>
            </a:r>
            <a:r>
              <a:rPr lang="en-US" altLang="cs-CZ" sz="2400" dirty="0" err="1"/>
              <a:t>sou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schopni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komplementárních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vztahů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pokud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jim</a:t>
            </a:r>
            <a:r>
              <a:rPr lang="en-US" altLang="cs-CZ" sz="2400" dirty="0"/>
              <a:t> od </a:t>
            </a:r>
            <a:r>
              <a:rPr lang="en-US" altLang="cs-CZ" sz="2400" dirty="0" err="1"/>
              <a:t>submisivního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partnera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dostane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obdivu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uznání</a:t>
            </a:r>
            <a:endParaRPr lang="cs-CZ" altLang="cs-CZ" sz="2400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2400" dirty="0"/>
              <a:t>n</a:t>
            </a:r>
            <a:r>
              <a:rPr lang="en-US" altLang="cs-CZ" sz="2400" dirty="0" err="1"/>
              <a:t>ejsou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schopni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opravdového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rovnocenného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přátelství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jsou</a:t>
            </a:r>
            <a:r>
              <a:rPr lang="en-US" altLang="cs-CZ" sz="2400" dirty="0"/>
              <a:t>-li </a:t>
            </a:r>
            <a:r>
              <a:rPr lang="en-US" altLang="cs-CZ" sz="2400" dirty="0" err="1"/>
              <a:t>úspěšní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mívají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obdivovatele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nohsledy</a:t>
            </a:r>
            <a:r>
              <a:rPr lang="en-US" altLang="cs-CZ" sz="2400" dirty="0"/>
              <a:t> </a:t>
            </a:r>
          </a:p>
          <a:p>
            <a:pPr marL="448056" indent="-384048">
              <a:buFont typeface="Wingdings 2"/>
              <a:buChar char=""/>
              <a:defRPr/>
            </a:pP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059535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39903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Narcistická porucha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2835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844675"/>
            <a:ext cx="8604250" cy="5157788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j</a:t>
            </a:r>
            <a:r>
              <a:rPr lang="en-US" altLang="cs-CZ" dirty="0" err="1"/>
              <a:t>sou</a:t>
            </a:r>
            <a:r>
              <a:rPr lang="en-US" altLang="cs-CZ" dirty="0"/>
              <a:t>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en-US" altLang="cs-CZ" dirty="0" err="1"/>
              <a:t>akceptovat</a:t>
            </a:r>
            <a:r>
              <a:rPr lang="en-US" altLang="cs-CZ" dirty="0"/>
              <a:t> </a:t>
            </a:r>
            <a:r>
              <a:rPr lang="en-US" altLang="cs-CZ" dirty="0" err="1"/>
              <a:t>úspěšné</a:t>
            </a:r>
            <a:r>
              <a:rPr lang="en-US" altLang="cs-CZ" dirty="0"/>
              <a:t> </a:t>
            </a:r>
            <a:r>
              <a:rPr lang="en-US" altLang="cs-CZ" dirty="0" err="1"/>
              <a:t>lidi</a:t>
            </a:r>
            <a:r>
              <a:rPr lang="en-US" altLang="cs-CZ" dirty="0"/>
              <a:t> s </a:t>
            </a:r>
            <a:r>
              <a:rPr lang="en-US" altLang="cs-CZ" dirty="0" err="1"/>
              <a:t>podobnými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r>
              <a:rPr lang="en-US" altLang="cs-CZ" dirty="0"/>
              <a:t>, </a:t>
            </a:r>
            <a:r>
              <a:rPr lang="en-US" altLang="cs-CZ" dirty="0" err="1"/>
              <a:t>tento</a:t>
            </a:r>
            <a:r>
              <a:rPr lang="en-US" altLang="cs-CZ" dirty="0"/>
              <a:t> </a:t>
            </a:r>
            <a:r>
              <a:rPr lang="en-US" altLang="cs-CZ" dirty="0" err="1"/>
              <a:t>stav</a:t>
            </a:r>
            <a:r>
              <a:rPr lang="en-US" altLang="cs-CZ" dirty="0"/>
              <a:t> by se </a:t>
            </a:r>
            <a:r>
              <a:rPr lang="en-US" altLang="cs-CZ" dirty="0" err="1"/>
              <a:t>snad</a:t>
            </a:r>
            <a:r>
              <a:rPr lang="en-US" altLang="cs-CZ" dirty="0"/>
              <a:t> dal </a:t>
            </a:r>
            <a:r>
              <a:rPr lang="en-US" altLang="cs-CZ" dirty="0" err="1"/>
              <a:t>nazvat</a:t>
            </a:r>
            <a:r>
              <a:rPr lang="en-US" altLang="cs-CZ" dirty="0"/>
              <a:t> </a:t>
            </a:r>
            <a:r>
              <a:rPr lang="en-US" altLang="cs-CZ" dirty="0" err="1"/>
              <a:t>jakousi</a:t>
            </a:r>
            <a:r>
              <a:rPr lang="en-US" altLang="cs-CZ" dirty="0"/>
              <a:t> </a:t>
            </a:r>
            <a:r>
              <a:rPr lang="en-US" altLang="cs-CZ" dirty="0" err="1"/>
              <a:t>projektivní</a:t>
            </a:r>
            <a:r>
              <a:rPr lang="en-US" altLang="cs-CZ" dirty="0"/>
              <a:t> </a:t>
            </a:r>
            <a:r>
              <a:rPr lang="en-US" altLang="cs-CZ" dirty="0" err="1"/>
              <a:t>sounáležitostí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příměřím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š</a:t>
            </a:r>
            <a:r>
              <a:rPr lang="en-US" altLang="cs-CZ" dirty="0" err="1"/>
              <a:t>patně</a:t>
            </a:r>
            <a:r>
              <a:rPr lang="en-US" altLang="cs-CZ" dirty="0"/>
              <a:t> </a:t>
            </a:r>
            <a:r>
              <a:rPr lang="cs-CZ" altLang="cs-CZ" dirty="0"/>
              <a:t>s</a:t>
            </a:r>
            <a:r>
              <a:rPr lang="en-US" altLang="cs-CZ" dirty="0" err="1"/>
              <a:t>nášejí</a:t>
            </a:r>
            <a:r>
              <a:rPr lang="en-US" altLang="cs-CZ" dirty="0"/>
              <a:t> </a:t>
            </a:r>
            <a:r>
              <a:rPr lang="en-US" altLang="cs-CZ" dirty="0" err="1"/>
              <a:t>bolest</a:t>
            </a:r>
            <a:r>
              <a:rPr lang="en-US" altLang="cs-CZ" dirty="0"/>
              <a:t> a </a:t>
            </a:r>
            <a:r>
              <a:rPr lang="en-US" altLang="cs-CZ" dirty="0" err="1"/>
              <a:t>následkem</a:t>
            </a:r>
            <a:r>
              <a:rPr lang="en-US" altLang="cs-CZ" dirty="0"/>
              <a:t> </a:t>
            </a:r>
            <a:r>
              <a:rPr lang="en-US" altLang="cs-CZ" dirty="0" err="1"/>
              <a:t>narcistických</a:t>
            </a:r>
            <a:r>
              <a:rPr lang="en-US" altLang="cs-CZ" dirty="0"/>
              <a:t> </a:t>
            </a:r>
            <a:r>
              <a:rPr lang="en-US" altLang="cs-CZ" dirty="0" err="1"/>
              <a:t>zranění</a:t>
            </a:r>
            <a:r>
              <a:rPr lang="en-US" altLang="cs-CZ" dirty="0"/>
              <a:t> </a:t>
            </a:r>
            <a:r>
              <a:rPr lang="en-US" altLang="cs-CZ" dirty="0" err="1"/>
              <a:t>nejednou</a:t>
            </a:r>
            <a:r>
              <a:rPr lang="en-US" altLang="cs-CZ" dirty="0"/>
              <a:t> </a:t>
            </a:r>
            <a:r>
              <a:rPr lang="en-US" altLang="cs-CZ" dirty="0" err="1"/>
              <a:t>tuší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jim</a:t>
            </a:r>
            <a:r>
              <a:rPr lang="en-US" altLang="cs-CZ" dirty="0"/>
              <a:t> v </a:t>
            </a:r>
            <a:r>
              <a:rPr lang="en-US" altLang="cs-CZ" dirty="0" err="1"/>
              <a:t>cestě</a:t>
            </a:r>
            <a:r>
              <a:rPr lang="en-US" altLang="cs-CZ" dirty="0"/>
              <a:t> k </a:t>
            </a:r>
            <a:r>
              <a:rPr lang="en-US" altLang="cs-CZ" dirty="0" err="1"/>
              <a:t>dokonalosti</a:t>
            </a:r>
            <a:r>
              <a:rPr lang="en-US" altLang="cs-CZ" dirty="0"/>
              <a:t> </a:t>
            </a:r>
            <a:r>
              <a:rPr lang="en-US" altLang="cs-CZ" dirty="0" err="1"/>
              <a:t>stojí</a:t>
            </a:r>
            <a:r>
              <a:rPr lang="en-US" altLang="cs-CZ" dirty="0"/>
              <a:t> </a:t>
            </a:r>
            <a:r>
              <a:rPr lang="en-US" altLang="cs-CZ" dirty="0" err="1"/>
              <a:t>nějaký</a:t>
            </a:r>
            <a:r>
              <a:rPr lang="en-US" altLang="cs-CZ" dirty="0"/>
              <a:t> </a:t>
            </a:r>
            <a:r>
              <a:rPr lang="en-US" altLang="cs-CZ" dirty="0" err="1"/>
              <a:t>problém</a:t>
            </a:r>
            <a:r>
              <a:rPr lang="cs-CZ" altLang="cs-CZ" dirty="0"/>
              <a:t> - m</a:t>
            </a:r>
            <a:r>
              <a:rPr lang="en-US" altLang="cs-CZ" dirty="0" err="1"/>
              <a:t>ohou</a:t>
            </a:r>
            <a:r>
              <a:rPr lang="cs-CZ" altLang="cs-CZ" dirty="0"/>
              <a:t> se</a:t>
            </a:r>
            <a:r>
              <a:rPr lang="en-US" altLang="cs-CZ" dirty="0"/>
              <a:t> </a:t>
            </a:r>
            <a:r>
              <a:rPr lang="en-US" altLang="cs-CZ" dirty="0" err="1"/>
              <a:t>cítit</a:t>
            </a:r>
            <a:r>
              <a:rPr lang="en-US" altLang="cs-CZ" dirty="0"/>
              <a:t> </a:t>
            </a:r>
            <a:r>
              <a:rPr lang="en-US" altLang="cs-CZ" dirty="0" err="1"/>
              <a:t>psychicky</a:t>
            </a:r>
            <a:r>
              <a:rPr lang="en-US" altLang="cs-CZ" dirty="0"/>
              <a:t> </a:t>
            </a:r>
            <a:r>
              <a:rPr lang="en-US" altLang="cs-CZ" dirty="0" err="1"/>
              <a:t>špatně</a:t>
            </a:r>
            <a:r>
              <a:rPr lang="en-US" altLang="cs-CZ" dirty="0"/>
              <a:t> a </a:t>
            </a:r>
            <a:r>
              <a:rPr lang="en-US" altLang="cs-CZ" dirty="0" err="1"/>
              <a:t>sami</a:t>
            </a:r>
            <a:r>
              <a:rPr lang="en-US" altLang="cs-CZ" dirty="0"/>
              <a:t> </a:t>
            </a:r>
            <a:r>
              <a:rPr lang="en-US" altLang="cs-CZ" dirty="0" err="1"/>
              <a:t>vyhledají</a:t>
            </a:r>
            <a:r>
              <a:rPr lang="en-US" altLang="cs-CZ" dirty="0"/>
              <a:t> </a:t>
            </a:r>
            <a:r>
              <a:rPr lang="en-US" altLang="cs-CZ" dirty="0" err="1"/>
              <a:t>odbornou</a:t>
            </a:r>
            <a:r>
              <a:rPr lang="en-US" altLang="cs-CZ" dirty="0"/>
              <a:t> </a:t>
            </a:r>
            <a:r>
              <a:rPr lang="en-US" altLang="cs-CZ" dirty="0" err="1"/>
              <a:t>pomoc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ři</a:t>
            </a:r>
            <a:r>
              <a:rPr lang="en-US" altLang="cs-CZ" dirty="0"/>
              <a:t> </a:t>
            </a:r>
            <a:r>
              <a:rPr lang="en-US" altLang="cs-CZ" dirty="0" err="1"/>
              <a:t>prvním</a:t>
            </a:r>
            <a:r>
              <a:rPr lang="en-US" altLang="cs-CZ" dirty="0"/>
              <a:t> </a:t>
            </a:r>
            <a:r>
              <a:rPr lang="en-US" altLang="cs-CZ" dirty="0" err="1"/>
              <a:t>kontaktu</a:t>
            </a:r>
            <a:r>
              <a:rPr lang="en-US" altLang="cs-CZ" dirty="0"/>
              <a:t>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sdělují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hledali</a:t>
            </a:r>
            <a:r>
              <a:rPr lang="en-US" altLang="cs-CZ" dirty="0"/>
              <a:t> </a:t>
            </a:r>
            <a:r>
              <a:rPr lang="en-US" altLang="cs-CZ" dirty="0" err="1"/>
              <a:t>toho</a:t>
            </a:r>
            <a:r>
              <a:rPr lang="en-US" altLang="cs-CZ" dirty="0"/>
              <a:t> </a:t>
            </a:r>
            <a:r>
              <a:rPr lang="en-US" altLang="cs-CZ" dirty="0" err="1"/>
              <a:t>nejlepšího</a:t>
            </a:r>
            <a:r>
              <a:rPr lang="en-US" altLang="cs-CZ" dirty="0"/>
              <a:t> </a:t>
            </a:r>
            <a:r>
              <a:rPr lang="en-US" altLang="cs-CZ" dirty="0" err="1"/>
              <a:t>odborníka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instituci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d</a:t>
            </a:r>
            <a:r>
              <a:rPr lang="en-US" altLang="cs-CZ" dirty="0" err="1"/>
              <a:t>řív</a:t>
            </a:r>
            <a:r>
              <a:rPr lang="en-US" altLang="cs-CZ" dirty="0"/>
              <a:t>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později</a:t>
            </a:r>
            <a:r>
              <a:rPr lang="en-US" altLang="cs-CZ" dirty="0"/>
              <a:t> </a:t>
            </a:r>
            <a:r>
              <a:rPr lang="en-US" altLang="cs-CZ" dirty="0" err="1"/>
              <a:t>pak</a:t>
            </a:r>
            <a:r>
              <a:rPr lang="en-US" altLang="cs-CZ" dirty="0"/>
              <a:t> </a:t>
            </a:r>
            <a:r>
              <a:rPr lang="en-US" altLang="cs-CZ" dirty="0" err="1"/>
              <a:t>dojde</a:t>
            </a:r>
            <a:r>
              <a:rPr lang="en-US" altLang="cs-CZ" dirty="0"/>
              <a:t> </a:t>
            </a:r>
            <a:r>
              <a:rPr lang="en-US" altLang="cs-CZ" dirty="0" err="1"/>
              <a:t>ke</a:t>
            </a:r>
            <a:r>
              <a:rPr lang="en-US" altLang="cs-CZ" dirty="0"/>
              <a:t> </a:t>
            </a:r>
            <a:r>
              <a:rPr lang="en-US" altLang="cs-CZ" dirty="0" err="1"/>
              <a:t>zranění</a:t>
            </a:r>
            <a:r>
              <a:rPr lang="en-US" altLang="cs-CZ" dirty="0"/>
              <a:t> </a:t>
            </a:r>
            <a:r>
              <a:rPr lang="en-US" altLang="cs-CZ" dirty="0" err="1"/>
              <a:t>i</a:t>
            </a:r>
            <a:r>
              <a:rPr lang="en-US" altLang="cs-CZ" dirty="0"/>
              <a:t> v </a:t>
            </a:r>
            <a:r>
              <a:rPr lang="en-US" altLang="cs-CZ" dirty="0" err="1"/>
              <a:t>terapii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en-US" altLang="cs-CZ" dirty="0" err="1"/>
              <a:t>terapeut</a:t>
            </a:r>
            <a:r>
              <a:rPr lang="en-US" altLang="cs-CZ" dirty="0"/>
              <a:t> </a:t>
            </a:r>
            <a:r>
              <a:rPr lang="cs-CZ" altLang="cs-CZ" dirty="0"/>
              <a:t>musí </a:t>
            </a:r>
            <a:r>
              <a:rPr lang="en-US" altLang="cs-CZ" dirty="0" err="1"/>
              <a:t>svou</a:t>
            </a:r>
            <a:r>
              <a:rPr lang="en-US" altLang="cs-CZ" dirty="0"/>
              <a:t> </a:t>
            </a:r>
            <a:r>
              <a:rPr lang="en-US" altLang="cs-CZ" dirty="0" err="1"/>
              <a:t>interpretaci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výklad</a:t>
            </a:r>
            <a:r>
              <a:rPr lang="en-US" altLang="cs-CZ" dirty="0"/>
              <a:t> </a:t>
            </a:r>
            <a:r>
              <a:rPr lang="en-US" altLang="cs-CZ" dirty="0" err="1"/>
              <a:t>správně</a:t>
            </a:r>
            <a:r>
              <a:rPr lang="en-US" altLang="cs-CZ" dirty="0"/>
              <a:t> </a:t>
            </a:r>
            <a:r>
              <a:rPr lang="en-US" altLang="cs-CZ" dirty="0" err="1"/>
              <a:t>časově</a:t>
            </a:r>
            <a:r>
              <a:rPr lang="en-US" altLang="cs-CZ" dirty="0"/>
              <a:t> </a:t>
            </a:r>
            <a:r>
              <a:rPr lang="en-US" altLang="cs-CZ" dirty="0" err="1"/>
              <a:t>odhad</a:t>
            </a:r>
            <a:r>
              <a:rPr lang="cs-CZ" altLang="cs-CZ" dirty="0" err="1"/>
              <a:t>nout</a:t>
            </a:r>
            <a:r>
              <a:rPr lang="en-US" altLang="cs-CZ" dirty="0"/>
              <a:t>, </a:t>
            </a:r>
            <a:r>
              <a:rPr lang="en-US" altLang="cs-CZ" dirty="0" err="1"/>
              <a:t>nadávkova</a:t>
            </a:r>
            <a:r>
              <a:rPr lang="cs-CZ" altLang="cs-CZ" dirty="0"/>
              <a:t>t</a:t>
            </a:r>
            <a:r>
              <a:rPr lang="en-US" altLang="cs-CZ" dirty="0"/>
              <a:t> a </a:t>
            </a:r>
            <a:r>
              <a:rPr lang="en-US" altLang="cs-CZ" dirty="0" err="1"/>
              <a:t>sděl</a:t>
            </a:r>
            <a:r>
              <a:rPr lang="cs-CZ" altLang="cs-CZ" dirty="0" err="1"/>
              <a:t>it</a:t>
            </a:r>
            <a:r>
              <a:rPr lang="en-US" altLang="cs-CZ" dirty="0"/>
              <a:t> </a:t>
            </a:r>
            <a:r>
              <a:rPr lang="en-US" altLang="cs-CZ" dirty="0" err="1"/>
              <a:t>tak</a:t>
            </a:r>
            <a:r>
              <a:rPr lang="en-US" altLang="cs-CZ" dirty="0"/>
              <a:t>, aby </a:t>
            </a:r>
            <a:r>
              <a:rPr lang="en-US" altLang="cs-CZ" dirty="0" err="1"/>
              <a:t>zranění</a:t>
            </a:r>
            <a:r>
              <a:rPr lang="en-US" altLang="cs-CZ" dirty="0"/>
              <a:t> </a:t>
            </a:r>
            <a:r>
              <a:rPr lang="en-US" altLang="cs-CZ" dirty="0" err="1"/>
              <a:t>pacientovi</a:t>
            </a:r>
            <a:r>
              <a:rPr lang="en-US" altLang="cs-CZ" dirty="0"/>
              <a:t> </a:t>
            </a:r>
            <a:r>
              <a:rPr lang="en-US" altLang="cs-CZ" dirty="0" err="1"/>
              <a:t>neznemožnilo</a:t>
            </a:r>
            <a:r>
              <a:rPr lang="en-US" altLang="cs-CZ" dirty="0"/>
              <a:t> v </a:t>
            </a:r>
            <a:r>
              <a:rPr lang="en-US" altLang="cs-CZ" dirty="0" err="1"/>
              <a:t>léčbě</a:t>
            </a:r>
            <a:r>
              <a:rPr lang="en-US" altLang="cs-CZ" dirty="0"/>
              <a:t> </a:t>
            </a:r>
            <a:r>
              <a:rPr lang="en-US" altLang="cs-CZ" dirty="0" err="1"/>
              <a:t>pokračovat</a:t>
            </a:r>
            <a:endParaRPr lang="cs-CZ" altLang="cs-CZ" dirty="0"/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k</a:t>
            </a:r>
            <a:r>
              <a:rPr lang="en-US" altLang="cs-CZ" dirty="0" err="1"/>
              <a:t>ořeny</a:t>
            </a:r>
            <a:r>
              <a:rPr lang="en-US" altLang="cs-CZ" dirty="0"/>
              <a:t> </a:t>
            </a:r>
            <a:r>
              <a:rPr lang="en-US" altLang="cs-CZ" dirty="0" err="1"/>
              <a:t>poruchy</a:t>
            </a:r>
            <a:r>
              <a:rPr lang="en-US" altLang="cs-CZ" dirty="0"/>
              <a:t> </a:t>
            </a:r>
            <a:r>
              <a:rPr lang="en-US" altLang="cs-CZ" dirty="0" err="1"/>
              <a:t>sahají</a:t>
            </a:r>
            <a:r>
              <a:rPr lang="en-US" altLang="cs-CZ" dirty="0"/>
              <a:t> </a:t>
            </a:r>
            <a:r>
              <a:rPr lang="en-US" altLang="cs-CZ" dirty="0" err="1"/>
              <a:t>opět</a:t>
            </a:r>
            <a:r>
              <a:rPr lang="en-US" altLang="cs-CZ" dirty="0"/>
              <a:t> do </a:t>
            </a:r>
            <a:r>
              <a:rPr lang="en-US" altLang="cs-CZ" dirty="0" err="1"/>
              <a:t>dětství</a:t>
            </a:r>
            <a:r>
              <a:rPr lang="en-US" altLang="cs-CZ" dirty="0"/>
              <a:t>, </a:t>
            </a:r>
            <a:r>
              <a:rPr lang="en-US" altLang="cs-CZ" dirty="0" err="1"/>
              <a:t>kde</a:t>
            </a:r>
            <a:r>
              <a:rPr lang="en-US" altLang="cs-CZ" dirty="0"/>
              <a:t> </a:t>
            </a:r>
            <a:r>
              <a:rPr lang="en-US" altLang="cs-CZ" dirty="0" err="1"/>
              <a:t>bývá</a:t>
            </a:r>
            <a:r>
              <a:rPr lang="en-US" altLang="cs-CZ" dirty="0"/>
              <a:t> </a:t>
            </a:r>
            <a:r>
              <a:rPr lang="en-US" altLang="cs-CZ" dirty="0" err="1"/>
              <a:t>vystopován</a:t>
            </a:r>
            <a:r>
              <a:rPr lang="en-US" altLang="cs-CZ" dirty="0"/>
              <a:t> </a:t>
            </a:r>
            <a:r>
              <a:rPr lang="en-US" altLang="cs-CZ" dirty="0" err="1"/>
              <a:t>ze</a:t>
            </a:r>
            <a:r>
              <a:rPr lang="en-US" altLang="cs-CZ" dirty="0"/>
              <a:t> </a:t>
            </a:r>
            <a:r>
              <a:rPr lang="en-US" altLang="cs-CZ" dirty="0" err="1"/>
              <a:t>strany</a:t>
            </a:r>
            <a:r>
              <a:rPr lang="en-US" altLang="cs-CZ" dirty="0"/>
              <a:t> </a:t>
            </a:r>
            <a:r>
              <a:rPr lang="en-US" altLang="cs-CZ" dirty="0" err="1"/>
              <a:t>rodičů</a:t>
            </a:r>
            <a:r>
              <a:rPr lang="en-US" altLang="cs-CZ" dirty="0"/>
              <a:t> </a:t>
            </a:r>
            <a:r>
              <a:rPr lang="en-US" altLang="cs-CZ" dirty="0" err="1"/>
              <a:t>přílišný</a:t>
            </a:r>
            <a:r>
              <a:rPr lang="en-US" altLang="cs-CZ" dirty="0"/>
              <a:t> </a:t>
            </a:r>
            <a:r>
              <a:rPr lang="en-US" altLang="cs-CZ" dirty="0" err="1"/>
              <a:t>důraz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výkon</a:t>
            </a:r>
            <a:r>
              <a:rPr lang="en-US" altLang="cs-CZ" dirty="0"/>
              <a:t> a </a:t>
            </a:r>
            <a:r>
              <a:rPr lang="en-US" altLang="cs-CZ" dirty="0" err="1"/>
              <a:t>vyniknutí</a:t>
            </a:r>
            <a:r>
              <a:rPr lang="en-US" altLang="cs-CZ" dirty="0"/>
              <a:t> (</a:t>
            </a:r>
            <a:r>
              <a:rPr lang="en-US" altLang="cs-CZ" dirty="0" err="1"/>
              <a:t>zázračné</a:t>
            </a:r>
            <a:r>
              <a:rPr lang="en-US" altLang="cs-CZ" dirty="0"/>
              <a:t> </a:t>
            </a:r>
            <a:r>
              <a:rPr lang="en-US" altLang="cs-CZ" dirty="0" err="1"/>
              <a:t>děti</a:t>
            </a:r>
            <a:r>
              <a:rPr lang="en-US" altLang="cs-CZ" dirty="0"/>
              <a:t>) </a:t>
            </a:r>
            <a:r>
              <a:rPr lang="en-US" altLang="cs-CZ" dirty="0" err="1"/>
              <a:t>spojený</a:t>
            </a:r>
            <a:r>
              <a:rPr lang="en-US" altLang="cs-CZ" dirty="0"/>
              <a:t> s </a:t>
            </a:r>
            <a:r>
              <a:rPr lang="en-US" altLang="cs-CZ" dirty="0" err="1"/>
              <a:t>nedostatkem</a:t>
            </a:r>
            <a:r>
              <a:rPr lang="en-US" altLang="cs-CZ" dirty="0"/>
              <a:t> </a:t>
            </a:r>
            <a:r>
              <a:rPr lang="en-US" altLang="cs-CZ" dirty="0" err="1"/>
              <a:t>projevů</a:t>
            </a:r>
            <a:r>
              <a:rPr lang="en-US" altLang="cs-CZ" dirty="0"/>
              <a:t> </a:t>
            </a:r>
            <a:r>
              <a:rPr lang="en-US" altLang="cs-CZ" dirty="0" err="1"/>
              <a:t>lásky</a:t>
            </a:r>
            <a:r>
              <a:rPr lang="en-US" altLang="cs-CZ" dirty="0"/>
              <a:t> a </a:t>
            </a:r>
            <a:r>
              <a:rPr lang="en-US" altLang="cs-CZ" dirty="0" err="1"/>
              <a:t>uznání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3451912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3" y="260649"/>
            <a:ext cx="8785225" cy="1139825"/>
          </a:xfrm>
        </p:spPr>
        <p:txBody>
          <a:bodyPr>
            <a:normAutofit/>
          </a:bodyPr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F60 Specifické poruchy osobnosti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700214"/>
            <a:ext cx="8435975" cy="5661025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cs-CZ" altLang="cs-CZ" sz="2800"/>
              <a:t>epidemiologie: celoživotní prevalence se odhaduje na 10-18% populace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cs-CZ" altLang="cs-CZ" sz="2800"/>
              <a:t>komorbidita: neurotické poruchy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cs-CZ" altLang="cs-CZ" sz="2800"/>
              <a:t>prognóza: nejistá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cs-CZ" altLang="cs-CZ" sz="2800"/>
              <a:t>léčba: 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cs-CZ" altLang="cs-CZ" sz="2400"/>
              <a:t>PST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cs-CZ" altLang="cs-CZ" sz="2400"/>
              <a:t>farmakoterapie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cs-CZ" altLang="cs-CZ" sz="2000"/>
              <a:t>u úzkostných a depresivních projevů malé dávky antidepresiv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cs-CZ" altLang="cs-CZ" sz="2000"/>
              <a:t>anxiolytika opatrně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cs-CZ" altLang="cs-CZ" sz="2000"/>
              <a:t>u projevů agresivity – lithium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cs-CZ" altLang="cs-CZ" sz="2000"/>
              <a:t>vážné případy - antipsychotika</a:t>
            </a:r>
          </a:p>
        </p:txBody>
      </p:sp>
    </p:spTree>
    <p:extLst>
      <p:ext uri="{BB962C8B-B14F-4D97-AF65-F5344CB8AC3E}">
        <p14:creationId xmlns:p14="http://schemas.microsoft.com/office/powerpoint/2010/main" val="23296809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847528" y="260351"/>
            <a:ext cx="8532812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Specifické poruchy osobnosti – </a:t>
            </a:r>
            <a:r>
              <a:rPr lang="cs-CZ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dif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. dg., komorbidita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idx="1"/>
          </p:nvPr>
        </p:nvSpPr>
        <p:spPr>
          <a:xfrm>
            <a:off x="2279650" y="2297113"/>
            <a:ext cx="8077200" cy="4876800"/>
          </a:xfrm>
        </p:spPr>
        <p:txBody>
          <a:bodyPr/>
          <a:lstStyle/>
          <a:p>
            <a:r>
              <a:rPr lang="cs-CZ" altLang="cs-CZ"/>
              <a:t>nejčastější dif. diagnostické problémy: </a:t>
            </a:r>
          </a:p>
          <a:p>
            <a:pPr lvl="1"/>
            <a:r>
              <a:rPr lang="cs-CZ" altLang="cs-CZ"/>
              <a:t>schizoidní a paranoidní osobnosti X iniciální fáze schizofrenní poruchy</a:t>
            </a:r>
          </a:p>
          <a:p>
            <a:pPr lvl="1"/>
            <a:r>
              <a:rPr lang="cs-CZ" altLang="cs-CZ"/>
              <a:t>psychotická dekompenzace poruch osobnosti X psychóza schizofrenního okruhu</a:t>
            </a:r>
          </a:p>
          <a:p>
            <a:r>
              <a:rPr lang="cs-CZ" altLang="cs-CZ"/>
              <a:t>častá komorbidita: </a:t>
            </a:r>
          </a:p>
          <a:p>
            <a:pPr lvl="1"/>
            <a:r>
              <a:rPr lang="cs-CZ" altLang="cs-CZ"/>
              <a:t>disociativní a neurotické poruchy</a:t>
            </a:r>
          </a:p>
          <a:p>
            <a:pPr lvl="1"/>
            <a:r>
              <a:rPr lang="cs-CZ" altLang="cs-CZ"/>
              <a:t>škodlivé užívání návykových látek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437367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1981200"/>
            <a:ext cx="8077200" cy="4876800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p</a:t>
            </a:r>
            <a:r>
              <a:rPr lang="en-US" altLang="cs-CZ" sz="2800" b="1" dirty="0" err="1">
                <a:solidFill>
                  <a:schemeClr val="tx1"/>
                </a:solidFill>
              </a:rPr>
              <a:t>aranoidní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roblémy</a:t>
            </a:r>
            <a:r>
              <a:rPr lang="en-US" altLang="cs-CZ" sz="2400" dirty="0">
                <a:solidFill>
                  <a:schemeClr val="tx1"/>
                </a:solidFill>
              </a:rPr>
              <a:t> v </a:t>
            </a:r>
            <a:r>
              <a:rPr lang="en-US" altLang="cs-CZ" sz="2400" dirty="0" err="1">
                <a:solidFill>
                  <a:schemeClr val="tx1"/>
                </a:solidFill>
              </a:rPr>
              <a:t>sexualitě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způsobuje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opakované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neoprávněné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podezírání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partnera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nevěry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s</a:t>
            </a:r>
            <a:r>
              <a:rPr lang="en-US" altLang="cs-CZ" sz="2800" b="1" dirty="0" err="1">
                <a:solidFill>
                  <a:schemeClr val="tx1"/>
                </a:solidFill>
              </a:rPr>
              <a:t>chizoidní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endParaRPr lang="en-US" altLang="cs-CZ" sz="2800" b="1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s</a:t>
            </a:r>
            <a:r>
              <a:rPr lang="en-US" altLang="cs-CZ" sz="2400" dirty="0" err="1">
                <a:solidFill>
                  <a:schemeClr val="tx1"/>
                </a:solidFill>
              </a:rPr>
              <a:t>chizoidní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jedinci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bývají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zabraní</a:t>
            </a:r>
            <a:r>
              <a:rPr lang="en-US" altLang="cs-CZ" sz="2400" dirty="0">
                <a:solidFill>
                  <a:schemeClr val="tx1"/>
                </a:solidFill>
              </a:rPr>
              <a:t> do </a:t>
            </a:r>
            <a:r>
              <a:rPr lang="en-US" altLang="cs-CZ" sz="2400" dirty="0" err="1">
                <a:solidFill>
                  <a:schemeClr val="tx1"/>
                </a:solidFill>
              </a:rPr>
              <a:t>sebe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zabývají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často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denním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sněním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</a:t>
            </a:r>
            <a:r>
              <a:rPr lang="en-US" altLang="cs-CZ" sz="2400" dirty="0" err="1">
                <a:solidFill>
                  <a:schemeClr val="tx1"/>
                </a:solidFill>
              </a:rPr>
              <a:t>ětšina</a:t>
            </a:r>
            <a:r>
              <a:rPr lang="en-US" altLang="cs-CZ" sz="2400" dirty="0">
                <a:solidFill>
                  <a:schemeClr val="tx1"/>
                </a:solidFill>
              </a:rPr>
              <a:t> z </a:t>
            </a:r>
            <a:r>
              <a:rPr lang="en-US" altLang="cs-CZ" sz="2400" dirty="0" err="1">
                <a:solidFill>
                  <a:schemeClr val="tx1"/>
                </a:solidFill>
              </a:rPr>
              <a:t>nich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má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nízkou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potřebu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aktivity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zato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rádi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oddělují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technické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aspekty</a:t>
            </a:r>
            <a:r>
              <a:rPr lang="en-US" altLang="cs-CZ" sz="2400" dirty="0">
                <a:solidFill>
                  <a:schemeClr val="tx1"/>
                </a:solidFill>
              </a:rPr>
              <a:t> sexuality od </a:t>
            </a:r>
            <a:r>
              <a:rPr lang="en-US" altLang="cs-CZ" sz="2400" dirty="0" err="1">
                <a:solidFill>
                  <a:schemeClr val="tx1"/>
                </a:solidFill>
              </a:rPr>
              <a:t>interpersonálního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kontextu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8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1" y="332656"/>
            <a:ext cx="7554913" cy="1600200"/>
          </a:xfrm>
        </p:spPr>
        <p:txBody>
          <a:bodyPr rtlCol="0"/>
          <a:lstStyle/>
          <a:p>
            <a:pPr marL="484632" algn="ctr">
              <a:defRPr/>
            </a:pPr>
            <a:r>
              <a:rPr lang="cs-CZ" dirty="0">
                <a:solidFill>
                  <a:schemeClr val="tx1"/>
                </a:solidFill>
              </a:rPr>
              <a:t>Typy osobnosti a duševní nemoci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827213" y="2097088"/>
            <a:ext cx="8229600" cy="4572000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Různé typy osobnosti </a:t>
            </a:r>
            <a:r>
              <a:rPr lang="cs-CZ" altLang="cs-CZ" dirty="0">
                <a:solidFill>
                  <a:schemeClr val="tx1"/>
                </a:solidFill>
              </a:rPr>
              <a:t>různě </a:t>
            </a:r>
            <a:r>
              <a:rPr lang="cs-CZ" altLang="cs-CZ" b="1" dirty="0">
                <a:solidFill>
                  <a:schemeClr val="tx1"/>
                </a:solidFill>
              </a:rPr>
              <a:t>predisponují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/>
              <a:t>k psychiatrickým onemocněním – souvisí to s tím, jak daný jedinec obvykle reaguje na stresové podněty</a:t>
            </a: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/>
              <a:t>Typ osobnosti také určuje vztah k léčbě a spolupráci</a:t>
            </a:r>
          </a:p>
        </p:txBody>
      </p:sp>
    </p:spTree>
    <p:extLst>
      <p:ext uri="{BB962C8B-B14F-4D97-AF65-F5344CB8AC3E}">
        <p14:creationId xmlns:p14="http://schemas.microsoft.com/office/powerpoint/2010/main" val="25670640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5907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2081213"/>
            <a:ext cx="8077200" cy="4876800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d</a:t>
            </a:r>
            <a:r>
              <a:rPr lang="en-US" altLang="cs-CZ" sz="2400" b="1" dirty="0" err="1">
                <a:solidFill>
                  <a:schemeClr val="tx1"/>
                </a:solidFill>
              </a:rPr>
              <a:t>isociální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osobnosti</a:t>
            </a:r>
            <a:endParaRPr lang="en-US" altLang="cs-CZ" sz="2400" b="1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l</a:t>
            </a:r>
            <a:r>
              <a:rPr lang="en-US" altLang="cs-CZ" sz="2000" dirty="0" err="1">
                <a:solidFill>
                  <a:schemeClr val="tx1"/>
                </a:solidFill>
              </a:rPr>
              <a:t>idé</a:t>
            </a:r>
            <a:r>
              <a:rPr lang="en-US" altLang="cs-CZ" sz="2000" dirty="0">
                <a:solidFill>
                  <a:schemeClr val="tx1"/>
                </a:solidFill>
              </a:rPr>
              <a:t> s </a:t>
            </a:r>
            <a:r>
              <a:rPr lang="en-US" altLang="cs-CZ" sz="2000" dirty="0" err="1">
                <a:solidFill>
                  <a:schemeClr val="tx1"/>
                </a:solidFill>
              </a:rPr>
              <a:t>disociální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poruchou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osobnosti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bezohledně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používají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druhé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jako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objekty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svého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sexuálního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vyžití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z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této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skupiny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rekrutuje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většina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sexuálních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delikventů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někdy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disociální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porucha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osobnosti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může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kombinovat</a:t>
            </a:r>
            <a:r>
              <a:rPr lang="en-US" altLang="cs-CZ" sz="2000" dirty="0">
                <a:solidFill>
                  <a:schemeClr val="tx1"/>
                </a:solidFill>
              </a:rPr>
              <a:t> s </a:t>
            </a:r>
            <a:r>
              <a:rPr lang="en-US" altLang="cs-CZ" sz="2000" dirty="0" err="1">
                <a:solidFill>
                  <a:schemeClr val="tx1"/>
                </a:solidFill>
              </a:rPr>
              <a:t>pravou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parafilií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a</a:t>
            </a:r>
            <a:r>
              <a:rPr lang="en-US" altLang="cs-CZ" sz="2400" b="1" dirty="0" err="1">
                <a:solidFill>
                  <a:schemeClr val="tx1"/>
                </a:solidFill>
              </a:rPr>
              <a:t>nankastická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400" b="1" dirty="0">
                <a:solidFill>
                  <a:schemeClr val="tx1"/>
                </a:solidFill>
              </a:rPr>
              <a:t> </a:t>
            </a:r>
            <a:r>
              <a:rPr lang="en-US" altLang="cs-CZ" sz="2400" b="1" dirty="0" err="1">
                <a:solidFill>
                  <a:schemeClr val="tx1"/>
                </a:solidFill>
              </a:rPr>
              <a:t>osobnosti</a:t>
            </a:r>
            <a:endParaRPr lang="en-US" altLang="cs-CZ" sz="2400" b="1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s</a:t>
            </a:r>
            <a:r>
              <a:rPr lang="en-US" altLang="cs-CZ" sz="2000" dirty="0" err="1">
                <a:solidFill>
                  <a:schemeClr val="tx1"/>
                </a:solidFill>
              </a:rPr>
              <a:t>chopnost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vyjádřit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kladné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emoce</a:t>
            </a:r>
            <a:r>
              <a:rPr lang="en-US" altLang="cs-CZ" sz="2000" dirty="0">
                <a:solidFill>
                  <a:schemeClr val="tx1"/>
                </a:solidFill>
              </a:rPr>
              <a:t> je </a:t>
            </a:r>
            <a:r>
              <a:rPr lang="en-US" altLang="cs-CZ" sz="2000" dirty="0" err="1">
                <a:solidFill>
                  <a:schemeClr val="tx1"/>
                </a:solidFill>
              </a:rPr>
              <a:t>omezena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důraz</a:t>
            </a:r>
            <a:r>
              <a:rPr lang="en-US" altLang="cs-CZ" sz="2000" dirty="0">
                <a:solidFill>
                  <a:schemeClr val="tx1"/>
                </a:solidFill>
              </a:rPr>
              <a:t> je </a:t>
            </a:r>
            <a:r>
              <a:rPr lang="en-US" altLang="cs-CZ" sz="2000" dirty="0" err="1">
                <a:solidFill>
                  <a:schemeClr val="tx1"/>
                </a:solidFill>
              </a:rPr>
              <a:t>kladen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pracovní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výkonnost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které</a:t>
            </a:r>
            <a:r>
              <a:rPr lang="en-US" altLang="cs-CZ" sz="2000" dirty="0">
                <a:solidFill>
                  <a:schemeClr val="tx1"/>
                </a:solidFill>
              </a:rPr>
              <a:t> je </a:t>
            </a:r>
            <a:r>
              <a:rPr lang="en-US" altLang="cs-CZ" sz="2000" dirty="0" err="1">
                <a:solidFill>
                  <a:schemeClr val="tx1"/>
                </a:solidFill>
              </a:rPr>
              <a:t>dávána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přednost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před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jinými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činnostmi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jež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přinášejí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příjemné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prožitky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p</a:t>
            </a:r>
            <a:r>
              <a:rPr lang="en-US" altLang="cs-CZ" sz="2000" dirty="0" err="1">
                <a:solidFill>
                  <a:schemeClr val="tx1"/>
                </a:solidFill>
              </a:rPr>
              <a:t>opsané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charakteristiky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jsou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přenášeny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i</a:t>
            </a:r>
            <a:r>
              <a:rPr lang="en-US" altLang="cs-CZ" sz="2000" dirty="0">
                <a:solidFill>
                  <a:schemeClr val="tx1"/>
                </a:solidFill>
              </a:rPr>
              <a:t> do </a:t>
            </a:r>
            <a:r>
              <a:rPr lang="en-US" altLang="cs-CZ" sz="2000" dirty="0" err="1">
                <a:solidFill>
                  <a:schemeClr val="tx1"/>
                </a:solidFill>
              </a:rPr>
              <a:t>sexuálního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života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který</a:t>
            </a:r>
            <a:r>
              <a:rPr lang="en-US" altLang="cs-CZ" sz="2000" dirty="0">
                <a:solidFill>
                  <a:schemeClr val="tx1"/>
                </a:solidFill>
              </a:rPr>
              <a:t> je </a:t>
            </a:r>
            <a:r>
              <a:rPr lang="en-US" altLang="cs-CZ" sz="2000" dirty="0" err="1">
                <a:solidFill>
                  <a:schemeClr val="tx1"/>
                </a:solidFill>
              </a:rPr>
              <a:t>většinou</a:t>
            </a:r>
            <a:r>
              <a:rPr lang="en-US" altLang="cs-CZ" sz="2000" dirty="0">
                <a:solidFill>
                  <a:schemeClr val="tx1"/>
                </a:solidFill>
              </a:rPr>
              <a:t> pro </a:t>
            </a:r>
            <a:r>
              <a:rPr lang="en-US" altLang="cs-CZ" sz="2000" dirty="0" err="1">
                <a:solidFill>
                  <a:schemeClr val="tx1"/>
                </a:solidFill>
              </a:rPr>
              <a:t>anankasty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nepodstatný</a:t>
            </a:r>
            <a:r>
              <a:rPr lang="en-US" altLang="cs-CZ" sz="2000" dirty="0">
                <a:solidFill>
                  <a:schemeClr val="tx1"/>
                </a:solidFill>
              </a:rPr>
              <a:t> a </a:t>
            </a:r>
            <a:r>
              <a:rPr lang="en-US" altLang="cs-CZ" sz="2000" dirty="0" err="1">
                <a:solidFill>
                  <a:schemeClr val="tx1"/>
                </a:solidFill>
              </a:rPr>
              <a:t>nedůležitý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p</a:t>
            </a:r>
            <a:r>
              <a:rPr lang="en-US" altLang="cs-CZ" sz="2000" dirty="0" err="1">
                <a:solidFill>
                  <a:schemeClr val="tx1"/>
                </a:solidFill>
              </a:rPr>
              <a:t>okud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tomu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tak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není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tomto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poli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objevuje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pedanterie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>
                <a:solidFill>
                  <a:schemeClr val="tx1"/>
                </a:solidFill>
              </a:rPr>
              <a:t>a </a:t>
            </a:r>
            <a:r>
              <a:rPr lang="en-US" altLang="cs-CZ" sz="2000" dirty="0" err="1">
                <a:solidFill>
                  <a:schemeClr val="tx1"/>
                </a:solidFill>
              </a:rPr>
              <a:t>snaha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splňovat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kritéria</a:t>
            </a:r>
            <a:r>
              <a:rPr lang="en-US" altLang="cs-CZ" sz="2000" dirty="0">
                <a:solidFill>
                  <a:schemeClr val="tx1"/>
                </a:solidFill>
              </a:rPr>
              <a:t> sexuality </a:t>
            </a:r>
            <a:r>
              <a:rPr lang="en-US" altLang="cs-CZ" sz="2000" dirty="0" err="1">
                <a:solidFill>
                  <a:schemeClr val="tx1"/>
                </a:solidFill>
              </a:rPr>
              <a:t>dle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odborné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či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populární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literatury</a:t>
            </a:r>
            <a:endParaRPr lang="en-US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55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1981200"/>
            <a:ext cx="8364537" cy="4876800"/>
          </a:xfrm>
        </p:spPr>
        <p:txBody>
          <a:bodyPr>
            <a:normAutofit fontScale="92500" lnSpcReduction="10000"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e</a:t>
            </a:r>
            <a:r>
              <a:rPr lang="en-US" altLang="cs-CZ" b="1" dirty="0" err="1">
                <a:solidFill>
                  <a:schemeClr val="tx1"/>
                </a:solidFill>
              </a:rPr>
              <a:t>močně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nestabilní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porucha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osobnosti</a:t>
            </a:r>
            <a:endParaRPr lang="en-US" altLang="cs-CZ" b="1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u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impulzivního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typu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převažuje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emoční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nestálost</a:t>
            </a:r>
            <a:r>
              <a:rPr lang="en-US" altLang="cs-CZ" dirty="0">
                <a:solidFill>
                  <a:schemeClr val="tx1"/>
                </a:solidFill>
              </a:rPr>
              <a:t> a </a:t>
            </a:r>
            <a:r>
              <a:rPr lang="en-US" altLang="cs-CZ" dirty="0" err="1">
                <a:solidFill>
                  <a:schemeClr val="tx1"/>
                </a:solidFill>
              </a:rPr>
              <a:t>nedostatečná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kontrola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impulzivity</a:t>
            </a:r>
            <a:endParaRPr lang="cs-CZ" altLang="cs-CZ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b</a:t>
            </a:r>
            <a:r>
              <a:rPr lang="en-US" altLang="cs-CZ" dirty="0" err="1">
                <a:solidFill>
                  <a:schemeClr val="tx1"/>
                </a:solidFill>
              </a:rPr>
              <a:t>ěžné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jsou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výbuchy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násilí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nebo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hrozivé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chování</a:t>
            </a:r>
            <a:r>
              <a:rPr lang="en-US" altLang="cs-CZ" dirty="0">
                <a:solidFill>
                  <a:schemeClr val="tx1"/>
                </a:solidFill>
              </a:rPr>
              <a:t>, je-li </a:t>
            </a:r>
            <a:r>
              <a:rPr lang="en-US" altLang="cs-CZ" dirty="0" err="1">
                <a:solidFill>
                  <a:schemeClr val="tx1"/>
                </a:solidFill>
              </a:rPr>
              <a:t>jedinec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kritizován</a:t>
            </a:r>
            <a:r>
              <a:rPr lang="cs-CZ" altLang="cs-CZ" dirty="0">
                <a:solidFill>
                  <a:schemeClr val="tx1"/>
                </a:solidFill>
              </a:rPr>
              <a:t> - m</a:t>
            </a:r>
            <a:r>
              <a:rPr lang="en-US" altLang="cs-CZ" dirty="0" err="1">
                <a:solidFill>
                  <a:schemeClr val="tx1"/>
                </a:solidFill>
              </a:rPr>
              <a:t>ůže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dojít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i</a:t>
            </a:r>
            <a:r>
              <a:rPr lang="en-US" altLang="cs-CZ" dirty="0">
                <a:solidFill>
                  <a:schemeClr val="tx1"/>
                </a:solidFill>
              </a:rPr>
              <a:t> k </a:t>
            </a:r>
            <a:r>
              <a:rPr lang="en-US" altLang="cs-CZ" dirty="0" err="1">
                <a:solidFill>
                  <a:schemeClr val="tx1"/>
                </a:solidFill>
              </a:rPr>
              <a:t>sexuálním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deliktům</a:t>
            </a:r>
            <a:br>
              <a:rPr lang="en-US" altLang="cs-CZ" dirty="0">
                <a:solidFill>
                  <a:schemeClr val="tx1"/>
                </a:solidFill>
              </a:rPr>
            </a:br>
            <a:r>
              <a:rPr lang="en-US" altLang="cs-CZ" dirty="0">
                <a:solidFill>
                  <a:schemeClr val="tx1"/>
                </a:solidFill>
              </a:rPr>
              <a:t>  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j</a:t>
            </a:r>
            <a:r>
              <a:rPr lang="en-US" altLang="cs-CZ" dirty="0" err="1">
                <a:solidFill>
                  <a:schemeClr val="tx1"/>
                </a:solidFill>
              </a:rPr>
              <a:t>edinci</a:t>
            </a:r>
            <a:r>
              <a:rPr lang="en-US" altLang="cs-CZ" dirty="0">
                <a:solidFill>
                  <a:schemeClr val="tx1"/>
                </a:solidFill>
              </a:rPr>
              <a:t> s </a:t>
            </a:r>
            <a:r>
              <a:rPr lang="en-US" altLang="cs-CZ" b="1" dirty="0" err="1">
                <a:solidFill>
                  <a:schemeClr val="tx1"/>
                </a:solidFill>
              </a:rPr>
              <a:t>hraniční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b="1" dirty="0" err="1">
                <a:solidFill>
                  <a:schemeClr val="tx1"/>
                </a:solidFill>
              </a:rPr>
              <a:t>poruchou</a:t>
            </a:r>
            <a:r>
              <a:rPr lang="en-US" altLang="cs-CZ" b="1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osobnosti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často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prožívají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intenzivní</a:t>
            </a:r>
            <a:r>
              <a:rPr lang="en-US" altLang="cs-CZ" dirty="0">
                <a:solidFill>
                  <a:schemeClr val="tx1"/>
                </a:solidFill>
              </a:rPr>
              <a:t>, ale </a:t>
            </a:r>
            <a:r>
              <a:rPr lang="en-US" altLang="cs-CZ" dirty="0" err="1">
                <a:solidFill>
                  <a:schemeClr val="tx1"/>
                </a:solidFill>
              </a:rPr>
              <a:t>krátkodobé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citové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vztahy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což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vede</a:t>
            </a:r>
            <a:r>
              <a:rPr lang="en-US" altLang="cs-CZ" dirty="0">
                <a:solidFill>
                  <a:schemeClr val="tx1"/>
                </a:solidFill>
              </a:rPr>
              <a:t> k </a:t>
            </a:r>
            <a:r>
              <a:rPr lang="en-US" altLang="cs-CZ" dirty="0" err="1">
                <a:solidFill>
                  <a:schemeClr val="tx1"/>
                </a:solidFill>
              </a:rPr>
              <a:t>různým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emočním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krizím</a:t>
            </a:r>
            <a:endParaRPr lang="cs-CZ" altLang="cs-CZ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j</a:t>
            </a:r>
            <a:r>
              <a:rPr lang="en-US" altLang="cs-CZ" dirty="0">
                <a:solidFill>
                  <a:schemeClr val="tx1"/>
                </a:solidFill>
              </a:rPr>
              <a:t>e pro </a:t>
            </a:r>
            <a:r>
              <a:rPr lang="en-US" altLang="cs-CZ" dirty="0" err="1">
                <a:solidFill>
                  <a:schemeClr val="tx1"/>
                </a:solidFill>
              </a:rPr>
              <a:t>ně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typické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rizikové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sexuální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chování</a:t>
            </a:r>
            <a:r>
              <a:rPr lang="en-US" altLang="cs-CZ" dirty="0">
                <a:solidFill>
                  <a:schemeClr val="tx1"/>
                </a:solidFill>
              </a:rPr>
              <a:t>, v </a:t>
            </a:r>
            <a:r>
              <a:rPr lang="en-US" altLang="cs-CZ" dirty="0" err="1">
                <a:solidFill>
                  <a:schemeClr val="tx1"/>
                </a:solidFill>
              </a:rPr>
              <a:t>sexuálním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vztahu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mají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problémy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především</a:t>
            </a:r>
            <a:r>
              <a:rPr lang="en-US" altLang="cs-CZ" dirty="0">
                <a:solidFill>
                  <a:schemeClr val="tx1"/>
                </a:solidFill>
              </a:rPr>
              <a:t> s </a:t>
            </a:r>
            <a:r>
              <a:rPr lang="en-US" altLang="cs-CZ" dirty="0" err="1">
                <a:solidFill>
                  <a:schemeClr val="tx1"/>
                </a:solidFill>
              </a:rPr>
              <a:t>dosažením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orgasmu</a:t>
            </a:r>
            <a:r>
              <a:rPr lang="en-US" altLang="cs-CZ" dirty="0">
                <a:solidFill>
                  <a:schemeClr val="tx1"/>
                </a:solidFill>
              </a:rPr>
              <a:t> a </a:t>
            </a:r>
            <a:r>
              <a:rPr lang="en-US" altLang="cs-CZ" dirty="0" err="1">
                <a:solidFill>
                  <a:schemeClr val="tx1"/>
                </a:solidFill>
              </a:rPr>
              <a:t>satisfakcí</a:t>
            </a:r>
            <a:endParaRPr lang="cs-CZ" altLang="cs-CZ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s</a:t>
            </a:r>
            <a:r>
              <a:rPr lang="en-US" altLang="cs-CZ" dirty="0" err="1">
                <a:solidFill>
                  <a:schemeClr val="tx1"/>
                </a:solidFill>
              </a:rPr>
              <a:t>ebevražedné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pokusy</a:t>
            </a:r>
            <a:r>
              <a:rPr lang="en-US" altLang="cs-CZ" dirty="0">
                <a:solidFill>
                  <a:schemeClr val="tx1"/>
                </a:solidFill>
              </a:rPr>
              <a:t> a </a:t>
            </a:r>
            <a:r>
              <a:rPr lang="en-US" altLang="cs-CZ" dirty="0" err="1">
                <a:solidFill>
                  <a:schemeClr val="tx1"/>
                </a:solidFill>
              </a:rPr>
              <a:t>jiné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sebepoškozující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chování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jsou</a:t>
            </a:r>
            <a:r>
              <a:rPr lang="en-US" altLang="cs-CZ" dirty="0">
                <a:solidFill>
                  <a:schemeClr val="tx1"/>
                </a:solidFill>
              </a:rPr>
              <a:t> u </a:t>
            </a:r>
            <a:r>
              <a:rPr lang="en-US" altLang="cs-CZ" dirty="0" err="1">
                <a:solidFill>
                  <a:schemeClr val="tx1"/>
                </a:solidFill>
              </a:rPr>
              <a:t>nich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časté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vzhledem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ke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své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nestálosti</a:t>
            </a:r>
            <a:r>
              <a:rPr lang="en-US" altLang="cs-CZ" dirty="0">
                <a:solidFill>
                  <a:schemeClr val="tx1"/>
                </a:solidFill>
              </a:rPr>
              <a:t> se </a:t>
            </a:r>
            <a:r>
              <a:rPr lang="en-US" altLang="cs-CZ" dirty="0" err="1">
                <a:solidFill>
                  <a:schemeClr val="tx1"/>
                </a:solidFill>
              </a:rPr>
              <a:t>stávají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i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oběťmi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sexuálních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deliktů</a:t>
            </a:r>
            <a:endParaRPr lang="cs-CZ" altLang="cs-CZ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j</a:t>
            </a:r>
            <a:r>
              <a:rPr lang="en-US" altLang="cs-CZ" dirty="0" err="1">
                <a:solidFill>
                  <a:schemeClr val="tx1"/>
                </a:solidFill>
              </a:rPr>
              <a:t>ejich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narušená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představa</a:t>
            </a:r>
            <a:r>
              <a:rPr lang="en-US" altLang="cs-CZ" dirty="0">
                <a:solidFill>
                  <a:schemeClr val="tx1"/>
                </a:solidFill>
              </a:rPr>
              <a:t> o </a:t>
            </a:r>
            <a:r>
              <a:rPr lang="en-US" altLang="cs-CZ" dirty="0" err="1">
                <a:solidFill>
                  <a:schemeClr val="tx1"/>
                </a:solidFill>
              </a:rPr>
              <a:t>sobě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samém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cílech</a:t>
            </a:r>
            <a:r>
              <a:rPr lang="en-US" altLang="cs-CZ" dirty="0">
                <a:solidFill>
                  <a:schemeClr val="tx1"/>
                </a:solidFill>
              </a:rPr>
              <a:t> a </a:t>
            </a:r>
            <a:r>
              <a:rPr lang="en-US" altLang="cs-CZ" dirty="0" err="1">
                <a:solidFill>
                  <a:schemeClr val="tx1"/>
                </a:solidFill>
              </a:rPr>
              <a:t>vnitřních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preferencích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včetně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sexuálních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může</a:t>
            </a:r>
            <a:r>
              <a:rPr lang="en-US" altLang="cs-CZ" dirty="0">
                <a:solidFill>
                  <a:schemeClr val="tx1"/>
                </a:solidFill>
              </a:rPr>
              <a:t> v </a:t>
            </a:r>
            <a:r>
              <a:rPr lang="en-US" altLang="cs-CZ" dirty="0" err="1">
                <a:solidFill>
                  <a:schemeClr val="tx1"/>
                </a:solidFill>
              </a:rPr>
              <a:t>některých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případech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vést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      </a:t>
            </a:r>
            <a:r>
              <a:rPr lang="en-US" altLang="cs-CZ" dirty="0" err="1">
                <a:solidFill>
                  <a:schemeClr val="tx1"/>
                </a:solidFill>
              </a:rPr>
              <a:t>i</a:t>
            </a:r>
            <a:r>
              <a:rPr lang="en-US" altLang="cs-CZ" dirty="0">
                <a:solidFill>
                  <a:schemeClr val="tx1"/>
                </a:solidFill>
              </a:rPr>
              <a:t> k </a:t>
            </a:r>
            <a:r>
              <a:rPr lang="en-US" altLang="cs-CZ" dirty="0" err="1">
                <a:solidFill>
                  <a:schemeClr val="tx1"/>
                </a:solidFill>
              </a:rPr>
              <a:t>deklarování</a:t>
            </a:r>
            <a:r>
              <a:rPr lang="en-US" altLang="cs-CZ" dirty="0">
                <a:solidFill>
                  <a:schemeClr val="tx1"/>
                </a:solidFill>
              </a:rPr>
              <a:t> transsexuality</a:t>
            </a:r>
            <a:endParaRPr lang="cs-CZ" altLang="cs-CZ" dirty="0">
              <a:solidFill>
                <a:schemeClr val="tx1"/>
              </a:solidFill>
            </a:endParaRPr>
          </a:p>
          <a:p>
            <a:pPr marL="1106424" lvl="2">
              <a:buFont typeface="Wingdings 2"/>
              <a:buChar char=""/>
              <a:defRPr/>
            </a:pPr>
            <a:r>
              <a:rPr lang="cs-CZ" altLang="cs-CZ" dirty="0">
                <a:solidFill>
                  <a:schemeClr val="tx1"/>
                </a:solidFill>
              </a:rPr>
              <a:t>z</a:t>
            </a:r>
            <a:r>
              <a:rPr lang="en-US" altLang="cs-CZ" dirty="0">
                <a:solidFill>
                  <a:schemeClr val="tx1"/>
                </a:solidFill>
              </a:rPr>
              <a:t>de je </a:t>
            </a:r>
            <a:r>
              <a:rPr lang="en-US" altLang="cs-CZ" dirty="0" err="1">
                <a:solidFill>
                  <a:schemeClr val="tx1"/>
                </a:solidFill>
              </a:rPr>
              <a:t>na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místě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pečlivá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diferenciální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diagnóza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pomůže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měnlivost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příznaků</a:t>
            </a:r>
            <a:r>
              <a:rPr lang="en-US" altLang="cs-CZ" sz="1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7067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6931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865313"/>
            <a:ext cx="8185150" cy="4876800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h</a:t>
            </a:r>
            <a:r>
              <a:rPr lang="en-US" altLang="cs-CZ" sz="2800" b="1" dirty="0" err="1">
                <a:solidFill>
                  <a:schemeClr val="tx1"/>
                </a:solidFill>
              </a:rPr>
              <a:t>istriónská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endParaRPr lang="en-US" altLang="cs-CZ" sz="2800" b="1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j</a:t>
            </a:r>
            <a:r>
              <a:rPr lang="en-US" altLang="cs-CZ" sz="2400" dirty="0" err="1">
                <a:solidFill>
                  <a:schemeClr val="tx1"/>
                </a:solidFill>
              </a:rPr>
              <a:t>sou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schopn</a:t>
            </a:r>
            <a:r>
              <a:rPr lang="cs-CZ" altLang="cs-CZ" sz="2400" dirty="0">
                <a:solidFill>
                  <a:schemeClr val="tx1"/>
                </a:solidFill>
              </a:rPr>
              <a:t>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různých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intrik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manipulativního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jednání</a:t>
            </a:r>
            <a:r>
              <a:rPr lang="en-US" altLang="cs-CZ" sz="2400" dirty="0">
                <a:solidFill>
                  <a:schemeClr val="tx1"/>
                </a:solidFill>
              </a:rPr>
              <a:t> (</a:t>
            </a:r>
            <a:r>
              <a:rPr lang="en-US" altLang="cs-CZ" sz="2400" dirty="0" err="1">
                <a:solidFill>
                  <a:schemeClr val="tx1"/>
                </a:solidFill>
              </a:rPr>
              <a:t>velmi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často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právě</a:t>
            </a:r>
            <a:r>
              <a:rPr lang="en-US" altLang="cs-CZ" sz="2400" dirty="0">
                <a:solidFill>
                  <a:schemeClr val="tx1"/>
                </a:solidFill>
              </a:rPr>
              <a:t> v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oblasti</a:t>
            </a:r>
            <a:r>
              <a:rPr lang="en-US" altLang="cs-CZ" sz="2400" dirty="0">
                <a:solidFill>
                  <a:schemeClr val="tx1"/>
                </a:solidFill>
              </a:rPr>
              <a:t>), aby </a:t>
            </a:r>
            <a:r>
              <a:rPr lang="en-US" altLang="cs-CZ" sz="2400" dirty="0" err="1">
                <a:solidFill>
                  <a:schemeClr val="tx1"/>
                </a:solidFill>
              </a:rPr>
              <a:t>dosáhl</a:t>
            </a:r>
            <a:r>
              <a:rPr lang="cs-CZ" altLang="cs-CZ" sz="2400" dirty="0">
                <a:solidFill>
                  <a:schemeClr val="tx1"/>
                </a:solidFill>
              </a:rPr>
              <a:t>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cílů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řes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jejich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určitou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partnerskou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atraktivitu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sami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nedosahují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uspokojení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aktivity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kterou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daleko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častěji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používají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spíše</a:t>
            </a:r>
            <a:r>
              <a:rPr lang="en-US" altLang="cs-CZ" sz="2400" dirty="0">
                <a:solidFill>
                  <a:schemeClr val="tx1"/>
                </a:solidFill>
              </a:rPr>
              <a:t> k </a:t>
            </a:r>
            <a:r>
              <a:rPr lang="en-US" altLang="cs-CZ" sz="2400" dirty="0" err="1">
                <a:solidFill>
                  <a:schemeClr val="tx1"/>
                </a:solidFill>
              </a:rPr>
              <a:t>manipulacím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                     </a:t>
            </a:r>
            <a:r>
              <a:rPr lang="en-US" altLang="cs-CZ" sz="2400" dirty="0">
                <a:solidFill>
                  <a:schemeClr val="tx1"/>
                </a:solidFill>
              </a:rPr>
              <a:t>v </a:t>
            </a:r>
            <a:r>
              <a:rPr lang="en-US" altLang="cs-CZ" sz="2400" dirty="0" err="1">
                <a:solidFill>
                  <a:schemeClr val="tx1"/>
                </a:solidFill>
              </a:rPr>
              <a:t>rámci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partnerského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vztahu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j</a:t>
            </a:r>
            <a:r>
              <a:rPr lang="en-US" altLang="cs-CZ" sz="2400" dirty="0" err="1">
                <a:solidFill>
                  <a:schemeClr val="tx1"/>
                </a:solidFill>
              </a:rPr>
              <a:t>ejich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partnerské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vztahy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bývají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velmi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konfliktní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</a:t>
            </a:r>
            <a:r>
              <a:rPr lang="en-US" altLang="cs-CZ" sz="2400" dirty="0">
                <a:solidFill>
                  <a:schemeClr val="tx1"/>
                </a:solidFill>
              </a:rPr>
              <a:t>e </a:t>
            </a:r>
            <a:r>
              <a:rPr lang="en-US" altLang="cs-CZ" sz="2400" dirty="0" err="1">
                <a:solidFill>
                  <a:schemeClr val="tx1"/>
                </a:solidFill>
              </a:rPr>
              <a:t>vztahu</a:t>
            </a:r>
            <a:r>
              <a:rPr lang="en-US" altLang="cs-CZ" sz="2400" dirty="0">
                <a:solidFill>
                  <a:schemeClr val="tx1"/>
                </a:solidFill>
              </a:rPr>
              <a:t> k </a:t>
            </a:r>
            <a:r>
              <a:rPr lang="en-US" altLang="cs-CZ" sz="2400" dirty="0" err="1">
                <a:solidFill>
                  <a:schemeClr val="tx1"/>
                </a:solidFill>
              </a:rPr>
              <a:t>terapeutovi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často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dochází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komplikacím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snaží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svádět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zaujmout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opačného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pohlaví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terapeutického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týmu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530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8979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152650"/>
            <a:ext cx="8388350" cy="4876800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ú</a:t>
            </a:r>
            <a:r>
              <a:rPr lang="en-US" altLang="cs-CZ" sz="2800" b="1" dirty="0" err="1">
                <a:solidFill>
                  <a:schemeClr val="tx1"/>
                </a:solidFill>
              </a:rPr>
              <a:t>zkostná</a:t>
            </a:r>
            <a:r>
              <a:rPr lang="en-US" altLang="cs-CZ" sz="2800" b="1" dirty="0">
                <a:solidFill>
                  <a:schemeClr val="tx1"/>
                </a:solidFill>
              </a:rPr>
              <a:t> (</a:t>
            </a:r>
            <a:r>
              <a:rPr lang="en-US" altLang="cs-CZ" sz="2800" b="1" dirty="0" err="1">
                <a:solidFill>
                  <a:schemeClr val="tx1"/>
                </a:solidFill>
              </a:rPr>
              <a:t>vyhýbavá</a:t>
            </a:r>
            <a:r>
              <a:rPr lang="en-US" altLang="cs-CZ" sz="2800" b="1" dirty="0">
                <a:solidFill>
                  <a:schemeClr val="tx1"/>
                </a:solidFill>
              </a:rPr>
              <a:t>)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endParaRPr lang="en-US" altLang="cs-CZ" sz="2800" b="1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m</a:t>
            </a:r>
            <a:r>
              <a:rPr lang="en-US" altLang="cs-CZ" sz="2400" dirty="0" err="1">
                <a:solidFill>
                  <a:schemeClr val="tx1"/>
                </a:solidFill>
              </a:rPr>
              <a:t>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touhu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být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milováni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uznáváni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jsou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přecitlivělí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odmítnutí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kritiku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hledají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pevné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záruky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že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nebudou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odmítnuti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z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těchto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důvodů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bývají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omezeny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jejich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interpersonální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vztahy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mají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sklon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přehánět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potencionální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nebezpečí</a:t>
            </a:r>
            <a:r>
              <a:rPr lang="en-US" altLang="cs-CZ" sz="2400" dirty="0">
                <a:solidFill>
                  <a:schemeClr val="tx1"/>
                </a:solidFill>
              </a:rPr>
              <a:t> v </a:t>
            </a:r>
            <a:r>
              <a:rPr lang="en-US" altLang="cs-CZ" sz="2400" dirty="0" err="1">
                <a:solidFill>
                  <a:schemeClr val="tx1"/>
                </a:solidFill>
              </a:rPr>
              <a:t>běžných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situacích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některým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činnostem</a:t>
            </a:r>
            <a:r>
              <a:rPr lang="en-US" altLang="cs-CZ" sz="2400" dirty="0">
                <a:solidFill>
                  <a:schemeClr val="tx1"/>
                </a:solidFill>
              </a:rPr>
              <a:t> se proto </a:t>
            </a:r>
            <a:r>
              <a:rPr lang="en-US" altLang="cs-CZ" sz="2400" dirty="0" err="1">
                <a:solidFill>
                  <a:schemeClr val="tx1"/>
                </a:solidFill>
              </a:rPr>
              <a:t>zcela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vyhýbají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otom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bývá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jejich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způsob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života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chudý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omezený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opsaná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charakteristika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zahrnuje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</a:t>
            </a:r>
            <a:r>
              <a:rPr lang="en-US" altLang="cs-CZ" sz="2400" dirty="0">
                <a:solidFill>
                  <a:schemeClr val="tx1"/>
                </a:solidFill>
              </a:rPr>
              <a:t> oblast, </a:t>
            </a:r>
            <a:r>
              <a:rPr lang="en-US" altLang="cs-CZ" sz="2400" dirty="0" err="1">
                <a:solidFill>
                  <a:schemeClr val="tx1"/>
                </a:solidFill>
              </a:rPr>
              <a:t>kdy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dotyční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kontaktům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vyhýbají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bojí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selhání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ztrapnění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odmítnutí</a:t>
            </a:r>
            <a:endParaRPr lang="en-US" alt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52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37955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2081213"/>
            <a:ext cx="8185150" cy="4876800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z</a:t>
            </a:r>
            <a:r>
              <a:rPr lang="en-US" altLang="cs-CZ" sz="2800" b="1" dirty="0" err="1">
                <a:solidFill>
                  <a:schemeClr val="tx1"/>
                </a:solidFill>
              </a:rPr>
              <a:t>ávislá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endParaRPr lang="en-US" altLang="cs-CZ" sz="2800" b="1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odřizují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zájmy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oprávněné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potřeby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přáním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jiných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na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kterých</a:t>
            </a:r>
            <a:r>
              <a:rPr lang="en-US" altLang="cs-CZ" sz="2400" dirty="0">
                <a:solidFill>
                  <a:schemeClr val="tx1"/>
                </a:solidFill>
              </a:rPr>
              <a:t> se </a:t>
            </a:r>
            <a:r>
              <a:rPr lang="en-US" altLang="cs-CZ" sz="2400" dirty="0" err="1">
                <a:solidFill>
                  <a:schemeClr val="tx1"/>
                </a:solidFill>
              </a:rPr>
              <a:t>cítí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závislí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t</a:t>
            </a:r>
            <a:r>
              <a:rPr lang="en-US" altLang="cs-CZ" sz="2400" dirty="0" err="1">
                <a:solidFill>
                  <a:schemeClr val="tx1"/>
                </a:solidFill>
              </a:rPr>
              <a:t>rpí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stálými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obavami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že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budou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opuštěni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žádají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                  </a:t>
            </a:r>
            <a:r>
              <a:rPr lang="en-US" altLang="cs-CZ" sz="2400" dirty="0">
                <a:solidFill>
                  <a:schemeClr val="tx1"/>
                </a:solidFill>
              </a:rPr>
              <a:t>v </a:t>
            </a:r>
            <a:r>
              <a:rPr lang="en-US" altLang="cs-CZ" sz="2400" dirty="0" err="1">
                <a:solidFill>
                  <a:schemeClr val="tx1"/>
                </a:solidFill>
              </a:rPr>
              <a:t>tomto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směru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opakované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záruky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</a:t>
            </a:r>
            <a:r>
              <a:rPr lang="en-US" altLang="cs-CZ" sz="2400" dirty="0" err="1">
                <a:solidFill>
                  <a:schemeClr val="tx1"/>
                </a:solidFill>
              </a:rPr>
              <a:t>elmi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těžce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nesou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partnerské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neshody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či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rozchody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mají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sklon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obviňovat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svého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selhání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jiné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en-US" altLang="cs-CZ" sz="2400" dirty="0" err="1">
                <a:solidFill>
                  <a:schemeClr val="tx1"/>
                </a:solidFill>
              </a:rPr>
              <a:t>acienti</a:t>
            </a:r>
            <a:r>
              <a:rPr lang="en-US" altLang="cs-CZ" sz="2400" dirty="0">
                <a:solidFill>
                  <a:schemeClr val="tx1"/>
                </a:solidFill>
              </a:rPr>
              <a:t> s </a:t>
            </a:r>
            <a:r>
              <a:rPr lang="en-US" altLang="cs-CZ" sz="2400" dirty="0" err="1">
                <a:solidFill>
                  <a:schemeClr val="tx1"/>
                </a:solidFill>
              </a:rPr>
              <a:t>touto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poruchou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touží</a:t>
            </a:r>
            <a:r>
              <a:rPr lang="en-US" altLang="cs-CZ" sz="2400" dirty="0">
                <a:solidFill>
                  <a:schemeClr val="tx1"/>
                </a:solidFill>
              </a:rPr>
              <a:t>, aby o </a:t>
            </a:r>
            <a:r>
              <a:rPr lang="en-US" altLang="cs-CZ" sz="2400" dirty="0" err="1">
                <a:solidFill>
                  <a:schemeClr val="tx1"/>
                </a:solidFill>
              </a:rPr>
              <a:t>ně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bylo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pečováno</a:t>
            </a:r>
            <a:r>
              <a:rPr lang="en-US" altLang="cs-CZ" sz="2400" dirty="0">
                <a:solidFill>
                  <a:schemeClr val="tx1"/>
                </a:solidFill>
              </a:rPr>
              <a:t>, a </a:t>
            </a:r>
            <a:r>
              <a:rPr lang="en-US" altLang="cs-CZ" sz="2400" dirty="0" err="1">
                <a:solidFill>
                  <a:schemeClr val="tx1"/>
                </a:solidFill>
              </a:rPr>
              <a:t>vyžadují</a:t>
            </a:r>
            <a:r>
              <a:rPr lang="en-US" altLang="cs-CZ" sz="2400" dirty="0">
                <a:solidFill>
                  <a:schemeClr val="tx1"/>
                </a:solidFill>
              </a:rPr>
              <a:t>, aby </a:t>
            </a:r>
            <a:r>
              <a:rPr lang="en-US" altLang="cs-CZ" sz="2400" dirty="0" err="1">
                <a:solidFill>
                  <a:schemeClr val="tx1"/>
                </a:solidFill>
              </a:rPr>
              <a:t>byla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věnována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okamžitá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pozornost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jejich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potíží</a:t>
            </a:r>
            <a:r>
              <a:rPr lang="cs-CZ" altLang="cs-CZ" sz="2400" dirty="0">
                <a:solidFill>
                  <a:schemeClr val="tx1"/>
                </a:solidFill>
              </a:rPr>
              <a:t>m</a:t>
            </a: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n</a:t>
            </a:r>
            <a:r>
              <a:rPr lang="en-US" altLang="cs-CZ" sz="2400" dirty="0" err="1">
                <a:solidFill>
                  <a:schemeClr val="tx1"/>
                </a:solidFill>
              </a:rPr>
              <a:t>euspokojení</a:t>
            </a:r>
            <a:r>
              <a:rPr lang="en-US" altLang="cs-CZ" sz="2400" dirty="0">
                <a:solidFill>
                  <a:schemeClr val="tx1"/>
                </a:solidFill>
              </a:rPr>
              <a:t> z </a:t>
            </a:r>
            <a:r>
              <a:rPr lang="en-US" altLang="cs-CZ" sz="2400" dirty="0" err="1">
                <a:solidFill>
                  <a:schemeClr val="tx1"/>
                </a:solidFill>
              </a:rPr>
              <a:t>vlastního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života</a:t>
            </a:r>
            <a:r>
              <a:rPr lang="en-US" altLang="cs-CZ" sz="2400" dirty="0">
                <a:solidFill>
                  <a:schemeClr val="tx1"/>
                </a:solidFill>
              </a:rPr>
              <a:t> je </a:t>
            </a:r>
            <a:r>
              <a:rPr lang="en-US" altLang="cs-CZ" sz="2400" dirty="0" err="1">
                <a:solidFill>
                  <a:schemeClr val="tx1"/>
                </a:solidFill>
              </a:rPr>
              <a:t>důsledkem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popsaných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vlastností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6065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Sexualita a partnerské vztahy u poruch osobnosti</a:t>
            </a:r>
            <a:endParaRPr lang="en-US" altLang="cs-CZ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4000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2297113"/>
            <a:ext cx="8185150" cy="4876800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5000"/>
              </a:lnSpc>
              <a:buFont typeface="Wingdings 2"/>
              <a:buChar char="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n</a:t>
            </a:r>
            <a:r>
              <a:rPr lang="en-US" altLang="cs-CZ" sz="2800" b="1" dirty="0" err="1">
                <a:solidFill>
                  <a:schemeClr val="tx1"/>
                </a:solidFill>
              </a:rPr>
              <a:t>arcistick</a:t>
            </a:r>
            <a:r>
              <a:rPr lang="cs-CZ" altLang="cs-CZ" sz="2800" b="1" dirty="0">
                <a:solidFill>
                  <a:schemeClr val="tx1"/>
                </a:solidFill>
              </a:rPr>
              <a:t>á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poruch</a:t>
            </a:r>
            <a:r>
              <a:rPr lang="cs-CZ" altLang="cs-CZ" sz="2800" b="1" dirty="0">
                <a:solidFill>
                  <a:schemeClr val="tx1"/>
                </a:solidFill>
              </a:rPr>
              <a:t>a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r>
              <a:rPr lang="en-US" altLang="cs-CZ" sz="2800" b="1" dirty="0" err="1">
                <a:solidFill>
                  <a:schemeClr val="tx1"/>
                </a:solidFill>
              </a:rPr>
              <a:t>osobnosti</a:t>
            </a:r>
            <a:r>
              <a:rPr lang="en-US" altLang="cs-CZ" sz="2800" b="1" dirty="0">
                <a:solidFill>
                  <a:schemeClr val="tx1"/>
                </a:solidFill>
              </a:rPr>
              <a:t> 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z</a:t>
            </a:r>
            <a:r>
              <a:rPr lang="en-US" altLang="cs-CZ" sz="2400" dirty="0" err="1">
                <a:solidFill>
                  <a:schemeClr val="tx1"/>
                </a:solidFill>
              </a:rPr>
              <a:t>akládají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atraktivitě</a:t>
            </a:r>
            <a:r>
              <a:rPr lang="en-US" altLang="cs-CZ" sz="2400" dirty="0">
                <a:solidFill>
                  <a:schemeClr val="tx1"/>
                </a:solidFill>
              </a:rPr>
              <a:t> a </a:t>
            </a:r>
            <a:r>
              <a:rPr lang="en-US" altLang="cs-CZ" sz="2400" dirty="0" err="1">
                <a:solidFill>
                  <a:schemeClr val="tx1"/>
                </a:solidFill>
              </a:rPr>
              <a:t>po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protějšku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vyžadují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stejnou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dokonalost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s</a:t>
            </a:r>
            <a:r>
              <a:rPr lang="en-US" altLang="cs-CZ" sz="2400" dirty="0" err="1">
                <a:solidFill>
                  <a:schemeClr val="tx1"/>
                </a:solidFill>
              </a:rPr>
              <a:t>naha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dosáhnout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výjimečných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prožitků</a:t>
            </a:r>
            <a:r>
              <a:rPr lang="en-US" altLang="cs-CZ" sz="2400" dirty="0">
                <a:solidFill>
                  <a:schemeClr val="tx1"/>
                </a:solidFill>
              </a:rPr>
              <a:t> je </a:t>
            </a:r>
            <a:r>
              <a:rPr lang="en-US" altLang="cs-CZ" sz="2400" dirty="0" err="1">
                <a:solidFill>
                  <a:schemeClr val="tx1"/>
                </a:solidFill>
              </a:rPr>
              <a:t>může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vést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až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zneužívání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druhé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osoby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ke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svým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cílům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přičemž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sami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trpí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sexuálními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poruchami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822960" lvl="1">
              <a:lnSpc>
                <a:spcPct val="95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č</a:t>
            </a:r>
            <a:r>
              <a:rPr lang="en-US" altLang="cs-CZ" sz="2400" dirty="0" err="1">
                <a:solidFill>
                  <a:schemeClr val="tx1"/>
                </a:solidFill>
              </a:rPr>
              <a:t>asto</a:t>
            </a:r>
            <a:r>
              <a:rPr lang="en-US" altLang="cs-CZ" sz="2400" dirty="0">
                <a:solidFill>
                  <a:schemeClr val="tx1"/>
                </a:solidFill>
              </a:rPr>
              <a:t> se z </a:t>
            </a:r>
            <a:r>
              <a:rPr lang="en-US" altLang="cs-CZ" sz="2400" dirty="0" err="1">
                <a:solidFill>
                  <a:schemeClr val="tx1"/>
                </a:solidFill>
              </a:rPr>
              <a:t>nich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rekrutují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žadatelé</a:t>
            </a:r>
            <a:r>
              <a:rPr lang="en-US" altLang="cs-CZ" sz="2400" dirty="0">
                <a:solidFill>
                  <a:schemeClr val="tx1"/>
                </a:solidFill>
              </a:rPr>
              <a:t> o </a:t>
            </a:r>
            <a:r>
              <a:rPr lang="en-US" altLang="cs-CZ" sz="2400" dirty="0" err="1">
                <a:solidFill>
                  <a:schemeClr val="tx1"/>
                </a:solidFill>
              </a:rPr>
              <a:t>podpůrné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prostředky</a:t>
            </a:r>
            <a:r>
              <a:rPr lang="en-US" altLang="cs-CZ" sz="2400" dirty="0">
                <a:solidFill>
                  <a:schemeClr val="tx1"/>
                </a:solidFill>
              </a:rPr>
              <a:t> k </a:t>
            </a:r>
            <a:r>
              <a:rPr lang="en-US" altLang="cs-CZ" sz="2400" dirty="0" err="1">
                <a:solidFill>
                  <a:schemeClr val="tx1"/>
                </a:solidFill>
              </a:rPr>
              <a:t>dokonalé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erekci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nebo</a:t>
            </a:r>
            <a:r>
              <a:rPr lang="en-US" altLang="cs-CZ" sz="2400" dirty="0">
                <a:solidFill>
                  <a:schemeClr val="tx1"/>
                </a:solidFill>
              </a:rPr>
              <a:t> o </a:t>
            </a:r>
            <a:r>
              <a:rPr lang="en-US" altLang="cs-CZ" sz="2400" dirty="0" err="1">
                <a:solidFill>
                  <a:schemeClr val="tx1"/>
                </a:solidFill>
              </a:rPr>
              <a:t>plastické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operace</a:t>
            </a:r>
            <a:r>
              <a:rPr lang="en-US" altLang="cs-CZ" sz="2400" dirty="0">
                <a:solidFill>
                  <a:schemeClr val="tx1"/>
                </a:solidFill>
              </a:rPr>
              <a:t> k </a:t>
            </a:r>
            <a:r>
              <a:rPr lang="en-US" altLang="cs-CZ" sz="2400" dirty="0" err="1">
                <a:solidFill>
                  <a:schemeClr val="tx1"/>
                </a:solidFill>
              </a:rPr>
              <a:t>úpravě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svého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zevnějšku</a:t>
            </a:r>
            <a:r>
              <a:rPr lang="en-US" altLang="cs-CZ" sz="2400" dirty="0">
                <a:solidFill>
                  <a:schemeClr val="tx1"/>
                </a:solidFill>
              </a:rPr>
              <a:t>, </a:t>
            </a:r>
            <a:r>
              <a:rPr lang="en-US" altLang="cs-CZ" sz="2400" dirty="0" err="1">
                <a:solidFill>
                  <a:schemeClr val="tx1"/>
                </a:solidFill>
              </a:rPr>
              <a:t>přičemž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spokojenost</a:t>
            </a:r>
            <a:r>
              <a:rPr lang="en-US" altLang="cs-CZ" sz="2400" dirty="0">
                <a:solidFill>
                  <a:schemeClr val="tx1"/>
                </a:solidFill>
              </a:rPr>
              <a:t> s </a:t>
            </a:r>
            <a:r>
              <a:rPr lang="en-US" altLang="cs-CZ" sz="2400" dirty="0" err="1">
                <a:solidFill>
                  <a:schemeClr val="tx1"/>
                </a:solidFill>
              </a:rPr>
              <a:t>výsledkem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zdaleka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není</a:t>
            </a:r>
            <a:r>
              <a:rPr lang="en-US" altLang="cs-CZ" sz="2400" dirty="0">
                <a:solidFill>
                  <a:schemeClr val="tx1"/>
                </a:solidFill>
              </a:rPr>
              <a:t> </a:t>
            </a:r>
            <a:r>
              <a:rPr lang="en-US" altLang="cs-CZ" sz="2400" dirty="0" err="1">
                <a:solidFill>
                  <a:schemeClr val="tx1"/>
                </a:solidFill>
              </a:rPr>
              <a:t>zaručena</a:t>
            </a:r>
            <a:br>
              <a:rPr lang="en-US" altLang="cs-CZ" sz="2400" dirty="0">
                <a:solidFill>
                  <a:schemeClr val="tx1"/>
                </a:solidFill>
              </a:rPr>
            </a:br>
            <a:endParaRPr lang="cs-CZ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2457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7" y="260649"/>
            <a:ext cx="8459787" cy="1431925"/>
          </a:xfrm>
        </p:spPr>
        <p:txBody>
          <a:bodyPr>
            <a:normAutofit fontScale="90000"/>
          </a:bodyPr>
          <a:lstStyle/>
          <a:p>
            <a:pPr marL="484632" algn="ctr">
              <a:defRPr/>
            </a:pPr>
            <a:r>
              <a:rPr lang="en-US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Porucha</a:t>
            </a:r>
            <a:r>
              <a:rPr lang="en-US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osobnosti</a:t>
            </a:r>
            <a:r>
              <a:rPr lang="en-US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          </a:t>
            </a:r>
            <a:r>
              <a:rPr lang="en-US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a </a:t>
            </a:r>
            <a:r>
              <a:rPr lang="en-US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partnerský</a:t>
            </a:r>
            <a:r>
              <a:rPr lang="en-US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vztah</a:t>
            </a:r>
            <a:br>
              <a:rPr lang="en-US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865313"/>
            <a:ext cx="8077200" cy="4876800"/>
          </a:xfrm>
        </p:spPr>
        <p:txBody>
          <a:bodyPr>
            <a:normAutofit fontScale="92500"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č</a:t>
            </a:r>
            <a:r>
              <a:rPr lang="en-US" altLang="cs-CZ" dirty="0" err="1">
                <a:solidFill>
                  <a:schemeClr val="tx1"/>
                </a:solidFill>
              </a:rPr>
              <a:t>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bližší</a:t>
            </a:r>
            <a:r>
              <a:rPr lang="en-US" altLang="cs-CZ" dirty="0">
                <a:solidFill>
                  <a:schemeClr val="tx1"/>
                </a:solidFill>
              </a:rPr>
              <a:t> - </a:t>
            </a:r>
            <a:r>
              <a:rPr lang="en-US" altLang="cs-CZ" dirty="0" err="1">
                <a:solidFill>
                  <a:schemeClr val="tx1"/>
                </a:solidFill>
              </a:rPr>
              <a:t>intimnější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vztah</a:t>
            </a:r>
            <a:r>
              <a:rPr lang="en-US" altLang="cs-CZ" dirty="0">
                <a:solidFill>
                  <a:schemeClr val="tx1"/>
                </a:solidFill>
              </a:rPr>
              <a:t>, </a:t>
            </a:r>
            <a:r>
              <a:rPr lang="en-US" altLang="cs-CZ" dirty="0" err="1">
                <a:solidFill>
                  <a:schemeClr val="tx1"/>
                </a:solidFill>
              </a:rPr>
              <a:t>tím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lépe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člověk ví</a:t>
            </a:r>
            <a:r>
              <a:rPr lang="en-US" altLang="cs-CZ" dirty="0">
                <a:solidFill>
                  <a:schemeClr val="tx1"/>
                </a:solidFill>
              </a:rPr>
              <a:t> o </a:t>
            </a:r>
            <a:r>
              <a:rPr lang="en-US" altLang="cs-CZ" dirty="0" err="1">
                <a:solidFill>
                  <a:schemeClr val="tx1"/>
                </a:solidFill>
              </a:rPr>
              <a:t>čem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PO</a:t>
            </a:r>
            <a:r>
              <a:rPr lang="en-US" altLang="cs-CZ" dirty="0">
                <a:solidFill>
                  <a:schemeClr val="tx1"/>
                </a:solidFill>
              </a:rPr>
              <a:t> je</a:t>
            </a:r>
            <a:endParaRPr lang="cs-CZ" altLang="cs-CZ" dirty="0">
              <a:solidFill>
                <a:schemeClr val="tx1"/>
              </a:solidFill>
            </a:endParaRP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dirty="0" err="1">
                <a:solidFill>
                  <a:schemeClr val="tx1"/>
                </a:solidFill>
              </a:rPr>
              <a:t>nepoznáte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PO</a:t>
            </a:r>
            <a:r>
              <a:rPr lang="en-US" altLang="cs-CZ" dirty="0">
                <a:solidFill>
                  <a:schemeClr val="tx1"/>
                </a:solidFill>
              </a:rPr>
              <a:t> </a:t>
            </a:r>
            <a:r>
              <a:rPr lang="en-US" altLang="cs-CZ" dirty="0" err="1">
                <a:solidFill>
                  <a:schemeClr val="tx1"/>
                </a:solidFill>
              </a:rPr>
              <a:t>hned</a:t>
            </a:r>
            <a:endParaRPr lang="cs-CZ" altLang="cs-CZ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s</a:t>
            </a:r>
            <a:r>
              <a:rPr lang="en-US" altLang="cs-CZ" sz="2000" dirty="0" err="1">
                <a:solidFill>
                  <a:schemeClr val="tx1"/>
                </a:solidFill>
              </a:rPr>
              <a:t>eznám</a:t>
            </a:r>
            <a:r>
              <a:rPr lang="cs-CZ" altLang="cs-CZ" sz="2000" dirty="0" err="1">
                <a:solidFill>
                  <a:schemeClr val="tx1"/>
                </a:solidFill>
              </a:rPr>
              <a:t>ení</a:t>
            </a:r>
            <a:r>
              <a:rPr lang="cs-CZ" altLang="cs-CZ" sz="2000" dirty="0">
                <a:solidFill>
                  <a:schemeClr val="tx1"/>
                </a:solidFill>
              </a:rPr>
              <a:t> a zamilování</a:t>
            </a:r>
            <a:r>
              <a:rPr lang="en-US" altLang="cs-CZ" sz="2000" dirty="0">
                <a:solidFill>
                  <a:schemeClr val="tx1"/>
                </a:solidFill>
              </a:rPr>
              <a:t> - </a:t>
            </a:r>
            <a:r>
              <a:rPr lang="en-US" altLang="cs-CZ" sz="2000" b="1" dirty="0" err="1">
                <a:solidFill>
                  <a:schemeClr val="tx1"/>
                </a:solidFill>
              </a:rPr>
              <a:t>odmítá</a:t>
            </a:r>
            <a:r>
              <a:rPr lang="cs-CZ" altLang="cs-CZ" sz="2000" b="1" dirty="0">
                <a:solidFill>
                  <a:schemeClr val="tx1"/>
                </a:solidFill>
              </a:rPr>
              <a:t>ní</a:t>
            </a:r>
            <a:r>
              <a:rPr lang="en-US" altLang="cs-CZ" sz="2000" b="1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vidět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projevy</a:t>
            </a:r>
            <a:r>
              <a:rPr lang="cs-CZ" altLang="cs-CZ" sz="2000" dirty="0">
                <a:solidFill>
                  <a:schemeClr val="tx1"/>
                </a:solidFill>
              </a:rPr>
              <a:t> PO</a:t>
            </a:r>
          </a:p>
          <a:p>
            <a:pPr marL="1106424" lvl="2">
              <a:lnSpc>
                <a:spcPct val="90000"/>
              </a:lnSpc>
              <a:buFont typeface="Wingdings 2"/>
              <a:buChar char=""/>
              <a:defRPr/>
            </a:pPr>
            <a:r>
              <a:rPr lang="en-US" altLang="cs-CZ" sz="1800" dirty="0" err="1">
                <a:solidFill>
                  <a:schemeClr val="tx1"/>
                </a:solidFill>
              </a:rPr>
              <a:t>zamilovanost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tyto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projevy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dočasně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zmírňuje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en-US" altLang="cs-CZ" sz="2000" dirty="0" err="1">
                <a:solidFill>
                  <a:schemeClr val="tx1"/>
                </a:solidFill>
              </a:rPr>
              <a:t>protože</a:t>
            </a:r>
            <a:r>
              <a:rPr lang="en-US" altLang="cs-CZ" sz="2000" dirty="0">
                <a:solidFill>
                  <a:schemeClr val="tx1"/>
                </a:solidFill>
              </a:rPr>
              <a:t> je partner </a:t>
            </a:r>
            <a:r>
              <a:rPr lang="en-US" altLang="cs-CZ" sz="2000" dirty="0" err="1">
                <a:solidFill>
                  <a:schemeClr val="tx1"/>
                </a:solidFill>
              </a:rPr>
              <a:t>trpící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PO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dostatečně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přesvědčivý</a:t>
            </a:r>
            <a:r>
              <a:rPr lang="cs-CZ" altLang="cs-CZ" sz="2000" dirty="0">
                <a:solidFill>
                  <a:schemeClr val="tx1"/>
                </a:solidFill>
              </a:rPr>
              <a:t> - </a:t>
            </a:r>
            <a:r>
              <a:rPr lang="en-US" altLang="cs-CZ" sz="2000" dirty="0" err="1">
                <a:solidFill>
                  <a:schemeClr val="tx1"/>
                </a:solidFill>
              </a:rPr>
              <a:t>dojem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že</a:t>
            </a:r>
            <a:r>
              <a:rPr lang="en-US" altLang="cs-CZ" sz="2000" dirty="0">
                <a:solidFill>
                  <a:schemeClr val="tx1"/>
                </a:solidFill>
              </a:rPr>
              <a:t> mu</a:t>
            </a:r>
            <a:r>
              <a:rPr lang="cs-CZ" altLang="cs-CZ" sz="2000" dirty="0">
                <a:solidFill>
                  <a:schemeClr val="tx1"/>
                </a:solidFill>
              </a:rPr>
              <a:t>/</a:t>
            </a:r>
            <a:r>
              <a:rPr lang="en-US" altLang="cs-CZ" sz="2000" dirty="0" err="1">
                <a:solidFill>
                  <a:schemeClr val="tx1"/>
                </a:solidFill>
              </a:rPr>
              <a:t>jí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okolí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opravdu </a:t>
            </a:r>
            <a:r>
              <a:rPr lang="en-US" altLang="cs-CZ" sz="2000" dirty="0" err="1">
                <a:solidFill>
                  <a:schemeClr val="tx1"/>
                </a:solidFill>
              </a:rPr>
              <a:t>křivdí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člověk je </a:t>
            </a:r>
            <a:r>
              <a:rPr lang="en-US" altLang="cs-CZ" sz="2000" dirty="0" err="1">
                <a:solidFill>
                  <a:schemeClr val="tx1"/>
                </a:solidFill>
              </a:rPr>
              <a:t>první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kdo</a:t>
            </a:r>
            <a:r>
              <a:rPr lang="en-US" altLang="cs-CZ" sz="2000" dirty="0">
                <a:solidFill>
                  <a:schemeClr val="tx1"/>
                </a:solidFill>
              </a:rPr>
              <a:t> mu</a:t>
            </a:r>
            <a:r>
              <a:rPr lang="cs-CZ" altLang="cs-CZ" sz="2000" dirty="0">
                <a:solidFill>
                  <a:schemeClr val="tx1"/>
                </a:solidFill>
              </a:rPr>
              <a:t>/</a:t>
            </a:r>
            <a:r>
              <a:rPr lang="en-US" altLang="cs-CZ" sz="2000" dirty="0" err="1">
                <a:solidFill>
                  <a:schemeClr val="tx1"/>
                </a:solidFill>
              </a:rPr>
              <a:t>jí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rozumí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chápe</a:t>
            </a:r>
            <a:r>
              <a:rPr lang="en-US" altLang="cs-CZ" sz="2000" dirty="0">
                <a:solidFill>
                  <a:schemeClr val="tx1"/>
                </a:solidFill>
              </a:rPr>
              <a:t>… 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d</a:t>
            </a:r>
            <a:r>
              <a:rPr lang="en-US" altLang="cs-CZ" sz="2000" dirty="0" err="1">
                <a:solidFill>
                  <a:schemeClr val="tx1"/>
                </a:solidFill>
              </a:rPr>
              <a:t>ny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týdny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měsíce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utíkají</a:t>
            </a:r>
            <a:r>
              <a:rPr lang="en-US" altLang="cs-CZ" sz="2000" dirty="0">
                <a:solidFill>
                  <a:schemeClr val="tx1"/>
                </a:solidFill>
              </a:rPr>
              <a:t> a </a:t>
            </a:r>
            <a:r>
              <a:rPr lang="en-US" altLang="cs-CZ" sz="2000" dirty="0" err="1">
                <a:solidFill>
                  <a:schemeClr val="tx1"/>
                </a:solidFill>
              </a:rPr>
              <a:t>vy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najednou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stáváte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jedním</a:t>
            </a:r>
            <a:r>
              <a:rPr lang="cs-CZ" altLang="cs-CZ" sz="2000" dirty="0">
                <a:solidFill>
                  <a:schemeClr val="tx1"/>
                </a:solidFill>
              </a:rPr>
              <a:t>/</a:t>
            </a:r>
            <a:r>
              <a:rPr lang="en-US" altLang="cs-CZ" sz="2000" dirty="0" err="1">
                <a:solidFill>
                  <a:schemeClr val="tx1"/>
                </a:solidFill>
              </a:rPr>
              <a:t>ou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>
                <a:solidFill>
                  <a:schemeClr val="tx1"/>
                </a:solidFill>
              </a:rPr>
              <a:t>z </a:t>
            </a:r>
            <a:r>
              <a:rPr lang="en-US" altLang="cs-CZ" sz="2000" dirty="0" err="1">
                <a:solidFill>
                  <a:schemeClr val="tx1"/>
                </a:solidFill>
              </a:rPr>
              <a:t>těch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špatných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v</a:t>
            </a:r>
            <a:r>
              <a:rPr lang="en-US" altLang="cs-CZ" sz="2000" dirty="0" err="1">
                <a:solidFill>
                  <a:schemeClr val="tx1"/>
                </a:solidFill>
              </a:rPr>
              <a:t>ětšinou</a:t>
            </a:r>
            <a:r>
              <a:rPr lang="en-US" altLang="cs-CZ" sz="2000" dirty="0">
                <a:solidFill>
                  <a:schemeClr val="tx1"/>
                </a:solidFill>
              </a:rPr>
              <a:t> j</a:t>
            </a:r>
            <a:r>
              <a:rPr lang="cs-CZ" altLang="cs-CZ" sz="2000" dirty="0">
                <a:solidFill>
                  <a:schemeClr val="tx1"/>
                </a:solidFill>
              </a:rPr>
              <a:t>e člověk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vztahu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již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hodně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hluboko</a:t>
            </a:r>
            <a:r>
              <a:rPr lang="en-US" altLang="cs-CZ" sz="2000" dirty="0">
                <a:solidFill>
                  <a:schemeClr val="tx1"/>
                </a:solidFill>
              </a:rPr>
              <a:t> (</a:t>
            </a:r>
            <a:r>
              <a:rPr lang="en-US" altLang="cs-CZ" sz="2000" dirty="0" err="1">
                <a:solidFill>
                  <a:schemeClr val="tx1"/>
                </a:solidFill>
              </a:rPr>
              <a:t>manželství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děti</a:t>
            </a:r>
            <a:r>
              <a:rPr lang="en-US" altLang="cs-CZ" sz="2000" dirty="0">
                <a:solidFill>
                  <a:schemeClr val="tx1"/>
                </a:solidFill>
              </a:rPr>
              <a:t>), </a:t>
            </a:r>
            <a:r>
              <a:rPr lang="en-US" altLang="cs-CZ" sz="2000" dirty="0" err="1">
                <a:solidFill>
                  <a:schemeClr val="tx1"/>
                </a:solidFill>
              </a:rPr>
              <a:t>kdy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definitivně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pochopí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že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tento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vztah</a:t>
            </a:r>
            <a:r>
              <a:rPr lang="en-US" altLang="cs-CZ" sz="2000" dirty="0">
                <a:solidFill>
                  <a:schemeClr val="tx1"/>
                </a:solidFill>
              </a:rPr>
              <a:t> je </a:t>
            </a:r>
            <a:r>
              <a:rPr lang="en-US" altLang="cs-CZ" sz="2000" dirty="0" err="1">
                <a:solidFill>
                  <a:schemeClr val="tx1"/>
                </a:solidFill>
              </a:rPr>
              <a:t>příliš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těžký</a:t>
            </a:r>
            <a:r>
              <a:rPr lang="en-US" altLang="cs-CZ" sz="2000" dirty="0">
                <a:solidFill>
                  <a:schemeClr val="tx1"/>
                </a:solidFill>
              </a:rPr>
              <a:t> k </a:t>
            </a:r>
            <a:r>
              <a:rPr lang="en-US" altLang="cs-CZ" sz="2000" dirty="0" err="1">
                <a:solidFill>
                  <a:schemeClr val="tx1"/>
                </a:solidFill>
              </a:rPr>
              <a:t>žití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r</a:t>
            </a:r>
            <a:r>
              <a:rPr lang="en-US" altLang="cs-CZ" sz="2000" dirty="0" err="1">
                <a:solidFill>
                  <a:schemeClr val="tx1"/>
                </a:solidFill>
              </a:rPr>
              <a:t>ozchod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pak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vyžaduje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ohromné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množství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s</a:t>
            </a:r>
            <a:r>
              <a:rPr lang="en-US" altLang="cs-CZ" sz="2000" dirty="0" err="1">
                <a:solidFill>
                  <a:schemeClr val="tx1"/>
                </a:solidFill>
              </a:rPr>
              <a:t>íly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b</a:t>
            </a:r>
            <a:r>
              <a:rPr lang="en-US" altLang="cs-CZ" sz="2000" dirty="0" err="1">
                <a:solidFill>
                  <a:schemeClr val="tx1"/>
                </a:solidFill>
              </a:rPr>
              <a:t>ývá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velmi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bouřlivý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prosby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střídají</a:t>
            </a:r>
            <a:r>
              <a:rPr lang="en-US" altLang="cs-CZ" sz="2000" dirty="0">
                <a:solidFill>
                  <a:schemeClr val="tx1"/>
                </a:solidFill>
              </a:rPr>
              <a:t> s </a:t>
            </a:r>
            <a:r>
              <a:rPr lang="en-US" altLang="cs-CZ" sz="2000" dirty="0" err="1">
                <a:solidFill>
                  <a:schemeClr val="tx1"/>
                </a:solidFill>
              </a:rPr>
              <a:t>hrozbami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nebývalé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intenzity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o</a:t>
            </a:r>
            <a:r>
              <a:rPr lang="en-US" altLang="cs-CZ" sz="2000" dirty="0" err="1">
                <a:solidFill>
                  <a:schemeClr val="tx1"/>
                </a:solidFill>
              </a:rPr>
              <a:t>bčas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má</a:t>
            </a:r>
            <a:r>
              <a:rPr lang="cs-CZ" altLang="cs-CZ" sz="2000" dirty="0">
                <a:solidFill>
                  <a:schemeClr val="tx1"/>
                </a:solidFill>
              </a:rPr>
              <a:t> člověk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pocit</a:t>
            </a:r>
            <a:r>
              <a:rPr lang="en-US" altLang="cs-CZ" sz="2000" dirty="0">
                <a:solidFill>
                  <a:schemeClr val="tx1"/>
                </a:solidFill>
              </a:rPr>
              <a:t>, </a:t>
            </a:r>
            <a:r>
              <a:rPr lang="en-US" altLang="cs-CZ" sz="2000" dirty="0" err="1">
                <a:solidFill>
                  <a:schemeClr val="tx1"/>
                </a:solidFill>
              </a:rPr>
              <a:t>že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en-US" altLang="cs-CZ" sz="2000" dirty="0" err="1">
                <a:solidFill>
                  <a:schemeClr val="tx1"/>
                </a:solidFill>
              </a:rPr>
              <a:t>jen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dívá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na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 err="1">
                <a:solidFill>
                  <a:schemeClr val="tx1"/>
                </a:solidFill>
              </a:rPr>
              <a:t>nějaký</a:t>
            </a:r>
            <a:r>
              <a:rPr lang="en-US" altLang="cs-CZ" sz="2000" dirty="0">
                <a:solidFill>
                  <a:schemeClr val="tx1"/>
                </a:solidFill>
              </a:rPr>
              <a:t> film, </a:t>
            </a:r>
            <a:r>
              <a:rPr lang="en-US" altLang="cs-CZ" sz="2000" dirty="0" err="1">
                <a:solidFill>
                  <a:schemeClr val="tx1"/>
                </a:solidFill>
              </a:rPr>
              <a:t>že</a:t>
            </a:r>
            <a:r>
              <a:rPr lang="en-US" altLang="cs-CZ" sz="2000" dirty="0">
                <a:solidFill>
                  <a:schemeClr val="tx1"/>
                </a:solidFill>
              </a:rPr>
              <a:t> se </a:t>
            </a:r>
            <a:r>
              <a:rPr lang="cs-CZ" altLang="cs-CZ" sz="2000" dirty="0">
                <a:solidFill>
                  <a:schemeClr val="tx1"/>
                </a:solidFill>
              </a:rPr>
              <a:t>mu </a:t>
            </a:r>
            <a:r>
              <a:rPr lang="en-US" altLang="cs-CZ" sz="2000" dirty="0">
                <a:solidFill>
                  <a:schemeClr val="tx1"/>
                </a:solidFill>
              </a:rPr>
              <a:t>to </a:t>
            </a:r>
            <a:r>
              <a:rPr lang="cs-CZ" altLang="cs-CZ" sz="2000" dirty="0">
                <a:solidFill>
                  <a:schemeClr val="tx1"/>
                </a:solidFill>
              </a:rPr>
              <a:t>jen </a:t>
            </a:r>
            <a:r>
              <a:rPr lang="en-US" altLang="cs-CZ" sz="2000" dirty="0" err="1">
                <a:solidFill>
                  <a:schemeClr val="tx1"/>
                </a:solidFill>
              </a:rPr>
              <a:t>zdá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  <a:r>
              <a:rPr lang="en-US" altLang="cs-CZ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05051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88914"/>
            <a:ext cx="7543800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PST u poruch osobnosti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1989139"/>
            <a:ext cx="8328025" cy="4968875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105000"/>
              </a:lnSpc>
              <a:buFont typeface="Wingdings 2"/>
              <a:buChar char=""/>
              <a:defRPr/>
            </a:pPr>
            <a:r>
              <a:rPr lang="en-US" altLang="cs-CZ" sz="1800" dirty="0" err="1">
                <a:solidFill>
                  <a:schemeClr val="tx1"/>
                </a:solidFill>
              </a:rPr>
              <a:t>jen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zřídkakdy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přicházejí</a:t>
            </a:r>
            <a:r>
              <a:rPr lang="en-US" altLang="cs-CZ" sz="1800" dirty="0">
                <a:solidFill>
                  <a:schemeClr val="tx1"/>
                </a:solidFill>
              </a:rPr>
              <a:t> k </a:t>
            </a:r>
            <a:r>
              <a:rPr lang="en-US" altLang="cs-CZ" sz="1800" dirty="0" err="1">
                <a:solidFill>
                  <a:schemeClr val="tx1"/>
                </a:solidFill>
              </a:rPr>
              <a:t>léčbě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kvůli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tomu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že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jsou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nespokojeni</a:t>
            </a:r>
            <a:r>
              <a:rPr lang="en-US" altLang="cs-CZ" sz="1800" dirty="0">
                <a:solidFill>
                  <a:schemeClr val="tx1"/>
                </a:solidFill>
              </a:rPr>
              <a:t> se </a:t>
            </a:r>
            <a:r>
              <a:rPr lang="en-US" altLang="cs-CZ" sz="1800" dirty="0" err="1">
                <a:solidFill>
                  <a:schemeClr val="tx1"/>
                </a:solidFill>
              </a:rPr>
              <a:t>svými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osobnostními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rysy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822960" lvl="1">
              <a:lnSpc>
                <a:spcPct val="105000"/>
              </a:lnSpc>
              <a:buFont typeface="Verdana"/>
              <a:buChar char="›"/>
              <a:defRPr/>
            </a:pPr>
            <a:r>
              <a:rPr lang="cs-CZ" altLang="cs-CZ" sz="1600" dirty="0">
                <a:solidFill>
                  <a:schemeClr val="tx1"/>
                </a:solidFill>
              </a:rPr>
              <a:t>p</a:t>
            </a:r>
            <a:r>
              <a:rPr lang="en-US" altLang="cs-CZ" sz="1600" dirty="0" err="1">
                <a:solidFill>
                  <a:schemeClr val="tx1"/>
                </a:solidFill>
              </a:rPr>
              <a:t>ovažují</a:t>
            </a:r>
            <a:r>
              <a:rPr lang="en-US" altLang="cs-CZ" sz="1600" dirty="0">
                <a:solidFill>
                  <a:schemeClr val="tx1"/>
                </a:solidFill>
              </a:rPr>
              <a:t> je </a:t>
            </a:r>
            <a:r>
              <a:rPr lang="en-US" altLang="cs-CZ" sz="1600" dirty="0" err="1">
                <a:solidFill>
                  <a:schemeClr val="tx1"/>
                </a:solidFill>
              </a:rPr>
              <a:t>za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přirozenou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součást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své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povahy</a:t>
            </a:r>
            <a:r>
              <a:rPr lang="en-US" altLang="cs-CZ" sz="1600" dirty="0">
                <a:solidFill>
                  <a:schemeClr val="tx1"/>
                </a:solidFill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</a:rPr>
              <a:t>vesměs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jsou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přesvědčeni</a:t>
            </a:r>
            <a:r>
              <a:rPr lang="en-US" altLang="cs-CZ" sz="1600" dirty="0">
                <a:solidFill>
                  <a:schemeClr val="tx1"/>
                </a:solidFill>
              </a:rPr>
              <a:t> o </a:t>
            </a:r>
            <a:r>
              <a:rPr lang="en-US" altLang="cs-CZ" sz="1600" dirty="0" err="1">
                <a:solidFill>
                  <a:schemeClr val="tx1"/>
                </a:solidFill>
              </a:rPr>
              <a:t>své</a:t>
            </a:r>
            <a:r>
              <a:rPr lang="en-US" altLang="cs-CZ" sz="1600" dirty="0">
                <a:solidFill>
                  <a:schemeClr val="tx1"/>
                </a:solidFill>
              </a:rPr>
              <a:t> „</a:t>
            </a:r>
            <a:r>
              <a:rPr lang="en-US" altLang="cs-CZ" sz="1600" dirty="0" err="1">
                <a:solidFill>
                  <a:schemeClr val="tx1"/>
                </a:solidFill>
              </a:rPr>
              <a:t>normalitě</a:t>
            </a:r>
            <a:r>
              <a:rPr lang="en-US" altLang="cs-CZ" sz="1600" dirty="0">
                <a:solidFill>
                  <a:schemeClr val="tx1"/>
                </a:solidFill>
              </a:rPr>
              <a:t>“ a </a:t>
            </a:r>
            <a:r>
              <a:rPr lang="en-US" altLang="cs-CZ" sz="1600" dirty="0" err="1">
                <a:solidFill>
                  <a:schemeClr val="tx1"/>
                </a:solidFill>
              </a:rPr>
              <a:t>pokud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si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uvědomují</a:t>
            </a:r>
            <a:r>
              <a:rPr lang="en-US" altLang="cs-CZ" sz="1600" dirty="0">
                <a:solidFill>
                  <a:schemeClr val="tx1"/>
                </a:solidFill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</a:rPr>
              <a:t>že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jim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povahové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rysy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dělají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problémy</a:t>
            </a:r>
            <a:r>
              <a:rPr lang="en-US" altLang="cs-CZ" sz="1600" dirty="0">
                <a:solidFill>
                  <a:schemeClr val="tx1"/>
                </a:solidFill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</a:rPr>
              <a:t>nepovažují</a:t>
            </a:r>
            <a:r>
              <a:rPr lang="en-US" altLang="cs-CZ" sz="1600" dirty="0">
                <a:solidFill>
                  <a:schemeClr val="tx1"/>
                </a:solidFill>
              </a:rPr>
              <a:t> je </a:t>
            </a:r>
            <a:r>
              <a:rPr lang="en-US" altLang="cs-CZ" sz="1600" dirty="0" err="1">
                <a:solidFill>
                  <a:schemeClr val="tx1"/>
                </a:solidFill>
              </a:rPr>
              <a:t>za</a:t>
            </a:r>
            <a:r>
              <a:rPr lang="en-US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</a:rPr>
              <a:t>léčitelné</a:t>
            </a:r>
            <a:endParaRPr lang="cs-CZ" altLang="cs-CZ" sz="16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105000"/>
              </a:lnSpc>
              <a:buFont typeface="Wingdings 2"/>
              <a:buChar char="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n</a:t>
            </a:r>
            <a:r>
              <a:rPr lang="en-US" altLang="cs-CZ" sz="1800" dirty="0">
                <a:solidFill>
                  <a:schemeClr val="tx1"/>
                </a:solidFill>
              </a:rPr>
              <a:t>a </a:t>
            </a:r>
            <a:r>
              <a:rPr lang="en-US" altLang="cs-CZ" sz="1800" dirty="0" err="1">
                <a:solidFill>
                  <a:schemeClr val="tx1"/>
                </a:solidFill>
              </a:rPr>
              <a:t>psychiatrii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však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relativně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často</a:t>
            </a:r>
            <a:r>
              <a:rPr lang="cs-CZ" altLang="cs-CZ" sz="1800" dirty="0">
                <a:solidFill>
                  <a:schemeClr val="tx1"/>
                </a:solidFill>
              </a:rPr>
              <a:t> - </a:t>
            </a:r>
            <a:r>
              <a:rPr lang="en-US" altLang="cs-CZ" sz="1800" dirty="0" err="1">
                <a:solidFill>
                  <a:schemeClr val="tx1"/>
                </a:solidFill>
              </a:rPr>
              <a:t>potřebují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pomoc</a:t>
            </a:r>
            <a:r>
              <a:rPr lang="en-US" altLang="cs-CZ" sz="1800" dirty="0">
                <a:solidFill>
                  <a:schemeClr val="tx1"/>
                </a:solidFill>
              </a:rPr>
              <a:t> v </a:t>
            </a:r>
            <a:r>
              <a:rPr lang="en-US" altLang="cs-CZ" sz="1800" dirty="0" err="1">
                <a:solidFill>
                  <a:schemeClr val="tx1"/>
                </a:solidFill>
              </a:rPr>
              <a:t>době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náhlé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krize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kvůli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depresivním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stavům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úzkostným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poruchám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poruchám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přizpůsobení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či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poruchám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příjmu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potravy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105000"/>
              </a:lnSpc>
              <a:buFont typeface="Wingdings 2"/>
              <a:buChar char="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o</a:t>
            </a:r>
            <a:r>
              <a:rPr lang="en-US" altLang="cs-CZ" sz="1800" dirty="0" err="1">
                <a:solidFill>
                  <a:schemeClr val="tx1"/>
                </a:solidFill>
              </a:rPr>
              <a:t>bvykle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zájem</a:t>
            </a:r>
            <a:r>
              <a:rPr lang="en-US" altLang="cs-CZ" sz="1800" dirty="0">
                <a:solidFill>
                  <a:schemeClr val="tx1"/>
                </a:solidFill>
              </a:rPr>
              <a:t> o </a:t>
            </a:r>
            <a:r>
              <a:rPr lang="en-US" altLang="cs-CZ" sz="1800" dirty="0" err="1">
                <a:solidFill>
                  <a:schemeClr val="tx1"/>
                </a:solidFill>
              </a:rPr>
              <a:t>léčbu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aktuální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psychické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poruchy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která</a:t>
            </a:r>
            <a:r>
              <a:rPr lang="en-US" altLang="cs-CZ" sz="1800" dirty="0">
                <a:solidFill>
                  <a:schemeClr val="tx1"/>
                </a:solidFill>
              </a:rPr>
              <a:t> je </a:t>
            </a:r>
            <a:r>
              <a:rPr lang="en-US" altLang="cs-CZ" sz="1800" dirty="0" err="1">
                <a:solidFill>
                  <a:schemeClr val="tx1"/>
                </a:solidFill>
              </a:rPr>
              <a:t>trýzní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>
                <a:solidFill>
                  <a:schemeClr val="tx1"/>
                </a:solidFill>
              </a:rPr>
              <a:t>a </a:t>
            </a:r>
            <a:r>
              <a:rPr lang="en-US" altLang="cs-CZ" sz="1800" dirty="0" err="1">
                <a:solidFill>
                  <a:schemeClr val="tx1"/>
                </a:solidFill>
              </a:rPr>
              <a:t>obtěžuje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nikoliv</a:t>
            </a:r>
            <a:r>
              <a:rPr lang="en-US" altLang="cs-CZ" sz="1800" dirty="0">
                <a:solidFill>
                  <a:schemeClr val="tx1"/>
                </a:solidFill>
              </a:rPr>
              <a:t> o </a:t>
            </a:r>
            <a:r>
              <a:rPr lang="en-US" altLang="cs-CZ" sz="1800" dirty="0" err="1">
                <a:solidFill>
                  <a:schemeClr val="tx1"/>
                </a:solidFill>
              </a:rPr>
              <a:t>změnu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svých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osobnostních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rysů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105000"/>
              </a:lnSpc>
              <a:buFont typeface="Wingdings 2"/>
              <a:buChar char="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</a:t>
            </a:r>
            <a:r>
              <a:rPr lang="en-US" altLang="cs-CZ" sz="1800" dirty="0" err="1">
                <a:solidFill>
                  <a:schemeClr val="tx1"/>
                </a:solidFill>
              </a:rPr>
              <a:t>zhledem</a:t>
            </a:r>
            <a:r>
              <a:rPr lang="en-US" altLang="cs-CZ" sz="1800" dirty="0">
                <a:solidFill>
                  <a:schemeClr val="tx1"/>
                </a:solidFill>
              </a:rPr>
              <a:t> k </a:t>
            </a:r>
            <a:r>
              <a:rPr lang="en-US" altLang="cs-CZ" sz="1800" dirty="0" err="1">
                <a:solidFill>
                  <a:schemeClr val="tx1"/>
                </a:solidFill>
              </a:rPr>
              <a:t>tomu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že</a:t>
            </a:r>
            <a:r>
              <a:rPr lang="en-US" altLang="cs-CZ" sz="1800" dirty="0">
                <a:solidFill>
                  <a:schemeClr val="tx1"/>
                </a:solidFill>
              </a:rPr>
              <a:t> se </a:t>
            </a:r>
            <a:r>
              <a:rPr lang="en-US" altLang="cs-CZ" sz="1800" dirty="0" err="1">
                <a:solidFill>
                  <a:schemeClr val="tx1"/>
                </a:solidFill>
              </a:rPr>
              <a:t>jejich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psychické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problémy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objevují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opakovaně</a:t>
            </a:r>
            <a:r>
              <a:rPr lang="en-US" altLang="cs-CZ" sz="1800" dirty="0">
                <a:solidFill>
                  <a:schemeClr val="tx1"/>
                </a:solidFill>
              </a:rPr>
              <a:t> a bez </a:t>
            </a:r>
            <a:r>
              <a:rPr lang="en-US" altLang="cs-CZ" sz="1800" dirty="0" err="1">
                <a:solidFill>
                  <a:schemeClr val="tx1"/>
                </a:solidFill>
              </a:rPr>
              <a:t>změny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rysů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osobnosti</a:t>
            </a:r>
            <a:r>
              <a:rPr lang="en-US" altLang="cs-CZ" sz="1800" dirty="0">
                <a:solidFill>
                  <a:schemeClr val="tx1"/>
                </a:solidFill>
              </a:rPr>
              <a:t> je </a:t>
            </a:r>
            <a:r>
              <a:rPr lang="en-US" altLang="cs-CZ" sz="1800" dirty="0" err="1">
                <a:solidFill>
                  <a:schemeClr val="tx1"/>
                </a:solidFill>
              </a:rPr>
              <a:t>obtížné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tuto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situaci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změnit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má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léčba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zaměřená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na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změnu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rysů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zásadní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význam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105000"/>
              </a:lnSpc>
              <a:buFont typeface="Wingdings 2"/>
              <a:buChar char="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</a:t>
            </a:r>
            <a:r>
              <a:rPr lang="en-US" altLang="cs-CZ" sz="1800" dirty="0" err="1">
                <a:solidFill>
                  <a:schemeClr val="tx1"/>
                </a:solidFill>
              </a:rPr>
              <a:t>rotože</a:t>
            </a:r>
            <a:r>
              <a:rPr lang="en-US" altLang="cs-CZ" sz="1800" dirty="0">
                <a:solidFill>
                  <a:schemeClr val="tx1"/>
                </a:solidFill>
              </a:rPr>
              <a:t> pro </a:t>
            </a:r>
            <a:r>
              <a:rPr lang="en-US" altLang="cs-CZ" sz="1800" dirty="0" err="1">
                <a:solidFill>
                  <a:schemeClr val="tx1"/>
                </a:solidFill>
              </a:rPr>
              <a:t>poruchy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osobnosti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jsou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typické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hluboce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zakořeněné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postoje</a:t>
            </a:r>
            <a:r>
              <a:rPr lang="en-US" altLang="cs-CZ" sz="1800" dirty="0">
                <a:solidFill>
                  <a:schemeClr val="tx1"/>
                </a:solidFill>
              </a:rPr>
              <a:t> a </a:t>
            </a:r>
            <a:r>
              <a:rPr lang="en-US" altLang="cs-CZ" sz="1800" dirty="0" err="1">
                <a:solidFill>
                  <a:schemeClr val="tx1"/>
                </a:solidFill>
              </a:rPr>
              <a:t>vzorce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chování</a:t>
            </a:r>
            <a:r>
              <a:rPr lang="en-US" altLang="cs-CZ" sz="1800" dirty="0">
                <a:solidFill>
                  <a:schemeClr val="tx1"/>
                </a:solidFill>
              </a:rPr>
              <a:t>, </a:t>
            </a:r>
            <a:r>
              <a:rPr lang="en-US" altLang="cs-CZ" sz="1800" dirty="0" err="1">
                <a:solidFill>
                  <a:schemeClr val="tx1"/>
                </a:solidFill>
              </a:rPr>
              <a:t>každá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změna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vyžaduje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dlouhodobé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r>
              <a:rPr lang="en-US" altLang="cs-CZ" sz="1800" dirty="0" err="1">
                <a:solidFill>
                  <a:schemeClr val="tx1"/>
                </a:solidFill>
              </a:rPr>
              <a:t>úsilí</a:t>
            </a:r>
            <a:r>
              <a:rPr lang="en-US" altLang="cs-CZ" sz="1800" dirty="0">
                <a:solidFill>
                  <a:schemeClr val="tx1"/>
                </a:solidFill>
              </a:rPr>
              <a:t> </a:t>
            </a:r>
            <a:endParaRPr lang="cs-CZ" alt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129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88914"/>
            <a:ext cx="7543800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>
                <a:solidFill>
                  <a:schemeClr val="accent1">
                    <a:tint val="83000"/>
                    <a:satMod val="150000"/>
                  </a:schemeClr>
                </a:solidFill>
              </a:rPr>
              <a:t>Ochota pacienta                     ke změně</a:t>
            </a:r>
            <a:endParaRPr lang="en-US" altLang="cs-CZ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idx="1"/>
          </p:nvPr>
        </p:nvSpPr>
        <p:spPr>
          <a:xfrm>
            <a:off x="2204244" y="1700213"/>
            <a:ext cx="8316912" cy="5157787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dirty="0"/>
              <a:t>p</a:t>
            </a:r>
            <a:r>
              <a:rPr lang="en-US" altLang="cs-CZ" sz="2400" dirty="0" err="1"/>
              <a:t>acientova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ochota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změně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úroveň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fungování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nejvíce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ovlivňují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léčitelnost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prognózu</a:t>
            </a:r>
            <a:r>
              <a:rPr lang="en-US" altLang="cs-CZ" sz="2400" dirty="0"/>
              <a:t> </a:t>
            </a:r>
            <a:r>
              <a:rPr lang="en-US" altLang="cs-CZ" sz="1800" dirty="0"/>
              <a:t>(Sperry, 1999)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sz="2400" dirty="0" err="1"/>
              <a:t>chápeme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motivaci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vzniká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základě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pozitivního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očekávání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ohledně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výsledku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léčení</a:t>
            </a:r>
            <a:endParaRPr lang="cs-CZ" altLang="cs-CZ" sz="24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dirty="0"/>
              <a:t>m</a:t>
            </a:r>
            <a:r>
              <a:rPr lang="en-US" altLang="cs-CZ" sz="2400" dirty="0" err="1"/>
              <a:t>otivaci</a:t>
            </a:r>
            <a:r>
              <a:rPr lang="en-US" altLang="cs-CZ" sz="2400" dirty="0"/>
              <a:t> k </a:t>
            </a:r>
            <a:r>
              <a:rPr lang="en-US" altLang="cs-CZ" sz="2400" dirty="0" err="1"/>
              <a:t>léčbě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můžeme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odhadnout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základě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konkrétních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cílů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pacient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léčbě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klade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základě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průběhu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minulých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terapeutických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pokusů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základě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ochoty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pacienta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spolupráci</a:t>
            </a:r>
            <a:endParaRPr lang="cs-CZ" altLang="cs-CZ" sz="24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sz="2400" dirty="0"/>
              <a:t>d</a:t>
            </a:r>
            <a:r>
              <a:rPr lang="en-US" altLang="cs-CZ" sz="2400" dirty="0" err="1"/>
              <a:t>alším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významným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faktorem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který</a:t>
            </a:r>
            <a:r>
              <a:rPr lang="en-US" altLang="cs-CZ" sz="2400" dirty="0"/>
              <a:t> </a:t>
            </a:r>
            <a:r>
              <a:rPr lang="en-US" altLang="cs-CZ" sz="2400" dirty="0" err="1"/>
              <a:t>určuje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léčitelnost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pacienta</a:t>
            </a:r>
            <a:r>
              <a:rPr lang="en-US" altLang="cs-CZ" sz="2400" dirty="0"/>
              <a:t>, je </a:t>
            </a:r>
            <a:r>
              <a:rPr lang="en-US" altLang="cs-CZ" sz="2400" dirty="0" err="1"/>
              <a:t>úroveň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psychosociálního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fungování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/>
              <a:t>p</a:t>
            </a:r>
            <a:r>
              <a:rPr lang="en-US" altLang="cs-CZ" sz="2000" dirty="0" err="1"/>
              <a:t>acienti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kteří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žijí</a:t>
            </a:r>
            <a:r>
              <a:rPr lang="en-US" altLang="cs-CZ" sz="2000" dirty="0"/>
              <a:t> v </a:t>
            </a:r>
            <a:r>
              <a:rPr lang="en-US" altLang="cs-CZ" sz="2000" dirty="0" err="1"/>
              <a:t>dobře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fungující</a:t>
            </a:r>
            <a:r>
              <a:rPr lang="en-US" altLang="cs-CZ" sz="2000" dirty="0"/>
              <a:t> v </a:t>
            </a:r>
            <a:r>
              <a:rPr lang="en-US" altLang="cs-CZ" sz="2000" dirty="0" err="1"/>
              <a:t>rodině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pracují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mají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přátele</a:t>
            </a:r>
            <a:r>
              <a:rPr lang="en-US" altLang="cs-CZ" sz="2000" dirty="0"/>
              <a:t> a </a:t>
            </a:r>
            <a:r>
              <a:rPr lang="en-US" altLang="cs-CZ" sz="2000" dirty="0" err="1"/>
              <a:t>zájmy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zpravidla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reagují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léčbu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lépe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než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pacienti</a:t>
            </a:r>
            <a:r>
              <a:rPr lang="en-US" altLang="cs-CZ" sz="2000" dirty="0"/>
              <a:t> </a:t>
            </a:r>
            <a:r>
              <a:rPr lang="cs-CZ" altLang="cs-CZ" sz="2000" dirty="0"/>
              <a:t>           </a:t>
            </a:r>
            <a:r>
              <a:rPr lang="en-US" altLang="cs-CZ" sz="2000" dirty="0"/>
              <a:t>s </a:t>
            </a:r>
            <a:r>
              <a:rPr lang="en-US" altLang="cs-CZ" sz="2000" dirty="0" err="1"/>
              <a:t>dlouhodobě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nedostatečným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psychosociálním</a:t>
            </a:r>
            <a:r>
              <a:rPr lang="en-US" altLang="cs-CZ" sz="2000" dirty="0"/>
              <a:t> </a:t>
            </a:r>
            <a:r>
              <a:rPr lang="en-US" altLang="cs-CZ" sz="2000" dirty="0" err="1"/>
              <a:t>zázemím</a:t>
            </a:r>
            <a:endParaRPr lang="cs-CZ" altLang="cs-CZ" sz="20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000" dirty="0"/>
              <a:t>r</a:t>
            </a:r>
            <a:r>
              <a:rPr lang="en-US" altLang="cs-CZ" sz="2000" dirty="0" err="1"/>
              <a:t>ovněž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samotná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diagnóza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ovlivňuje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léčitelnost</a:t>
            </a: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401305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PST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719875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700214"/>
            <a:ext cx="7969250" cy="5329237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ení</a:t>
            </a:r>
            <a:r>
              <a:rPr lang="en-US" altLang="cs-CZ" dirty="0"/>
              <a:t> </a:t>
            </a:r>
            <a:r>
              <a:rPr lang="en-US" altLang="cs-CZ" dirty="0" err="1"/>
              <a:t>neobvyklé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pacient</a:t>
            </a:r>
            <a:r>
              <a:rPr lang="en-US" altLang="cs-CZ" dirty="0"/>
              <a:t> </a:t>
            </a:r>
            <a:r>
              <a:rPr lang="en-US" altLang="cs-CZ" dirty="0" err="1"/>
              <a:t>projevuje</a:t>
            </a:r>
            <a:r>
              <a:rPr lang="en-US" altLang="cs-CZ" dirty="0"/>
              <a:t> </a:t>
            </a:r>
            <a:r>
              <a:rPr lang="en-US" altLang="cs-CZ" dirty="0" err="1"/>
              <a:t>znaky</a:t>
            </a:r>
            <a:r>
              <a:rPr lang="en-US" altLang="cs-CZ" dirty="0"/>
              <a:t> </a:t>
            </a:r>
            <a:r>
              <a:rPr lang="en-US" altLang="cs-CZ" dirty="0" err="1"/>
              <a:t>více</a:t>
            </a:r>
            <a:r>
              <a:rPr lang="en-US" altLang="cs-CZ" dirty="0"/>
              <a:t> </a:t>
            </a:r>
            <a:r>
              <a:rPr lang="cs-CZ" altLang="cs-CZ" dirty="0"/>
              <a:t>PO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dirty="0" err="1"/>
              <a:t>zpravidla</a:t>
            </a:r>
            <a:r>
              <a:rPr lang="en-US" altLang="cs-CZ" dirty="0"/>
              <a:t> </a:t>
            </a:r>
            <a:r>
              <a:rPr lang="cs-CZ" altLang="cs-CZ" dirty="0"/>
              <a:t>se </a:t>
            </a:r>
            <a:r>
              <a:rPr lang="en-US" altLang="cs-CZ" dirty="0" err="1"/>
              <a:t>rysy</a:t>
            </a:r>
            <a:r>
              <a:rPr lang="en-US" altLang="cs-CZ" dirty="0"/>
              <a:t> </a:t>
            </a:r>
            <a:r>
              <a:rPr lang="en-US" altLang="cs-CZ" dirty="0" err="1"/>
              <a:t>různých</a:t>
            </a:r>
            <a:r>
              <a:rPr lang="en-US" altLang="cs-CZ" dirty="0"/>
              <a:t> </a:t>
            </a:r>
            <a:r>
              <a:rPr lang="cs-CZ" altLang="cs-CZ" dirty="0"/>
              <a:t>PO</a:t>
            </a:r>
            <a:r>
              <a:rPr lang="en-US" altLang="cs-CZ" dirty="0"/>
              <a:t> </a:t>
            </a:r>
            <a:r>
              <a:rPr lang="en-US" altLang="cs-CZ" dirty="0" err="1"/>
              <a:t>projevují</a:t>
            </a:r>
            <a:r>
              <a:rPr lang="en-US" altLang="cs-CZ" dirty="0"/>
              <a:t> v </a:t>
            </a:r>
            <a:r>
              <a:rPr lang="en-US" altLang="cs-CZ" dirty="0" err="1"/>
              <a:t>různých</a:t>
            </a:r>
            <a:r>
              <a:rPr lang="en-US" altLang="cs-CZ" dirty="0"/>
              <a:t> </a:t>
            </a:r>
            <a:r>
              <a:rPr lang="en-US" altLang="cs-CZ" dirty="0" err="1"/>
              <a:t>situacích</a:t>
            </a:r>
            <a:endParaRPr lang="cs-CZ" altLang="cs-CZ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n</a:t>
            </a:r>
            <a:r>
              <a:rPr lang="en-US" altLang="cs-CZ" dirty="0" err="1"/>
              <a:t>apř</a:t>
            </a:r>
            <a:r>
              <a:rPr lang="cs-CZ" altLang="cs-CZ" dirty="0"/>
              <a:t>.</a:t>
            </a:r>
            <a:r>
              <a:rPr lang="en-US" altLang="cs-CZ" dirty="0"/>
              <a:t> s </a:t>
            </a:r>
            <a:r>
              <a:rPr lang="en-US" altLang="cs-CZ" dirty="0" err="1"/>
              <a:t>rodiči</a:t>
            </a:r>
            <a:r>
              <a:rPr lang="en-US" altLang="cs-CZ" dirty="0"/>
              <a:t>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pacient</a:t>
            </a:r>
            <a:r>
              <a:rPr lang="en-US" altLang="cs-CZ" dirty="0"/>
              <a:t> </a:t>
            </a:r>
            <a:r>
              <a:rPr lang="en-US" altLang="cs-CZ" dirty="0" err="1"/>
              <a:t>projevovat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r>
              <a:rPr lang="en-US" altLang="cs-CZ" dirty="0"/>
              <a:t> </a:t>
            </a:r>
            <a:r>
              <a:rPr lang="en-US" altLang="cs-CZ" dirty="0" err="1"/>
              <a:t>typické</a:t>
            </a:r>
            <a:r>
              <a:rPr lang="en-US" altLang="cs-CZ" dirty="0"/>
              <a:t> pro </a:t>
            </a:r>
            <a:r>
              <a:rPr lang="en-US" altLang="cs-CZ" dirty="0" err="1"/>
              <a:t>závislou</a:t>
            </a:r>
            <a:r>
              <a:rPr lang="en-US" altLang="cs-CZ" dirty="0"/>
              <a:t> </a:t>
            </a:r>
            <a:r>
              <a:rPr lang="en-US" altLang="cs-CZ" dirty="0" err="1"/>
              <a:t>poruchu</a:t>
            </a:r>
            <a:r>
              <a:rPr lang="en-US" altLang="cs-CZ" dirty="0"/>
              <a:t> </a:t>
            </a:r>
            <a:r>
              <a:rPr lang="en-US" altLang="cs-CZ" dirty="0" err="1"/>
              <a:t>osobnosti</a:t>
            </a:r>
            <a:r>
              <a:rPr lang="en-US" altLang="cs-CZ" dirty="0"/>
              <a:t>, </a:t>
            </a:r>
            <a:r>
              <a:rPr lang="en-US" altLang="cs-CZ" dirty="0" err="1"/>
              <a:t>zatímco</a:t>
            </a:r>
            <a:r>
              <a:rPr lang="en-US" altLang="cs-CZ" dirty="0"/>
              <a:t> v </a:t>
            </a:r>
            <a:r>
              <a:rPr lang="en-US" altLang="cs-CZ" dirty="0" err="1"/>
              <a:t>partnerském</a:t>
            </a:r>
            <a:r>
              <a:rPr lang="en-US" altLang="cs-CZ" dirty="0"/>
              <a:t> </a:t>
            </a:r>
            <a:r>
              <a:rPr lang="en-US" altLang="cs-CZ" dirty="0" err="1"/>
              <a:t>vztahu</a:t>
            </a:r>
            <a:r>
              <a:rPr lang="en-US" altLang="cs-CZ" dirty="0"/>
              <a:t> se </a:t>
            </a:r>
            <a:r>
              <a:rPr lang="en-US" altLang="cs-CZ" dirty="0" err="1"/>
              <a:t>projeví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r>
              <a:rPr lang="en-US" altLang="cs-CZ" dirty="0"/>
              <a:t> </a:t>
            </a:r>
            <a:r>
              <a:rPr lang="en-US" altLang="cs-CZ" dirty="0" err="1"/>
              <a:t>hraniční</a:t>
            </a:r>
            <a:r>
              <a:rPr lang="en-US" altLang="cs-CZ" dirty="0"/>
              <a:t> </a:t>
            </a:r>
            <a:r>
              <a:rPr lang="en-US" altLang="cs-CZ" dirty="0" err="1"/>
              <a:t>poruchy</a:t>
            </a:r>
            <a:r>
              <a:rPr lang="en-US" altLang="cs-CZ" dirty="0"/>
              <a:t> </a:t>
            </a:r>
            <a:r>
              <a:rPr lang="en-US" altLang="cs-CZ" dirty="0" err="1"/>
              <a:t>osobnosti</a:t>
            </a:r>
            <a:endParaRPr lang="cs-CZ" altLang="cs-CZ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ři</a:t>
            </a:r>
            <a:r>
              <a:rPr lang="en-US" altLang="cs-CZ" dirty="0"/>
              <a:t> </a:t>
            </a:r>
            <a:r>
              <a:rPr lang="en-US" altLang="cs-CZ" dirty="0" err="1"/>
              <a:t>komorbiditě</a:t>
            </a:r>
            <a:r>
              <a:rPr lang="en-US" altLang="cs-CZ" dirty="0"/>
              <a:t> </a:t>
            </a:r>
            <a:r>
              <a:rPr lang="en-US" altLang="cs-CZ" dirty="0" err="1"/>
              <a:t>více</a:t>
            </a:r>
            <a:r>
              <a:rPr lang="en-US" altLang="cs-CZ" dirty="0"/>
              <a:t> </a:t>
            </a:r>
            <a:r>
              <a:rPr lang="cs-CZ" altLang="cs-CZ" dirty="0"/>
              <a:t>PO</a:t>
            </a:r>
            <a:r>
              <a:rPr lang="en-US" altLang="cs-CZ" dirty="0"/>
              <a:t> je </a:t>
            </a:r>
            <a:r>
              <a:rPr lang="en-US" altLang="cs-CZ" dirty="0" err="1"/>
              <a:t>však</a:t>
            </a:r>
            <a:r>
              <a:rPr lang="en-US" altLang="cs-CZ" dirty="0"/>
              <a:t> </a:t>
            </a:r>
            <a:r>
              <a:rPr lang="en-US" altLang="cs-CZ" dirty="0" err="1"/>
              <a:t>také</a:t>
            </a:r>
            <a:r>
              <a:rPr lang="en-US" altLang="cs-CZ" dirty="0"/>
              <a:t> </a:t>
            </a:r>
            <a:r>
              <a:rPr lang="en-US" altLang="cs-CZ" dirty="0" err="1"/>
              <a:t>časté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 </a:t>
            </a:r>
            <a:r>
              <a:rPr lang="en-US" altLang="cs-CZ" dirty="0" err="1"/>
              <a:t>dominují</a:t>
            </a:r>
            <a:r>
              <a:rPr lang="en-US" altLang="cs-CZ" dirty="0"/>
              <a:t> </a:t>
            </a:r>
            <a:r>
              <a:rPr lang="en-US" altLang="cs-CZ" dirty="0" err="1"/>
              <a:t>jiné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r>
              <a:rPr lang="en-US" altLang="cs-CZ" dirty="0"/>
              <a:t> </a:t>
            </a:r>
            <a:r>
              <a:rPr lang="en-US" altLang="cs-CZ" dirty="0" err="1"/>
              <a:t>osobnosti</a:t>
            </a:r>
            <a:r>
              <a:rPr lang="en-US" altLang="cs-CZ" dirty="0"/>
              <a:t>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různých</a:t>
            </a:r>
            <a:r>
              <a:rPr lang="en-US" altLang="cs-CZ" dirty="0"/>
              <a:t> </a:t>
            </a:r>
            <a:r>
              <a:rPr lang="en-US" altLang="cs-CZ" dirty="0" err="1"/>
              <a:t>spouštěcích</a:t>
            </a:r>
            <a:r>
              <a:rPr lang="en-US" altLang="cs-CZ" dirty="0"/>
              <a:t> </a:t>
            </a:r>
            <a:r>
              <a:rPr lang="en-US" altLang="cs-CZ" dirty="0" err="1"/>
              <a:t>situacích</a:t>
            </a:r>
            <a:r>
              <a:rPr lang="en-US" altLang="cs-CZ" dirty="0"/>
              <a:t> s </a:t>
            </a:r>
            <a:r>
              <a:rPr lang="en-US" altLang="cs-CZ" dirty="0" err="1"/>
              <a:t>jednou</a:t>
            </a:r>
            <a:r>
              <a:rPr lang="en-US" altLang="cs-CZ" dirty="0"/>
              <a:t> </a:t>
            </a:r>
            <a:r>
              <a:rPr lang="en-US" altLang="cs-CZ" dirty="0" err="1"/>
              <a:t>osobou</a:t>
            </a:r>
            <a:endParaRPr lang="cs-CZ" altLang="cs-CZ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p</a:t>
            </a:r>
            <a:r>
              <a:rPr lang="en-US" altLang="cs-CZ" dirty="0" err="1"/>
              <a:t>acient</a:t>
            </a:r>
            <a:r>
              <a:rPr lang="en-US" altLang="cs-CZ" dirty="0"/>
              <a:t> </a:t>
            </a:r>
            <a:r>
              <a:rPr lang="en-US" altLang="cs-CZ" dirty="0" err="1"/>
              <a:t>např</a:t>
            </a:r>
            <a:r>
              <a:rPr lang="cs-CZ" altLang="cs-CZ" dirty="0"/>
              <a:t>.</a:t>
            </a:r>
            <a:r>
              <a:rPr lang="en-US" altLang="cs-CZ" dirty="0"/>
              <a:t> v </a:t>
            </a:r>
            <a:r>
              <a:rPr lang="en-US" altLang="cs-CZ" dirty="0" err="1"/>
              <a:t>terapeutickém</a:t>
            </a:r>
            <a:r>
              <a:rPr lang="en-US" altLang="cs-CZ" dirty="0"/>
              <a:t> </a:t>
            </a:r>
            <a:r>
              <a:rPr lang="en-US" altLang="cs-CZ" dirty="0" err="1"/>
              <a:t>sezení</a:t>
            </a:r>
            <a:r>
              <a:rPr lang="en-US" altLang="cs-CZ" dirty="0"/>
              <a:t>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projevovat</a:t>
            </a:r>
            <a:r>
              <a:rPr lang="en-US" altLang="cs-CZ" dirty="0"/>
              <a:t> </a:t>
            </a:r>
            <a:r>
              <a:rPr lang="en-US" altLang="cs-CZ" dirty="0" err="1"/>
              <a:t>anankastické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r>
              <a:rPr lang="en-US" altLang="cs-CZ" dirty="0"/>
              <a:t> s </a:t>
            </a:r>
            <a:r>
              <a:rPr lang="en-US" altLang="cs-CZ" dirty="0" err="1"/>
              <a:t>perfekcionismem</a:t>
            </a:r>
            <a:r>
              <a:rPr lang="en-US" altLang="cs-CZ" dirty="0"/>
              <a:t>, </a:t>
            </a:r>
            <a:r>
              <a:rPr lang="en-US" altLang="cs-CZ" dirty="0" err="1"/>
              <a:t>ambivalencí</a:t>
            </a:r>
            <a:r>
              <a:rPr lang="en-US" altLang="cs-CZ" dirty="0"/>
              <a:t>, </a:t>
            </a:r>
            <a:r>
              <a:rPr lang="en-US" altLang="cs-CZ" dirty="0" err="1"/>
              <a:t>snaživostí</a:t>
            </a:r>
            <a:r>
              <a:rPr lang="en-US" altLang="cs-CZ" dirty="0"/>
              <a:t>, </a:t>
            </a:r>
            <a:r>
              <a:rPr lang="en-US" altLang="cs-CZ" dirty="0" err="1"/>
              <a:t>pečlivostí</a:t>
            </a:r>
            <a:r>
              <a:rPr lang="en-US" altLang="cs-CZ" dirty="0"/>
              <a:t> a </a:t>
            </a:r>
            <a:r>
              <a:rPr lang="en-US" altLang="cs-CZ" dirty="0" err="1"/>
              <a:t>emoční</a:t>
            </a:r>
            <a:r>
              <a:rPr lang="en-US" altLang="cs-CZ" dirty="0"/>
              <a:t> </a:t>
            </a:r>
            <a:r>
              <a:rPr lang="en-US" altLang="cs-CZ" dirty="0" err="1"/>
              <a:t>střídmostí</a:t>
            </a:r>
            <a:r>
              <a:rPr lang="en-US" altLang="cs-CZ" dirty="0"/>
              <a:t>, </a:t>
            </a:r>
            <a:r>
              <a:rPr lang="en-US" altLang="cs-CZ" dirty="0" err="1"/>
              <a:t>vzápětí</a:t>
            </a:r>
            <a:r>
              <a:rPr lang="en-US" altLang="cs-CZ" dirty="0"/>
              <a:t> se </a:t>
            </a:r>
            <a:r>
              <a:rPr lang="en-US" altLang="cs-CZ" dirty="0" err="1"/>
              <a:t>však</a:t>
            </a:r>
            <a:r>
              <a:rPr lang="en-US" altLang="cs-CZ" dirty="0"/>
              <a:t>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líčení</a:t>
            </a:r>
            <a:r>
              <a:rPr lang="en-US" altLang="cs-CZ" dirty="0"/>
              <a:t> </a:t>
            </a:r>
            <a:r>
              <a:rPr lang="en-US" altLang="cs-CZ" dirty="0" err="1"/>
              <a:t>svého</a:t>
            </a:r>
            <a:r>
              <a:rPr lang="en-US" altLang="cs-CZ" dirty="0"/>
              <a:t> </a:t>
            </a:r>
            <a:r>
              <a:rPr lang="en-US" altLang="cs-CZ" dirty="0" err="1"/>
              <a:t>postavení</a:t>
            </a:r>
            <a:r>
              <a:rPr lang="en-US" altLang="cs-CZ" dirty="0"/>
              <a:t> v </a:t>
            </a:r>
            <a:r>
              <a:rPr lang="en-US" altLang="cs-CZ" dirty="0" err="1"/>
              <a:t>práci</a:t>
            </a:r>
            <a:r>
              <a:rPr lang="en-US" altLang="cs-CZ" dirty="0"/>
              <a:t> </a:t>
            </a:r>
            <a:r>
              <a:rPr lang="en-US" altLang="cs-CZ" dirty="0" err="1"/>
              <a:t>grandiózně</a:t>
            </a:r>
            <a:r>
              <a:rPr lang="en-US" altLang="cs-CZ" dirty="0"/>
              <a:t> </a:t>
            </a:r>
            <a:r>
              <a:rPr lang="en-US" altLang="cs-CZ" dirty="0" err="1"/>
              <a:t>zasní</a:t>
            </a:r>
            <a:r>
              <a:rPr lang="en-US" altLang="cs-CZ" dirty="0"/>
              <a:t>, </a:t>
            </a:r>
            <a:r>
              <a:rPr lang="en-US" altLang="cs-CZ" dirty="0" err="1"/>
              <a:t>zdůrazňuje</a:t>
            </a:r>
            <a:r>
              <a:rPr lang="en-US" altLang="cs-CZ" dirty="0"/>
              <a:t> </a:t>
            </a:r>
            <a:r>
              <a:rPr lang="en-US" altLang="cs-CZ" dirty="0" err="1"/>
              <a:t>svoji</a:t>
            </a:r>
            <a:r>
              <a:rPr lang="en-US" altLang="cs-CZ" dirty="0"/>
              <a:t> </a:t>
            </a:r>
            <a:r>
              <a:rPr lang="en-US" altLang="cs-CZ" dirty="0" err="1"/>
              <a:t>jedinečnost</a:t>
            </a:r>
            <a:r>
              <a:rPr lang="en-US" altLang="cs-CZ" dirty="0"/>
              <a:t>, </a:t>
            </a:r>
            <a:r>
              <a:rPr lang="en-US" altLang="cs-CZ" dirty="0" err="1"/>
              <a:t>odlišná</a:t>
            </a:r>
            <a:r>
              <a:rPr lang="en-US" altLang="cs-CZ" dirty="0"/>
              <a:t> </a:t>
            </a:r>
            <a:r>
              <a:rPr lang="en-US" altLang="cs-CZ" dirty="0" err="1"/>
              <a:t>pravidla</a:t>
            </a:r>
            <a:r>
              <a:rPr lang="en-US" altLang="cs-CZ" dirty="0"/>
              <a:t>, </a:t>
            </a:r>
            <a:r>
              <a:rPr lang="en-US" altLang="cs-CZ" dirty="0" err="1"/>
              <a:t>která</a:t>
            </a:r>
            <a:r>
              <a:rPr lang="en-US" altLang="cs-CZ" dirty="0"/>
              <a:t> by </a:t>
            </a:r>
            <a:r>
              <a:rPr lang="en-US" altLang="cs-CZ" dirty="0" err="1"/>
              <a:t>potřeboval</a:t>
            </a:r>
            <a:r>
              <a:rPr lang="en-US" altLang="cs-CZ" dirty="0"/>
              <a:t>, </a:t>
            </a:r>
            <a:r>
              <a:rPr lang="en-US" altLang="cs-CZ" dirty="0" err="1"/>
              <a:t>čímž</a:t>
            </a:r>
            <a:r>
              <a:rPr lang="en-US" altLang="cs-CZ" dirty="0"/>
              <a:t> </a:t>
            </a:r>
            <a:r>
              <a:rPr lang="en-US" altLang="cs-CZ" dirty="0" err="1"/>
              <a:t>projevuje</a:t>
            </a:r>
            <a:r>
              <a:rPr lang="en-US" altLang="cs-CZ" dirty="0"/>
              <a:t> </a:t>
            </a:r>
            <a:r>
              <a:rPr lang="en-US" altLang="cs-CZ" dirty="0" err="1"/>
              <a:t>své</a:t>
            </a:r>
            <a:r>
              <a:rPr lang="en-US" altLang="cs-CZ" dirty="0"/>
              <a:t> </a:t>
            </a:r>
            <a:r>
              <a:rPr lang="en-US" altLang="cs-CZ" dirty="0" err="1"/>
              <a:t>narcistické</a:t>
            </a:r>
            <a:r>
              <a:rPr lang="en-US" altLang="cs-CZ" dirty="0"/>
              <a:t> </a:t>
            </a:r>
            <a:r>
              <a:rPr lang="en-US" altLang="cs-CZ" dirty="0" err="1"/>
              <a:t>rysy</a:t>
            </a:r>
            <a:endParaRPr lang="cs-CZ" altLang="cs-CZ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v</a:t>
            </a:r>
            <a:r>
              <a:rPr lang="en-US" altLang="cs-CZ" dirty="0"/>
              <a:t> </a:t>
            </a:r>
            <a:r>
              <a:rPr lang="en-US" altLang="cs-CZ" dirty="0" err="1"/>
              <a:t>terapii</a:t>
            </a:r>
            <a:r>
              <a:rPr lang="en-US" altLang="cs-CZ" dirty="0"/>
              <a:t> se </a:t>
            </a:r>
            <a:r>
              <a:rPr lang="en-US" altLang="cs-CZ" dirty="0" err="1"/>
              <a:t>doporučuje</a:t>
            </a:r>
            <a:r>
              <a:rPr lang="en-US" altLang="cs-CZ" dirty="0"/>
              <a:t> 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zaměřit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se 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nejdříve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na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jednu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z </a:t>
            </a:r>
            <a:r>
              <a:rPr lang="en-US" altLang="cs-CZ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komorbidních</a:t>
            </a:r>
            <a:r>
              <a:rPr lang="en-US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PO</a:t>
            </a:r>
            <a:r>
              <a:rPr lang="en-US" altLang="cs-CZ" dirty="0"/>
              <a:t> –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pacienta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nejvíce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omezuje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nebo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trápí</a:t>
            </a:r>
            <a:endParaRPr lang="cs-CZ" altLang="cs-CZ" sz="1800" dirty="0"/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k</a:t>
            </a:r>
            <a:r>
              <a:rPr lang="en-US" altLang="cs-CZ" dirty="0" err="1"/>
              <a:t>dyž</a:t>
            </a:r>
            <a:r>
              <a:rPr lang="en-US" altLang="cs-CZ" dirty="0"/>
              <a:t> se </a:t>
            </a:r>
            <a:r>
              <a:rPr lang="en-US" altLang="cs-CZ" dirty="0" err="1"/>
              <a:t>projeví</a:t>
            </a:r>
            <a:r>
              <a:rPr lang="en-US" altLang="cs-CZ" dirty="0"/>
              <a:t> </a:t>
            </a:r>
            <a:r>
              <a:rPr lang="en-US" altLang="cs-CZ" dirty="0" err="1"/>
              <a:t>výrazná</a:t>
            </a:r>
            <a:r>
              <a:rPr lang="en-US" altLang="cs-CZ" dirty="0"/>
              <a:t> </a:t>
            </a:r>
            <a:r>
              <a:rPr lang="en-US" altLang="cs-CZ" dirty="0" err="1"/>
              <a:t>dekompenzace</a:t>
            </a:r>
            <a:r>
              <a:rPr lang="en-US" altLang="cs-CZ" dirty="0"/>
              <a:t> </a:t>
            </a:r>
            <a:r>
              <a:rPr lang="en-US" altLang="cs-CZ" dirty="0" err="1"/>
              <a:t>druhé</a:t>
            </a:r>
            <a:r>
              <a:rPr lang="en-US" altLang="cs-CZ" dirty="0"/>
              <a:t> </a:t>
            </a:r>
            <a:r>
              <a:rPr lang="cs-CZ" altLang="cs-CZ" dirty="0"/>
              <a:t>PO</a:t>
            </a:r>
            <a:r>
              <a:rPr lang="en-US" altLang="cs-CZ" dirty="0"/>
              <a:t>, je </a:t>
            </a:r>
            <a:r>
              <a:rPr lang="en-US" altLang="cs-CZ" dirty="0" err="1"/>
              <a:t>potřebné</a:t>
            </a:r>
            <a:r>
              <a:rPr lang="en-US" altLang="cs-CZ" dirty="0"/>
              <a:t> </a:t>
            </a:r>
            <a:r>
              <a:rPr lang="en-US" altLang="cs-CZ" dirty="0" err="1"/>
              <a:t>pacientovi</a:t>
            </a:r>
            <a:r>
              <a:rPr lang="en-US" altLang="cs-CZ" dirty="0"/>
              <a:t> </a:t>
            </a:r>
            <a:r>
              <a:rPr lang="en-US" altLang="cs-CZ" dirty="0" err="1"/>
              <a:t>pomoci</a:t>
            </a:r>
            <a:r>
              <a:rPr lang="en-US" altLang="cs-CZ" dirty="0"/>
              <a:t> v </a:t>
            </a:r>
            <a:r>
              <a:rPr lang="en-US" altLang="cs-CZ" dirty="0" err="1"/>
              <a:t>kompenzaci</a:t>
            </a:r>
            <a:r>
              <a:rPr lang="en-US" altLang="cs-CZ" dirty="0"/>
              <a:t>, ale co </a:t>
            </a:r>
            <a:r>
              <a:rPr lang="en-US" altLang="cs-CZ" dirty="0" err="1"/>
              <a:t>nejdříve</a:t>
            </a:r>
            <a:r>
              <a:rPr lang="en-US" altLang="cs-CZ" dirty="0"/>
              <a:t> se </a:t>
            </a:r>
            <a:r>
              <a:rPr lang="en-US" altLang="cs-CZ" dirty="0" err="1"/>
              <a:t>vrátit</a:t>
            </a:r>
            <a:r>
              <a:rPr lang="en-US" altLang="cs-CZ" dirty="0"/>
              <a:t> k </a:t>
            </a:r>
            <a:r>
              <a:rPr lang="en-US" altLang="cs-CZ" dirty="0" err="1"/>
              <a:t>práci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ovlivnění</a:t>
            </a:r>
            <a:r>
              <a:rPr lang="en-US" altLang="cs-CZ" dirty="0"/>
              <a:t> „</a:t>
            </a:r>
            <a:r>
              <a:rPr lang="en-US" altLang="cs-CZ" dirty="0" err="1"/>
              <a:t>základní</a:t>
            </a:r>
            <a:r>
              <a:rPr lang="en-US" altLang="cs-CZ" dirty="0"/>
              <a:t>“ </a:t>
            </a:r>
            <a:r>
              <a:rPr lang="en-US" altLang="cs-CZ" dirty="0" err="1"/>
              <a:t>poruchy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45735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332657"/>
            <a:ext cx="7626350" cy="942975"/>
          </a:xfrm>
        </p:spPr>
        <p:txBody>
          <a:bodyPr rtlCol="0">
            <a:normAutofit/>
          </a:bodyPr>
          <a:lstStyle/>
          <a:p>
            <a:pPr marL="484632" algn="ctr">
              <a:defRPr/>
            </a:pPr>
            <a:r>
              <a:rPr lang="cs-CZ" dirty="0">
                <a:solidFill>
                  <a:schemeClr val="tx1"/>
                </a:solidFill>
              </a:rPr>
              <a:t>Biologický základ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750" y="1557339"/>
            <a:ext cx="7920038" cy="5184775"/>
          </a:xfrm>
        </p:spPr>
        <p:txBody>
          <a:bodyPr rtlCol="0">
            <a:normAutofit fontScale="62500" lnSpcReduction="20000"/>
          </a:bodyPr>
          <a:lstStyle/>
          <a:p>
            <a:pPr marL="274320" indent="-274320">
              <a:buFont typeface="Arial" pitchFamily="34" charset="0"/>
              <a:buChar char="•"/>
              <a:defRPr/>
            </a:pPr>
            <a:endParaRPr lang="cs-CZ" dirty="0"/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3800" b="1" dirty="0">
                <a:solidFill>
                  <a:schemeClr val="tx1"/>
                </a:solidFill>
              </a:rPr>
              <a:t>Genetický vliv 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3200" dirty="0"/>
              <a:t>osobnosti dětí jsou často podobné rodičům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3200" dirty="0"/>
              <a:t>dědičnost různých rysů osobnosti je 30 – 50%</a:t>
            </a:r>
          </a:p>
          <a:p>
            <a:pPr marL="594360" lvl="1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3200" dirty="0"/>
              <a:t>Některé osobnostní rysy souvisí s variabilitou genů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2900" dirty="0"/>
              <a:t>Př.: „</a:t>
            </a:r>
            <a:r>
              <a:rPr lang="cs-CZ" sz="2900" dirty="0" err="1"/>
              <a:t>novelty</a:t>
            </a:r>
            <a:r>
              <a:rPr lang="cs-CZ" sz="2900" dirty="0"/>
              <a:t> </a:t>
            </a:r>
            <a:r>
              <a:rPr lang="cs-CZ" sz="2900" dirty="0" err="1"/>
              <a:t>seeking</a:t>
            </a:r>
            <a:r>
              <a:rPr lang="cs-CZ" sz="2900" dirty="0"/>
              <a:t>“ a variabilita genu pro D4-receptor (krátké raménko chromozomu 11) zjištěná v r. 1996 (</a:t>
            </a:r>
            <a:r>
              <a:rPr lang="cs-CZ" sz="2900" i="1" dirty="0"/>
              <a:t>Benjamin et al., </a:t>
            </a:r>
            <a:r>
              <a:rPr lang="cs-CZ" sz="2900" i="1" dirty="0" err="1"/>
              <a:t>Ebstein</a:t>
            </a:r>
            <a:r>
              <a:rPr lang="cs-CZ" sz="2900" i="1" dirty="0"/>
              <a:t> et al</a:t>
            </a:r>
            <a:r>
              <a:rPr lang="cs-CZ" sz="2900" dirty="0"/>
              <a:t>.), avšak výsledek se nepodařilo replikovat (</a:t>
            </a:r>
            <a:r>
              <a:rPr lang="cs-CZ" sz="2900" i="1" dirty="0" err="1"/>
              <a:t>Jönson</a:t>
            </a:r>
            <a:r>
              <a:rPr lang="cs-CZ" sz="2900" i="1" dirty="0"/>
              <a:t>, 1997</a:t>
            </a:r>
            <a:r>
              <a:rPr lang="cs-CZ" sz="2900" dirty="0"/>
              <a:t>)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2900" dirty="0"/>
              <a:t>„</a:t>
            </a:r>
            <a:r>
              <a:rPr lang="cs-CZ" sz="2900" dirty="0" err="1"/>
              <a:t>harm</a:t>
            </a:r>
            <a:r>
              <a:rPr lang="cs-CZ" sz="2900" dirty="0"/>
              <a:t> </a:t>
            </a:r>
            <a:r>
              <a:rPr lang="cs-CZ" sz="2900" dirty="0" err="1"/>
              <a:t>avoidance</a:t>
            </a:r>
            <a:r>
              <a:rPr lang="cs-CZ" sz="2900" dirty="0"/>
              <a:t>“ a </a:t>
            </a:r>
            <a:r>
              <a:rPr lang="cs-CZ" sz="2900" dirty="0" err="1"/>
              <a:t>neuroticizmus</a:t>
            </a:r>
            <a:r>
              <a:rPr lang="cs-CZ" sz="2900" dirty="0"/>
              <a:t> a segment q12 chromozomu 17 (serotoninový transportér)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cs-CZ" sz="2900" dirty="0"/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cs-CZ" sz="3800" b="1" dirty="0">
                <a:solidFill>
                  <a:schemeClr val="tx1"/>
                </a:solidFill>
              </a:rPr>
              <a:t>Rozdíly v temperamentu </a:t>
            </a:r>
            <a:r>
              <a:rPr lang="cs-CZ" sz="3800" dirty="0"/>
              <a:t>v dětství souvisí se zkušenostmi, které dítě získá a může ovlivňovat vývoj jeho osobnosti</a:t>
            </a:r>
          </a:p>
          <a:p>
            <a:pPr marL="868680" lvl="2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cs-CZ" dirty="0"/>
          </a:p>
          <a:p>
            <a:pPr marL="274320" indent="-27432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0999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5" y="188641"/>
            <a:ext cx="8964613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Obranné mechanismy osobnosti</a:t>
            </a:r>
            <a:endParaRPr lang="en-US" alt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758787" name="Rectangle 3"/>
          <p:cNvSpPr>
            <a:spLocks noGrp="1" noChangeArrowheads="1"/>
          </p:cNvSpPr>
          <p:nvPr>
            <p:ph idx="1"/>
          </p:nvPr>
        </p:nvSpPr>
        <p:spPr>
          <a:xfrm>
            <a:off x="2208214" y="2008188"/>
            <a:ext cx="8243887" cy="4876800"/>
          </a:xfrm>
        </p:spPr>
        <p:txBody>
          <a:bodyPr>
            <a:normAutofit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kvalitní diagnostika včetně kognitivního schématu </a:t>
            </a:r>
            <a:r>
              <a:rPr lang="cs-CZ" altLang="cs-CZ" sz="2400" dirty="0"/>
              <a:t>(jádrové přesvědčení a příslušné strategie)</a:t>
            </a:r>
            <a:r>
              <a:rPr lang="cs-CZ" altLang="cs-CZ" dirty="0"/>
              <a:t> a zmapování obranných mechanismů – </a:t>
            </a:r>
            <a:r>
              <a:rPr lang="cs-CZ" altLang="cs-CZ" sz="2400" dirty="0"/>
              <a:t>nezbytný podklad pro erudovanou psychoterapii!!!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cs-CZ" altLang="cs-CZ" dirty="0"/>
              <a:t>př. preferenčních obranných mechanismů: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paranoidní – projekce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hraniční – </a:t>
            </a:r>
            <a:r>
              <a:rPr lang="cs-CZ" altLang="cs-CZ" dirty="0" err="1"/>
              <a:t>splitting</a:t>
            </a:r>
            <a:r>
              <a:rPr lang="cs-CZ" altLang="cs-CZ" dirty="0"/>
              <a:t>, projektivní identifikace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 err="1"/>
              <a:t>histriónská</a:t>
            </a:r>
            <a:r>
              <a:rPr lang="cs-CZ" altLang="cs-CZ" dirty="0"/>
              <a:t> – vytěsnění, disociace, projekce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vyhýbavá – introjekce</a:t>
            </a:r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dirty="0"/>
              <a:t>závislá – reaktivní výtvor, idealizace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500339002"/>
      </p:ext>
    </p:extLst>
  </p:cSld>
  <p:clrMapOvr>
    <a:masterClrMapping/>
  </p:clrMapOvr>
  <p:transition spd="slow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404665"/>
            <a:ext cx="8077200" cy="1431925"/>
          </a:xfrm>
        </p:spPr>
        <p:txBody>
          <a:bodyPr>
            <a:normAutofit fontScale="90000"/>
          </a:bodyPr>
          <a:lstStyle/>
          <a:p>
            <a:pPr marL="484632" algn="ctr">
              <a:lnSpc>
                <a:spcPct val="85000"/>
              </a:lnSpc>
              <a:defRPr/>
            </a:pPr>
            <a:r>
              <a:rPr lang="en-US" altLang="cs-CZ" sz="40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Porucha</a:t>
            </a:r>
            <a:r>
              <a:rPr lang="en-US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altLang="cs-CZ" sz="40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osobnosti</a:t>
            </a:r>
            <a:r>
              <a:rPr lang="cs-CZ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X            </a:t>
            </a:r>
            <a:r>
              <a:rPr lang="en-US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cs-CZ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                  </a:t>
            </a:r>
            <a:r>
              <a:rPr lang="en-US" altLang="cs-CZ" sz="40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změna</a:t>
            </a:r>
            <a:r>
              <a:rPr lang="en-US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altLang="cs-CZ" sz="4000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osobnosti</a:t>
            </a:r>
            <a:br>
              <a:rPr lang="en-US" altLang="cs-CZ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n-US" altLang="cs-CZ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759811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2008188"/>
            <a:ext cx="8316912" cy="4876800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cs-CZ" sz="2400" dirty="0" err="1"/>
              <a:t>nutné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odlišit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poruchu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osobnosti</a:t>
            </a:r>
            <a:r>
              <a:rPr lang="en-US" altLang="cs-CZ" sz="2400" dirty="0"/>
              <a:t> od </a:t>
            </a:r>
            <a:r>
              <a:rPr lang="en-US" altLang="cs-CZ" sz="2400" dirty="0" err="1"/>
              <a:t>změny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osobnosti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en-US" altLang="cs-CZ" sz="2400" dirty="0" err="1"/>
              <a:t>kdy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dochází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změně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následkem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tíživých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životních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okolností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/>
              <a:t>o</a:t>
            </a:r>
            <a:r>
              <a:rPr lang="en-US" altLang="cs-CZ" sz="2400" dirty="0" err="1"/>
              <a:t>sobnost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zlomí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člověk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najednou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kým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býval</a:t>
            </a:r>
            <a:r>
              <a:rPr lang="en-US" altLang="cs-CZ" sz="2400" dirty="0"/>
              <a:t>… 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/>
              <a:t>d</a:t>
            </a:r>
            <a:r>
              <a:rPr lang="en-US" altLang="cs-CZ" sz="2400" dirty="0" err="1"/>
              <a:t>říve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společenská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rozesmátá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bytost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stáhne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odcizí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okolnímu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světu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pociťuje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nervozitu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podrážděnost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prázdnotu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nepřátelství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vůči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ostatním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/>
              <a:t>t</a:t>
            </a:r>
            <a:r>
              <a:rPr lang="en-US" altLang="cs-CZ" sz="2400" dirty="0" err="1"/>
              <a:t>ato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změna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trvá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pak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více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než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dva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roky</a:t>
            </a:r>
            <a:endParaRPr lang="cs-CZ" altLang="cs-CZ" sz="24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>
                <a:solidFill>
                  <a:schemeClr val="accent1"/>
                </a:solidFill>
              </a:rPr>
              <a:t>X - </a:t>
            </a:r>
            <a:r>
              <a:rPr lang="en-US" altLang="cs-CZ" sz="2400" dirty="0" err="1"/>
              <a:t>dočasn</a:t>
            </a:r>
            <a:r>
              <a:rPr lang="cs-CZ" altLang="cs-CZ" sz="2400" dirty="0"/>
              <a:t>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změn</a:t>
            </a:r>
            <a:r>
              <a:rPr lang="cs-CZ" altLang="cs-CZ" sz="2400" dirty="0"/>
              <a:t>a</a:t>
            </a:r>
          </a:p>
          <a:p>
            <a:pPr marL="1106424" lvl="2">
              <a:lnSpc>
                <a:spcPct val="90000"/>
              </a:lnSpc>
              <a:buFont typeface="Wingdings 2"/>
              <a:buChar char=""/>
              <a:defRPr/>
            </a:pPr>
            <a:r>
              <a:rPr lang="cs-CZ" altLang="cs-CZ" sz="2000" dirty="0"/>
              <a:t>p</a:t>
            </a:r>
            <a:r>
              <a:rPr lang="en-US" altLang="cs-CZ" sz="2000" dirty="0"/>
              <a:t>o </a:t>
            </a:r>
            <a:r>
              <a:rPr lang="en-US" altLang="cs-CZ" sz="2000" dirty="0" err="1"/>
              <a:t>rozvodu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smrti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někoho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blízkého</a:t>
            </a:r>
            <a:r>
              <a:rPr lang="en-US" altLang="cs-CZ" sz="2000" dirty="0"/>
              <a:t> se </a:t>
            </a:r>
            <a:r>
              <a:rPr lang="en-US" altLang="cs-CZ" sz="2000" dirty="0" err="1"/>
              <a:t>dočasně</a:t>
            </a:r>
            <a:r>
              <a:rPr lang="en-US" altLang="cs-CZ" sz="2000" dirty="0"/>
              <a:t> </a:t>
            </a:r>
            <a:r>
              <a:rPr lang="en-US" altLang="cs-CZ" sz="2000" dirty="0" err="1"/>
              <a:t>změní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každý</a:t>
            </a:r>
            <a:endParaRPr lang="cs-CZ" altLang="cs-CZ" sz="2000" dirty="0"/>
          </a:p>
          <a:p>
            <a:pPr marL="1106424" lvl="2">
              <a:lnSpc>
                <a:spcPct val="90000"/>
              </a:lnSpc>
              <a:buFont typeface="Wingdings 2"/>
              <a:buChar char=""/>
              <a:defRPr/>
            </a:pPr>
            <a:r>
              <a:rPr lang="cs-CZ" altLang="cs-CZ" sz="2000" dirty="0"/>
              <a:t>s</a:t>
            </a:r>
            <a:r>
              <a:rPr lang="en-US" altLang="cs-CZ" sz="2000" dirty="0" err="1"/>
              <a:t>táhne</a:t>
            </a:r>
            <a:r>
              <a:rPr lang="en-US" altLang="cs-CZ" sz="2000" dirty="0"/>
              <a:t> se do </a:t>
            </a:r>
            <a:r>
              <a:rPr lang="en-US" altLang="cs-CZ" sz="2000" dirty="0" err="1"/>
              <a:t>sebe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nechce</a:t>
            </a:r>
            <a:r>
              <a:rPr lang="en-US" altLang="cs-CZ" sz="2000" dirty="0"/>
              <a:t> s </a:t>
            </a:r>
            <a:r>
              <a:rPr lang="en-US" altLang="cs-CZ" sz="2000" dirty="0" err="1"/>
              <a:t>nikým</a:t>
            </a:r>
            <a:r>
              <a:rPr lang="en-US" altLang="cs-CZ" sz="2000" dirty="0"/>
              <a:t> </a:t>
            </a:r>
            <a:r>
              <a:rPr lang="en-US" altLang="cs-CZ" sz="2000" dirty="0" err="1"/>
              <a:t>mluvit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nic</a:t>
            </a:r>
            <a:r>
              <a:rPr lang="en-US" altLang="cs-CZ" sz="2000" dirty="0"/>
              <a:t> ho </a:t>
            </a:r>
            <a:r>
              <a:rPr lang="en-US" altLang="cs-CZ" sz="2000" dirty="0" err="1"/>
              <a:t>nezajímá</a:t>
            </a:r>
            <a:r>
              <a:rPr lang="en-US" altLang="cs-CZ" sz="2000" dirty="0"/>
              <a:t>… </a:t>
            </a:r>
            <a:endParaRPr lang="cs-CZ" altLang="cs-CZ" sz="2000" dirty="0"/>
          </a:p>
          <a:p>
            <a:pPr marL="822960" lvl="1">
              <a:lnSpc>
                <a:spcPct val="90000"/>
              </a:lnSpc>
              <a:buFont typeface="Verdana"/>
              <a:buChar char="›"/>
              <a:defRPr/>
            </a:pPr>
            <a:r>
              <a:rPr lang="cs-CZ" altLang="cs-CZ" sz="2400" dirty="0"/>
              <a:t>p</a:t>
            </a:r>
            <a:r>
              <a:rPr lang="en-US" altLang="cs-CZ" sz="2400" dirty="0" err="1"/>
              <a:t>ro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změnu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osobnosti</a:t>
            </a:r>
            <a:r>
              <a:rPr lang="en-US" altLang="cs-CZ" sz="2400" dirty="0"/>
              <a:t> je </a:t>
            </a:r>
            <a:r>
              <a:rPr lang="en-US" altLang="cs-CZ" sz="2400" dirty="0" err="1"/>
              <a:t>charakteristická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nevratnost</a:t>
            </a:r>
            <a:r>
              <a:rPr lang="en-US" altLang="cs-CZ" sz="2400" dirty="0"/>
              <a:t> – </a:t>
            </a:r>
            <a:r>
              <a:rPr lang="en-US" altLang="cs-CZ" sz="2400" dirty="0" err="1"/>
              <a:t>nemožnost</a:t>
            </a:r>
            <a:r>
              <a:rPr lang="cs-CZ" altLang="cs-CZ" sz="2400" dirty="0"/>
              <a:t> </a:t>
            </a:r>
            <a:r>
              <a:rPr lang="en-US" altLang="cs-CZ" sz="2400" dirty="0"/>
              <a:t>-</a:t>
            </a:r>
            <a:r>
              <a:rPr lang="cs-CZ" altLang="cs-CZ" sz="2400" dirty="0"/>
              <a:t> </a:t>
            </a:r>
            <a:r>
              <a:rPr lang="en-US" altLang="cs-CZ" sz="2400" dirty="0" err="1"/>
              <a:t>neschopnost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vrátit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zpátky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60928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584" y="116633"/>
            <a:ext cx="7543800" cy="1431925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Návykové a impulzivní poruchy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871664"/>
            <a:ext cx="8435975" cy="5661025"/>
          </a:xfrm>
        </p:spPr>
        <p:txBody>
          <a:bodyPr>
            <a:normAutofit lnSpcReduction="10000"/>
          </a:bodyPr>
          <a:lstStyle/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Patologické hráčství (</a:t>
            </a:r>
            <a:r>
              <a:rPr lang="cs-CZ" altLang="cs-CZ" sz="2400" dirty="0" err="1">
                <a:solidFill>
                  <a:schemeClr val="tx1"/>
                </a:solidFill>
              </a:rPr>
              <a:t>gambling</a:t>
            </a:r>
            <a:r>
              <a:rPr lang="cs-CZ" altLang="cs-CZ" sz="2400" dirty="0">
                <a:solidFill>
                  <a:schemeClr val="tx1"/>
                </a:solidFill>
              </a:rPr>
              <a:t>):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rozšiřující zaujetí v hazardních hrách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odvykací syndrom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2-3% dospělé populace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léčba: psychoterapie, rehabilitačně sociální postupy, SSRI</a:t>
            </a: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endParaRPr lang="cs-CZ" altLang="cs-CZ" sz="16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Patologické zakládání požárů (</a:t>
            </a:r>
            <a:r>
              <a:rPr lang="cs-CZ" altLang="cs-CZ" sz="2400" dirty="0" err="1">
                <a:solidFill>
                  <a:schemeClr val="tx1"/>
                </a:solidFill>
              </a:rPr>
              <a:t>pyrománie</a:t>
            </a:r>
            <a:r>
              <a:rPr lang="cs-CZ" altLang="cs-CZ" sz="2400" dirty="0">
                <a:solidFill>
                  <a:schemeClr val="tx1"/>
                </a:solidFill>
              </a:rPr>
              <a:t>):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zakládání požárů bez zjevného motivu</a:t>
            </a: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endParaRPr lang="cs-CZ" altLang="cs-CZ" sz="16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Patologické kradení (</a:t>
            </a:r>
            <a:r>
              <a:rPr lang="cs-CZ" altLang="cs-CZ" sz="2400" dirty="0" err="1">
                <a:solidFill>
                  <a:schemeClr val="tx1"/>
                </a:solidFill>
              </a:rPr>
              <a:t>kleptománie</a:t>
            </a:r>
            <a:r>
              <a:rPr lang="cs-CZ" altLang="cs-CZ" sz="2400" dirty="0">
                <a:solidFill>
                  <a:schemeClr val="tx1"/>
                </a:solidFill>
              </a:rPr>
              <a:t>):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dvě a více krádeží bez zjevného motivu, které nevedly k zisku           ani pro pachatele ani pro jinou osobu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léčba: psychologická i biologická (antidepresiva)</a:t>
            </a: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endParaRPr lang="cs-CZ" altLang="cs-CZ" sz="1600" dirty="0">
              <a:solidFill>
                <a:schemeClr val="tx1"/>
              </a:solidFill>
            </a:endParaRPr>
          </a:p>
          <a:p>
            <a:pPr marL="448056" indent="-384048">
              <a:lnSpc>
                <a:spcPct val="75000"/>
              </a:lnSpc>
              <a:buFont typeface="Wingdings 2"/>
              <a:buChar char=""/>
              <a:defRPr/>
            </a:pPr>
            <a:r>
              <a:rPr lang="cs-CZ" altLang="cs-CZ" sz="2400" dirty="0" err="1">
                <a:solidFill>
                  <a:schemeClr val="tx1"/>
                </a:solidFill>
              </a:rPr>
              <a:t>Trichotillománie</a:t>
            </a:r>
            <a:r>
              <a:rPr lang="cs-CZ" altLang="cs-CZ" sz="2400" dirty="0">
                <a:solidFill>
                  <a:schemeClr val="tx1"/>
                </a:solidFill>
              </a:rPr>
              <a:t>: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intenzivní puzení k vytrhávání vlastních vlasů</a:t>
            </a:r>
          </a:p>
          <a:p>
            <a:pPr marL="822960" lvl="1">
              <a:lnSpc>
                <a:spcPct val="75000"/>
              </a:lnSpc>
              <a:buFont typeface="Verdana"/>
              <a:buChar char="›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léčba: SSRI, lithium, neuroleptika</a:t>
            </a:r>
          </a:p>
        </p:txBody>
      </p:sp>
    </p:spTree>
    <p:extLst>
      <p:ext uri="{BB962C8B-B14F-4D97-AF65-F5344CB8AC3E}">
        <p14:creationId xmlns:p14="http://schemas.microsoft.com/office/powerpoint/2010/main" val="300074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851" y="253332"/>
            <a:ext cx="8424863" cy="1087437"/>
          </a:xfrm>
        </p:spPr>
        <p:txBody>
          <a:bodyPr rtlCol="0">
            <a:normAutofit/>
          </a:bodyPr>
          <a:lstStyle/>
          <a:p>
            <a:pPr marL="484632">
              <a:defRPr/>
            </a:pPr>
            <a:r>
              <a:rPr lang="cs-CZ" dirty="0">
                <a:solidFill>
                  <a:schemeClr val="tx1"/>
                </a:solidFill>
              </a:rPr>
              <a:t>Psychologický základ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79650" y="1916113"/>
            <a:ext cx="7704138" cy="4392612"/>
          </a:xfrm>
        </p:spPr>
        <p:txBody>
          <a:bodyPr rtlCol="0">
            <a:normAutofit/>
          </a:bodyPr>
          <a:lstStyle/>
          <a:p>
            <a:pPr marL="274320" indent="-274320"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/>
                </a:solidFill>
              </a:rPr>
              <a:t>Zážitky v dětství </a:t>
            </a:r>
            <a:r>
              <a:rPr lang="cs-CZ" dirty="0"/>
              <a:t>ovlivňují vytváření osobnosti</a:t>
            </a:r>
          </a:p>
          <a:p>
            <a:pPr marL="594360" lvl="1" indent="-274320">
              <a:buFont typeface="Arial" pitchFamily="34" charset="0"/>
              <a:buChar char="•"/>
              <a:defRPr/>
            </a:pPr>
            <a:r>
              <a:rPr lang="cs-CZ" dirty="0"/>
              <a:t>vyplývá to z běžné klinické zkušenosti</a:t>
            </a:r>
          </a:p>
          <a:p>
            <a:pPr marL="594360" lvl="1" indent="-274320">
              <a:buFont typeface="Arial" pitchFamily="34" charset="0"/>
              <a:buChar char="•"/>
              <a:defRPr/>
            </a:pPr>
            <a:r>
              <a:rPr lang="cs-CZ" dirty="0"/>
              <a:t>vědecký průkaz je však obtížný</a:t>
            </a:r>
          </a:p>
          <a:p>
            <a:pPr marL="868680" lvl="2">
              <a:buFont typeface="Arial" pitchFamily="34" charset="0"/>
              <a:buChar char="•"/>
              <a:defRPr/>
            </a:pPr>
            <a:r>
              <a:rPr lang="cs-CZ" dirty="0"/>
              <a:t>jak tyto zážitky měřit a kvantifikovat?</a:t>
            </a:r>
          </a:p>
          <a:p>
            <a:pPr marL="868680" lvl="2">
              <a:buFont typeface="Arial" pitchFamily="34" charset="0"/>
              <a:buChar char="•"/>
              <a:defRPr/>
            </a:pPr>
            <a:r>
              <a:rPr lang="cs-CZ" dirty="0"/>
              <a:t>jak překlenout dobu mezi dětskými zážitky a hotovou dospělou osobností?</a:t>
            </a:r>
          </a:p>
          <a:p>
            <a:pPr marL="868680" lvl="2">
              <a:buFont typeface="Arial" pitchFamily="34" charset="0"/>
              <a:buChar char="•"/>
              <a:defRPr/>
            </a:pPr>
            <a:r>
              <a:rPr lang="cs-CZ" dirty="0"/>
              <a:t>jsou vzpomínky dospělých na události v dětství dostatečně přesné?</a:t>
            </a:r>
          </a:p>
          <a:p>
            <a:pPr marL="868680" lvl="2">
              <a:buFont typeface="Arial" pitchFamily="34" charset="0"/>
              <a:buChar char="•"/>
              <a:defRPr/>
            </a:pPr>
            <a:endParaRPr lang="cs-CZ" dirty="0"/>
          </a:p>
          <a:p>
            <a:pPr marL="594360" lvl="1" indent="-274320">
              <a:buFont typeface="Arial" pitchFamily="34" charset="0"/>
              <a:buChar char="•"/>
              <a:defRPr/>
            </a:pPr>
            <a:r>
              <a:rPr lang="cs-CZ" dirty="0"/>
              <a:t>Důsledkem je pak řada psychologických teorií, více či méně vlivných</a:t>
            </a:r>
          </a:p>
          <a:p>
            <a:pPr marL="868680" lvl="2">
              <a:buFont typeface="Arial" pitchFamily="34" charset="0"/>
              <a:buChar char="•"/>
              <a:defRPr/>
            </a:pPr>
            <a:r>
              <a:rPr lang="cs-CZ" dirty="0"/>
              <a:t>Psychodynamické teorie (Freud, Jung, Adler, Horneyová, </a:t>
            </a:r>
            <a:r>
              <a:rPr lang="cs-CZ" dirty="0" err="1"/>
              <a:t>Sullivan</a:t>
            </a:r>
            <a:r>
              <a:rPr lang="cs-CZ" dirty="0"/>
              <a:t>, </a:t>
            </a:r>
            <a:r>
              <a:rPr lang="cs-CZ" dirty="0" err="1"/>
              <a:t>Fromm</a:t>
            </a:r>
            <a:r>
              <a:rPr lang="cs-CZ" dirty="0"/>
              <a:t>…)</a:t>
            </a:r>
          </a:p>
          <a:p>
            <a:pPr marL="868680" lvl="2">
              <a:buFont typeface="Arial" pitchFamily="34" charset="0"/>
              <a:buChar char="•"/>
              <a:defRPr/>
            </a:pPr>
            <a:endParaRPr lang="cs-CZ" dirty="0"/>
          </a:p>
          <a:p>
            <a:pPr marL="868680" lvl="2">
              <a:buFont typeface="Arial" pitchFamily="34" charset="0"/>
              <a:buChar char="•"/>
              <a:defRPr/>
            </a:pPr>
            <a:endParaRPr lang="cs-CZ" dirty="0"/>
          </a:p>
          <a:p>
            <a:pPr marL="274320" indent="-274320"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45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-99392"/>
            <a:ext cx="8058150" cy="1916112"/>
          </a:xfrm>
        </p:spPr>
        <p:txBody>
          <a:bodyPr rtlCol="0">
            <a:normAutofit/>
          </a:bodyPr>
          <a:lstStyle/>
          <a:p>
            <a:pPr marL="484632" algn="ctr">
              <a:defRPr/>
            </a:pPr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Cloningerova</a:t>
            </a:r>
            <a:r>
              <a:rPr lang="cs-CZ" dirty="0">
                <a:solidFill>
                  <a:schemeClr val="tx1"/>
                </a:solidFill>
              </a:rPr>
              <a:t> teorie osobnosti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286000" y="1989139"/>
            <a:ext cx="7543800" cy="4471987"/>
          </a:xfrm>
        </p:spPr>
        <p:txBody>
          <a:bodyPr>
            <a:normAutofit/>
          </a:bodyPr>
          <a:lstStyle/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Temperament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Vyhledávání nového (</a:t>
            </a:r>
            <a:r>
              <a:rPr lang="cs-CZ" altLang="cs-CZ" i="1" dirty="0" err="1">
                <a:solidFill>
                  <a:schemeClr val="tx1"/>
                </a:solidFill>
              </a:rPr>
              <a:t>novelty</a:t>
            </a:r>
            <a:r>
              <a:rPr lang="cs-CZ" altLang="cs-CZ" i="1" dirty="0">
                <a:solidFill>
                  <a:schemeClr val="tx1"/>
                </a:solidFill>
              </a:rPr>
              <a:t> </a:t>
            </a:r>
            <a:r>
              <a:rPr lang="cs-CZ" altLang="cs-CZ" i="1" dirty="0" err="1">
                <a:solidFill>
                  <a:schemeClr val="tx1"/>
                </a:solidFill>
              </a:rPr>
              <a:t>seeking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Vyhýbání se nebezpečí (</a:t>
            </a:r>
            <a:r>
              <a:rPr lang="cs-CZ" altLang="cs-CZ" i="1" dirty="0" err="1">
                <a:solidFill>
                  <a:schemeClr val="tx1"/>
                </a:solidFill>
              </a:rPr>
              <a:t>harm</a:t>
            </a:r>
            <a:r>
              <a:rPr lang="cs-CZ" altLang="cs-CZ" i="1" dirty="0">
                <a:solidFill>
                  <a:schemeClr val="tx1"/>
                </a:solidFill>
              </a:rPr>
              <a:t> </a:t>
            </a:r>
            <a:r>
              <a:rPr lang="cs-CZ" altLang="cs-CZ" i="1" dirty="0" err="1">
                <a:solidFill>
                  <a:schemeClr val="tx1"/>
                </a:solidFill>
              </a:rPr>
              <a:t>avoidance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Závislost na odměně (</a:t>
            </a:r>
            <a:r>
              <a:rPr lang="cs-CZ" altLang="cs-CZ" i="1" dirty="0" err="1">
                <a:solidFill>
                  <a:schemeClr val="tx1"/>
                </a:solidFill>
              </a:rPr>
              <a:t>reward</a:t>
            </a:r>
            <a:r>
              <a:rPr lang="cs-CZ" altLang="cs-CZ" i="1" dirty="0">
                <a:solidFill>
                  <a:schemeClr val="tx1"/>
                </a:solidFill>
              </a:rPr>
              <a:t> dependence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Odolnost (</a:t>
            </a:r>
            <a:r>
              <a:rPr lang="cs-CZ" altLang="cs-CZ" i="1" dirty="0">
                <a:solidFill>
                  <a:schemeClr val="tx1"/>
                </a:solidFill>
              </a:rPr>
              <a:t>persistence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822960" lvl="1">
              <a:buFont typeface="Verdana"/>
              <a:buChar char="›"/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cs-CZ" altLang="cs-CZ" dirty="0">
                <a:solidFill>
                  <a:schemeClr val="tx1"/>
                </a:solidFill>
              </a:rPr>
              <a:t>Charakter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Sebeovládání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>
                <a:solidFill>
                  <a:schemeClr val="tx1"/>
                </a:solidFill>
              </a:rPr>
              <a:t>Spolupráce</a:t>
            </a:r>
          </a:p>
          <a:p>
            <a:pPr marL="822960" lvl="1">
              <a:buFont typeface="Verdana"/>
              <a:buChar char="›"/>
              <a:defRPr/>
            </a:pPr>
            <a:r>
              <a:rPr lang="cs-CZ" altLang="cs-CZ" dirty="0" err="1">
                <a:solidFill>
                  <a:schemeClr val="tx1"/>
                </a:solidFill>
              </a:rPr>
              <a:t>Sebetranscendence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9775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412</TotalTime>
  <Words>6756</Words>
  <Application>Microsoft Office PowerPoint</Application>
  <PresentationFormat>Širokoúhlá obrazovka</PresentationFormat>
  <Paragraphs>559</Paragraphs>
  <Slides>72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79" baseType="lpstr">
      <vt:lpstr>Arial</vt:lpstr>
      <vt:lpstr>Calibri</vt:lpstr>
      <vt:lpstr>Franklin Gothic Book</vt:lpstr>
      <vt:lpstr>Verdana</vt:lpstr>
      <vt:lpstr>Wingdings</vt:lpstr>
      <vt:lpstr>Wingdings 2</vt:lpstr>
      <vt:lpstr>Oříznutí</vt:lpstr>
      <vt:lpstr>Poruchy osobnosti</vt:lpstr>
      <vt:lpstr>Výskyt</vt:lpstr>
      <vt:lpstr>Společenští outsideři </vt:lpstr>
      <vt:lpstr>Osobnost</vt:lpstr>
      <vt:lpstr>Osobnost</vt:lpstr>
      <vt:lpstr>Typy osobnosti a duševní nemoci</vt:lpstr>
      <vt:lpstr>Biologický základ osobnosti</vt:lpstr>
      <vt:lpstr>Psychologický základ osobnosti</vt:lpstr>
      <vt:lpstr> Cloningerova teorie osobnosti </vt:lpstr>
      <vt:lpstr>Normalita x patologie</vt:lpstr>
      <vt:lpstr>Když je sama osobnost nemocná…</vt:lpstr>
      <vt:lpstr>Abnormální osobnosti/Obecné PO</vt:lpstr>
      <vt:lpstr>Abnormální osobnosti/Obecné PO</vt:lpstr>
      <vt:lpstr>Abnormální osobnost jako diagnóza</vt:lpstr>
      <vt:lpstr>Specifické poruchy osobnosti</vt:lpstr>
      <vt:lpstr>F60 Specifické poruchy osobnosti</vt:lpstr>
      <vt:lpstr>F60 Specifické poruchy osobnosti</vt:lpstr>
      <vt:lpstr>Proč vyšetřovat osobnost pacienta?</vt:lpstr>
      <vt:lpstr>Prezentace aplikace PowerPoint</vt:lpstr>
      <vt:lpstr>Diagnostika/ Psychiatrické vyšetření osobnosti</vt:lpstr>
      <vt:lpstr>Obecná kritéria specifických poruch osobnosti (MKN 10)</vt:lpstr>
      <vt:lpstr>Specifické poruchy osobnosti – projevy a diagnostika</vt:lpstr>
      <vt:lpstr>Paranoidní porucha osobnosti</vt:lpstr>
      <vt:lpstr>Diagnostika</vt:lpstr>
      <vt:lpstr>Paranoidní porucha osobnosti</vt:lpstr>
      <vt:lpstr>Paranoidní porucha osobnosti</vt:lpstr>
      <vt:lpstr>Paranoidní porucha osobnosti</vt:lpstr>
      <vt:lpstr>Schizoidní porucha osobnosti</vt:lpstr>
      <vt:lpstr>Diagnostika</vt:lpstr>
      <vt:lpstr>Schizoidní porucha osobnosti</vt:lpstr>
      <vt:lpstr>Disociální porucha osobnosti</vt:lpstr>
      <vt:lpstr>DG</vt:lpstr>
      <vt:lpstr>Disociální porucha osobnosti</vt:lpstr>
      <vt:lpstr>Emočně nestabilní porucha osobnosti</vt:lpstr>
      <vt:lpstr>Emočně nestabilní porucha osobnosti</vt:lpstr>
      <vt:lpstr>DG Impulzivní typ</vt:lpstr>
      <vt:lpstr>DG hraniční typ</vt:lpstr>
      <vt:lpstr>Emočně nestabilní porucha osobnosti</vt:lpstr>
      <vt:lpstr>Emočně nestabilní porucha osobnosti</vt:lpstr>
      <vt:lpstr>Histriónská porucha osobnosti</vt:lpstr>
      <vt:lpstr>DG</vt:lpstr>
      <vt:lpstr>Histriónská porucha osobnosti</vt:lpstr>
      <vt:lpstr>Histriónská porucha osobnosti</vt:lpstr>
      <vt:lpstr>Anankastická porucha osobnosti</vt:lpstr>
      <vt:lpstr>DG</vt:lpstr>
      <vt:lpstr>Anankastická porucha osobnosti</vt:lpstr>
      <vt:lpstr>Anxiózní/vyhýbavá porucha osobnosti</vt:lpstr>
      <vt:lpstr>DG</vt:lpstr>
      <vt:lpstr>Anxiózní/vyhýbavá porucha osobnosti</vt:lpstr>
      <vt:lpstr>Závislá porucha osobnosti</vt:lpstr>
      <vt:lpstr>DG</vt:lpstr>
      <vt:lpstr>Závislá porucha osobnosti</vt:lpstr>
      <vt:lpstr>Narcistická porucha osobnosti</vt:lpstr>
      <vt:lpstr>DG</vt:lpstr>
      <vt:lpstr>Narcistická porucha osobnosti</vt:lpstr>
      <vt:lpstr>Narcistická porucha osobnosti</vt:lpstr>
      <vt:lpstr>F60 Specifické poruchy osobnosti</vt:lpstr>
      <vt:lpstr>Specifické poruchy osobnosti – dif. dg., komorbidita</vt:lpstr>
      <vt:lpstr>Sexualita a partnerské vztahy u poruch osobnosti</vt:lpstr>
      <vt:lpstr>Sexualita a partnerské vztahy u poruch osobnosti</vt:lpstr>
      <vt:lpstr>Sexualita a partnerské vztahy u poruch osobnosti</vt:lpstr>
      <vt:lpstr>Sexualita a partnerské vztahy u poruch osobnosti</vt:lpstr>
      <vt:lpstr>Sexualita a partnerské vztahy u poruch osobnosti</vt:lpstr>
      <vt:lpstr>Sexualita a partnerské vztahy u poruch osobnosti</vt:lpstr>
      <vt:lpstr>Sexualita a partnerské vztahy u poruch osobnosti</vt:lpstr>
      <vt:lpstr>Porucha osobnosti                            a partnerský vztah </vt:lpstr>
      <vt:lpstr>PST u poruch osobnosti</vt:lpstr>
      <vt:lpstr>Ochota pacienta                     ke změně</vt:lpstr>
      <vt:lpstr>PST</vt:lpstr>
      <vt:lpstr>Obranné mechanismy osobnosti</vt:lpstr>
      <vt:lpstr>Porucha osobnosti X                                                změna osobnosti </vt:lpstr>
      <vt:lpstr>Návykové a impulzivní poruchy</vt:lpstr>
    </vt:vector>
  </TitlesOfParts>
  <Company>Masaryk Memorial Cancer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osobnosti</dc:title>
  <dc:creator>Mgr. Antonín Sokol</dc:creator>
  <cp:lastModifiedBy>Tonda Sokol</cp:lastModifiedBy>
  <cp:revision>6</cp:revision>
  <dcterms:created xsi:type="dcterms:W3CDTF">2024-10-29T08:24:52Z</dcterms:created>
  <dcterms:modified xsi:type="dcterms:W3CDTF">2024-10-30T20:29:33Z</dcterms:modified>
</cp:coreProperties>
</file>