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7" r:id="rId5"/>
    <p:sldId id="268" r:id="rId6"/>
    <p:sldId id="278" r:id="rId7"/>
    <p:sldId id="279" r:id="rId8"/>
    <p:sldId id="280" r:id="rId9"/>
    <p:sldId id="283" r:id="rId10"/>
    <p:sldId id="282" r:id="rId11"/>
    <p:sldId id="284" r:id="rId12"/>
    <p:sldId id="290" r:id="rId13"/>
    <p:sldId id="291" r:id="rId14"/>
    <p:sldId id="292" r:id="rId15"/>
    <p:sldId id="293" r:id="rId16"/>
    <p:sldId id="294" r:id="rId17"/>
    <p:sldId id="296" r:id="rId18"/>
    <p:sldId id="285" r:id="rId19"/>
    <p:sldId id="286" r:id="rId20"/>
    <p:sldId id="298" r:id="rId21"/>
    <p:sldId id="287" r:id="rId22"/>
    <p:sldId id="288" r:id="rId23"/>
    <p:sldId id="289" r:id="rId24"/>
    <p:sldId id="295" r:id="rId25"/>
    <p:sldId id="297" r:id="rId2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437" autoAdjust="0"/>
  </p:normalViewPr>
  <p:slideViewPr>
    <p:cSldViewPr snapToGrid="0">
      <p:cViewPr varScale="1">
        <p:scale>
          <a:sx n="69" d="100"/>
          <a:sy n="69" d="100"/>
        </p:scale>
        <p:origin x="60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2DAD28-8B07-4277-B0B0-8B8C2435FE1C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F937BA-C07C-4A24-8AB2-6A5140C3B2E3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2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68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20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69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03139-DCBC-4883-AAE9-BDE245309E4B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/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45E86E-CC38-48B5-A690-5FE740B3F643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C284D-3A35-4501-B98B-96236EC8314A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E3FB33-2DCD-403A-A5C0-2927DA4CF42A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BEC56A-9942-4613-B404-A23A73AE34AC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8F9D43-02A9-4940-98AF-EDF75F778182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61BE3-FF92-485C-861C-2F85FDC2BAD4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A2FA97-1A26-4232-AC87-460DB7793601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7C79C-4855-4894-9D74-D821610C867F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A69E518A-DC70-4A29-8645-247E35885A85}" type="datetime1">
              <a:rPr lang="cs-CZ" smtClean="0"/>
              <a:t>16.10.2024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Syndrom vyhoření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Stagnace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nereálné představy konfrontovány s každodenní realitou výkonu profese</a:t>
            </a:r>
          </a:p>
          <a:p>
            <a:r>
              <a:rPr lang="cs-CZ" dirty="0"/>
              <a:t>dochází k nezbytné změně pracovní motivace</a:t>
            </a:r>
          </a:p>
          <a:p>
            <a:r>
              <a:rPr lang="cs-CZ" dirty="0"/>
              <a:t>korekce představ o vlastních možnostech a smyslu profese</a:t>
            </a:r>
          </a:p>
          <a:p>
            <a:r>
              <a:rPr lang="cs-CZ" dirty="0"/>
              <a:t>těžiště zájmu se přesouvá na uspokojování spíše materiálních potřeb</a:t>
            </a:r>
          </a:p>
          <a:p>
            <a:r>
              <a:rPr lang="cs-CZ" dirty="0"/>
              <a:t>„dochází pára“</a:t>
            </a:r>
          </a:p>
        </p:txBody>
      </p:sp>
    </p:spTree>
    <p:extLst>
      <p:ext uri="{BB962C8B-B14F-4D97-AF65-F5344CB8AC3E}">
        <p14:creationId xmlns:p14="http://schemas.microsoft.com/office/powerpoint/2010/main" val="8402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Frustrace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byrokracie</a:t>
            </a:r>
          </a:p>
          <a:p>
            <a:r>
              <a:rPr lang="cs-CZ" dirty="0"/>
              <a:t>každodenní kontakt s klienty</a:t>
            </a:r>
          </a:p>
          <a:p>
            <a:r>
              <a:rPr lang="cs-CZ" dirty="0"/>
              <a:t> interpersonální vztahy na pracovišti</a:t>
            </a:r>
          </a:p>
          <a:p>
            <a:r>
              <a:rPr lang="cs-CZ" dirty="0"/>
              <a:t>konflikty pramenící z náročnosti profese</a:t>
            </a:r>
          </a:p>
          <a:p>
            <a:r>
              <a:rPr lang="cs-CZ" dirty="0"/>
              <a:t>realizace rolí v rodinném systému </a:t>
            </a:r>
          </a:p>
        </p:txBody>
      </p:sp>
    </p:spTree>
    <p:extLst>
      <p:ext uri="{BB962C8B-B14F-4D97-AF65-F5344CB8AC3E}">
        <p14:creationId xmlns:p14="http://schemas.microsoft.com/office/powerpoint/2010/main" val="27413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Rezignace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procitnutí</a:t>
            </a:r>
          </a:p>
          <a:p>
            <a:r>
              <a:rPr lang="cs-CZ" dirty="0"/>
              <a:t>pracovníci vidí nereálnost svých dřívějších požadavků - jsou nuceni z nich slevit </a:t>
            </a:r>
          </a:p>
          <a:p>
            <a:r>
              <a:rPr lang="cs-CZ" dirty="0"/>
              <a:t>přirozenou obrannou reakcí bývá redukování pracovních povinností na absolutní minimum, neangažovanost</a:t>
            </a:r>
          </a:p>
          <a:p>
            <a:r>
              <a:rPr lang="cs-CZ" dirty="0"/>
              <a:t>vyhýbání se svízelným klientům (depersonalizace)</a:t>
            </a:r>
          </a:p>
          <a:p>
            <a:r>
              <a:rPr lang="cs-CZ" dirty="0"/>
              <a:t>problémem je ekonomická závislost na profesi a nutnost v ní i nadále setrvat (člověk dělá pouze to, co musí a co má v popisu práce)</a:t>
            </a:r>
          </a:p>
          <a:p>
            <a:r>
              <a:rPr lang="cs-CZ" dirty="0"/>
              <a:t>tyto obtíže mají pochopitelně velký přesah i do soukromého života a zdraví</a:t>
            </a:r>
          </a:p>
          <a:p>
            <a:r>
              <a:rPr lang="cs-CZ" dirty="0"/>
              <a:t>souvislosti mezi SV a akutním infarktem myokardu, ischemickou chorobou srdeční, mozkovou mrtvicí a náhlou kardiální smrtí</a:t>
            </a:r>
          </a:p>
        </p:txBody>
      </p:sp>
    </p:spTree>
    <p:extLst>
      <p:ext uri="{BB962C8B-B14F-4D97-AF65-F5344CB8AC3E}">
        <p14:creationId xmlns:p14="http://schemas.microsoft.com/office/powerpoint/2010/main" val="22877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799"/>
            <a:ext cx="9601200" cy="4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Náročné </a:t>
            </a:r>
            <a:r>
              <a:rPr lang="cs-CZ" dirty="0" err="1"/>
              <a:t>prac</a:t>
            </a:r>
            <a:r>
              <a:rPr lang="cs-CZ" dirty="0"/>
              <a:t>. zkušenosti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Pacient</a:t>
            </a:r>
          </a:p>
          <a:p>
            <a:pPr lvl="1"/>
            <a:r>
              <a:rPr lang="cs-CZ" dirty="0"/>
              <a:t>Agresivní/depresivní/zahlcující</a:t>
            </a:r>
          </a:p>
          <a:p>
            <a:pPr lvl="1"/>
            <a:r>
              <a:rPr lang="cs-CZ" dirty="0"/>
              <a:t>Těžký průběh/životní příběh</a:t>
            </a:r>
          </a:p>
          <a:p>
            <a:pPr lvl="1"/>
            <a:r>
              <a:rPr lang="cs-CZ" dirty="0"/>
              <a:t>Neefektivní léčba</a:t>
            </a:r>
          </a:p>
          <a:p>
            <a:r>
              <a:rPr lang="cs-CZ" dirty="0"/>
              <a:t>Rodinní příslušníci</a:t>
            </a:r>
          </a:p>
          <a:p>
            <a:pPr lvl="1"/>
            <a:r>
              <a:rPr lang="cs-CZ" dirty="0"/>
              <a:t>Naléhaví</a:t>
            </a:r>
          </a:p>
          <a:p>
            <a:pPr lvl="1"/>
            <a:r>
              <a:rPr lang="cs-CZ" dirty="0"/>
              <a:t>Obviňující</a:t>
            </a:r>
          </a:p>
          <a:p>
            <a:pPr lvl="1"/>
            <a:r>
              <a:rPr lang="cs-CZ" dirty="0"/>
              <a:t>Nedostupní/nepečující</a:t>
            </a:r>
          </a:p>
          <a:p>
            <a:r>
              <a:rPr lang="cs-CZ" dirty="0"/>
              <a:t>Kolektiv</a:t>
            </a:r>
          </a:p>
          <a:p>
            <a:pPr lvl="1"/>
            <a:r>
              <a:rPr lang="cs-CZ" dirty="0"/>
              <a:t>Kompetitivní</a:t>
            </a:r>
          </a:p>
          <a:p>
            <a:pPr lvl="1"/>
            <a:r>
              <a:rPr lang="cs-CZ" dirty="0"/>
              <a:t>Toxický</a:t>
            </a:r>
          </a:p>
          <a:p>
            <a:pPr lvl="1"/>
            <a:r>
              <a:rPr lang="cs-CZ" dirty="0"/>
              <a:t>Nestrukturovaný/neefektivní</a:t>
            </a:r>
          </a:p>
        </p:txBody>
      </p:sp>
    </p:spTree>
    <p:extLst>
      <p:ext uri="{BB962C8B-B14F-4D97-AF65-F5344CB8AC3E}">
        <p14:creationId xmlns:p14="http://schemas.microsoft.com/office/powerpoint/2010/main" val="18707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Psychohygiena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Jak se o sebe starat</a:t>
            </a:r>
          </a:p>
        </p:txBody>
      </p:sp>
    </p:spTree>
    <p:extLst>
      <p:ext uri="{BB962C8B-B14F-4D97-AF65-F5344CB8AC3E}">
        <p14:creationId xmlns:p14="http://schemas.microsoft.com/office/powerpoint/2010/main" val="24368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Krátké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Cca 10-15 minut</a:t>
            </a:r>
          </a:p>
          <a:p>
            <a:r>
              <a:rPr lang="cs-CZ" dirty="0"/>
              <a:t>Rozdělte se do skupin</a:t>
            </a:r>
          </a:p>
          <a:p>
            <a:r>
              <a:rPr lang="cs-CZ" dirty="0"/>
              <a:t>Papír a tužka</a:t>
            </a:r>
          </a:p>
          <a:p>
            <a:r>
              <a:rPr lang="cs-CZ" dirty="0"/>
              <a:t>Dejte dohromady zásobník činností (podmínek), které jsou pro vás ochranné/nápomocné/uvolňující</a:t>
            </a:r>
          </a:p>
          <a:p>
            <a:r>
              <a:rPr lang="cs-CZ" dirty="0"/>
              <a:t>Zvolte si mluvčího</a:t>
            </a:r>
          </a:p>
        </p:txBody>
      </p:sp>
    </p:spTree>
    <p:extLst>
      <p:ext uri="{BB962C8B-B14F-4D97-AF65-F5344CB8AC3E}">
        <p14:creationId xmlns:p14="http://schemas.microsoft.com/office/powerpoint/2010/main" val="6793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90241-3260-42C7-3CD2-3CBF8C8E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Psychohygiena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CDE37-30CC-3832-CC82-7D374B1EC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Psychohygiena je oblast psychologie a prevence, která se zaměřuje na duševní zdraví jednotlivců.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Posilování a udržování duševní pohody.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Prevence psychických obtíží a poruch.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Zvládání psychické zátěže a stresu.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Adaptace.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rámci dne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126966"/>
              </p:ext>
            </p:extLst>
          </p:nvPr>
        </p:nvGraphicFramePr>
        <p:xfrm>
          <a:off x="1295400" y="1828800"/>
          <a:ext cx="9931400" cy="46735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861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5-10</a:t>
                      </a:r>
                      <a:r>
                        <a:rPr lang="cs-CZ" baseline="0" dirty="0"/>
                        <a:t>minut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Cca 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1h+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369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369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 druhými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Dlouhodobý rozměr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Pracovní prostředí, úvazek, dovolená…</a:t>
            </a:r>
          </a:p>
          <a:p>
            <a:r>
              <a:rPr lang="cs-CZ" dirty="0"/>
              <a:t>Pravidelnost x flexibilita</a:t>
            </a:r>
          </a:p>
          <a:p>
            <a:r>
              <a:rPr lang="cs-CZ" dirty="0"/>
              <a:t>Udržování hranic (osobních i pracovních)</a:t>
            </a:r>
          </a:p>
          <a:p>
            <a:r>
              <a:rPr lang="cs-CZ" dirty="0"/>
              <a:t>Kolektiv</a:t>
            </a:r>
          </a:p>
          <a:p>
            <a:r>
              <a:rPr lang="cs-CZ" dirty="0"/>
              <a:t>Náplň práce</a:t>
            </a:r>
          </a:p>
          <a:p>
            <a:r>
              <a:rPr lang="cs-CZ" dirty="0"/>
              <a:t>Možnost růstu</a:t>
            </a:r>
          </a:p>
          <a:p>
            <a:r>
              <a:rPr lang="cs-CZ" dirty="0"/>
              <a:t>Možnost supervize/intervize</a:t>
            </a:r>
          </a:p>
          <a:p>
            <a:r>
              <a:rPr lang="cs-CZ" dirty="0"/>
              <a:t>Sdílení</a:t>
            </a:r>
          </a:p>
        </p:txBody>
      </p:sp>
    </p:spTree>
    <p:extLst>
      <p:ext uri="{BB962C8B-B14F-4D97-AF65-F5344CB8AC3E}">
        <p14:creationId xmlns:p14="http://schemas.microsoft.com/office/powerpoint/2010/main" val="18549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Co je syndrom vyhoření?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podle dostupnosti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41499"/>
            <a:ext cx="4533900" cy="4348163"/>
          </a:xfrm>
        </p:spPr>
        <p:txBody>
          <a:bodyPr/>
          <a:lstStyle/>
          <a:p>
            <a:r>
              <a:rPr lang="cs-CZ" dirty="0"/>
              <a:t>Fyzické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48400" y="1841499"/>
            <a:ext cx="45339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Mentální</a:t>
            </a:r>
          </a:p>
        </p:txBody>
      </p:sp>
    </p:spTree>
    <p:extLst>
      <p:ext uri="{BB962C8B-B14F-4D97-AF65-F5344CB8AC3E}">
        <p14:creationId xmlns:p14="http://schemas.microsoft.com/office/powerpoint/2010/main" val="18798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to důležité?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Deprese, úzkosti, pracovní neschopnost</a:t>
            </a:r>
          </a:p>
          <a:p>
            <a:r>
              <a:rPr lang="cs-CZ" dirty="0"/>
              <a:t>Rodinné a sociální důsledky</a:t>
            </a:r>
          </a:p>
          <a:p>
            <a:r>
              <a:rPr lang="cs-CZ" dirty="0"/>
              <a:t>Ztráta smyslu</a:t>
            </a:r>
          </a:p>
          <a:p>
            <a:r>
              <a:rPr lang="cs-CZ" dirty="0"/>
              <a:t>Fyzické zdraví!!!</a:t>
            </a:r>
          </a:p>
          <a:p>
            <a:r>
              <a:rPr lang="cs-CZ" dirty="0"/>
              <a:t>Potenciál vzniku závislosti nebo patologických zvládacích mechanismů</a:t>
            </a:r>
          </a:p>
          <a:p>
            <a:r>
              <a:rPr lang="cs-CZ" dirty="0"/>
              <a:t>Těžko se starat o druhé, když není postaráno o vás</a:t>
            </a:r>
          </a:p>
          <a:p>
            <a:r>
              <a:rPr lang="cs-CZ" dirty="0"/>
              <a:t>Přelití do dalších sfér života</a:t>
            </a:r>
          </a:p>
        </p:txBody>
      </p:sp>
    </p:spTree>
    <p:extLst>
      <p:ext uri="{BB962C8B-B14F-4D97-AF65-F5344CB8AC3E}">
        <p14:creationId xmlns:p14="http://schemas.microsoft.com/office/powerpoint/2010/main" val="35211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nepodcenit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Hranice</a:t>
            </a:r>
          </a:p>
          <a:p>
            <a:endParaRPr lang="cs-CZ" dirty="0"/>
          </a:p>
          <a:p>
            <a:r>
              <a:rPr lang="cs-CZ" dirty="0"/>
              <a:t>Čas pro sebe (absolutně nezávislý na práci)</a:t>
            </a:r>
          </a:p>
          <a:p>
            <a:endParaRPr lang="cs-CZ" dirty="0"/>
          </a:p>
          <a:p>
            <a:r>
              <a:rPr lang="cs-CZ" dirty="0"/>
              <a:t>Přátelé a rodinu</a:t>
            </a:r>
          </a:p>
          <a:p>
            <a:endParaRPr lang="cs-CZ" dirty="0"/>
          </a:p>
          <a:p>
            <a:r>
              <a:rPr lang="cs-CZ" dirty="0"/>
              <a:t>Koníčky</a:t>
            </a:r>
          </a:p>
          <a:p>
            <a:endParaRPr lang="cs-CZ" dirty="0"/>
          </a:p>
          <a:p>
            <a:r>
              <a:rPr lang="cs-CZ" dirty="0"/>
              <a:t>Říct si o pomoc</a:t>
            </a:r>
          </a:p>
        </p:txBody>
      </p:sp>
    </p:spTree>
    <p:extLst>
      <p:ext uri="{BB962C8B-B14F-4D97-AF65-F5344CB8AC3E}">
        <p14:creationId xmlns:p14="http://schemas.microsoft.com/office/powerpoint/2010/main" val="36402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Co je syndrom vyhoření?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Syndrom – soubor příznaků</a:t>
            </a:r>
          </a:p>
          <a:p>
            <a:pPr rtl="0"/>
            <a:r>
              <a:rPr lang="cs-CZ" dirty="0"/>
              <a:t>Dlouhodobě nekompenzovaná pracovní zátěž a stres</a:t>
            </a:r>
          </a:p>
          <a:p>
            <a:pPr rtl="0"/>
            <a:r>
              <a:rPr lang="cs-CZ" dirty="0"/>
              <a:t>Aspekt pracovní, sociální, psychický, fyzický, ekonomický…</a:t>
            </a:r>
          </a:p>
        </p:txBody>
      </p:sp>
    </p:spTree>
    <p:extLst>
      <p:ext uri="{BB962C8B-B14F-4D97-AF65-F5344CB8AC3E}">
        <p14:creationId xmlns:p14="http://schemas.microsoft.com/office/powerpoint/2010/main" val="41574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Součástí práce</a:t>
            </a:r>
          </a:p>
          <a:p>
            <a:r>
              <a:rPr lang="cs-CZ" dirty="0"/>
              <a:t>Role organizace</a:t>
            </a:r>
          </a:p>
          <a:p>
            <a:r>
              <a:rPr lang="cs-CZ" dirty="0"/>
              <a:t>Kariérní vývoj</a:t>
            </a:r>
          </a:p>
          <a:p>
            <a:r>
              <a:rPr lang="cs-CZ" dirty="0"/>
              <a:t>Vztahy na pracovišti</a:t>
            </a:r>
          </a:p>
          <a:p>
            <a:r>
              <a:rPr lang="cs-CZ" dirty="0"/>
              <a:t>Organizační struktura</a:t>
            </a:r>
          </a:p>
        </p:txBody>
      </p:sp>
    </p:spTree>
    <p:extLst>
      <p:ext uri="{BB962C8B-B14F-4D97-AF65-F5344CB8AC3E}">
        <p14:creationId xmlns:p14="http://schemas.microsoft.com/office/powerpoint/2010/main" val="16725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62303"/>
            <a:ext cx="9601200" cy="58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stresu na úrovních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Kognitivní ukazatele stresu 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neschopnost koncentrace pozornosti - zhoršení paměti 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omezení logického myšlení, myšlení nesouvislé, neuspořádané 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omezení schopnosti analyzovat situaci, hodnotit - v myšlení více chyb 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reakce na okamžité problémy jsou náhodné, nepředvídatelné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/>
              <a:t>Emocionální ukazatele stresu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Úzkost, podrážděnost, strach, pocity bezmocnosti, pocity osamocenosti, pocity méněcennosti 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Sebekritičnost, rozpaky, starosti, </a:t>
            </a:r>
            <a:r>
              <a:rPr lang="cs-CZ" dirty="0" err="1">
                <a:solidFill>
                  <a:schemeClr val="bg1"/>
                </a:solidFill>
              </a:rPr>
              <a:t>depresivita</a:t>
            </a:r>
            <a:r>
              <a:rPr lang="cs-CZ" dirty="0">
                <a:solidFill>
                  <a:schemeClr val="bg1"/>
                </a:solidFill>
              </a:rPr>
              <a:t>, psychická únava, častější změny nálad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Typickým projevem stresu v emocionální oblasti je emočně negativní tenze – </a:t>
            </a:r>
            <a:r>
              <a:rPr lang="cs-CZ" dirty="0" err="1">
                <a:solidFill>
                  <a:schemeClr val="bg1"/>
                </a:solidFill>
              </a:rPr>
              <a:t>averzivní</a:t>
            </a:r>
            <a:r>
              <a:rPr lang="cs-CZ" dirty="0">
                <a:solidFill>
                  <a:schemeClr val="bg1"/>
                </a:solidFill>
              </a:rPr>
              <a:t> jednání</a:t>
            </a:r>
          </a:p>
          <a:p>
            <a:r>
              <a:rPr lang="cs-CZ" b="1" dirty="0"/>
              <a:t>Behaviorální ukazatele stresu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zvýšená konzumace jídla či nechutenství, zvýšená konzumace kávy, alkoholu, cigaret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 ztráta zájmu o dříve oblíbené aktivity, koníčky, absence ve škole či v práci, snaha vyhnout se úkolům, výmluvy 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vyhýbání se odpovědnosti - častější podvádění - „tiky“</a:t>
            </a:r>
          </a:p>
          <a:p>
            <a:pPr lvl="1">
              <a:buClrTx/>
            </a:pPr>
            <a:r>
              <a:rPr lang="cs-CZ" dirty="0">
                <a:solidFill>
                  <a:schemeClr val="bg1"/>
                </a:solidFill>
              </a:rPr>
              <a:t>změna spánkových zvyklostí, nespavost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7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stresu na úrovních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Kognitivní ukazatele stresu </a:t>
            </a:r>
          </a:p>
          <a:p>
            <a:pPr lvl="1"/>
            <a:r>
              <a:rPr lang="cs-CZ" dirty="0"/>
              <a:t>neschopnost koncentrace pozornosti - zhoršení paměti </a:t>
            </a:r>
          </a:p>
          <a:p>
            <a:pPr lvl="1"/>
            <a:r>
              <a:rPr lang="cs-CZ" dirty="0"/>
              <a:t>omezení logického myšlení, myšlení nesouvislé, neuspořádané </a:t>
            </a:r>
          </a:p>
          <a:p>
            <a:pPr lvl="1"/>
            <a:r>
              <a:rPr lang="cs-CZ" dirty="0"/>
              <a:t>omezení schopnosti analyzovat situaci, hodnotit - v myšlení více chyb </a:t>
            </a:r>
          </a:p>
          <a:p>
            <a:pPr lvl="1"/>
            <a:r>
              <a:rPr lang="cs-CZ" dirty="0"/>
              <a:t>reakce na okamžité problémy jsou náhodné, nepředvídatelné</a:t>
            </a:r>
            <a:endParaRPr lang="cs-CZ" b="1" dirty="0"/>
          </a:p>
          <a:p>
            <a:r>
              <a:rPr lang="cs-CZ" b="1" dirty="0"/>
              <a:t>Emocionální ukazatele stresu</a:t>
            </a:r>
          </a:p>
          <a:p>
            <a:pPr lvl="1"/>
            <a:r>
              <a:rPr lang="cs-CZ" dirty="0"/>
              <a:t>Úzkost, podrážděnost, strach, pocity bezmocnosti, pocity osamocenosti, pocity méněcennosti </a:t>
            </a:r>
          </a:p>
          <a:p>
            <a:pPr lvl="1"/>
            <a:r>
              <a:rPr lang="cs-CZ" dirty="0"/>
              <a:t>Sebekritičnost, rozpaky, starosti, </a:t>
            </a:r>
            <a:r>
              <a:rPr lang="cs-CZ" dirty="0" err="1"/>
              <a:t>depresivita</a:t>
            </a:r>
            <a:r>
              <a:rPr lang="cs-CZ" dirty="0"/>
              <a:t>, psychická únava, častější změny nálad</a:t>
            </a:r>
          </a:p>
          <a:p>
            <a:pPr lvl="1"/>
            <a:r>
              <a:rPr lang="cs-CZ" dirty="0"/>
              <a:t>Typickým projevem stresu v emocionální oblasti je emočně negativní tenze – </a:t>
            </a:r>
            <a:r>
              <a:rPr lang="cs-CZ" dirty="0" err="1"/>
              <a:t>averzivní</a:t>
            </a:r>
            <a:r>
              <a:rPr lang="cs-CZ" dirty="0"/>
              <a:t> jednání</a:t>
            </a:r>
          </a:p>
          <a:p>
            <a:r>
              <a:rPr lang="cs-CZ" b="1" dirty="0"/>
              <a:t>Behaviorální ukazatele stresu</a:t>
            </a:r>
          </a:p>
          <a:p>
            <a:pPr lvl="1"/>
            <a:r>
              <a:rPr lang="cs-CZ" dirty="0"/>
              <a:t>zvýšená konzumace jídla či nechutenství, zvýšená konzumace kávy, alkoholu, cigaret</a:t>
            </a:r>
          </a:p>
          <a:p>
            <a:pPr lvl="1"/>
            <a:r>
              <a:rPr lang="cs-CZ" dirty="0"/>
              <a:t> ztráta zájmu o dříve oblíbené aktivity, koníčky, absence ve škole či v práci, snaha vyhnout se úkolům, výmluvy </a:t>
            </a:r>
          </a:p>
          <a:p>
            <a:pPr lvl="1"/>
            <a:r>
              <a:rPr lang="cs-CZ" dirty="0"/>
              <a:t>vyhýbání se odpovědnosti - častější podvádění - „tiky“</a:t>
            </a:r>
          </a:p>
          <a:p>
            <a:pPr lvl="1"/>
            <a:r>
              <a:rPr lang="cs-CZ" dirty="0"/>
              <a:t>změna spánkových zvyklostí, nespavost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7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Zátěž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Kam směřujete?</a:t>
            </a:r>
          </a:p>
          <a:p>
            <a:endParaRPr lang="cs-CZ" dirty="0"/>
          </a:p>
          <a:p>
            <a:r>
              <a:rPr lang="cs-CZ" dirty="0"/>
              <a:t>Jakou znáte zátěž z vlastní zkušenosti?</a:t>
            </a:r>
          </a:p>
          <a:p>
            <a:endParaRPr lang="cs-CZ" dirty="0"/>
          </a:p>
          <a:p>
            <a:r>
              <a:rPr lang="cs-CZ" dirty="0"/>
              <a:t>Jakou zátěž předpokládáte v určitých oblastech?</a:t>
            </a:r>
          </a:p>
          <a:p>
            <a:endParaRPr lang="cs-CZ" dirty="0"/>
          </a:p>
          <a:p>
            <a:r>
              <a:rPr lang="cs-CZ" dirty="0"/>
              <a:t>Co vás stresuje?</a:t>
            </a:r>
            <a:br>
              <a:rPr lang="cs-CZ" dirty="0"/>
            </a:br>
            <a:endParaRPr lang="cs-CZ" dirty="0"/>
          </a:p>
          <a:p>
            <a:r>
              <a:rPr lang="cs-CZ" dirty="0"/>
              <a:t>Co potřebujete pro optimální výkon?</a:t>
            </a:r>
          </a:p>
        </p:txBody>
      </p:sp>
    </p:spTree>
    <p:extLst>
      <p:ext uri="{BB962C8B-B14F-4D97-AF65-F5344CB8AC3E}">
        <p14:creationId xmlns:p14="http://schemas.microsoft.com/office/powerpoint/2010/main" val="25277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3022600"/>
            <a:ext cx="9601200" cy="4348163"/>
          </a:xfrm>
        </p:spPr>
        <p:txBody>
          <a:bodyPr/>
          <a:lstStyle/>
          <a:p>
            <a:r>
              <a:rPr lang="cs-CZ" dirty="0"/>
              <a:t>Idealistické přesvědčení</a:t>
            </a:r>
          </a:p>
          <a:p>
            <a:pPr lvl="1"/>
            <a:r>
              <a:rPr lang="cs-CZ" dirty="0"/>
              <a:t>počáteční nadprůměrné pracovní nasazení jedince</a:t>
            </a:r>
          </a:p>
          <a:p>
            <a:pPr lvl="1"/>
            <a:r>
              <a:rPr lang="cs-CZ" dirty="0"/>
              <a:t> nadšení a ideály</a:t>
            </a:r>
          </a:p>
          <a:p>
            <a:pPr lvl="1"/>
            <a:r>
              <a:rPr lang="cs-CZ" dirty="0"/>
              <a:t> neadekvátní nároky na sebe i okolí</a:t>
            </a:r>
          </a:p>
          <a:p>
            <a:pPr lvl="1"/>
            <a:r>
              <a:rPr lang="cs-CZ" dirty="0"/>
              <a:t> přeceňování vlastních sil</a:t>
            </a:r>
          </a:p>
          <a:p>
            <a:pPr lvl="1"/>
            <a:r>
              <a:rPr lang="cs-CZ" dirty="0"/>
              <a:t> přílišná identifikace s prací a klienty</a:t>
            </a:r>
          </a:p>
          <a:p>
            <a:pPr lvl="1"/>
            <a:r>
              <a:rPr lang="cs-CZ" dirty="0"/>
              <a:t>prožívaná smysluplnost života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5120"/>
            <a:ext cx="9570992" cy="11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táčovaný kov 16×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1934_TF03030981.potx" id="{7881FA22-45DD-49A2-A56B-C7D304D45034}" vid="{323236B2-3E65-48D9-8806-C166DD47C700}"/>
    </a:ext>
  </a:extLst>
</a:theme>
</file>

<file path=ppt/theme/theme2.xml><?xml version="1.0" encoding="utf-8"?>
<a:theme xmlns:a="http://schemas.openxmlformats.org/drawingml/2006/main" name="Firemní motiv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(širokoúhlá) s motivem zeleného kartáčovaného kovu</Template>
  <TotalTime>244</TotalTime>
  <Words>748</Words>
  <Application>Microsoft Office PowerPoint</Application>
  <PresentationFormat>Širokoúhlá obrazovka</PresentationFormat>
  <Paragraphs>150</Paragraphs>
  <Slides>22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Georgia</vt:lpstr>
      <vt:lpstr>Kartáčovaný kov 16×9</vt:lpstr>
      <vt:lpstr>Syndrom vyhoření</vt:lpstr>
      <vt:lpstr>Co je syndrom vyhoření?</vt:lpstr>
      <vt:lpstr>Co je syndrom vyhoření?</vt:lpstr>
      <vt:lpstr>Zdroje stresu</vt:lpstr>
      <vt:lpstr>Prezentace aplikace PowerPoint</vt:lpstr>
      <vt:lpstr>Ukazatele stresu na úrovních</vt:lpstr>
      <vt:lpstr>Ukazatele stresu na úrovních</vt:lpstr>
      <vt:lpstr>Zátěž</vt:lpstr>
      <vt:lpstr>Stádia</vt:lpstr>
      <vt:lpstr>Stagnace</vt:lpstr>
      <vt:lpstr>Frustrace</vt:lpstr>
      <vt:lpstr>Rezignace</vt:lpstr>
      <vt:lpstr>Prezentace aplikace PowerPoint</vt:lpstr>
      <vt:lpstr>Náročné prac. zkušenosti</vt:lpstr>
      <vt:lpstr>Psychohygiena</vt:lpstr>
      <vt:lpstr>Krátké cvičení</vt:lpstr>
      <vt:lpstr>Psychohygiena</vt:lpstr>
      <vt:lpstr>V rámci dne</vt:lpstr>
      <vt:lpstr>Dlouhodobý rozměr</vt:lpstr>
      <vt:lpstr>Rozdělení podle dostupnosti</vt:lpstr>
      <vt:lpstr>Proč je to důležité?</vt:lpstr>
      <vt:lpstr>Co nepodcenit</vt:lpstr>
    </vt:vector>
  </TitlesOfParts>
  <Company>Masaryk Memorial Cancer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 vyhoření</dc:title>
  <dc:creator>Mgr. Antonín Sokol</dc:creator>
  <cp:lastModifiedBy>Tonda Sokol</cp:lastModifiedBy>
  <cp:revision>9</cp:revision>
  <dcterms:created xsi:type="dcterms:W3CDTF">2024-10-15T09:21:57Z</dcterms:created>
  <dcterms:modified xsi:type="dcterms:W3CDTF">2024-10-16T18:42:50Z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