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CF33C-D9CD-94D7-C241-81E6058C29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Onkologie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4FCA8AA-26C4-E2B2-E1C5-3BB131BB0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221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645B0-C4D6-2477-4E0A-0AACD4DF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Potenciál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CE9451-6B19-0E2E-3DB0-D300E294F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Post-traumatický růst</a:t>
            </a:r>
          </a:p>
          <a:p>
            <a:r>
              <a:rPr lang="cs-CZ" dirty="0"/>
              <a:t>Zpracování emocí a přijetí nové role</a:t>
            </a:r>
          </a:p>
          <a:p>
            <a:r>
              <a:rPr lang="cs-CZ" dirty="0"/>
              <a:t>Sebepéče a soucit</a:t>
            </a:r>
          </a:p>
          <a:p>
            <a:r>
              <a:rPr lang="cs-CZ" dirty="0"/>
              <a:t>Vděk</a:t>
            </a:r>
          </a:p>
          <a:p>
            <a:r>
              <a:rPr lang="cs-CZ" dirty="0"/>
              <a:t>Nelze přeskočit fáze zmaru a beznaděje (i při vyléčení dochází ke smrti)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837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17BDB-AD60-150A-7142-5EE56ED63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1EF5C-8B79-5FFC-A36C-91D066D82E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úrazy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394F43-292F-7AFD-4689-E9183E6794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751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9459C-3615-3710-0148-58A3BE25B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E56972-6963-4753-BA50-CB42D5B12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Náhlá, často život ohrožující/měnící událost</a:t>
            </a:r>
          </a:p>
          <a:p>
            <a:r>
              <a:rPr lang="cs-CZ" dirty="0"/>
              <a:t>Konfrontace </a:t>
            </a:r>
            <a:r>
              <a:rPr lang="cs-CZ" dirty="0" err="1"/>
              <a:t>fragilnosti</a:t>
            </a:r>
            <a:r>
              <a:rPr lang="cs-CZ" dirty="0"/>
              <a:t> života</a:t>
            </a:r>
          </a:p>
          <a:p>
            <a:r>
              <a:rPr lang="cs-CZ" dirty="0"/>
              <a:t>Tělesné změny</a:t>
            </a:r>
          </a:p>
          <a:p>
            <a:r>
              <a:rPr lang="cs-CZ" dirty="0" err="1"/>
              <a:t>Invalidizace</a:t>
            </a:r>
            <a:endParaRPr lang="cs-CZ" dirty="0"/>
          </a:p>
          <a:p>
            <a:r>
              <a:rPr lang="cs-CZ" dirty="0"/>
              <a:t>PTSD</a:t>
            </a:r>
          </a:p>
          <a:p>
            <a:r>
              <a:rPr lang="cs-CZ" dirty="0"/>
              <a:t>Potenciálně zdlouhavá léčba</a:t>
            </a:r>
          </a:p>
          <a:p>
            <a:r>
              <a:rPr lang="cs-CZ" dirty="0"/>
              <a:t>Návrat k „normálu“</a:t>
            </a:r>
          </a:p>
          <a:p>
            <a:r>
              <a:rPr lang="cs-CZ" dirty="0"/>
              <a:t>„Spravedlnost?“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881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0642C-3D8D-B50D-56CC-C163773C3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Spinální úrazy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9EB66-0FD8-B2B7-3929-496CC814A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Trvalá </a:t>
            </a:r>
            <a:r>
              <a:rPr lang="cs-CZ" dirty="0" err="1"/>
              <a:t>invalidizace</a:t>
            </a:r>
            <a:endParaRPr lang="cs-CZ" dirty="0"/>
          </a:p>
          <a:p>
            <a:r>
              <a:rPr lang="cs-CZ" dirty="0"/>
              <a:t>Závislost na okolí</a:t>
            </a:r>
          </a:p>
          <a:p>
            <a:r>
              <a:rPr lang="cs-CZ" dirty="0"/>
              <a:t>Ztráta svobody (zřejmá a všudypřítomná)</a:t>
            </a:r>
          </a:p>
          <a:p>
            <a:r>
              <a:rPr lang="cs-CZ" dirty="0"/>
              <a:t>Autonomie a rozhodování nad vlastním osudem</a:t>
            </a:r>
          </a:p>
          <a:p>
            <a:r>
              <a:rPr lang="cs-CZ" dirty="0"/>
              <a:t>Osvojení pomocných přístrojů</a:t>
            </a:r>
          </a:p>
          <a:p>
            <a:r>
              <a:rPr lang="cs-CZ" dirty="0"/>
              <a:t>Psychické změny (osobnost…), </a:t>
            </a:r>
            <a:r>
              <a:rPr lang="cs-CZ" dirty="0" err="1"/>
              <a:t>coping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98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7F1A7-4757-6E6F-9D16-68A40F23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Kübler-ross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8A5352-499B-EE8B-520C-F515EBFD1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Popření</a:t>
            </a:r>
          </a:p>
          <a:p>
            <a:r>
              <a:rPr lang="cs-CZ" dirty="0"/>
              <a:t>Smlouvání </a:t>
            </a:r>
          </a:p>
          <a:p>
            <a:r>
              <a:rPr lang="cs-CZ" dirty="0"/>
              <a:t>Deprese</a:t>
            </a:r>
          </a:p>
          <a:p>
            <a:r>
              <a:rPr lang="cs-CZ" dirty="0"/>
              <a:t>Hněv</a:t>
            </a:r>
          </a:p>
          <a:p>
            <a:r>
              <a:rPr lang="cs-CZ" dirty="0"/>
              <a:t>Přijetí</a:t>
            </a:r>
          </a:p>
          <a:p>
            <a:endParaRPr lang="cs-CZ" dirty="0"/>
          </a:p>
          <a:p>
            <a:r>
              <a:rPr lang="cs-CZ" dirty="0"/>
              <a:t>Nemusí v tomto pořadí, nemusí dojít ke všem, mohou se vracet a prolínat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792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04D47-45DF-6DD2-7EAF-495514E47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Fyzioterapie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18A8C2-7FF9-9025-9F26-1D40D7749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912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3F1683-69DB-5444-3DCF-354DDAD8D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0DCEB-8BA0-0EDA-7EAE-B1912D311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Fyzioterapie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F10184-9CA9-4851-4E00-D6994C36E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Hybnost</a:t>
            </a:r>
          </a:p>
          <a:p>
            <a:r>
              <a:rPr lang="cs-CZ" dirty="0"/>
              <a:t>Získávání zpět vlastního těla</a:t>
            </a:r>
          </a:p>
          <a:p>
            <a:r>
              <a:rPr lang="cs-CZ" dirty="0"/>
              <a:t>Pěstování vztahu k němu</a:t>
            </a:r>
          </a:p>
          <a:p>
            <a:r>
              <a:rPr lang="cs-CZ" dirty="0"/>
              <a:t>Aktivizace</a:t>
            </a:r>
          </a:p>
          <a:p>
            <a:r>
              <a:rPr lang="cs-CZ" dirty="0"/>
              <a:t>Velký tlak na fyzioterapeuty (dominantní postavení v rehabilitaci)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186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BB78E-8AA4-09C7-BDCB-374808DCF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Potenciální úskalí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69BF8D-83CF-0149-E036-0D6D5DBD2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Rezignace a pasivita</a:t>
            </a:r>
          </a:p>
          <a:p>
            <a:r>
              <a:rPr lang="cs-CZ" dirty="0"/>
              <a:t>Nespolupráce</a:t>
            </a:r>
          </a:p>
          <a:p>
            <a:r>
              <a:rPr lang="cs-CZ" dirty="0"/>
              <a:t>Reálné somatické limity</a:t>
            </a:r>
          </a:p>
          <a:p>
            <a:r>
              <a:rPr lang="cs-CZ" dirty="0"/>
              <a:t>Nátlak</a:t>
            </a:r>
          </a:p>
          <a:p>
            <a:r>
              <a:rPr lang="cs-CZ" dirty="0"/>
              <a:t>Ventilace emocí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11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8AF69-1AED-373A-1D9D-AC30183EC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Onkologická onemocnění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ACCDFD-AA40-AEFF-7A26-BAC9E605C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1F1F1F"/>
                </a:solidFill>
                <a:latin typeface="Google Sans"/>
              </a:rPr>
              <a:t>R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ozmanit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á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, ale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i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rozšířen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á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skupin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a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lidově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nazývan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á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rakovina</a:t>
            </a:r>
            <a:endParaRPr lang="cs-CZ" b="0" i="0" dirty="0">
              <a:solidFill>
                <a:srgbClr val="1F1F1F"/>
              </a:solidFill>
              <a:effectLst/>
              <a:latin typeface="Google Sans"/>
            </a:endParaRPr>
          </a:p>
          <a:p>
            <a:r>
              <a:rPr lang="cs-CZ" dirty="0">
                <a:solidFill>
                  <a:srgbClr val="040C28"/>
                </a:solidFill>
                <a:latin typeface="Google Sans"/>
              </a:rPr>
              <a:t>S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tav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,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kdy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se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některé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buňky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těla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vymknou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kontrole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a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začnou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se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neřízeně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množit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. Tak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vzniká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nový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útvar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–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nádor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. </a:t>
            </a:r>
            <a:endParaRPr lang="cs-CZ" b="0" i="0" dirty="0">
              <a:solidFill>
                <a:srgbClr val="1F1F1F"/>
              </a:solidFill>
              <a:effectLst/>
              <a:latin typeface="Google Sans"/>
            </a:endParaRPr>
          </a:p>
          <a:p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Mohou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vznikat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sporadicky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nebo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na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základě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dědičném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(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mutace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v </a:t>
            </a:r>
            <a:r>
              <a:rPr lang="en-GB" b="0" i="0" dirty="0" err="1">
                <a:solidFill>
                  <a:srgbClr val="1F1F1F"/>
                </a:solidFill>
                <a:effectLst/>
                <a:latin typeface="Google Sans"/>
              </a:rPr>
              <a:t>určitém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 genu).</a:t>
            </a:r>
            <a:endParaRPr lang="cs-CZ" b="0" i="0" dirty="0">
              <a:solidFill>
                <a:srgbClr val="1F1F1F"/>
              </a:solidFill>
              <a:effectLst/>
              <a:latin typeface="Google Sans"/>
            </a:endParaRPr>
          </a:p>
          <a:p>
            <a:r>
              <a:rPr lang="cs-CZ" dirty="0">
                <a:solidFill>
                  <a:srgbClr val="1F1F1F"/>
                </a:solidFill>
                <a:latin typeface="Google Sans"/>
              </a:rPr>
              <a:t>Vymknutí kontrole a kolektivnímu „cíli“ tělesných </a:t>
            </a:r>
            <a:r>
              <a:rPr lang="cs-CZ" dirty="0" err="1">
                <a:solidFill>
                  <a:srgbClr val="1F1F1F"/>
                </a:solidFill>
                <a:latin typeface="Google Sans"/>
              </a:rPr>
              <a:t>buňek</a:t>
            </a:r>
            <a:endParaRPr lang="cs-CZ" dirty="0">
              <a:solidFill>
                <a:srgbClr val="1F1F1F"/>
              </a:solidFill>
              <a:latin typeface="Google Sans"/>
            </a:endParaRPr>
          </a:p>
          <a:p>
            <a:r>
              <a:rPr lang="cs-CZ" dirty="0">
                <a:solidFill>
                  <a:srgbClr val="1F1F1F"/>
                </a:solidFill>
                <a:latin typeface="Google Sans"/>
              </a:rPr>
              <a:t>Poškození DNA a následných kopií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61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A881B-90BD-104A-27DC-F6C21DEDD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2AE9DF-F979-B300-6F67-99EA11635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Věk</a:t>
            </a:r>
          </a:p>
          <a:p>
            <a:r>
              <a:rPr lang="cs-CZ" dirty="0"/>
              <a:t>Obezita</a:t>
            </a:r>
          </a:p>
          <a:p>
            <a:r>
              <a:rPr lang="cs-CZ" dirty="0"/>
              <a:t>Kouření</a:t>
            </a:r>
          </a:p>
          <a:p>
            <a:r>
              <a:rPr lang="cs-CZ" dirty="0"/>
              <a:t>Alkohol</a:t>
            </a:r>
          </a:p>
          <a:p>
            <a:r>
              <a:rPr lang="cs-CZ" dirty="0"/>
              <a:t>Toxické látky (azbest,,,)</a:t>
            </a:r>
          </a:p>
          <a:p>
            <a:r>
              <a:rPr lang="cs-CZ" dirty="0"/>
              <a:t>Genetická zátěž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11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53E88-76D5-207E-8037-CA73703BD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má rakovinu?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80826-B24C-8EA9-413C-FE6E92991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Asi 40% mužů a žen má za život diagnostikovanou rakovinu</a:t>
            </a:r>
          </a:p>
          <a:p>
            <a:r>
              <a:rPr lang="cs-CZ" dirty="0"/>
              <a:t>Benigní x maligní nádor</a:t>
            </a:r>
          </a:p>
          <a:p>
            <a:r>
              <a:rPr lang="cs-CZ" dirty="0"/>
              <a:t>Záleží na lokalizaci, pokročilosti, dostupné léčbě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55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6EF84-F044-3A33-8797-FE8B84D5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Onkologická léčba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EBE2ED-0B53-068E-581B-C966BA144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Operace (závažné volby v rámci prevence)</a:t>
            </a:r>
          </a:p>
          <a:p>
            <a:r>
              <a:rPr lang="cs-CZ" dirty="0"/>
              <a:t>Chemoterapie</a:t>
            </a:r>
          </a:p>
          <a:p>
            <a:r>
              <a:rPr lang="cs-CZ" dirty="0"/>
              <a:t>Radioterapie</a:t>
            </a:r>
          </a:p>
          <a:p>
            <a:r>
              <a:rPr lang="cs-CZ" dirty="0"/>
              <a:t>Biologická </a:t>
            </a:r>
          </a:p>
          <a:p>
            <a:r>
              <a:rPr lang="cs-CZ" dirty="0"/>
              <a:t>Hormonální</a:t>
            </a:r>
          </a:p>
          <a:p>
            <a:r>
              <a:rPr lang="cs-CZ" dirty="0" err="1"/>
              <a:t>Alterantivní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19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492B3-7E2A-5F50-C78F-5D60B9FCE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1317A1-79D0-D1C4-E7F1-666111AEE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Existenciální </a:t>
            </a:r>
            <a:r>
              <a:rPr lang="cs-CZ" dirty="0" err="1"/>
              <a:t>distress</a:t>
            </a:r>
            <a:endParaRPr lang="cs-CZ" dirty="0"/>
          </a:p>
          <a:p>
            <a:r>
              <a:rPr lang="cs-CZ" dirty="0"/>
              <a:t>Tělesné změny</a:t>
            </a:r>
          </a:p>
          <a:p>
            <a:r>
              <a:rPr lang="cs-CZ" dirty="0"/>
              <a:t>Role pacienta a přijímání péče (zátěž okolí)</a:t>
            </a:r>
          </a:p>
          <a:p>
            <a:r>
              <a:rPr lang="cs-CZ" dirty="0"/>
              <a:t>PTSD</a:t>
            </a:r>
          </a:p>
          <a:p>
            <a:r>
              <a:rPr lang="cs-CZ" dirty="0"/>
              <a:t>Poruchy nálad</a:t>
            </a:r>
          </a:p>
          <a:p>
            <a:r>
              <a:rPr lang="cs-CZ" dirty="0"/>
              <a:t>Změna identity</a:t>
            </a:r>
          </a:p>
          <a:p>
            <a:r>
              <a:rPr lang="cs-CZ" dirty="0"/>
              <a:t>Zásah rodinného systému</a:t>
            </a:r>
          </a:p>
          <a:p>
            <a:r>
              <a:rPr lang="cs-CZ" dirty="0"/>
              <a:t>Potenciálně trvalý úbytek </a:t>
            </a:r>
            <a:r>
              <a:rPr lang="cs-CZ" dirty="0" err="1"/>
              <a:t>fyz</a:t>
            </a:r>
            <a:r>
              <a:rPr lang="cs-CZ" dirty="0"/>
              <a:t>. zdatnosti</a:t>
            </a:r>
          </a:p>
          <a:p>
            <a:r>
              <a:rPr lang="cs-CZ" dirty="0"/>
              <a:t>Smrt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71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48E52D-5A73-402A-85F3-47F4624D4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fyzioterapie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EF04B-DB7C-F6B1-AE72-E1F157497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8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9814B-7C9E-02F5-AE3F-149810D46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D346E-BB72-11B7-1894-296E758B7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fyzioterapie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787F4-FF6A-664E-91DD-D2FA74C2F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Znovuzískání vztahu a přístupu k tělu</a:t>
            </a:r>
          </a:p>
          <a:p>
            <a:r>
              <a:rPr lang="cs-CZ" dirty="0"/>
              <a:t>Aktivizace</a:t>
            </a:r>
          </a:p>
          <a:p>
            <a:r>
              <a:rPr lang="cs-CZ" dirty="0"/>
              <a:t>Podpora aktivní role v léčbě</a:t>
            </a:r>
          </a:p>
          <a:p>
            <a:r>
              <a:rPr lang="cs-CZ" dirty="0"/>
              <a:t>Určitá kontrola</a:t>
            </a:r>
          </a:p>
          <a:p>
            <a:r>
              <a:rPr lang="cs-CZ" dirty="0"/>
              <a:t>Vztah a péče</a:t>
            </a:r>
          </a:p>
          <a:p>
            <a:r>
              <a:rPr lang="cs-CZ" dirty="0"/>
              <a:t>Limity a zjišťování hranic</a:t>
            </a:r>
          </a:p>
          <a:p>
            <a:r>
              <a:rPr lang="cs-CZ" dirty="0" err="1"/>
              <a:t>Mitigace</a:t>
            </a:r>
            <a:r>
              <a:rPr lang="cs-CZ" dirty="0"/>
              <a:t> následků tělesných </a:t>
            </a:r>
            <a:r>
              <a:rPr lang="cs-CZ" dirty="0" err="1"/>
              <a:t>disbalancí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8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A50BB-AB16-7FCC-9B73-B9823FE4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Potenciální úskalí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5D7AC4-E286-8EFC-4901-25234B39E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Non-</a:t>
            </a:r>
            <a:r>
              <a:rPr lang="cs-CZ" dirty="0" err="1"/>
              <a:t>compliance</a:t>
            </a:r>
            <a:endParaRPr lang="cs-CZ" dirty="0"/>
          </a:p>
          <a:p>
            <a:r>
              <a:rPr lang="cs-CZ" dirty="0"/>
              <a:t>Tělesná (i jiná) tabu</a:t>
            </a:r>
          </a:p>
          <a:p>
            <a:r>
              <a:rPr lang="cs-CZ" dirty="0"/>
              <a:t>Přehnaná pozitivita</a:t>
            </a:r>
          </a:p>
          <a:p>
            <a:r>
              <a:rPr lang="cs-CZ" u="sng" dirty="0"/>
              <a:t>Bolest</a:t>
            </a:r>
          </a:p>
          <a:p>
            <a:r>
              <a:rPr lang="cs-CZ" dirty="0"/>
              <a:t>Psychické faktory</a:t>
            </a:r>
          </a:p>
          <a:p>
            <a:r>
              <a:rPr lang="cs-CZ" dirty="0"/>
              <a:t>Únava</a:t>
            </a:r>
          </a:p>
          <a:p>
            <a:r>
              <a:rPr lang="cs-CZ" dirty="0"/>
              <a:t>Hospitalismus</a:t>
            </a:r>
          </a:p>
          <a:p>
            <a:r>
              <a:rPr lang="cs-CZ" dirty="0" err="1"/>
              <a:t>Invalidizace</a:t>
            </a: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397529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93</TotalTime>
  <Words>337</Words>
  <Application>Microsoft Office PowerPoint</Application>
  <PresentationFormat>Širokoúhlá obrazovka</PresentationFormat>
  <Paragraphs>97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Gill Sans MT</vt:lpstr>
      <vt:lpstr>Google Sans</vt:lpstr>
      <vt:lpstr>Balík</vt:lpstr>
      <vt:lpstr>Onkologie</vt:lpstr>
      <vt:lpstr>Onkologická onemocnění</vt:lpstr>
      <vt:lpstr>Rizikové faktory</vt:lpstr>
      <vt:lpstr>Kdo má rakovinu?</vt:lpstr>
      <vt:lpstr>Onkologická léčba</vt:lpstr>
      <vt:lpstr>Následky</vt:lpstr>
      <vt:lpstr>Role fyzioterapie</vt:lpstr>
      <vt:lpstr>Role fyzioterapie</vt:lpstr>
      <vt:lpstr>Potenciální úskalí</vt:lpstr>
      <vt:lpstr>Potenciál</vt:lpstr>
      <vt:lpstr>úrazy</vt:lpstr>
      <vt:lpstr>Problematika</vt:lpstr>
      <vt:lpstr>Spinální úrazy</vt:lpstr>
      <vt:lpstr>Kübler-ross</vt:lpstr>
      <vt:lpstr>Fyzioterapie</vt:lpstr>
      <vt:lpstr>Fyzioterapie</vt:lpstr>
      <vt:lpstr>Potenciální úskalí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Tonda Sokol</dc:creator>
  <cp:lastModifiedBy>Tonda Sokol</cp:lastModifiedBy>
  <cp:revision>1</cp:revision>
  <dcterms:created xsi:type="dcterms:W3CDTF">2024-10-08T18:51:32Z</dcterms:created>
  <dcterms:modified xsi:type="dcterms:W3CDTF">2024-10-08T20:25:01Z</dcterms:modified>
</cp:coreProperties>
</file>