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1" r:id="rId17"/>
    <p:sldId id="270" r:id="rId18"/>
    <p:sldId id="273" r:id="rId19"/>
    <p:sldId id="274" r:id="rId20"/>
    <p:sldId id="275" r:id="rId21"/>
    <p:sldId id="277" r:id="rId22"/>
    <p:sldId id="276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B8B0EA9-3DC4-4ADE-8CAF-679DB08C88A3}" type="datetimeFigureOut">
              <a:rPr lang="cs-CZ" smtClean="0"/>
              <a:t>29.03.2021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743F5DC-8714-4AB7-8D75-C0CA025DD08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SPRINTERSKÝ TRÉNINK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PLAVECKÝ TRÉNINK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5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Dlouhé sprinty s dlouhým odpočinkem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vhodné jsou úseky 100 – 200 m</a:t>
            </a:r>
          </a:p>
          <a:p>
            <a:r>
              <a:rPr lang="cs-CZ" dirty="0" smtClean="0"/>
              <a:t>odpočinek mezi úseky 5-10´</a:t>
            </a:r>
          </a:p>
          <a:p>
            <a:r>
              <a:rPr lang="cs-CZ" dirty="0" smtClean="0"/>
              <a:t>optimální délka celé série 300 – 800 m</a:t>
            </a:r>
          </a:p>
          <a:p>
            <a:r>
              <a:rPr lang="cs-CZ" dirty="0" smtClean="0"/>
              <a:t>rychlost vyšší než prahová – plavci mají plavat tak rychle, jak je to možné</a:t>
            </a:r>
          </a:p>
          <a:p>
            <a:r>
              <a:rPr lang="cs-CZ" dirty="0" smtClean="0"/>
              <a:t>rychlost 100 a 200 m úseků by měla být alespoň 85 % osobního výkonu nebo 6 vteřin od nejlepšího osobního výkonu na 100 m a 12 vteřin od OR na 200 m</a:t>
            </a:r>
          </a:p>
          <a:p>
            <a:r>
              <a:rPr lang="cs-CZ" dirty="0" smtClean="0"/>
              <a:t>vytrvalci budou schopni plavat blíže svému OR než sprinteři (vytrvalci mají vyšší aerobní kapacitu a nebudou vytvářet tolik laktátu jako sprinteři)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084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Sprinty se středně dlouhými odpočinky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jakákoli trať, doporučena polovina závodní tratě nebo méně (rychlost bude blíže závodnímu tempu)</a:t>
            </a:r>
          </a:p>
          <a:p>
            <a:r>
              <a:rPr lang="cs-CZ" dirty="0" smtClean="0"/>
              <a:t>rychlost vyšší než prahová (kumulace laktátu)</a:t>
            </a:r>
          </a:p>
          <a:p>
            <a:r>
              <a:rPr lang="cs-CZ" dirty="0" smtClean="0"/>
              <a:t>délka série 600 – 1200 m (sprinteři na krátké tratě ca 800 m a méně, pro 200 lze až k 1200 m)</a:t>
            </a:r>
          </a:p>
          <a:p>
            <a:r>
              <a:rPr lang="cs-CZ" dirty="0" smtClean="0"/>
              <a:t>optimálně 25, 50, 75 a 100 m úseky</a:t>
            </a:r>
          </a:p>
          <a:p>
            <a:r>
              <a:rPr lang="cs-CZ" dirty="0" smtClean="0"/>
              <a:t>odpočinek  25 m – 15´´, 50 m – 30´´, 75 m – 45´´ a 100 m – 60´´ (neumožňuje úplně zotavení)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2938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Sprinty s krátkými odpočinky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obvykle rozložené tratě, jakákoli opakovaná trať, úseky odpovídají ¼ závodní tratě (nebo jsou kratší)</a:t>
            </a:r>
          </a:p>
          <a:p>
            <a:r>
              <a:rPr lang="cs-CZ" dirty="0" smtClean="0"/>
              <a:t>rychlost se blíží závodní rychlosti (je vyšší než prahová)</a:t>
            </a:r>
          </a:p>
          <a:p>
            <a:r>
              <a:rPr lang="cs-CZ" dirty="0" smtClean="0"/>
              <a:t>délka série odpovídá závodní trati, může být i o kousek delší či kratší. Kratší série je možné plavat vyšší než závodní rychlostí. Delší série připraví plavce na udržení dobré techniky po celou dobu závodu. </a:t>
            </a:r>
          </a:p>
          <a:p>
            <a:r>
              <a:rPr lang="cs-CZ" dirty="0" smtClean="0"/>
              <a:t>v jedné TJ lze absolvovat 2-4 série za podmínky dostatečného odpočinku mezi sériemi (obnovení pH ve svalech do blízkosti normálu)</a:t>
            </a:r>
          </a:p>
          <a:p>
            <a:r>
              <a:rPr lang="cs-CZ" dirty="0" smtClean="0"/>
              <a:t>odpočinek 5 – 15 ´´, aby mezi úseky docházelo pouze k malému zotavení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0039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délka série 300 – 1200 m. Pro sprintery do 800 m.</a:t>
            </a:r>
          </a:p>
          <a:p>
            <a:r>
              <a:rPr lang="cs-CZ" dirty="0" smtClean="0"/>
              <a:t>délka úseků 100-200 m s dlouhým odpočinkem, 25-100 m pro sprintery se středně dlouhým odpočinkem a také pro série s krátkým odpočinkem. </a:t>
            </a:r>
            <a:r>
              <a:rPr lang="cs-CZ" dirty="0" err="1" smtClean="0"/>
              <a:t>Středotraťaři</a:t>
            </a:r>
            <a:r>
              <a:rPr lang="cs-CZ" dirty="0" smtClean="0"/>
              <a:t> a vytrvalci mohou zvýšit délku úseků na tratě 200-500m (ne nutně)</a:t>
            </a:r>
          </a:p>
          <a:p>
            <a:r>
              <a:rPr lang="cs-CZ" dirty="0" smtClean="0"/>
              <a:t>délka odpočinku 3-10´u dlouhých sprintů, 15´´-2´ pro středně dlouhý odpočinek a pro rozloženou závodní trať 5´´-30´´</a:t>
            </a:r>
          </a:p>
          <a:p>
            <a:r>
              <a:rPr lang="cs-CZ" dirty="0" smtClean="0"/>
              <a:t>tréninková rychlost je vyšší než prahová a musí být dostačující k tomu, aby tlačila hodnotu pH ve svalech dolů až do okamžiku, kdy dochází k silnému zakyselení</a:t>
            </a:r>
          </a:p>
        </p:txBody>
      </p:sp>
    </p:spTree>
    <p:extLst>
      <p:ext uri="{BB962C8B-B14F-4D97-AF65-F5344CB8AC3E}">
        <p14:creationId xmlns:p14="http://schemas.microsoft.com/office/powerpoint/2010/main" val="2315439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</a:t>
            </a:r>
            <a:r>
              <a:rPr lang="cs-CZ" dirty="0" smtClean="0"/>
              <a:t> 1 příklady sérií na toleranci laktátu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dlouhé sprinty s dlouhými odpočinky</a:t>
            </a:r>
          </a:p>
          <a:p>
            <a:pPr lvl="1"/>
            <a:r>
              <a:rPr lang="cs-CZ" dirty="0" smtClean="0"/>
              <a:t>6x100 i. 7´</a:t>
            </a:r>
          </a:p>
          <a:p>
            <a:pPr lvl="1"/>
            <a:r>
              <a:rPr lang="cs-CZ" dirty="0" smtClean="0"/>
              <a:t>3x200 i. 10´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sprinty se středně dlouhými odpočinky</a:t>
            </a:r>
          </a:p>
          <a:p>
            <a:pPr lvl="1"/>
            <a:r>
              <a:rPr lang="cs-CZ" dirty="0" smtClean="0"/>
              <a:t>12x25 i. 30´´</a:t>
            </a:r>
          </a:p>
          <a:p>
            <a:pPr lvl="1"/>
            <a:r>
              <a:rPr lang="cs-CZ" dirty="0" smtClean="0"/>
              <a:t>12x50 i. 1´</a:t>
            </a:r>
          </a:p>
          <a:p>
            <a:pPr lvl="1"/>
            <a:r>
              <a:rPr lang="cs-CZ" dirty="0" smtClean="0"/>
              <a:t>8x100 i. 2´</a:t>
            </a:r>
          </a:p>
          <a:p>
            <a:pPr lvl="1"/>
            <a:r>
              <a:rPr lang="cs-CZ" dirty="0" smtClean="0"/>
              <a:t>6x200 i. 3´ – 4´</a:t>
            </a:r>
          </a:p>
          <a:p>
            <a:r>
              <a:rPr lang="cs-CZ" dirty="0" smtClean="0"/>
              <a:t>sprinty s krátkými odpočinky</a:t>
            </a:r>
          </a:p>
          <a:p>
            <a:pPr lvl="1"/>
            <a:r>
              <a:rPr lang="cs-CZ" dirty="0" smtClean="0"/>
              <a:t>3x (4x 25 i. 20-30´´)</a:t>
            </a:r>
          </a:p>
          <a:p>
            <a:pPr lvl="1"/>
            <a:r>
              <a:rPr lang="cs-CZ" dirty="0" smtClean="0"/>
              <a:t>3x (4x50 </a:t>
            </a:r>
            <a:r>
              <a:rPr lang="cs-CZ" dirty="0" err="1" smtClean="0"/>
              <a:t>io</a:t>
            </a:r>
            <a:r>
              <a:rPr lang="cs-CZ" dirty="0" smtClean="0"/>
              <a:t>. 10-15´´)</a:t>
            </a:r>
          </a:p>
          <a:p>
            <a:pPr lvl="1"/>
            <a:r>
              <a:rPr lang="cs-CZ" dirty="0" smtClean="0"/>
              <a:t>15x100 i. 1´30´´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8179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Další typy tréninku tolerance laktátu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série úseků s nejkratším možným startem</a:t>
            </a:r>
          </a:p>
          <a:p>
            <a:pPr lvl="1"/>
            <a:r>
              <a:rPr lang="cs-CZ" dirty="0" smtClean="0"/>
              <a:t>4x(3x25 i.20´´)+225~, čas na 25 m 14-17´´</a:t>
            </a:r>
          </a:p>
          <a:p>
            <a:pPr lvl="1"/>
            <a:r>
              <a:rPr lang="cs-CZ" dirty="0" smtClean="0"/>
              <a:t>4x(6x50 i.45´´)+200~, čas na 50 m 33-38´´</a:t>
            </a:r>
          </a:p>
          <a:p>
            <a:r>
              <a:rPr lang="cs-CZ" dirty="0" smtClean="0"/>
              <a:t>série střídáním délky úseků se střídáním délky odpočinku</a:t>
            </a:r>
          </a:p>
          <a:p>
            <a:pPr lvl="1"/>
            <a:r>
              <a:rPr lang="cs-CZ" dirty="0" smtClean="0"/>
              <a:t>4x (200 = i.4´+4x100 ~ i. 2´)</a:t>
            </a:r>
          </a:p>
          <a:p>
            <a:pPr lvl="1"/>
            <a:r>
              <a:rPr lang="cs-CZ" dirty="0" smtClean="0"/>
              <a:t>4x (100= i.2´ + 4x100 ~ i.1´40´´)</a:t>
            </a:r>
          </a:p>
          <a:p>
            <a:pPr lvl="1"/>
            <a:r>
              <a:rPr lang="cs-CZ" dirty="0" smtClean="0"/>
              <a:t>100 M i. 2´ + 100+100no+100Kpa lehce i.6´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190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</a:t>
            </a:r>
            <a:r>
              <a:rPr lang="cs-CZ" dirty="0"/>
              <a:t>D</a:t>
            </a:r>
            <a:r>
              <a:rPr lang="cs-CZ" dirty="0" smtClean="0"/>
              <a:t>alší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aktivní zotavení je lepší než pasivní zotavení, urychluje odstraňování laktátu z krve, udržuje rychlejší tok krve a odplavuje větší množství kyseliny mléčné ze svalů</a:t>
            </a:r>
          </a:p>
          <a:p>
            <a:r>
              <a:rPr lang="cs-CZ" dirty="0" smtClean="0"/>
              <a:t>tréninková rychlost na úrovni </a:t>
            </a:r>
            <a:r>
              <a:rPr lang="cs-CZ" dirty="0" err="1" smtClean="0"/>
              <a:t>SFmax</a:t>
            </a:r>
            <a:endParaRPr lang="cs-CZ" dirty="0" smtClean="0"/>
          </a:p>
          <a:p>
            <a:r>
              <a:rPr lang="cs-CZ" dirty="0" smtClean="0"/>
              <a:t>trenér to pozná pohledem na unavené plavce a zaplavaným časem na daném úseku</a:t>
            </a:r>
          </a:p>
          <a:p>
            <a:r>
              <a:rPr lang="cs-CZ" dirty="0" smtClean="0"/>
              <a:t>náročnost sérií zvyšuji vyšší rychlostí, kratším odpočinkem nebo vyšším objemem – časem by měl být plavec schopen plavat rychleji</a:t>
            </a:r>
          </a:p>
          <a:p>
            <a:r>
              <a:rPr lang="cs-CZ" dirty="0" smtClean="0"/>
              <a:t>zařazovat až plavci zvýší aerobní kapacitu – pozdější část sezóny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046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Sp2 Trénink produkce laktátu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krátké sprinty plavané rychlostí blížící se maximu</a:t>
            </a:r>
          </a:p>
          <a:p>
            <a:r>
              <a:rPr lang="cs-CZ" dirty="0" smtClean="0"/>
              <a:t>pro zlepšení anaerobního výkonu</a:t>
            </a:r>
          </a:p>
          <a:p>
            <a:endParaRPr lang="cs-CZ" dirty="0"/>
          </a:p>
          <a:p>
            <a:r>
              <a:rPr lang="cs-CZ" dirty="0" smtClean="0"/>
              <a:t>zvýšení rychlosti anaerobního metabolismu</a:t>
            </a:r>
          </a:p>
          <a:p>
            <a:r>
              <a:rPr lang="cs-CZ" dirty="0" smtClean="0"/>
              <a:t>zvýšení maximální sprinterské rychlosti</a:t>
            </a:r>
          </a:p>
          <a:p>
            <a:endParaRPr lang="cs-CZ" dirty="0"/>
          </a:p>
          <a:p>
            <a:r>
              <a:rPr lang="cs-CZ" dirty="0" smtClean="0"/>
              <a:t>zvýšení podílu energie uvolněné z ATP-CP a zvýšení rychlosti obnovy ATP z CP</a:t>
            </a:r>
          </a:p>
          <a:p>
            <a:r>
              <a:rPr lang="cs-CZ" dirty="0" smtClean="0"/>
              <a:t>zvýšení svalového výkonu</a:t>
            </a:r>
          </a:p>
          <a:p>
            <a:r>
              <a:rPr lang="cs-CZ" dirty="0" smtClean="0"/>
              <a:t>zlepšená nervově-svalová koordinace při vysokých rychlostech plavání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497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Sp2 Sezónní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plavání je nejlepší způsob tréninku, plavci by měli podstatnou část tohoto typu tréninku plavat plaveckým způsobem, který trénují</a:t>
            </a:r>
          </a:p>
          <a:p>
            <a:r>
              <a:rPr lang="cs-CZ" dirty="0" smtClean="0"/>
              <a:t>tento typ tréninku zařazujeme po celou sezónu</a:t>
            </a:r>
          </a:p>
          <a:p>
            <a:r>
              <a:rPr lang="cs-CZ" dirty="0" smtClean="0"/>
              <a:t>zkraje sezóny na něj klademe důraz, abychom zvýšili schopnost anaerobního mechanismu (plavci by měli být schopni zlepšit rychlost i v době, kdy plavou velké objemy základního vytrvalostního tréninku)</a:t>
            </a:r>
          </a:p>
          <a:p>
            <a:r>
              <a:rPr lang="cs-CZ" dirty="0" smtClean="0"/>
              <a:t>ve střední části plaveme také značné množství, aby se snížil pokles rychlosti anaerobního metabolismu (klesá z důvodu zařazení prahového a přetěžujícího vytrvalostního tréninku)</a:t>
            </a:r>
          </a:p>
          <a:p>
            <a:r>
              <a:rPr lang="cs-CZ" dirty="0" smtClean="0"/>
              <a:t>a v pokročilé fázi sezóny ho zařazujeme, aby plavci zvýšili svoji sprinterskou rychlost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187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Sp2 Doporučení pro sestavování sérií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délka úseků i sérií jsou krátké, ztráta glykogenu je malá, lze sérii plavat každý den, nicméně je výhodné (a  motivační) některé dny v týdnu vynechat; jinými slovy sprinty můžu zařazovat každý den, větší série na produkci laktátu 3 – 4x týdně</a:t>
            </a:r>
          </a:p>
          <a:p>
            <a:r>
              <a:rPr lang="cs-CZ" dirty="0" smtClean="0"/>
              <a:t>plavci, kteří trénují denně zařazují téměř do všech TJ, u těch, kteří trénují dvoufázově zařazují v jednom z tréninků během dne a většinu dnů v týdnu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5951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pro sprinterský trénink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zvýšení maximální sprinterské rychlosti, aby plavci mohli rozjíždět závody rychleji</a:t>
            </a:r>
          </a:p>
          <a:p>
            <a:r>
              <a:rPr lang="cs-CZ" dirty="0" smtClean="0"/>
              <a:t>zvýšení </a:t>
            </a:r>
            <a:r>
              <a:rPr lang="cs-CZ" dirty="0" err="1" smtClean="0"/>
              <a:t>pufrovací</a:t>
            </a:r>
            <a:r>
              <a:rPr lang="cs-CZ" dirty="0" smtClean="0"/>
              <a:t> kapacity, aby sprinteři mohli udržovat rychlost v závodech co nejblíže u své maximální sprinterské rychlosti</a:t>
            </a:r>
          </a:p>
          <a:p>
            <a:r>
              <a:rPr lang="cs-CZ" dirty="0" smtClean="0"/>
              <a:t>zlepšování svalového výkonu = rozvoj plavecké síly</a:t>
            </a:r>
          </a:p>
          <a:p>
            <a:endParaRPr lang="cs-CZ" dirty="0"/>
          </a:p>
          <a:p>
            <a:r>
              <a:rPr lang="cs-CZ" dirty="0" smtClean="0"/>
              <a:t>zlepšení záběrového mechanismu (při udržení maximální rychlosti)</a:t>
            </a:r>
          </a:p>
          <a:p>
            <a:r>
              <a:rPr lang="cs-CZ" dirty="0" smtClean="0"/>
              <a:t>zlepšení anaerobního metabolismu (rozkládání svalového glykogenu a uvolňování energie a fosfátů ke znovuobnovení ATP)</a:t>
            </a:r>
          </a:p>
          <a:p>
            <a:r>
              <a:rPr lang="cs-CZ" dirty="0" err="1" smtClean="0"/>
              <a:t>pufrovací</a:t>
            </a:r>
            <a:r>
              <a:rPr lang="cs-CZ" dirty="0" smtClean="0"/>
              <a:t> kapacita je zlepšována vytvářením potřeby pro ukládání vyššího množství pufrů ve svalech v okamžiku, když je tělo vystaveno akumulaci laktátu, který je výsledkem anaerobního metabolismu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9087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Sp2 Doporučení pro sestavování sérií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délka úseků: 25 – 50 m, vyjádřeno v čase 9-30´´</a:t>
            </a:r>
          </a:p>
          <a:p>
            <a:r>
              <a:rPr lang="cs-CZ" dirty="0" smtClean="0"/>
              <a:t>délka odpočinku: delší než doba práce, umožňující obnovu </a:t>
            </a:r>
            <a:r>
              <a:rPr lang="cs-CZ" dirty="0" err="1" smtClean="0"/>
              <a:t>kreatinfosfátu</a:t>
            </a:r>
            <a:r>
              <a:rPr lang="cs-CZ" dirty="0" smtClean="0"/>
              <a:t> – zhruba polovina se obnoví za 90 ´´ + 4-8 minut potřebuji k obnovení zbývajícího množství = min. odpočinek po každém sprintu je 90´´ </a:t>
            </a:r>
          </a:p>
          <a:p>
            <a:pPr lvl="1"/>
            <a:r>
              <a:rPr lang="cs-CZ" dirty="0" smtClean="0"/>
              <a:t>po 25m úsecích 1,5-3´</a:t>
            </a:r>
          </a:p>
          <a:p>
            <a:pPr lvl="1"/>
            <a:r>
              <a:rPr lang="cs-CZ" dirty="0" smtClean="0"/>
              <a:t>po 50m úseku 3-5´ odpočinku</a:t>
            </a:r>
          </a:p>
          <a:p>
            <a:r>
              <a:rPr lang="cs-CZ" dirty="0" smtClean="0"/>
              <a:t>délka série: lze během jednoho tréninku provádět několik sérií o délce 300 – 600 m, mezi sériemi je nutný odpočinek 5-15´</a:t>
            </a:r>
          </a:p>
          <a:p>
            <a:r>
              <a:rPr lang="cs-CZ" dirty="0" smtClean="0"/>
              <a:t>tréninková rychlost: velmi vysoká (50m 80% a více, 25m 85% a více) nebo vyjádřeno v čase: 1-2´´ za nejlepším časem pro 25m úseky a 2-3´´ na osobním maximem pro 50m úseky</a:t>
            </a:r>
          </a:p>
          <a:p>
            <a:r>
              <a:rPr lang="cs-CZ" dirty="0" smtClean="0"/>
              <a:t>TF nevyužíváme – během krátkých sprintů nedosáhne maxima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6748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Sp2 další tipy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udržuji tak, že s pokročilostí sezóny zvyšuji nárok na rychlost plavaných úseků případně mohu zvyšovat objem tréninku Sp2</a:t>
            </a:r>
          </a:p>
          <a:p>
            <a:r>
              <a:rPr lang="cs-CZ" dirty="0" smtClean="0"/>
              <a:t>zkracování odpočinku v tomto případě NEFUNGUJE</a:t>
            </a:r>
          </a:p>
          <a:p>
            <a:r>
              <a:rPr lang="cs-CZ" dirty="0" smtClean="0"/>
              <a:t>můžu vytvořit série se střídáním délky úseků, délky odpočinku i se střídáním plaveckých způsobů</a:t>
            </a:r>
          </a:p>
          <a:p>
            <a:r>
              <a:rPr lang="cs-CZ" dirty="0" smtClean="0"/>
              <a:t>lze provádět i na suchu (</a:t>
            </a:r>
            <a:r>
              <a:rPr lang="cs-CZ" dirty="0" err="1" smtClean="0"/>
              <a:t>biokinetik</a:t>
            </a:r>
            <a:r>
              <a:rPr lang="cs-CZ" dirty="0" smtClean="0"/>
              <a:t>, trenažer...), ale sprinterský trénink pro plavce má požadovaný efekt když se provádí ve vodě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287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Sp2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8x25 m i. 2´</a:t>
            </a:r>
          </a:p>
          <a:p>
            <a:r>
              <a:rPr lang="cs-CZ" dirty="0" smtClean="0"/>
              <a:t>6x50 m i. 5´</a:t>
            </a:r>
          </a:p>
          <a:p>
            <a:r>
              <a:rPr lang="cs-CZ" dirty="0" smtClean="0"/>
              <a:t>6x (4x 25 i. 30´´) – první úsek v sérii je sprint, zbytek lehce nohy/paže/souhra</a:t>
            </a:r>
          </a:p>
          <a:p>
            <a:r>
              <a:rPr lang="cs-CZ" dirty="0" smtClean="0"/>
              <a:t>4x25 = i. 2´ + 4x 50 </a:t>
            </a:r>
            <a:r>
              <a:rPr lang="cs-CZ" dirty="0" err="1" smtClean="0"/>
              <a:t>Tcv</a:t>
            </a:r>
            <a:r>
              <a:rPr lang="cs-CZ" dirty="0" smtClean="0"/>
              <a:t>. i. 1´ + 4x50=  i. 4´ + 8x25 </a:t>
            </a:r>
            <a:r>
              <a:rPr lang="cs-CZ" dirty="0" err="1" smtClean="0"/>
              <a:t>Tcv</a:t>
            </a:r>
            <a:r>
              <a:rPr lang="cs-CZ" dirty="0" smtClean="0"/>
              <a:t>. i. 30´´</a:t>
            </a:r>
          </a:p>
          <a:p>
            <a:r>
              <a:rPr lang="cs-CZ" dirty="0" smtClean="0"/>
              <a:t>1-3x (4x25 </a:t>
            </a:r>
            <a:r>
              <a:rPr lang="cs-CZ" dirty="0" err="1" smtClean="0"/>
              <a:t>pa</a:t>
            </a:r>
            <a:r>
              <a:rPr lang="cs-CZ" dirty="0" smtClean="0"/>
              <a:t> i. 2´ + 4x25 no i. 2´ + 200 lehce </a:t>
            </a:r>
            <a:r>
              <a:rPr lang="cs-CZ" dirty="0" err="1" smtClean="0"/>
              <a:t>Tcv</a:t>
            </a:r>
            <a:r>
              <a:rPr lang="cs-CZ" dirty="0" smtClean="0"/>
              <a:t>.)</a:t>
            </a:r>
          </a:p>
          <a:p>
            <a:r>
              <a:rPr lang="cs-CZ" dirty="0" smtClean="0"/>
              <a:t>8x100 i. 2´ (25=/75~)</a:t>
            </a:r>
          </a:p>
          <a:p>
            <a:r>
              <a:rPr lang="cs-CZ" dirty="0" smtClean="0"/>
              <a:t>8x (50= i.1´+ 100~ i.2´)</a:t>
            </a:r>
          </a:p>
          <a:p>
            <a:r>
              <a:rPr lang="cs-CZ" dirty="0" smtClean="0"/>
              <a:t>8x (25M i.1´ + 125 </a:t>
            </a:r>
            <a:r>
              <a:rPr lang="cs-CZ" dirty="0" err="1" smtClean="0"/>
              <a:t>Kpa</a:t>
            </a:r>
            <a:r>
              <a:rPr lang="cs-CZ" dirty="0" smtClean="0"/>
              <a:t> ~ i. 2´)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02362" y="3244334"/>
            <a:ext cx="41392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Sp2 Doporučení pro sestavování sérií</a:t>
            </a:r>
          </a:p>
        </p:txBody>
      </p:sp>
    </p:spTree>
    <p:extLst>
      <p:ext uri="{BB962C8B-B14F-4D97-AF65-F5344CB8AC3E}">
        <p14:creationId xmlns:p14="http://schemas.microsoft.com/office/powerpoint/2010/main" val="2421599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Sp3 Trénink plavecké síly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ultrakrátké sprinty s důrazem na sílu a rychlost</a:t>
            </a:r>
          </a:p>
          <a:p>
            <a:r>
              <a:rPr lang="cs-CZ" dirty="0" smtClean="0"/>
              <a:t>cílem je zvýšit záběrovou sílu a rychlost kontrakce svalových vláken</a:t>
            </a:r>
          </a:p>
          <a:p>
            <a:r>
              <a:rPr lang="cs-CZ" dirty="0" smtClean="0"/>
              <a:t>maximální úsilí</a:t>
            </a:r>
          </a:p>
          <a:p>
            <a:r>
              <a:rPr lang="cs-CZ" dirty="0" smtClean="0"/>
              <a:t>SÍLA JE RYCHLOST</a:t>
            </a:r>
          </a:p>
          <a:p>
            <a:r>
              <a:rPr lang="cs-CZ" dirty="0" smtClean="0"/>
              <a:t>tento tip tréninku umožňuje plavcům plavat zabírat rychleji a použít větší množství síly</a:t>
            </a:r>
          </a:p>
          <a:p>
            <a:r>
              <a:rPr lang="cs-CZ" dirty="0" smtClean="0"/>
              <a:t>ultrakrátké sprinty zapojují méně anaerobní metabolismus – nejvyšší rychlost lze udržet pouze 4-6´´, </a:t>
            </a:r>
            <a:r>
              <a:rPr lang="cs-CZ" dirty="0" err="1" smtClean="0"/>
              <a:t>kreatinfosfát</a:t>
            </a:r>
            <a:r>
              <a:rPr lang="cs-CZ" dirty="0" smtClean="0"/>
              <a:t> je hlavním zdrojem energie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594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Sp3 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záběrová síla se zvyšuje v důsledku několika adaptačních procesů:</a:t>
            </a:r>
          </a:p>
          <a:p>
            <a:pPr lvl="1"/>
            <a:r>
              <a:rPr lang="cs-CZ" dirty="0" smtClean="0"/>
              <a:t>nárůst svalové síly</a:t>
            </a:r>
          </a:p>
          <a:p>
            <a:pPr lvl="1"/>
            <a:r>
              <a:rPr lang="cs-CZ" dirty="0" smtClean="0"/>
              <a:t>zvýšení rychlosti a vzorce pro stimulaci svalových vláken centrální nervovou soustavou</a:t>
            </a:r>
          </a:p>
          <a:p>
            <a:pPr lvl="1"/>
            <a:r>
              <a:rPr lang="cs-CZ" dirty="0" smtClean="0"/>
              <a:t>zvýšení rychlosti, kterou je síla ve svalech vyvíjena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zvýšení obsahu ATP a CP v trénovaných svalových vláknech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695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Sp3 Sezónní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zařazovat po celou sezónu</a:t>
            </a:r>
          </a:p>
          <a:p>
            <a:r>
              <a:rPr lang="cs-CZ" dirty="0" smtClean="0"/>
              <a:t>nevyžaduje mnoho času – vleze se kamkoliv a kdykoliv</a:t>
            </a:r>
          </a:p>
          <a:p>
            <a:r>
              <a:rPr lang="cs-CZ" dirty="0" smtClean="0"/>
              <a:t>vhodné zařadit i zkraje sezony – plavci zvýší plaveckou sílu než začnou zdůrazňovat trénink tolerance laktátu</a:t>
            </a:r>
          </a:p>
          <a:p>
            <a:r>
              <a:rPr lang="cs-CZ" dirty="0" smtClean="0"/>
              <a:t>hlavní cíl v pozdější fázi sezóny</a:t>
            </a:r>
          </a:p>
          <a:p>
            <a:r>
              <a:rPr lang="cs-CZ" dirty="0" smtClean="0"/>
              <a:t>plavané úseky nevyčerpávají svalový glykogen a nezpůsobují poškození ze zakyselení</a:t>
            </a:r>
          </a:p>
          <a:p>
            <a:r>
              <a:rPr lang="cs-CZ" dirty="0" smtClean="0"/>
              <a:t>vhodné trénovat i na suchu 2-3x týdně</a:t>
            </a:r>
          </a:p>
          <a:p>
            <a:r>
              <a:rPr lang="cs-CZ" dirty="0" smtClean="0"/>
              <a:t>nejlepší motivace: měřit plavané úseky – plavci se snaží zlepšovat časy v průběhu sezóny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9836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Sp3 Sestavování sérií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délky úseků: 10 – 12,5 m, případně počítám záběrové cykly – 5-8 cyklů je ideální; plavci musí být schopni vyvinout nejvíce síly</a:t>
            </a:r>
          </a:p>
          <a:p>
            <a:r>
              <a:rPr lang="cs-CZ" dirty="0" smtClean="0"/>
              <a:t>délka odpočinku: 45´´ - 2´ - umožňuje obnovu </a:t>
            </a:r>
            <a:r>
              <a:rPr lang="cs-CZ" dirty="0" err="1" smtClean="0"/>
              <a:t>kreatinfosfátu</a:t>
            </a:r>
            <a:r>
              <a:rPr lang="cs-CZ" dirty="0"/>
              <a:t> </a:t>
            </a:r>
            <a:r>
              <a:rPr lang="cs-CZ" dirty="0" smtClean="0"/>
              <a:t>spotřebovaného během krátkých sprintů/lze i simulace na suchu: gumy, trenažer...</a:t>
            </a:r>
          </a:p>
          <a:p>
            <a:r>
              <a:rPr lang="cs-CZ" dirty="0" smtClean="0"/>
              <a:t>délka série: max. 4 – 10 opakování krátkých úseků nebo 50-300 m, když budu plavat více, plavci neudrží rychlost a sílu – a to je klíčové. Během TJ mohu zařadit několik sérií (3-6x), po každé sérii odpočinek 3-10´ a více (odpočinek aktivní)</a:t>
            </a:r>
          </a:p>
          <a:p>
            <a:r>
              <a:rPr lang="cs-CZ" dirty="0" smtClean="0"/>
              <a:t>tréninková rychlost: maximální anebo blízká maximu, frekvence záběrů vysoká/vyšší než při závodech na 50m, udržovat přiměřenou délku záběru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37366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Sp3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4x (8x12,5 i. 1´15´´) mezi sériemi 3´ lehké plavání</a:t>
            </a:r>
          </a:p>
          <a:p>
            <a:r>
              <a:rPr lang="cs-CZ" dirty="0" smtClean="0"/>
              <a:t>10x (6 záběrů – sprint i. 1´)</a:t>
            </a:r>
          </a:p>
          <a:p>
            <a:r>
              <a:rPr lang="cs-CZ" dirty="0" smtClean="0"/>
              <a:t>3x (8x25 i. 1´30´´) sprint prvních 10m, poté vyplavat; mezi sériemi plavat lehce 5´</a:t>
            </a:r>
          </a:p>
          <a:p>
            <a:r>
              <a:rPr lang="cs-CZ" dirty="0" smtClean="0"/>
              <a:t>10x50 i. 2´ (max. sprint 6 záběrových cyklů a do 50 m lehké plavání)</a:t>
            </a:r>
          </a:p>
          <a:p>
            <a:r>
              <a:rPr lang="cs-CZ" dirty="0" smtClean="0"/>
              <a:t>16x25 i. 1´: 12,5 m sprint hlavním/12,5 ~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7037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Sp3 Další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sprinty s odporem: packy, oblečení, padák, sukýnka, guma, kolečko, boty/silonky, šátek, </a:t>
            </a:r>
            <a:r>
              <a:rPr lang="cs-CZ" dirty="0" err="1" smtClean="0"/>
              <a:t>odporovky</a:t>
            </a:r>
            <a:r>
              <a:rPr lang="cs-CZ" dirty="0" smtClean="0"/>
              <a:t>, ...dle fantazie</a:t>
            </a:r>
          </a:p>
          <a:p>
            <a:r>
              <a:rPr lang="cs-CZ" dirty="0" smtClean="0"/>
              <a:t>ale POZOR, s odporem plavci rozvíjí velmi efektivně sílu, ale jsou pomalejší – dělají kratší a pomalejší záběry, kopou hlouběji...nezlepšuje se rychlost!</a:t>
            </a:r>
          </a:p>
          <a:p>
            <a:endParaRPr lang="cs-CZ" dirty="0"/>
          </a:p>
          <a:p>
            <a:r>
              <a:rPr lang="cs-CZ" dirty="0" smtClean="0"/>
              <a:t>sprinty s dopomocí: ploutve, tažení na gumě – plavec plave rychleji než obvykle – nerozvíjí sílu (ploutve i guma usnadňují plavání), ale rozvíjí kontrakci svalových vláken a </a:t>
            </a:r>
            <a:r>
              <a:rPr lang="cs-CZ" smtClean="0"/>
              <a:t>frekvenci záběrů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15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typy tréninku sprintu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Sp1 trénink tolerance laktátu</a:t>
            </a:r>
          </a:p>
          <a:p>
            <a:pPr lvl="1"/>
            <a:r>
              <a:rPr lang="cs-CZ" dirty="0" smtClean="0"/>
              <a:t>cílem je zvýšení </a:t>
            </a:r>
            <a:r>
              <a:rPr lang="cs-CZ" dirty="0" err="1" smtClean="0"/>
              <a:t>pufrovací</a:t>
            </a:r>
            <a:r>
              <a:rPr lang="cs-CZ" dirty="0" smtClean="0"/>
              <a:t> kapacity a anaerobní svalové vytrvalosti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Sp2 trénink produkce laktátu</a:t>
            </a:r>
          </a:p>
          <a:p>
            <a:pPr lvl="1"/>
            <a:r>
              <a:rPr lang="cs-CZ" dirty="0" smtClean="0"/>
              <a:t>cílem je zlepšení úrovně anaerobní glykolýzy/zvýšení rychlosti anaerobního metabolismu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Sp3 trénink plavecké síly</a:t>
            </a:r>
          </a:p>
          <a:p>
            <a:pPr lvl="1"/>
            <a:r>
              <a:rPr lang="cs-CZ" dirty="0" smtClean="0"/>
              <a:t>cílem je zvýšení svalové síly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55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Trénink tolerance laktátu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cílem tréninku je vyvolat zakyselení v pracujících svalových vláknech a tím stimulovat zvýšení </a:t>
            </a:r>
            <a:r>
              <a:rPr lang="cs-CZ" dirty="0" err="1" smtClean="0"/>
              <a:t>pufrovací</a:t>
            </a:r>
            <a:r>
              <a:rPr lang="cs-CZ" dirty="0" smtClean="0"/>
              <a:t> kapacity svalů</a:t>
            </a:r>
          </a:p>
          <a:p>
            <a:endParaRPr lang="cs-CZ" dirty="0"/>
          </a:p>
          <a:p>
            <a:r>
              <a:rPr lang="cs-CZ" dirty="0" smtClean="0"/>
              <a:t>plavání dlouhých sprintů se středně dlouhými až dlouhými odpočinky nebo krátkých sprintů s krátkými odpočinky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807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Účinky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Hlavní účinky</a:t>
            </a:r>
          </a:p>
          <a:p>
            <a:pPr lvl="1"/>
            <a:r>
              <a:rPr lang="cs-CZ" dirty="0" smtClean="0"/>
              <a:t>zvýšení </a:t>
            </a:r>
            <a:r>
              <a:rPr lang="cs-CZ" dirty="0" err="1" smtClean="0"/>
              <a:t>pufrovací</a:t>
            </a:r>
            <a:r>
              <a:rPr lang="cs-CZ" dirty="0" smtClean="0"/>
              <a:t> kapacity svalů</a:t>
            </a:r>
          </a:p>
          <a:p>
            <a:pPr lvl="1"/>
            <a:r>
              <a:rPr lang="cs-CZ" dirty="0" smtClean="0"/>
              <a:t>zlepšení schopnosti udržet záběr/dobrou techniku a rychlost navzdory těžkému zakyselení</a:t>
            </a:r>
          </a:p>
          <a:p>
            <a:pPr lvl="1"/>
            <a:r>
              <a:rPr lang="cs-CZ" dirty="0" smtClean="0"/>
              <a:t>zlepšení schopnosti snášet bolest, která je způsobena zakyselením</a:t>
            </a:r>
          </a:p>
          <a:p>
            <a:r>
              <a:rPr lang="cs-CZ" dirty="0" smtClean="0"/>
              <a:t>Další účinky</a:t>
            </a:r>
          </a:p>
          <a:p>
            <a:pPr lvl="1"/>
            <a:r>
              <a:rPr lang="cs-CZ" dirty="0" smtClean="0"/>
              <a:t>zvýšení koncentrace glykogenu, ATP a CP ve svalech a zvýšení rychlosti odbourávání laktátu ze svalů a krve</a:t>
            </a:r>
          </a:p>
          <a:p>
            <a:pPr lvl="1"/>
            <a:r>
              <a:rPr lang="cs-CZ" dirty="0" smtClean="0"/>
              <a:t>zvýšení VO2max</a:t>
            </a:r>
          </a:p>
          <a:p>
            <a:pPr lvl="1"/>
            <a:r>
              <a:rPr lang="cs-CZ" dirty="0" smtClean="0"/>
              <a:t>zvýšení rychlosti anaerobního metabolismu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974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Sezónní plánování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a</a:t>
            </a:r>
            <a:r>
              <a:rPr lang="cs-CZ" dirty="0" smtClean="0"/>
              <a:t>daptace na trénink tolerance laktátu se dostavují velmi rychle 4-6 týdnů</a:t>
            </a:r>
          </a:p>
          <a:p>
            <a:r>
              <a:rPr lang="cs-CZ" dirty="0" smtClean="0"/>
              <a:t>není třeba klást větší nárok na trénink tolerance laktátu do doby 4-6 týdnů před vyladěním na důležitý závod</a:t>
            </a:r>
          </a:p>
          <a:p>
            <a:r>
              <a:rPr lang="cs-CZ" dirty="0" smtClean="0"/>
              <a:t>do té doby postačí ke zlepšení </a:t>
            </a:r>
            <a:r>
              <a:rPr lang="cs-CZ" dirty="0" err="1" smtClean="0"/>
              <a:t>pufrovací</a:t>
            </a:r>
            <a:r>
              <a:rPr lang="cs-CZ" dirty="0" smtClean="0"/>
              <a:t> kapacity a tolerance bolesti příležitostné úseky na čas, závody a přetěžující vytrvalostní trénink</a:t>
            </a:r>
          </a:p>
          <a:p>
            <a:r>
              <a:rPr lang="cs-CZ" dirty="0" smtClean="0"/>
              <a:t>v pozdější části sezóny je Sp1 doporučen pouze pro sprintery, </a:t>
            </a:r>
            <a:r>
              <a:rPr lang="cs-CZ" dirty="0" err="1" smtClean="0"/>
              <a:t>středotraťaři</a:t>
            </a:r>
            <a:r>
              <a:rPr lang="cs-CZ" dirty="0" smtClean="0"/>
              <a:t> a </a:t>
            </a:r>
            <a:r>
              <a:rPr lang="cs-CZ" dirty="0" err="1" smtClean="0"/>
              <a:t>štrekaři</a:t>
            </a:r>
            <a:r>
              <a:rPr lang="cs-CZ" dirty="0" smtClean="0"/>
              <a:t> se nepotřebují tomuto typu tréninku věnovat (využívají kontrolní závody, přetěžující vytrvalostní trénink a trénink závodního tempa)</a:t>
            </a:r>
          </a:p>
          <a:p>
            <a:r>
              <a:rPr lang="cs-CZ" dirty="0" smtClean="0"/>
              <a:t>ideální je trénovat to ve vodě, konkrétní závodní disciplíny = přesné zapojení žádaných svalových skupin</a:t>
            </a:r>
          </a:p>
          <a:p>
            <a:r>
              <a:rPr lang="cs-CZ" dirty="0" smtClean="0"/>
              <a:t>doplňkově lze i na suchu s využitím medicinbalů, činek, gum...ale musí být zatěžovány požadované svalové skupiny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196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Sezónní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Sp1 nevyužívat příliš </a:t>
            </a:r>
            <a:r>
              <a:rPr lang="cs-CZ" dirty="0" smtClean="0"/>
              <a:t>často</a:t>
            </a:r>
          </a:p>
          <a:p>
            <a:r>
              <a:rPr lang="cs-CZ" dirty="0" smtClean="0"/>
              <a:t>používat uvážlivě – zlepšuje metabolismus, ale také může docházet ke snížení výkonnosti - ztrátě vytrvalosti a síly, snížení rychlosti zotavení, poranění...</a:t>
            </a:r>
          </a:p>
          <a:p>
            <a:r>
              <a:rPr lang="cs-CZ" dirty="0" smtClean="0"/>
              <a:t>prahový vytrvalostní trénink a přetěžující vytrvalostní trénink také vyvolávají vysoké zakyselení a nežádoucí účinky – je třeba to vzájemně zohlednit a nekombinovat</a:t>
            </a:r>
          </a:p>
          <a:p>
            <a:r>
              <a:rPr lang="cs-CZ" dirty="0" smtClean="0"/>
              <a:t>výborné pro sprintery v pozdějších částech sezóny</a:t>
            </a:r>
          </a:p>
          <a:p>
            <a:r>
              <a:rPr lang="cs-CZ" dirty="0" smtClean="0"/>
              <a:t>zkraje sezóny jedna série v týdnu, ve střední části při zdůraznění zvýšení rychlosti 1-2 krátké série v týdnu. Dodržet 4-6 týdnů. </a:t>
            </a:r>
          </a:p>
          <a:p>
            <a:r>
              <a:rPr lang="cs-CZ" dirty="0" smtClean="0"/>
              <a:t>po sérii Sp1 je třeba 2-3 dny na zotavení</a:t>
            </a:r>
          </a:p>
          <a:p>
            <a:r>
              <a:rPr lang="cs-CZ" dirty="0" smtClean="0"/>
              <a:t>během období, kdy se plave Sp1 by neměl být plánován prahový vytrvalostní trénink, přetěžující vytrvalostní trénink a trénink závodního tempa</a:t>
            </a:r>
          </a:p>
          <a:p>
            <a:r>
              <a:rPr lang="cs-CZ" dirty="0" smtClean="0"/>
              <a:t>do kombinace plaveme základní vytrvalostní trénink a trénink produkce laktátu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43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Plánování sérií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cílem Sp1 je silné zakyselení ve svalových vláknech, v důsledku vyšší zásoba pufrů a vyšší efektivita pufrování kyseliny mléčné</a:t>
            </a:r>
          </a:p>
          <a:p>
            <a:r>
              <a:rPr lang="cs-CZ" dirty="0" smtClean="0"/>
              <a:t>Sp1 pomáhá plavcům několika způsoby: </a:t>
            </a:r>
          </a:p>
          <a:p>
            <a:pPr lvl="1"/>
            <a:r>
              <a:rPr lang="cs-CZ" dirty="0" smtClean="0"/>
              <a:t>budou méně citliví k bolesti</a:t>
            </a:r>
          </a:p>
          <a:p>
            <a:pPr lvl="1"/>
            <a:r>
              <a:rPr lang="cs-CZ" dirty="0" smtClean="0"/>
              <a:t>mohou se vyvarovat technických chyb, které zakyselení způsobuje (ztráta souhry, délky záběru, prokluz paže vodou, ztráta frekvence)</a:t>
            </a:r>
          </a:p>
          <a:p>
            <a:pPr lvl="1"/>
            <a:r>
              <a:rPr lang="cs-CZ" dirty="0" smtClean="0"/>
              <a:t>udržet vysoké úsilí a efektivitu záběru i přes silné zakyselení</a:t>
            </a:r>
          </a:p>
          <a:p>
            <a:r>
              <a:rPr lang="cs-CZ" dirty="0" smtClean="0"/>
              <a:t>opakované intervaly a </a:t>
            </a:r>
            <a:r>
              <a:rPr lang="cs-CZ" dirty="0" err="1" smtClean="0"/>
              <a:t>io</a:t>
            </a:r>
            <a:r>
              <a:rPr lang="cs-CZ" dirty="0" smtClean="0"/>
              <a:t> nejsou extra důležité. Jakákoliv série, která vytvoří zakyselení, může vyvolat požadovaný účinek</a:t>
            </a:r>
          </a:p>
        </p:txBody>
      </p:sp>
    </p:spTree>
    <p:extLst>
      <p:ext uri="{BB962C8B-B14F-4D97-AF65-F5344CB8AC3E}">
        <p14:creationId xmlns:p14="http://schemas.microsoft.com/office/powerpoint/2010/main" val="3750810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Sp1 Plánování sérií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série v SP1 je důležitá intenzita a počet opakování</a:t>
            </a:r>
          </a:p>
          <a:p>
            <a:r>
              <a:rPr lang="cs-CZ" dirty="0" smtClean="0"/>
              <a:t>3 možnosti:</a:t>
            </a:r>
          </a:p>
          <a:p>
            <a:pPr lvl="1"/>
            <a:r>
              <a:rPr lang="cs-CZ" dirty="0" smtClean="0"/>
              <a:t>plavání 100 m a delší úseky velmi vysokou rychlostí s dlouhým odpočinkem po každém úseku – tzv. dlouhé sprinty s dlouhým odpočinkem</a:t>
            </a:r>
          </a:p>
          <a:p>
            <a:pPr lvl="1"/>
            <a:r>
              <a:rPr lang="cs-CZ" dirty="0" smtClean="0"/>
              <a:t>plavání 25m a delších úseků se středně dlouhým odpočinkem (neumožňuje zotavení ze zakyselení po každém úseku – tzv. sprinty se středně dlouhým odpočinkem</a:t>
            </a:r>
          </a:p>
          <a:p>
            <a:pPr lvl="1"/>
            <a:r>
              <a:rPr lang="cs-CZ" dirty="0" smtClean="0"/>
              <a:t>plavání rozložených tratí – krátké série úseků s velmi krátkými odpočinky – tzv. sprinty s krátkým odpočinkem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93579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5086</TotalTime>
  <Words>2285</Words>
  <Application>Microsoft Office PowerPoint</Application>
  <PresentationFormat>Předvádění na obrazovce (4:3)</PresentationFormat>
  <Paragraphs>197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Arkýř</vt:lpstr>
      <vt:lpstr>SPRINTERSKÝ TRÉNINK</vt:lpstr>
      <vt:lpstr>Důvody pro sprinterský trénink</vt:lpstr>
      <vt:lpstr>Tři typy tréninku sprintu</vt:lpstr>
      <vt:lpstr>Sp1 Trénink tolerance laktátu</vt:lpstr>
      <vt:lpstr>Sp1 Účinky</vt:lpstr>
      <vt:lpstr>Sp1 Sezónní plánování </vt:lpstr>
      <vt:lpstr>Sp1 Sezónní plánování</vt:lpstr>
      <vt:lpstr>Sp1 Plánování sérií</vt:lpstr>
      <vt:lpstr>Sp1 Plánování sérií</vt:lpstr>
      <vt:lpstr>Sp1 Dlouhé sprinty s dlouhým odpočinkem</vt:lpstr>
      <vt:lpstr>Sp1 Sprinty se středně dlouhými odpočinky</vt:lpstr>
      <vt:lpstr>Sp1 Sprinty s krátkými odpočinky</vt:lpstr>
      <vt:lpstr>Sp1 Shrnutí</vt:lpstr>
      <vt:lpstr>Sp 1 příklady sérií na toleranci laktátu</vt:lpstr>
      <vt:lpstr>Sp1 Další typy tréninku tolerance laktátu</vt:lpstr>
      <vt:lpstr>Sp1 Další doporučení</vt:lpstr>
      <vt:lpstr>Sp2 Trénink produkce laktátu</vt:lpstr>
      <vt:lpstr>Sp2 Sezónní plánování</vt:lpstr>
      <vt:lpstr>Sp2 Doporučení pro sestavování sérií</vt:lpstr>
      <vt:lpstr>Sp2 Doporučení pro sestavování sérií</vt:lpstr>
      <vt:lpstr>Sp2 další tipy</vt:lpstr>
      <vt:lpstr>Sp2 Příklady</vt:lpstr>
      <vt:lpstr>Sp3 Trénink plavecké síly</vt:lpstr>
      <vt:lpstr>Sp3 Účinky</vt:lpstr>
      <vt:lpstr>Sp3 Sezónní plánování</vt:lpstr>
      <vt:lpstr>Sp3 Sestavování sérií</vt:lpstr>
      <vt:lpstr>Sp3 Příklady</vt:lpstr>
      <vt:lpstr>Sp3 Další formy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</dc:creator>
  <cp:lastModifiedBy>Jana</cp:lastModifiedBy>
  <cp:revision>64</cp:revision>
  <dcterms:created xsi:type="dcterms:W3CDTF">2021-03-23T07:15:08Z</dcterms:created>
  <dcterms:modified xsi:type="dcterms:W3CDTF">2021-03-29T11:30:58Z</dcterms:modified>
</cp:coreProperties>
</file>