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2" r:id="rId16"/>
    <p:sldId id="271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FA10E-E461-4A05-B551-8CD787ED6F03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09586-EF99-46EB-A626-F3C6568DE23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FA10E-E461-4A05-B551-8CD787ED6F03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09586-EF99-46EB-A626-F3C6568DE2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FA10E-E461-4A05-B551-8CD787ED6F03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09586-EF99-46EB-A626-F3C6568DE2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FA10E-E461-4A05-B551-8CD787ED6F03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09586-EF99-46EB-A626-F3C6568DE23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FA10E-E461-4A05-B551-8CD787ED6F03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09586-EF99-46EB-A626-F3C6568DE2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FA10E-E461-4A05-B551-8CD787ED6F03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09586-EF99-46EB-A626-F3C6568DE2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FA10E-E461-4A05-B551-8CD787ED6F03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09586-EF99-46EB-A626-F3C6568DE2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FA10E-E461-4A05-B551-8CD787ED6F03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09586-EF99-46EB-A626-F3C6568DE2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FA10E-E461-4A05-B551-8CD787ED6F03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09586-EF99-46EB-A626-F3C6568DE2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FA10E-E461-4A05-B551-8CD787ED6F03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09586-EF99-46EB-A626-F3C6568DE2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FA10E-E461-4A05-B551-8CD787ED6F03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09586-EF99-46EB-A626-F3C6568DE2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76FA10E-E461-4A05-B551-8CD787ED6F03}" type="datetimeFigureOut">
              <a:rPr lang="cs-CZ" smtClean="0"/>
              <a:t>20.04.2021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CCD09586-EF99-46EB-A626-F3C6568DE236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MĚŘENÍ, HODNOCENÍ a testování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538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kromě výpočtu a měření, která provádíme na tréninku můžeme a dokonce bychom měli měřit tyto veličiny i na závodech</a:t>
            </a:r>
          </a:p>
          <a:p>
            <a:r>
              <a:rPr lang="cs-CZ" dirty="0" smtClean="0"/>
              <a:t>frekvenci na závodech (ideální měření na stopkách s funkcí pace) měřím v každém úseku – vždy ca. uprostřed bazénu</a:t>
            </a:r>
          </a:p>
          <a:p>
            <a:r>
              <a:rPr lang="cs-CZ" dirty="0" smtClean="0"/>
              <a:t>naměřené hodnoty ze závodů mohu porovnat s hodnotami naměřenými na tréninku (závodní plavky sice roli hrají, ale není tak zásadní)</a:t>
            </a:r>
          </a:p>
          <a:p>
            <a:endParaRPr lang="cs-CZ" dirty="0"/>
          </a:p>
          <a:p>
            <a:r>
              <a:rPr lang="cs-CZ" dirty="0" smtClean="0"/>
              <a:t>pokud trenér a plavci spolupracují, získají obrovský potenciál k posunutí výkonu. Na tréninku plavci počítají záběry a hlásí trenérovi, trenér měří frekvenci a pak hodnoty společně porovnávají a hledají optimum a vhodnou taktiku pro závod (přepálení začátku, nezvládnutí finiše). Když spolupracují, plavec se naučí plavat a „cítit“ požadované tempo a sám během závodu pozná, jakou frekvencí plavat., tj. jak rozjet, jak plavat trať a jak zafinišovat.  Je to velmi užitečné, ale vyžaduje to čas.</a:t>
            </a:r>
          </a:p>
          <a:p>
            <a:r>
              <a:rPr lang="cs-CZ" dirty="0" smtClean="0"/>
              <a:t>Je to velmi individuální, největší rozdíly budou u prsařů.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063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je dobré měření a výpočty provádět nějako dobu, abych získala materiál k porovnávání. Hledání optima  ve vztahu DPS, </a:t>
            </a:r>
            <a:r>
              <a:rPr lang="cs-CZ" dirty="0" err="1" smtClean="0"/>
              <a:t>Fz</a:t>
            </a:r>
            <a:r>
              <a:rPr lang="cs-CZ" dirty="0" smtClean="0"/>
              <a:t> a rychlosti může nějaký čas zabrat. Je třeba to zkoušet a neustále kontrolovat.</a:t>
            </a:r>
          </a:p>
          <a:p>
            <a:r>
              <a:rPr lang="cs-CZ" dirty="0" smtClean="0"/>
              <a:t>počítat záběry mohu učit už děti – zábavnou formou na tréninku (na závodech počítá záběry trenér nebo ostatní plavci z týmu)</a:t>
            </a:r>
          </a:p>
          <a:p>
            <a:r>
              <a:rPr lang="cs-CZ" dirty="0" smtClean="0"/>
              <a:t>frekvenci mohu vysvětlit dětem ca. od  let. Je velmi výhodné naučit je tento vztah. </a:t>
            </a:r>
          </a:p>
          <a:p>
            <a:r>
              <a:rPr lang="cs-CZ" dirty="0" smtClean="0"/>
              <a:t>V praxi s dětmi na vysvětlení může posloužit jednoduchý set např. 4x50 m, dvě 50 plavou rychle, dvě 50 pomalu na skluz. Porovnají se počty záběrů. </a:t>
            </a:r>
          </a:p>
          <a:p>
            <a:r>
              <a:rPr lang="cs-CZ" dirty="0" smtClean="0"/>
              <a:t>Ve 200 trati měřím frekvenci uprostřed bazénu (eliminuji rychlost  ze startu a obrátek) a mohu měřit první a poslední padesátku a ze středu jen druhou nebo třetí – záleží na mne, ale měla bych to měřit pořád stejně. </a:t>
            </a:r>
          </a:p>
          <a:p>
            <a:r>
              <a:rPr lang="cs-CZ" dirty="0" smtClean="0"/>
              <a:t>na závodech opisuji mezičasy + měřím vše, co mne zajímá (frekvenci, startovní reakci, čas na 15m, obrátku, počítám záběry,....)</a:t>
            </a:r>
          </a:p>
          <a:p>
            <a:r>
              <a:rPr lang="cs-CZ" dirty="0" smtClean="0"/>
              <a:t>když plavec plave pomalou frekvenci, použiji tempo </a:t>
            </a:r>
            <a:r>
              <a:rPr lang="cs-CZ" dirty="0" err="1" smtClean="0"/>
              <a:t>trainer</a:t>
            </a:r>
            <a:r>
              <a:rPr lang="cs-CZ" dirty="0" smtClean="0"/>
              <a:t>, případně u dětí mi pomůže pólistický kraul – hlava z vody ven – nutí k vysoké frekvenci</a:t>
            </a:r>
          </a:p>
          <a:p>
            <a:r>
              <a:rPr lang="cs-CZ" dirty="0" smtClean="0"/>
              <a:t>v případě využití tempo </a:t>
            </a:r>
            <a:r>
              <a:rPr lang="cs-CZ" dirty="0" err="1" smtClean="0"/>
              <a:t>traineru</a:t>
            </a:r>
            <a:r>
              <a:rPr lang="cs-CZ" dirty="0" smtClean="0"/>
              <a:t>, požadovanou frekvenci vypočítám, zkouším, hledám – neurčovat „</a:t>
            </a:r>
            <a:r>
              <a:rPr lang="cs-CZ" dirty="0" err="1" smtClean="0"/>
              <a:t>bajvoko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bez práce s frekvencí nemohu dostat plavce na vrchol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45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V TRÉNINKU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součástí tréninkového procesu je testování. V tréninku trenéři sestavují sady, které využívají ke kontrole trénovanosti. Finální kontrolou je samotný závod. </a:t>
            </a:r>
          </a:p>
          <a:p>
            <a:r>
              <a:rPr lang="cs-CZ" dirty="0"/>
              <a:t>d</a:t>
            </a:r>
            <a:r>
              <a:rPr lang="cs-CZ" dirty="0" smtClean="0"/>
              <a:t>ůvodem pro testování je ohodnotit a vyladit trénink a mechaniku záběru s cílem zvýšit soutěžní výkon</a:t>
            </a:r>
          </a:p>
          <a:p>
            <a:r>
              <a:rPr lang="cs-CZ" dirty="0" smtClean="0"/>
              <a:t>na základě výsledků tréninkových testů = tréninkových časů,  mohu stanovit cílový tréninkový čas, upravit technické nedokonalosti a ověřit, že se oprava podařila...</a:t>
            </a:r>
          </a:p>
          <a:p>
            <a:r>
              <a:rPr lang="cs-CZ" dirty="0" smtClean="0"/>
              <a:t>důležité je, aby stanovená testovací sada měla cíl</a:t>
            </a:r>
          </a:p>
          <a:p>
            <a:r>
              <a:rPr lang="cs-CZ" dirty="0" smtClean="0"/>
              <a:t>testy se provádí za stejných podmínek, tedy např. bazén buď 25 m a nebo 50 m, vzájemně neporovnávat</a:t>
            </a:r>
          </a:p>
          <a:p>
            <a:r>
              <a:rPr lang="cs-CZ" dirty="0" smtClean="0"/>
              <a:t>testování začleníme do RTC, provádíme ho opakovaně, abychom mohli průběžně a pravidelně vyhodnocovat. Testy jsou nedílnou součástí přípravy plavce, ale je třeba je používat přiměřeně, aby se stačily projevit požadované změny.  Přespříliš testování může být demotivující a kontra produktivní. </a:t>
            </a:r>
          </a:p>
          <a:p>
            <a:r>
              <a:rPr lang="cs-CZ" dirty="0" smtClean="0"/>
              <a:t>vyžaduje pečlivost a dostatek času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6971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 TRÉNINKU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Co můžu testovat? Cokoliv, co jako trenér potřebuji a přijde mi užitečné, tedy např.</a:t>
            </a:r>
          </a:p>
          <a:p>
            <a:r>
              <a:rPr lang="cs-CZ" dirty="0" smtClean="0"/>
              <a:t>frekvenci a délku záběru </a:t>
            </a:r>
          </a:p>
          <a:p>
            <a:r>
              <a:rPr lang="cs-CZ" dirty="0" smtClean="0"/>
              <a:t>vytrvalost (např. </a:t>
            </a:r>
            <a:r>
              <a:rPr lang="cs-CZ" dirty="0" err="1" smtClean="0"/>
              <a:t>Cooperův</a:t>
            </a:r>
            <a:r>
              <a:rPr lang="cs-CZ" dirty="0" smtClean="0"/>
              <a:t> test)</a:t>
            </a:r>
          </a:p>
          <a:p>
            <a:r>
              <a:rPr lang="cs-CZ" dirty="0" smtClean="0"/>
              <a:t>vytrvalost ve vysokém výkonu</a:t>
            </a:r>
          </a:p>
          <a:p>
            <a:r>
              <a:rPr lang="cs-CZ" dirty="0" smtClean="0"/>
              <a:t>rychlost</a:t>
            </a:r>
          </a:p>
          <a:p>
            <a:r>
              <a:rPr lang="cs-CZ" dirty="0" smtClean="0"/>
              <a:t>sady na nohy</a:t>
            </a:r>
          </a:p>
          <a:p>
            <a:r>
              <a:rPr lang="cs-CZ" dirty="0" smtClean="0"/>
              <a:t>testy záběru pažemi</a:t>
            </a:r>
          </a:p>
          <a:p>
            <a:r>
              <a:rPr lang="cs-CZ" dirty="0" smtClean="0"/>
              <a:t>maximální tepovou frekvenci</a:t>
            </a:r>
          </a:p>
          <a:p>
            <a:r>
              <a:rPr lang="cs-CZ" dirty="0" smtClean="0"/>
              <a:t>efektivitu</a:t>
            </a:r>
          </a:p>
          <a:p>
            <a:r>
              <a:rPr lang="cs-CZ" dirty="0" smtClean="0"/>
              <a:t>ostré plavání (bez rozplavání)</a:t>
            </a:r>
          </a:p>
          <a:p>
            <a:r>
              <a:rPr lang="cs-CZ" dirty="0" smtClean="0"/>
              <a:t>tempo a tepovou frekvenci</a:t>
            </a:r>
          </a:p>
          <a:p>
            <a:r>
              <a:rPr lang="cs-CZ" dirty="0" smtClean="0"/>
              <a:t>...cokoliv dalšího...</a:t>
            </a:r>
          </a:p>
        </p:txBody>
      </p:sp>
    </p:spTree>
    <p:extLst>
      <p:ext uri="{BB962C8B-B14F-4D97-AF65-F5344CB8AC3E}">
        <p14:creationId xmlns:p14="http://schemas.microsoft.com/office/powerpoint/2010/main" val="525191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" y="2066925"/>
            <a:ext cx="7724775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449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2" y="2514600"/>
            <a:ext cx="71913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097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098" y="1600200"/>
            <a:ext cx="653380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6611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924800" cy="724942"/>
          </a:xfrm>
        </p:spPr>
        <p:txBody>
          <a:bodyPr/>
          <a:lstStyle/>
          <a:p>
            <a:r>
              <a:rPr lang="cs-CZ" dirty="0" smtClean="0"/>
              <a:t>tréninkové propočty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908720"/>
            <a:ext cx="7924800" cy="4114800"/>
          </a:xfrm>
        </p:spPr>
        <p:txBody>
          <a:bodyPr/>
          <a:lstStyle/>
          <a:p>
            <a:r>
              <a:rPr lang="cs-CZ" dirty="0" smtClean="0"/>
              <a:t>trenéři mají rádi „jistotu“, tzn. rádi vědí na čem doopravdy jsou, aby věděli, jak a zda vůbec naložit s tréninkovým plánem a případně ho upravit</a:t>
            </a:r>
          </a:p>
          <a:p>
            <a:r>
              <a:rPr lang="cs-CZ" dirty="0" smtClean="0"/>
              <a:t>tréninkové propočty nejsou 100 %, ale do určité míry funkční jsou a lze s jejich pomocí alespoň zjistit, co může trenér očekávat</a:t>
            </a:r>
          </a:p>
          <a:p>
            <a:r>
              <a:rPr lang="cs-CZ" dirty="0" smtClean="0"/>
              <a:t>A co můžu propočítávat?</a:t>
            </a:r>
          </a:p>
          <a:p>
            <a:r>
              <a:rPr lang="cs-CZ" u="sng" dirty="0" smtClean="0"/>
              <a:t>vzájemný výkonnostní vztah mezi jednotlivými tratěm</a:t>
            </a:r>
            <a:r>
              <a:rPr lang="cs-CZ" dirty="0" smtClean="0"/>
              <a:t>i – např. u K mezi 100 – 200 – 400 – 800 – 1500 m, obdobně u ostatních disciplín na 100 a 200 m, a u polohovek 100 – 200 - 400m</a:t>
            </a:r>
          </a:p>
          <a:p>
            <a:r>
              <a:rPr lang="cs-CZ" dirty="0" smtClean="0"/>
              <a:t>řekněme, že plánovaný výkon na 100 K je 54´´. když připočtu +5´´ mám hodnotu stovkového úseku ve 200 m, vynásobím 2 a vyjde mi čas na 200 m, </a:t>
            </a:r>
            <a:r>
              <a:rPr lang="cs-CZ" dirty="0" err="1" smtClean="0"/>
              <a:t>tj</a:t>
            </a:r>
            <a:r>
              <a:rPr lang="cs-CZ" dirty="0" smtClean="0"/>
              <a:t> 1:58,0</a:t>
            </a:r>
          </a:p>
          <a:p>
            <a:r>
              <a:rPr lang="cs-CZ" dirty="0" smtClean="0"/>
              <a:t>u PZ postupujeme stejně, jen pro výpočet 200 m přičítáme 6´´</a:t>
            </a:r>
          </a:p>
          <a:p>
            <a:r>
              <a:rPr lang="cs-CZ" dirty="0" smtClean="0"/>
              <a:t>u P a M přičítáme rovněž 6´´ pro výpočet 200 m u Z 5´´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392896"/>
              </p:ext>
            </p:extLst>
          </p:nvPr>
        </p:nvGraphicFramePr>
        <p:xfrm>
          <a:off x="1259632" y="5267176"/>
          <a:ext cx="60960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100 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 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 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800 m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1500 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0:54,0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1:58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4:12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8:40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16:30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54´´</a:t>
                      </a:r>
                      <a:r>
                        <a:rPr lang="cs-CZ" baseline="0" dirty="0" smtClean="0"/>
                        <a:t> + 5´´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59´´ + 4´´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1:03 + 2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1:05 + 1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1:06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941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TRÉNINKOVÉ PROPOČTY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u="sng" dirty="0" smtClean="0"/>
              <a:t>dalším propočtem si můžu stanovit a naplánovat mezičasy na závodních tratích</a:t>
            </a:r>
          </a:p>
          <a:p>
            <a:r>
              <a:rPr lang="cs-CZ" dirty="0" smtClean="0"/>
              <a:t>změřím rozdíl mezi startovním a obrátkovým úsekem u jednotlivých plaveckých způsobů konkrétního závodníka</a:t>
            </a:r>
          </a:p>
          <a:p>
            <a:r>
              <a:rPr lang="cs-CZ" dirty="0" smtClean="0"/>
              <a:t>statistika říká, že rozdíl se pohybuje v rozmezí 2´´ - 4´´ </a:t>
            </a:r>
          </a:p>
          <a:p>
            <a:r>
              <a:rPr lang="cs-CZ" dirty="0" smtClean="0"/>
              <a:t>plánovaný čas na 100 K je 54´´, připočtu +2´´ (rozdíl mezi startovním a obrátkovým úsekem) a vydělím 4, čímž získám hodnotu obrátkového úseku. Vím, že startovní úsek je o 2´´ rychlejší. Plánované mezičasy pro 100 K za 54´´ budou 12´´ - 14´´ -  14´´ - 14´´ </a:t>
            </a:r>
          </a:p>
          <a:p>
            <a:r>
              <a:rPr lang="cs-CZ" dirty="0" smtClean="0"/>
              <a:t>obdobně postupuji u 200 m K, připočítám 3´´, u 400 m K +4´´, u 800 m K + 3´´, u 1500 m K + 2´´; 800 K a 1500 K sledujeme po 100, musíme tedy dělit počtem 100 m úseků</a:t>
            </a:r>
          </a:p>
          <a:p>
            <a:r>
              <a:rPr lang="cs-CZ" dirty="0" smtClean="0"/>
              <a:t>pro Z a M </a:t>
            </a:r>
            <a:r>
              <a:rPr lang="cs-CZ" dirty="0" err="1" smtClean="0"/>
              <a:t>příčítáme</a:t>
            </a:r>
            <a:r>
              <a:rPr lang="cs-CZ" dirty="0" smtClean="0"/>
              <a:t> +3´´, pro P + 4´´</a:t>
            </a:r>
          </a:p>
        </p:txBody>
      </p:sp>
    </p:spTree>
    <p:extLst>
      <p:ext uri="{BB962C8B-B14F-4D97-AF65-F5344CB8AC3E}">
        <p14:creationId xmlns:p14="http://schemas.microsoft.com/office/powerpoint/2010/main" val="12393705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TRÉNINKOVÉ PROPOČTY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u="sng" dirty="0" smtClean="0"/>
              <a:t>výpočet sprinterských výkonů na 25 m a 50 m</a:t>
            </a:r>
          </a:p>
          <a:p>
            <a:r>
              <a:rPr lang="cs-CZ" dirty="0" smtClean="0"/>
              <a:t>využijeme výpočty z předchozího </a:t>
            </a:r>
            <a:r>
              <a:rPr lang="cs-CZ" dirty="0" err="1" smtClean="0"/>
              <a:t>slidu</a:t>
            </a:r>
            <a:r>
              <a:rPr lang="cs-CZ" dirty="0" smtClean="0"/>
              <a:t> na 100 m VZ</a:t>
            </a:r>
          </a:p>
          <a:p>
            <a:r>
              <a:rPr lang="cs-CZ" dirty="0" smtClean="0"/>
              <a:t>12´´ - 14´´ - 14´´ - 14´´</a:t>
            </a:r>
          </a:p>
          <a:p>
            <a:r>
              <a:rPr lang="cs-CZ" dirty="0" smtClean="0"/>
              <a:t>pro 25 m sprint odečítám ze startovního úseku 0,5´´, výkon je tedy stanoven 11,5´´</a:t>
            </a:r>
          </a:p>
          <a:p>
            <a:r>
              <a:rPr lang="cs-CZ" dirty="0" smtClean="0"/>
              <a:t>pro 50 m sprint 12´´+14´´=26´´ - 1´´= 25´´, výkon je stanoven na 25´´</a:t>
            </a:r>
          </a:p>
          <a:p>
            <a:endParaRPr lang="cs-CZ" dirty="0"/>
          </a:p>
          <a:p>
            <a:r>
              <a:rPr lang="cs-CZ" dirty="0" smtClean="0"/>
              <a:t>Z praxe:</a:t>
            </a:r>
          </a:p>
          <a:p>
            <a:r>
              <a:rPr lang="cs-CZ" dirty="0" smtClean="0"/>
              <a:t>nejvíc asi využívám rozdíl mezi první a druhou 50 ve 100 m úseku. Rozdíl se obvykle pohybuje v </a:t>
            </a:r>
            <a:r>
              <a:rPr lang="cs-CZ" dirty="0" err="1" smtClean="0"/>
              <a:t>rozmezi</a:t>
            </a:r>
            <a:r>
              <a:rPr lang="cs-CZ" dirty="0" smtClean="0"/>
              <a:t> 2-4´´, přičemž vyššího rozdílu dosahují sprinteři, kteří napálí první 50. Hledáme tedy ideální čas na první 50 m úsek, abychom rozdíl snížili na 2´´. Daří se při pomalejší první 50. Výsledný čas je rychlejší. </a:t>
            </a:r>
          </a:p>
          <a:p>
            <a:r>
              <a:rPr lang="cs-CZ" dirty="0" smtClean="0"/>
              <a:t>nebo propočty používám po dlouhém tréninkovém výpadku (velmi aktuální) pro stanovení cílů, tréninkových časů a závodních časů a mezičasů. Propočítám první nástřel a dále upravuji podle aktuální trénovanosti a časů, které naměřím v tréninku.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0900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Frekvence, DPS, </a:t>
            </a:r>
            <a:r>
              <a:rPr lang="cs-CZ" dirty="0" smtClean="0"/>
              <a:t>rychlost, POČET ZÁBĚRŮ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FREKVENCE: vyjadřuje počet záběrových cyklů za minutu. Pohybový cyklus je u K a Z určen jako jeden kompletní záběr levou a jeden kompletní záběr pravou paží. U P a M je to jeden ukončený záběr paže + nohy. </a:t>
            </a:r>
            <a:r>
              <a:rPr lang="cs-CZ" dirty="0" smtClean="0"/>
              <a:t>Vyjadřuje se v cyklech za minutu nebo  v čase na jeden </a:t>
            </a:r>
            <a:r>
              <a:rPr lang="cs-CZ" dirty="0" err="1" smtClean="0"/>
              <a:t>cykl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DÉLKA ZÁBĚRU: říká, jakou vzdálenost plavec urazí během jednoho kompletního pohybového cyklu. Vyjadřuje se v metrech. </a:t>
            </a:r>
          </a:p>
          <a:p>
            <a:endParaRPr lang="cs-CZ" dirty="0" smtClean="0"/>
          </a:p>
          <a:p>
            <a:r>
              <a:rPr lang="cs-CZ" dirty="0" smtClean="0"/>
              <a:t>RYCHLOST: rychlost plavání vyjádřená v m/s</a:t>
            </a:r>
          </a:p>
          <a:p>
            <a:endParaRPr lang="cs-CZ" dirty="0"/>
          </a:p>
          <a:p>
            <a:r>
              <a:rPr lang="cs-CZ" dirty="0" smtClean="0"/>
              <a:t>POČET ZÁBĚRŮ: kolik záběrů plavec potřebuje k překonání dané vzdálenosti, např. 50 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096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Frekvence, DPS, rychlost, POČET ZÁBĚRŮ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Proč potřebujeme pracovat s frekvencí, délkou záběru a rychlostí?</a:t>
            </a:r>
          </a:p>
          <a:p>
            <a:r>
              <a:rPr lang="cs-CZ" sz="2400" dirty="0" smtClean="0"/>
              <a:t>Hledám optimální hodnoty pro každého plavce, pro konkrétní trať. </a:t>
            </a:r>
          </a:p>
          <a:p>
            <a:r>
              <a:rPr lang="cs-CZ" sz="2400" dirty="0" smtClean="0"/>
              <a:t>Umožňuje </a:t>
            </a:r>
          </a:p>
          <a:p>
            <a:pPr lvl="1"/>
            <a:r>
              <a:rPr lang="cs-CZ" sz="2400" dirty="0" smtClean="0"/>
              <a:t>najít ideální závodní tempo</a:t>
            </a:r>
          </a:p>
          <a:p>
            <a:pPr lvl="1"/>
            <a:r>
              <a:rPr lang="cs-CZ" sz="2400" dirty="0" smtClean="0"/>
              <a:t>když znám optimum, můžu velmi efektivně stanovit taktiku</a:t>
            </a:r>
          </a:p>
          <a:p>
            <a:pPr lvl="1"/>
            <a:r>
              <a:rPr lang="cs-CZ" sz="2400" dirty="0" smtClean="0"/>
              <a:t>můžu velmi efektivně trénovat (</a:t>
            </a:r>
            <a:r>
              <a:rPr lang="cs-CZ" sz="2400" dirty="0" err="1" smtClean="0"/>
              <a:t>race</a:t>
            </a:r>
            <a:r>
              <a:rPr lang="cs-CZ" sz="2400" dirty="0" smtClean="0"/>
              <a:t> pace)</a:t>
            </a:r>
          </a:p>
          <a:p>
            <a:pPr marL="457200" lvl="1" indent="0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7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Frekvence, DPS, rychlost, POČET ZÁBĚRŮ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FREKVENCE – počet záběrů za minutu</a:t>
            </a:r>
          </a:p>
          <a:p>
            <a:r>
              <a:rPr lang="cs-CZ" dirty="0" smtClean="0"/>
              <a:t>pokud je pomalá, plavec klouže </a:t>
            </a:r>
          </a:p>
          <a:p>
            <a:r>
              <a:rPr lang="cs-CZ" dirty="0" smtClean="0"/>
              <a:t>pokud je moc rychlá, plavec není efektivní, „hrabe“</a:t>
            </a:r>
          </a:p>
          <a:p>
            <a:endParaRPr lang="cs-CZ" dirty="0"/>
          </a:p>
          <a:p>
            <a:r>
              <a:rPr lang="cs-CZ" dirty="0"/>
              <a:t>M</a:t>
            </a:r>
            <a:r>
              <a:rPr lang="cs-CZ" dirty="0" smtClean="0"/>
              <a:t>usím najít takovou frekvenci, při které plavec udrží vodu, tj. vysokou efektivitu záběru a současně dosahuje co nejdelší délky záběru a současně plave co nejvyšší rychlostí pro daný závod. </a:t>
            </a:r>
          </a:p>
          <a:p>
            <a:r>
              <a:rPr lang="cs-CZ" dirty="0" smtClean="0"/>
              <a:t>Sprinteři vysokou frekvenci udrží, vytrvalci ne.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6470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zjistit?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DÉLKA ZÁBĚRU (délka plaveckého kroku) se dá zjistit několika způsoby</a:t>
            </a:r>
          </a:p>
          <a:p>
            <a:pPr lvl="1"/>
            <a:r>
              <a:rPr lang="cs-CZ" dirty="0" smtClean="0"/>
              <a:t>vzdálenost lze měřit z videa</a:t>
            </a:r>
          </a:p>
          <a:p>
            <a:pPr lvl="1"/>
            <a:r>
              <a:rPr lang="cs-CZ" dirty="0" smtClean="0"/>
              <a:t>lze ji vypočítat: spočítám záběry, které plavec potřebuje na překonání 40 m (-starty a obrátky, počítám záběry mezi vlaječkami. Plavec potřebuje pro překonání 40 m 20 záběrů. 40 / 20 = 2, tedy délka plaveckého kroku je 2 metry</a:t>
            </a:r>
          </a:p>
          <a:p>
            <a:pPr lvl="1"/>
            <a:r>
              <a:rPr lang="cs-CZ" dirty="0" smtClean="0"/>
              <a:t>lze ji vypočítat i pomocí vzorce </a:t>
            </a:r>
            <a:r>
              <a:rPr lang="cs-CZ" dirty="0"/>
              <a:t>k = </a:t>
            </a:r>
            <a:r>
              <a:rPr lang="cs-CZ" dirty="0" smtClean="0"/>
              <a:t>v*60/</a:t>
            </a:r>
            <a:r>
              <a:rPr lang="cs-CZ" dirty="0" err="1" smtClean="0"/>
              <a:t>Fz</a:t>
            </a:r>
            <a:r>
              <a:rPr lang="cs-CZ" dirty="0" smtClean="0"/>
              <a:t>, kde k je délka plaveckého kroku, v je rychlost a </a:t>
            </a:r>
            <a:r>
              <a:rPr lang="cs-CZ" dirty="0" err="1" smtClean="0"/>
              <a:t>Fz</a:t>
            </a:r>
            <a:r>
              <a:rPr lang="cs-CZ" dirty="0" smtClean="0"/>
              <a:t> je frekvence záběrů</a:t>
            </a:r>
          </a:p>
          <a:p>
            <a:pPr lvl="1"/>
            <a:r>
              <a:rPr lang="cs-CZ" dirty="0" smtClean="0"/>
              <a:t>lze stanovit i relativní délku plaveckého kroku, která +- odpovídá rozpětí „křídel“. Rozpětí paží +- odpovídá výšce plavce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5" y="4365104"/>
            <a:ext cx="4162265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5380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zjistit?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FREKVENCE se měří pomocí stopek. Je třeba, aby stopky měly funkci „Pace“.</a:t>
            </a:r>
          </a:p>
          <a:p>
            <a:r>
              <a:rPr lang="cs-CZ" dirty="0" smtClean="0"/>
              <a:t>Vždy měřím 3 pohybové cykly. U kraulu a znaku na dominantní ruku. Měřím na začátku záběru.</a:t>
            </a:r>
          </a:p>
          <a:p>
            <a:r>
              <a:rPr lang="cs-CZ" dirty="0" smtClean="0"/>
              <a:t>nastavím stopky na funkci pace, a spustím je v okamžiku, kdy plavec zahájí první záběrový cyklus. Stopky nechám běžet a vypnu je až plavec dokončí 3. pohybový cyklus. Frekvenci mi ukážou stopky, mám změřeno. </a:t>
            </a:r>
          </a:p>
          <a:p>
            <a:r>
              <a:rPr lang="cs-CZ" dirty="0" smtClean="0"/>
              <a:t>pokud nemám frekvenční stopky, můžu si pomoci výpočtem. Plavec ukončí 3 pohybové cykly v čase 3,2´´</a:t>
            </a:r>
          </a:p>
          <a:p>
            <a:r>
              <a:rPr lang="cs-CZ" dirty="0" smtClean="0"/>
              <a:t>3,2´´ / 3 pohybové cykly = 1,067´´ / pohybový cyklus</a:t>
            </a:r>
          </a:p>
          <a:p>
            <a:r>
              <a:rPr lang="cs-CZ" dirty="0" smtClean="0"/>
              <a:t>60´´ / 1,067 = 57 pohybových cyklů / minutu = frekvence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543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to zjistit?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RYCHLOST plavání uvádíme v m/s </a:t>
            </a:r>
          </a:p>
          <a:p>
            <a:r>
              <a:rPr lang="cs-CZ" dirty="0" smtClean="0"/>
              <a:t>lze ji vypočítat dle v = s/t, kde v je rychlost, s dráha a t čas. Ale pozor, pokud chceme znát rychlost čistého plavání, musíme měřit např. úseky mezi vlaječkami bez startovního skoku a výjezdu. </a:t>
            </a:r>
          </a:p>
          <a:p>
            <a:r>
              <a:rPr lang="cs-CZ" dirty="0" smtClean="0"/>
              <a:t>rychlost lze také vypočítat z frekvence a z délky záběru: plavec má délku plaveckého kroku 2,09, jeden pohybový cyklus trvá 1,13´´</a:t>
            </a:r>
          </a:p>
          <a:p>
            <a:r>
              <a:rPr lang="cs-CZ" dirty="0" smtClean="0"/>
              <a:t>délka záběru 2,09 / 1,13´´ = 1,85 m/s = rychlost plavání</a:t>
            </a:r>
          </a:p>
          <a:p>
            <a:endParaRPr lang="cs-CZ" dirty="0" smtClean="0"/>
          </a:p>
          <a:p>
            <a:r>
              <a:rPr lang="cs-CZ" dirty="0" smtClean="0"/>
              <a:t>POČET ZÁBĚRŮ</a:t>
            </a:r>
          </a:p>
          <a:p>
            <a:r>
              <a:rPr lang="cs-CZ" dirty="0" smtClean="0"/>
              <a:t>plavec počítá záběry, kompletní pohybové cykly, které potřebuje k překonání stanovené vzdálenosti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005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vztah mezi frekvencí a počtem záběrů: frekvence se zvyšuje s dokonalejší technikou – plavec je schopen udržet dokonalou techniku při vyšší rychlosti a počet záběrů se naopak snižuje s tím, jak se plavec stává zdatnější a silnější. Trenérům se vyplatí evidovat frekvence a počty záběrů – umožňuje to sledovat pokrok v průběhu času. </a:t>
            </a:r>
          </a:p>
          <a:p>
            <a:r>
              <a:rPr lang="cs-CZ" dirty="0" smtClean="0"/>
              <a:t>vztah mezi frekvencí, délkou plaveckého kroku a rychlostí spočívá v komplexnosti a je negativní. Délka plaveckého kroku se zkracuje pokud jeho/její frekvence zvyšuje. Plavci budou plavat rychleji, pokud najdou optimální frekvenci a DPS</a:t>
            </a:r>
          </a:p>
          <a:p>
            <a:r>
              <a:rPr lang="cs-CZ" dirty="0" smtClean="0"/>
              <a:t>dlouhý záběr je možný jen při pomalém plavání, tedy při nízké frekvenci</a:t>
            </a:r>
          </a:p>
          <a:p>
            <a:r>
              <a:rPr lang="cs-CZ" dirty="0" smtClean="0"/>
              <a:t>frekvenci zvyšuji, záběr zkracuji a hledám optimum</a:t>
            </a:r>
          </a:p>
          <a:p>
            <a:r>
              <a:rPr lang="cs-CZ" dirty="0" smtClean="0"/>
              <a:t>je-li frekvence příliš vysoká, plavec ztrácí záběr (hrabe) a je velmi neefektivní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0837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ana\Downloads\20210419_20070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8" t="3007" r="6202" b="2055"/>
          <a:stretch/>
        </p:blipFill>
        <p:spPr bwMode="auto">
          <a:xfrm>
            <a:off x="2702256" y="188640"/>
            <a:ext cx="4176215" cy="6032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203321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Words>1852</Words>
  <Application>Microsoft Office PowerPoint</Application>
  <PresentationFormat>Předvádění na obrazovce (4:3)</PresentationFormat>
  <Paragraphs>135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Horizont</vt:lpstr>
      <vt:lpstr>MĚŘENÍ, HODNOCENÍ a testování</vt:lpstr>
      <vt:lpstr>Frekvence, DPS, rychlost, POČET ZÁBĚRŮ</vt:lpstr>
      <vt:lpstr>Frekvence, DPS, rychlost, POČET ZÁBĚRŮ</vt:lpstr>
      <vt:lpstr>Frekvence, DPS, rychlost, POČET ZÁBĚRŮ</vt:lpstr>
      <vt:lpstr>Jak to zjistit?</vt:lpstr>
      <vt:lpstr>Jak to zjistit?</vt:lpstr>
      <vt:lpstr>Jak to zjistit?</vt:lpstr>
      <vt:lpstr>vztahy</vt:lpstr>
      <vt:lpstr>Prezentace aplikace PowerPoint</vt:lpstr>
      <vt:lpstr>další měření</vt:lpstr>
      <vt:lpstr>Z praxe</vt:lpstr>
      <vt:lpstr>TESTOVÁNÍ V TRÉNINKU</vt:lpstr>
      <vt:lpstr>TESTOVÁNÍ V TRÉNINKU</vt:lpstr>
      <vt:lpstr>Hodnocení </vt:lpstr>
      <vt:lpstr>hodnocení</vt:lpstr>
      <vt:lpstr>hodnocení</vt:lpstr>
      <vt:lpstr>tréninkové propočty</vt:lpstr>
      <vt:lpstr>TRÉNINKOVÉ PROPOČTY</vt:lpstr>
      <vt:lpstr>TRÉNINKOVÉ PROPOČTY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Frekvence, DPS</dc:title>
  <dc:creator>Jana</dc:creator>
  <cp:lastModifiedBy>Jana</cp:lastModifiedBy>
  <cp:revision>54</cp:revision>
  <dcterms:created xsi:type="dcterms:W3CDTF">2020-11-01T09:01:32Z</dcterms:created>
  <dcterms:modified xsi:type="dcterms:W3CDTF">2021-04-20T05:48:38Z</dcterms:modified>
</cp:coreProperties>
</file>